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147481456" r:id="rId5"/>
    <p:sldId id="2147481457" r:id="rId6"/>
    <p:sldId id="2147481475" r:id="rId7"/>
    <p:sldId id="2147481476" r:id="rId8"/>
    <p:sldId id="2147481477" r:id="rId9"/>
    <p:sldId id="2147481452" r:id="rId10"/>
    <p:sldId id="2147481453" r:id="rId11"/>
    <p:sldId id="2147481469" r:id="rId12"/>
    <p:sldId id="2147481495" r:id="rId13"/>
    <p:sldId id="2147481470" r:id="rId14"/>
    <p:sldId id="2147481484" r:id="rId15"/>
    <p:sldId id="2147481485" r:id="rId16"/>
    <p:sldId id="2147481458" r:id="rId17"/>
    <p:sldId id="2147481467" r:id="rId18"/>
    <p:sldId id="2147481488" r:id="rId19"/>
    <p:sldId id="2147481491" r:id="rId20"/>
    <p:sldId id="2147481448" r:id="rId21"/>
    <p:sldId id="261" r:id="rId22"/>
    <p:sldId id="2147481474" r:id="rId23"/>
    <p:sldId id="2147481450" r:id="rId24"/>
    <p:sldId id="2147481442" r:id="rId25"/>
    <p:sldId id="2147481492" r:id="rId26"/>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947406-27A1-CD51-D069-1FF4D3124057}" name="May Lapuz-Le" initials="ML" userId="S::may.LapuzLe@racp.edu.au::312c6710-03c3-4cca-87a4-7a871195792d" providerId="AD"/>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 id="{388850E1-9435-24C1-7EF8-1A2831C6D9C3}" name="Sam Davis" initials="SD" userId="S::Sam.Davis@racp.edu.au::2f133bce-9889-4ffc-84f0-5d8c1e6872a5" providerId="AD"/>
  <p188:author id="{490BA1E9-6699-5743-8C9F-B3F62B5C90A0}" name="Caroline Atkins" initials="CA" userId="S::caroline.atkins@racp.edu.au::73a213fa-5c86-4503-b2eb-552f2c2438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8BD"/>
    <a:srgbClr val="EFCB72"/>
    <a:srgbClr val="E9B32B"/>
    <a:srgbClr val="F1CD73"/>
    <a:srgbClr val="99720F"/>
    <a:srgbClr val="CB972B"/>
    <a:srgbClr val="B3BFD5"/>
    <a:srgbClr val="005850"/>
    <a:srgbClr val="7F7F7F"/>
    <a:srgbClr val="384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CB0C62-7EE4-4B59-83C9-46667E891429}" v="4" dt="2026-06-04T04:18:22.2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6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557214"/>
          <a:ext cx="8402320" cy="129285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3112" y="620326"/>
        <a:ext cx="8276096" cy="1166626"/>
      </dsp:txXfrm>
    </dsp:sp>
    <dsp:sp modelId="{1E5D78C1-6F9F-4761-AFFB-3F2FEC6684AA}">
      <dsp:nvSpPr>
        <dsp:cNvPr id="0" name=""/>
        <dsp:cNvSpPr/>
      </dsp:nvSpPr>
      <dsp:spPr>
        <a:xfrm>
          <a:off x="0" y="2090168"/>
          <a:ext cx="8402320" cy="1292850"/>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3112" y="2153280"/>
        <a:ext cx="8276096" cy="1166626"/>
      </dsp:txXfrm>
    </dsp:sp>
    <dsp:sp modelId="{1FD26981-7F25-4E81-B95B-683E8A2A5C8E}">
      <dsp:nvSpPr>
        <dsp:cNvPr id="0" name=""/>
        <dsp:cNvSpPr/>
      </dsp:nvSpPr>
      <dsp:spPr>
        <a:xfrm>
          <a:off x="0" y="3593504"/>
          <a:ext cx="8402320" cy="1292850"/>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3112" y="3656616"/>
        <a:ext cx="827609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5/07/2026</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5/07/2026</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Clinical Genetics,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a:t>
            </a:r>
            <a:r>
              <a:rPr lang="en-US" b="1"/>
              <a:t>36 </a:t>
            </a:r>
            <a:r>
              <a:rPr lang="en-US"/>
              <a:t>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new curricula in Advanced Training programs use the same framework</a:t>
            </a:r>
            <a:r>
              <a:rPr lang="en-AU" b="0" dirty="0"/>
              <a:t>. </a:t>
            </a:r>
            <a:r>
              <a:rPr lang="en-US" b="0" dirty="0"/>
              <a:t>You can see here the ten learning goals, the three phases of the training program and the learning, teaching and assessment requirements as outlined in the program requirements. We will go though each of these areas in more detail.  </a:t>
            </a: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5/07/2026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5/07/2026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5/07/2026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5/07/2026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5/07/2026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5/07/2026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5/07/2026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5/07/2026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5/07/2026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5/07/2026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5/07/2026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5/07/2026</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4.xml"/><Relationship Id="rId7"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2.svg"/><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notesSlide" Target="../notesSlides/notesSlide15.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3.png"/><Relationship Id="rId4" Type="http://schemas.openxmlformats.org/officeDocument/2006/relationships/diagramLayout" Target="../diagrams/layout1.xml"/><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9942298" cy="1225858"/>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2027 implementation – Advanced Training: Clinical Genetics</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October 2025</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292623"/>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2308324"/>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training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1 </a:t>
            </a:r>
            <a:r>
              <a:rPr lang="en-AU" dirty="0"/>
              <a:t>approved university genetics course </a:t>
            </a:r>
          </a:p>
          <a:p>
            <a:pPr marL="285750" indent="-285750">
              <a:buFont typeface="Arial" panose="020B0604020202020204" pitchFamily="34" charset="0"/>
              <a:buChar char="•"/>
            </a:pPr>
            <a:r>
              <a:rPr lang="en-AU" dirty="0"/>
              <a:t>1 logbook</a:t>
            </a:r>
          </a:p>
          <a:p>
            <a:pPr marL="285750" indent="-285750">
              <a:buFont typeface="Arial" panose="020B0604020202020204" pitchFamily="34" charset="0"/>
              <a:buChar char="•"/>
            </a:pPr>
            <a:r>
              <a:rPr lang="en-US" dirty="0"/>
              <a:t>1 research project ​</a:t>
            </a:r>
          </a:p>
          <a:p>
            <a:pPr marL="285750" indent="-285750">
              <a:buFont typeface="Arial" panose="020B0604020202020204" pitchFamily="34" charset="0"/>
              <a:buChar char="•"/>
            </a:pPr>
            <a:r>
              <a:rPr lang="en-US" dirty="0"/>
              <a:t>6 case reports</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641585"/>
            <a:ext cx="10190612" cy="2368690"/>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2887848" y="4303830"/>
            <a:ext cx="1702286"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a:t>
            </a:r>
            <a:r>
              <a:rPr lang="en-US" dirty="0"/>
              <a:t>learning captures  </a:t>
            </a:r>
            <a:endParaRPr lang="en-AU" dirty="0"/>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720424"/>
            <a:ext cx="6094476" cy="369332"/>
          </a:xfrm>
          <a:prstGeom prst="rect">
            <a:avLst/>
          </a:prstGeom>
          <a:noFill/>
        </p:spPr>
        <p:txBody>
          <a:bodyPr wrap="square">
            <a:spAutoFit/>
          </a:bodyPr>
          <a:lstStyle/>
          <a:p>
            <a:r>
              <a:rPr lang="en-US" b="1" dirty="0"/>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4880555" y="4309488"/>
            <a:ext cx="1702286"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a:t>
            </a:r>
            <a:r>
              <a:rPr lang="en-US"/>
              <a:t>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1" y="4303830"/>
            <a:ext cx="1702286"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 rotation plan (per rotation) </a:t>
            </a:r>
            <a:endParaRPr lang="en-AU" dirty="0">
              <a:solidFill>
                <a:schemeClr val="bg1"/>
              </a:solidFill>
            </a:endParaRPr>
          </a:p>
        </p:txBody>
      </p:sp>
      <p:sp>
        <p:nvSpPr>
          <p:cNvPr id="17" name="Rectangle 16">
            <a:extLst>
              <a:ext uri="{FF2B5EF4-FFF2-40B4-BE49-F238E27FC236}">
                <a16:creationId xmlns:a16="http://schemas.microsoft.com/office/drawing/2014/main" id="{EBCE0EFD-0888-EEE3-95A1-64F1B3C6FD39}"/>
              </a:ext>
            </a:extLst>
          </p:cNvPr>
          <p:cNvSpPr/>
          <p:nvPr/>
        </p:nvSpPr>
        <p:spPr>
          <a:xfrm>
            <a:off x="6873262" y="4322740"/>
            <a:ext cx="1702286"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4</a:t>
            </a:r>
            <a:r>
              <a:rPr lang="en-US"/>
              <a:t> progress reports</a:t>
            </a:r>
            <a:endParaRPr lang="en-AU"/>
          </a:p>
        </p:txBody>
      </p:sp>
      <p:sp>
        <p:nvSpPr>
          <p:cNvPr id="2" name="Rectangle 1">
            <a:extLst>
              <a:ext uri="{FF2B5EF4-FFF2-40B4-BE49-F238E27FC236}">
                <a16:creationId xmlns:a16="http://schemas.microsoft.com/office/drawing/2014/main" id="{F9C21E2B-5368-C558-0416-A0B737AC064B}"/>
              </a:ext>
            </a:extLst>
          </p:cNvPr>
          <p:cNvSpPr/>
          <p:nvPr/>
        </p:nvSpPr>
        <p:spPr>
          <a:xfrm>
            <a:off x="8865969" y="4303830"/>
            <a:ext cx="1702286"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2</a:t>
            </a:r>
            <a:r>
              <a:rPr lang="en-US" dirty="0"/>
              <a:t> case </a:t>
            </a:r>
            <a:br>
              <a:rPr lang="en-US" dirty="0"/>
            </a:br>
            <a:r>
              <a:rPr lang="en-US" dirty="0"/>
              <a:t>reports</a:t>
            </a:r>
            <a:endParaRPr lang="en-AU" dirty="0"/>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dirty="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dirty="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10618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Cancer genetics</a:t>
            </a:r>
          </a:p>
          <a:p>
            <a:pPr marL="171450" indent="-171450">
              <a:buFont typeface="Arial" panose="020B0604020202020204" pitchFamily="34" charset="0"/>
              <a:buChar char="•"/>
              <a:defRPr/>
            </a:pPr>
            <a:r>
              <a:rPr lang="en-AU" sz="900" b="0" kern="1200" dirty="0">
                <a:solidFill>
                  <a:schemeClr val="dk1"/>
                </a:solidFill>
                <a:effectLst/>
                <a:latin typeface="Aptos"/>
              </a:rPr>
              <a:t>Lab-based clinical genomics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900" b="0" kern="1200" dirty="0">
              <a:solidFill>
                <a:schemeClr val="dk1"/>
              </a:solidFill>
              <a:effectLst/>
              <a:latin typeface="Aptos"/>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646331"/>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93215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cs typeface="Arial"/>
              </a:rPr>
              <a:t>Cancer genetics</a:t>
            </a:r>
            <a:endParaRPr lang="en-AU" sz="900" i="0" dirty="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Team leadership </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82246"/>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Lab-based clinical genomics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Clinical assessment and management</a:t>
            </a:r>
            <a:endParaRPr lang="en-AU" sz="900" dirty="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dirty="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9435" y="769952"/>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dirty="0">
                <a:solidFill>
                  <a:srgbClr val="384967"/>
                </a:solidFill>
                <a:latin typeface="Georgia"/>
              </a:rPr>
              <a:t>Clinical Genetics</a:t>
            </a:r>
          </a:p>
          <a:p>
            <a:r>
              <a:rPr lang="en-US" sz="2400" dirty="0">
                <a:solidFill>
                  <a:srgbClr val="384967"/>
                </a:solidFill>
                <a:latin typeface="Georgia"/>
              </a:rPr>
              <a:t>Example</a:t>
            </a:r>
          </a:p>
          <a:p>
            <a:r>
              <a:rPr lang="en-US" sz="2400" dirty="0">
                <a:solidFill>
                  <a:srgbClr val="384967"/>
                </a:solidFill>
                <a:latin typeface="Georgia"/>
              </a:rPr>
              <a:t>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a:extLst>
                <a:ext uri="{96DAC541-7B7A-43D3-8B79-37D633B846F1}">
                  <asvg:svgBlip xmlns:asvg="http://schemas.microsoft.com/office/drawing/2016/SVG/main" r:embed="rId6"/>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8"/>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E708CF-35F9-798F-6267-467242B83C6A}"/>
              </a:ext>
            </a:extLst>
          </p:cNvPr>
          <p:cNvPicPr>
            <a:picLocks noChangeAspect="1"/>
          </p:cNvPicPr>
          <p:nvPr/>
        </p:nvPicPr>
        <p:blipFill>
          <a:blip r:embed="rId4"/>
          <a:stretch>
            <a:fillRect/>
          </a:stretch>
        </p:blipFill>
        <p:spPr>
          <a:xfrm>
            <a:off x="86941" y="6112802"/>
            <a:ext cx="2560361" cy="638264"/>
          </a:xfrm>
          <a:prstGeom prst="rect">
            <a:avLst/>
          </a:prstGeom>
        </p:spPr>
      </p:pic>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panose="02040502050405020303" pitchFamily="18" charset="0"/>
              </a:rPr>
              <a:t>Other learning and assessment requirements</a:t>
            </a:r>
            <a:endParaRPr lang="en-AU" sz="3100" baseline="50000" dirty="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176286" y="1470710"/>
            <a:ext cx="2381672" cy="1969770"/>
          </a:xfrm>
          <a:prstGeom prst="rect">
            <a:avLst/>
          </a:prstGeom>
          <a:noFill/>
        </p:spPr>
        <p:txBody>
          <a:bodyPr wrap="square" lIns="91440" tIns="45720" rIns="91440" bIns="45720" rtlCol="0" anchor="t">
            <a:spAutoFit/>
          </a:bodyPr>
          <a:lstStyle/>
          <a:p>
            <a:pPr algn="ctr"/>
            <a:r>
              <a:rPr lang="en-US" b="1" dirty="0">
                <a:solidFill>
                  <a:srgbClr val="384967"/>
                </a:solidFill>
              </a:rPr>
              <a:t>Learning programs </a:t>
            </a:r>
          </a:p>
          <a:p>
            <a:pPr algn="ctr"/>
            <a:endParaRPr lang="en-US" b="1" dirty="0">
              <a:solidFill>
                <a:srgbClr val="384967"/>
              </a:solidFill>
            </a:endParaRPr>
          </a:p>
          <a:p>
            <a:pPr algn="ctr"/>
            <a:endParaRPr lang="en-US" sz="1400" b="1" dirty="0">
              <a:solidFill>
                <a:srgbClr val="384965"/>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pPr marL="742950" lvl="1" indent="-285750">
              <a:buFont typeface="Arial" panose="020B0604020202020204" pitchFamily="34" charset="0"/>
              <a:buChar char="•"/>
            </a:pPr>
            <a:endParaRPr lang="en-US" sz="1400" dirty="0">
              <a:solidFill>
                <a:srgbClr val="384965"/>
              </a:solidFill>
            </a:endParaRPr>
          </a:p>
          <a:p>
            <a:pPr marL="742950" lvl="1" indent="-285750">
              <a:buFont typeface="Arial" panose="020B0604020202020204" pitchFamily="34" charset="0"/>
              <a:buChar char="•"/>
            </a:pPr>
            <a:endParaRPr lang="en-US" sz="1400" dirty="0">
              <a:solidFill>
                <a:srgbClr val="384965"/>
              </a:solidFill>
            </a:endParaRPr>
          </a:p>
          <a:p>
            <a:pPr lvl="1" algn="ctr"/>
            <a:r>
              <a:rPr lang="en-US" sz="1600" dirty="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3164376" y="1434947"/>
            <a:ext cx="2780408" cy="1754326"/>
          </a:xfrm>
          <a:prstGeom prst="rect">
            <a:avLst/>
          </a:prstGeom>
          <a:noFill/>
        </p:spPr>
        <p:txBody>
          <a:bodyPr wrap="square" lIns="91440" tIns="45720" rIns="91440" bIns="45720" rtlCol="0" anchor="t">
            <a:spAutoFit/>
          </a:bodyPr>
          <a:lstStyle/>
          <a:p>
            <a:pPr algn="ctr"/>
            <a:r>
              <a:rPr lang="en-US" b="1" dirty="0">
                <a:solidFill>
                  <a:srgbClr val="384967"/>
                </a:solidFill>
              </a:rPr>
              <a:t>Research project</a:t>
            </a:r>
          </a:p>
          <a:p>
            <a:endParaRPr lang="en-US" b="1" dirty="0">
              <a:solidFill>
                <a:srgbClr val="384967"/>
              </a:solidFill>
            </a:endParaRPr>
          </a:p>
          <a:p>
            <a:endParaRPr lang="en-US" sz="1400" b="1" dirty="0">
              <a:solidFill>
                <a:srgbClr val="384967"/>
              </a:solidFill>
            </a:endParaRPr>
          </a:p>
          <a:p>
            <a:r>
              <a:rPr lang="en-US" sz="1400" dirty="0">
                <a:solidFill>
                  <a:srgbClr val="384967"/>
                </a:solidFill>
              </a:rPr>
              <a:t>A trainee-led study involving significant involvement in design, conduct and analysis.</a:t>
            </a:r>
            <a:endParaRPr lang="en-US" sz="1400" dirty="0"/>
          </a:p>
          <a:p>
            <a:pPr lvl="1" algn="ctr"/>
            <a:r>
              <a:rPr lang="en-US" sz="1600" dirty="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414242" y="4865840"/>
            <a:ext cx="2203142" cy="1384995"/>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p>
          <a:p>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3145468" y="4929069"/>
            <a:ext cx="2780406" cy="1600438"/>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384967"/>
              </a:solidFill>
              <a:cs typeface="Arial"/>
            </a:endParaRPr>
          </a:p>
          <a:p>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627628" y="3131262"/>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6"/>
          <a:stretch>
            <a:fillRect/>
          </a:stretch>
        </p:blipFill>
        <p:spPr>
          <a:xfrm>
            <a:off x="509130" y="3152514"/>
            <a:ext cx="1607794" cy="1278484"/>
          </a:xfrm>
          <a:prstGeom prst="rect">
            <a:avLst/>
          </a:prstGeom>
        </p:spPr>
      </p:pic>
      <p:cxnSp>
        <p:nvCxnSpPr>
          <p:cNvPr id="10" name="Straight Connector 9">
            <a:extLst>
              <a:ext uri="{FF2B5EF4-FFF2-40B4-BE49-F238E27FC236}">
                <a16:creationId xmlns:a16="http://schemas.microsoft.com/office/drawing/2014/main" id="{9668434E-34A9-A69B-5ED3-7D6F447297ED}"/>
              </a:ext>
            </a:extLst>
          </p:cNvPr>
          <p:cNvCxnSpPr>
            <a:cxnSpLocks/>
          </p:cNvCxnSpPr>
          <p:nvPr/>
        </p:nvCxnSpPr>
        <p:spPr>
          <a:xfrm>
            <a:off x="2816013" y="1363866"/>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C825DBD-E00C-1602-F207-2C1C93D68A2B}"/>
              </a:ext>
            </a:extLst>
          </p:cNvPr>
          <p:cNvCxnSpPr>
            <a:cxnSpLocks/>
          </p:cNvCxnSpPr>
          <p:nvPr/>
        </p:nvCxnSpPr>
        <p:spPr>
          <a:xfrm>
            <a:off x="6226484" y="1339945"/>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9DF9895-8723-11C8-8F1B-24EBC399BC5A}"/>
              </a:ext>
            </a:extLst>
          </p:cNvPr>
          <p:cNvSpPr txBox="1"/>
          <p:nvPr/>
        </p:nvSpPr>
        <p:spPr>
          <a:xfrm>
            <a:off x="9457487" y="1446397"/>
            <a:ext cx="2356238" cy="2523768"/>
          </a:xfrm>
          <a:prstGeom prst="rect">
            <a:avLst/>
          </a:prstGeom>
          <a:noFill/>
        </p:spPr>
        <p:txBody>
          <a:bodyPr wrap="square" lIns="91440" tIns="45720" rIns="91440" bIns="45720" rtlCol="0" anchor="t">
            <a:spAutoFit/>
          </a:bodyPr>
          <a:lstStyle/>
          <a:p>
            <a:pPr algn="ctr"/>
            <a:r>
              <a:rPr lang="en-US" b="1" dirty="0">
                <a:solidFill>
                  <a:srgbClr val="384967"/>
                </a:solidFill>
              </a:rPr>
              <a:t>Case reports x 6</a:t>
            </a:r>
          </a:p>
          <a:p>
            <a:pPr algn="ctr"/>
            <a:endParaRPr lang="en-US" b="1" dirty="0">
              <a:solidFill>
                <a:srgbClr val="384967"/>
              </a:solidFill>
            </a:endParaRPr>
          </a:p>
          <a:p>
            <a:pPr algn="ctr"/>
            <a:endParaRPr lang="en-US" b="1" dirty="0">
              <a:solidFill>
                <a:srgbClr val="384967"/>
              </a:solidFill>
            </a:endParaRPr>
          </a:p>
          <a:p>
            <a:pPr algn="ctr"/>
            <a:r>
              <a:rPr lang="en-US" sz="1400" dirty="0">
                <a:solidFill>
                  <a:srgbClr val="384965"/>
                </a:solidFill>
              </a:rPr>
              <a:t>Trainees complete a written report regarding cases that they have managed.</a:t>
            </a:r>
          </a:p>
          <a:p>
            <a:endParaRPr lang="en-US" sz="1400" dirty="0">
              <a:ea typeface="+mn-lt"/>
              <a:cs typeface="+mn-lt"/>
            </a:endParaRPr>
          </a:p>
          <a:p>
            <a:endParaRPr lang="en-US" sz="1400" dirty="0">
              <a:ea typeface="+mn-lt"/>
              <a:cs typeface="+mn-lt"/>
            </a:endParaRPr>
          </a:p>
          <a:p>
            <a:pPr lvl="1" algn="ctr"/>
            <a:r>
              <a:rPr lang="en-US" sz="1600" dirty="0">
                <a:ea typeface="+mn-lt"/>
                <a:cs typeface="+mn-lt"/>
              </a:rPr>
              <a:t> </a:t>
            </a:r>
          </a:p>
          <a:p>
            <a:pPr lvl="1" algn="ctr"/>
            <a:r>
              <a:rPr lang="en-US" dirty="0">
                <a:ea typeface="+mn-lt"/>
                <a:cs typeface="+mn-lt"/>
              </a:rPr>
              <a:t> </a:t>
            </a:r>
          </a:p>
        </p:txBody>
      </p:sp>
      <p:sp>
        <p:nvSpPr>
          <p:cNvPr id="5" name="TextBox 4">
            <a:extLst>
              <a:ext uri="{FF2B5EF4-FFF2-40B4-BE49-F238E27FC236}">
                <a16:creationId xmlns:a16="http://schemas.microsoft.com/office/drawing/2014/main" id="{BA91DD10-E835-DAA0-8E30-3D3BDB256EA0}"/>
              </a:ext>
            </a:extLst>
          </p:cNvPr>
          <p:cNvSpPr txBox="1"/>
          <p:nvPr/>
        </p:nvSpPr>
        <p:spPr>
          <a:xfrm>
            <a:off x="9457487" y="5134155"/>
            <a:ext cx="2472323" cy="1384995"/>
          </a:xfrm>
          <a:prstGeom prst="rect">
            <a:avLst/>
          </a:prstGeom>
          <a:noFill/>
        </p:spPr>
        <p:txBody>
          <a:bodyPr wrap="square">
            <a:spAutoFit/>
          </a:bodyPr>
          <a:lstStyle/>
          <a:p>
            <a:r>
              <a:rPr lang="en-US" sz="1400" b="1" dirty="0">
                <a:solidFill>
                  <a:srgbClr val="384967"/>
                </a:solidFill>
              </a:rPr>
              <a:t>When: </a:t>
            </a:r>
            <a:r>
              <a:rPr lang="en-US" sz="1400" dirty="0">
                <a:solidFill>
                  <a:srgbClr val="384967"/>
                </a:solidFill>
              </a:rPr>
              <a:t>6 x reports over the course of Advanced Training</a:t>
            </a:r>
            <a:endParaRPr lang="en-US" sz="1400" dirty="0">
              <a:solidFill>
                <a:srgbClr val="384967"/>
              </a:solidFill>
              <a:cs typeface="Arial"/>
            </a:endParaRP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pic>
        <p:nvPicPr>
          <p:cNvPr id="13" name="Picture 12" descr="A magnifying glass and graph&#10;&#10;Description automatically generated">
            <a:extLst>
              <a:ext uri="{FF2B5EF4-FFF2-40B4-BE49-F238E27FC236}">
                <a16:creationId xmlns:a16="http://schemas.microsoft.com/office/drawing/2014/main" id="{8A7E893B-921C-30F8-D6FE-8588A5A48F96}"/>
              </a:ext>
            </a:extLst>
          </p:cNvPr>
          <p:cNvPicPr>
            <a:picLocks noChangeAspect="1"/>
          </p:cNvPicPr>
          <p:nvPr/>
        </p:nvPicPr>
        <p:blipFill>
          <a:blip r:embed="rId7"/>
          <a:stretch>
            <a:fillRect/>
          </a:stretch>
        </p:blipFill>
        <p:spPr>
          <a:xfrm>
            <a:off x="9806560" y="3348042"/>
            <a:ext cx="1448982" cy="1444830"/>
          </a:xfrm>
          <a:prstGeom prst="rect">
            <a:avLst/>
          </a:prstGeom>
        </p:spPr>
      </p:pic>
      <p:sp>
        <p:nvSpPr>
          <p:cNvPr id="23" name="TextBox 22">
            <a:extLst>
              <a:ext uri="{FF2B5EF4-FFF2-40B4-BE49-F238E27FC236}">
                <a16:creationId xmlns:a16="http://schemas.microsoft.com/office/drawing/2014/main" id="{B9573428-A8EA-196A-282A-A5C11E380FCB}"/>
              </a:ext>
            </a:extLst>
          </p:cNvPr>
          <p:cNvSpPr txBox="1"/>
          <p:nvPr/>
        </p:nvSpPr>
        <p:spPr>
          <a:xfrm>
            <a:off x="6470373" y="1442537"/>
            <a:ext cx="2472323" cy="1846659"/>
          </a:xfrm>
          <a:prstGeom prst="rect">
            <a:avLst/>
          </a:prstGeom>
          <a:noFill/>
        </p:spPr>
        <p:txBody>
          <a:bodyPr wrap="square" lIns="91440" tIns="45720" rIns="91440" bIns="45720" rtlCol="0" anchor="t">
            <a:spAutoFit/>
          </a:bodyPr>
          <a:lstStyle/>
          <a:p>
            <a:pPr algn="ctr"/>
            <a:r>
              <a:rPr lang="en-US" b="1" dirty="0">
                <a:solidFill>
                  <a:srgbClr val="384967"/>
                </a:solidFill>
              </a:rPr>
              <a:t>Procedural logbook</a:t>
            </a:r>
          </a:p>
          <a:p>
            <a:pPr algn="ctr"/>
            <a:endParaRPr lang="en-US" b="1" dirty="0">
              <a:solidFill>
                <a:srgbClr val="384967"/>
              </a:solidFill>
            </a:endParaRPr>
          </a:p>
          <a:p>
            <a:pPr algn="ctr"/>
            <a:endParaRPr lang="en-US" b="1" dirty="0">
              <a:solidFill>
                <a:srgbClr val="384967"/>
              </a:solidFill>
            </a:endParaRPr>
          </a:p>
          <a:p>
            <a:pPr algn="ctr"/>
            <a:r>
              <a:rPr lang="en-US" sz="1400" dirty="0">
                <a:solidFill>
                  <a:srgbClr val="384965"/>
                </a:solidFill>
              </a:rPr>
              <a:t>Trainees capture data about and reflect on specific workplace experiences.</a:t>
            </a:r>
          </a:p>
          <a:p>
            <a:pPr lvl="1" algn="ctr"/>
            <a:r>
              <a:rPr lang="en-US" dirty="0">
                <a:ea typeface="+mn-lt"/>
                <a:cs typeface="+mn-lt"/>
              </a:rPr>
              <a:t> </a:t>
            </a:r>
          </a:p>
        </p:txBody>
      </p:sp>
      <p:sp>
        <p:nvSpPr>
          <p:cNvPr id="25" name="Freeform 2">
            <a:extLst>
              <a:ext uri="{FF2B5EF4-FFF2-40B4-BE49-F238E27FC236}">
                <a16:creationId xmlns:a16="http://schemas.microsoft.com/office/drawing/2014/main" id="{50EE65D7-0582-E49C-3185-1E1B3BCD6B10}"/>
              </a:ext>
            </a:extLst>
          </p:cNvPr>
          <p:cNvSpPr/>
          <p:nvPr/>
        </p:nvSpPr>
        <p:spPr>
          <a:xfrm>
            <a:off x="6943115" y="3491579"/>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AU"/>
          </a:p>
        </p:txBody>
      </p:sp>
      <p:sp>
        <p:nvSpPr>
          <p:cNvPr id="26" name="TextBox 25">
            <a:extLst>
              <a:ext uri="{FF2B5EF4-FFF2-40B4-BE49-F238E27FC236}">
                <a16:creationId xmlns:a16="http://schemas.microsoft.com/office/drawing/2014/main" id="{6BDD5D72-D4C1-C9E7-8E78-F26CFA1633E2}"/>
              </a:ext>
            </a:extLst>
          </p:cNvPr>
          <p:cNvSpPr txBox="1"/>
          <p:nvPr/>
        </p:nvSpPr>
        <p:spPr>
          <a:xfrm>
            <a:off x="6639263" y="5134156"/>
            <a:ext cx="2472323" cy="1384995"/>
          </a:xfrm>
          <a:prstGeom prst="rect">
            <a:avLst/>
          </a:prstGeom>
          <a:noFill/>
        </p:spPr>
        <p:txBody>
          <a:bodyPr wrap="square">
            <a:spAutoFit/>
          </a:bodyPr>
          <a:lstStyle/>
          <a:p>
            <a:r>
              <a:rPr lang="en-US" sz="1400" b="1">
                <a:solidFill>
                  <a:srgbClr val="384967"/>
                </a:solidFill>
              </a:rPr>
              <a:t>When: </a:t>
            </a:r>
            <a:r>
              <a:rPr lang="en-US" sz="1400">
                <a:solidFill>
                  <a:srgbClr val="384967"/>
                </a:solidFill>
              </a:rPr>
              <a:t>Before the end of Advanced Training</a:t>
            </a:r>
            <a:endParaRPr lang="en-US" sz="1400">
              <a:solidFill>
                <a:srgbClr val="384967"/>
              </a:solidFill>
              <a:cs typeface="Arial"/>
            </a:endParaRPr>
          </a:p>
          <a:p>
            <a:endParaRPr lang="en-US" sz="1400" b="1">
              <a:solidFill>
                <a:srgbClr val="384967"/>
              </a:solidFil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cxnSp>
        <p:nvCxnSpPr>
          <p:cNvPr id="28" name="Straight Connector 27">
            <a:extLst>
              <a:ext uri="{FF2B5EF4-FFF2-40B4-BE49-F238E27FC236}">
                <a16:creationId xmlns:a16="http://schemas.microsoft.com/office/drawing/2014/main" id="{960A4E1F-8276-3BAD-B0E6-AFD07856885E}"/>
              </a:ext>
            </a:extLst>
          </p:cNvPr>
          <p:cNvCxnSpPr>
            <a:cxnSpLocks/>
          </p:cNvCxnSpPr>
          <p:nvPr/>
        </p:nvCxnSpPr>
        <p:spPr>
          <a:xfrm>
            <a:off x="9136508" y="1404033"/>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7210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4093053274"/>
              </p:ext>
            </p:extLst>
          </p:nvPr>
        </p:nvGraphicFramePr>
        <p:xfrm>
          <a:off x="691753" y="1152674"/>
          <a:ext cx="10640047" cy="3905131"/>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1">
                  <a:extLst>
                    <a:ext uri="{9D8B030D-6E8A-4147-A177-3AD203B41FA5}">
                      <a16:colId xmlns:a16="http://schemas.microsoft.com/office/drawing/2014/main" val="717635456"/>
                    </a:ext>
                  </a:extLst>
                </a:gridCol>
                <a:gridCol w="1395841">
                  <a:extLst>
                    <a:ext uri="{9D8B030D-6E8A-4147-A177-3AD203B41FA5}">
                      <a16:colId xmlns:a16="http://schemas.microsoft.com/office/drawing/2014/main" val="935343356"/>
                    </a:ext>
                  </a:extLst>
                </a:gridCol>
                <a:gridCol w="1395841">
                  <a:extLst>
                    <a:ext uri="{9D8B030D-6E8A-4147-A177-3AD203B41FA5}">
                      <a16:colId xmlns:a16="http://schemas.microsoft.com/office/drawing/2014/main" val="397025310"/>
                    </a:ext>
                  </a:extLst>
                </a:gridCol>
                <a:gridCol w="1395841">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dirty="0">
                          <a:solidFill>
                            <a:srgbClr val="C69214"/>
                          </a:solidFill>
                          <a:effectLst/>
                          <a:highlight>
                            <a:srgbClr val="F2F2F2"/>
                          </a:highlight>
                          <a:latin typeface="Arial"/>
                          <a:ea typeface="Calibri"/>
                          <a:cs typeface="Times New Roman"/>
                        </a:rPr>
                        <a:t>Learning goals</a:t>
                      </a:r>
                      <a:endParaRPr lang="en-AU" sz="1100" dirty="0">
                        <a:solidFill>
                          <a:srgbClr val="404040"/>
                        </a:solidFill>
                        <a:effectLst/>
                        <a:highlight>
                          <a:srgbClr val="F2F2F2"/>
                        </a:highlight>
                        <a:latin typeface="Arial"/>
                        <a:ea typeface="Calibri"/>
                        <a:cs typeface="Times New Roman"/>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lvl="0" algn="ctr">
                        <a:lnSpc>
                          <a:spcPct val="114999"/>
                        </a:lnSpc>
                        <a:spcBef>
                          <a:spcPts val="400"/>
                        </a:spcBef>
                        <a:spcAft>
                          <a:spcPts val="400"/>
                        </a:spcAft>
                        <a:buNone/>
                      </a:pPr>
                      <a:r>
                        <a:rPr lang="en-AU" sz="1100" dirty="0">
                          <a:solidFill>
                            <a:srgbClr val="C69214"/>
                          </a:solidFill>
                          <a:effectLst/>
                          <a:highlight>
                            <a:srgbClr val="D9D9D9"/>
                          </a:highlight>
                          <a:latin typeface="Arial"/>
                          <a:ea typeface="Calibri"/>
                          <a:cs typeface="Times New Roman"/>
                        </a:rPr>
                        <a:t>Entry into training</a:t>
                      </a:r>
                    </a:p>
                  </a:txBody>
                  <a:tcPr marL="41166" marR="41166" marT="0" marB="0" anchor="ctr">
                    <a:lnL w="12700">
                      <a:solidFill>
                        <a:srgbClr val="D9D9D9"/>
                      </a:solidFill>
                    </a:lnL>
                    <a:lnR w="0">
                      <a:noFill/>
                    </a:lnR>
                    <a:lnT w="0">
                      <a:noFill/>
                    </a:lnT>
                    <a:lnB w="0">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a:ea typeface="Calibri"/>
                          <a:cs typeface="Times New Roman"/>
                        </a:rPr>
                        <a:t>Specialty foundation</a:t>
                      </a:r>
                      <a:endParaRPr lang="en-AU" sz="1100" dirty="0">
                        <a:solidFill>
                          <a:srgbClr val="404040"/>
                        </a:solidFill>
                        <a:effectLst/>
                        <a:highlight>
                          <a:srgbClr val="D9D9D9"/>
                        </a:highlight>
                        <a:latin typeface="Arial"/>
                        <a:ea typeface="Calibri"/>
                        <a:cs typeface="Times New Roman"/>
                      </a:endParaRPr>
                    </a:p>
                  </a:txBody>
                  <a:tcPr marL="41167" marR="41167" marT="0" marB="0" anchor="ctr">
                    <a:lnL w="12700" cap="flat" cmpd="sng" algn="ctr">
                      <a:no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Arial"/>
                          <a:ea typeface="Calibri"/>
                          <a:cs typeface="Arial"/>
                        </a:rPr>
                        <a:t>01. Professional behaviours</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dirty="0">
                          <a:solidFill>
                            <a:schemeClr val="bg1"/>
                          </a:solidFill>
                          <a:effectLst/>
                          <a:latin typeface="Arial"/>
                        </a:rPr>
                        <a:t>Level 5 </a:t>
                      </a:r>
                      <a:endParaRPr lang="en-US" dirty="0"/>
                    </a:p>
                  </a:txBody>
                  <a:tcPr marL="41166" marR="41166" marT="0" marB="0">
                    <a:lnL w="12700">
                      <a:solidFill>
                        <a:srgbClr val="D9D9D9"/>
                      </a:solidFill>
                    </a:lnL>
                    <a:lnR w="12700">
                      <a:solidFill>
                        <a:srgbClr val="D9D9D9"/>
                      </a:solidFill>
                    </a:lnR>
                    <a:lnT w="0">
                      <a:noFill/>
                    </a:lnT>
                    <a:lnB w="12700">
                      <a:solidFill>
                        <a:srgbClr val="D9D9D9"/>
                      </a:solidFill>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a:ea typeface="Calibri"/>
                          <a:cs typeface="Arial"/>
                        </a:rPr>
                        <a:t>Level 5 </a:t>
                      </a:r>
                      <a:endParaRPr lang="en-AU" sz="1100" dirty="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a:ea typeface="Calibri"/>
                          <a:cs typeface="Arial"/>
                        </a:rPr>
                        <a:t>Level 5 </a:t>
                      </a:r>
                      <a:endParaRPr lang="en-AU" sz="1100" dirty="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a:ea typeface="Calibri"/>
                          <a:cs typeface="Arial"/>
                        </a:rPr>
                        <a:t>Level 5 </a:t>
                      </a:r>
                      <a:endParaRPr lang="en-AU" sz="1100" dirty="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a:ea typeface="Calibri"/>
                          <a:cs typeface="Times New Roman"/>
                        </a:rPr>
                        <a:t>02. </a:t>
                      </a:r>
                      <a:r>
                        <a:rPr lang="en-US" sz="1100" b="1" dirty="0">
                          <a:solidFill>
                            <a:srgbClr val="404040"/>
                          </a:solidFill>
                          <a:effectLst/>
                          <a:latin typeface="Arial"/>
                          <a:ea typeface="Calibri"/>
                          <a:cs typeface="Times New Roman"/>
                        </a:rPr>
                        <a:t>Team leadership</a:t>
                      </a:r>
                      <a:endParaRPr lang="en-AU" sz="1100" b="1" dirty="0">
                        <a:solidFill>
                          <a:srgbClr val="404040"/>
                        </a:solidFill>
                        <a:effectLst/>
                        <a:highlight>
                          <a:srgbClr val="F2F2F2"/>
                        </a:highligh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dirty="0">
                          <a:solidFill>
                            <a:schemeClr val="tx1"/>
                          </a:solidFill>
                          <a:effectLst/>
                          <a:latin typeface="Arial"/>
                        </a:rPr>
                        <a:t>Level 1 </a:t>
                      </a:r>
                      <a:endParaRPr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a:ea typeface="Calibri"/>
                          <a:cs typeface="Arial"/>
                        </a:rPr>
                        <a:t>Level 3 </a:t>
                      </a:r>
                      <a:endParaRPr lang="en-AU" sz="1100" dirty="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a:ea typeface="Calibri"/>
                          <a:cs typeface="Arial"/>
                        </a:rPr>
                        <a:t>Level 4 </a:t>
                      </a:r>
                      <a:endParaRPr lang="en-AU" sz="1100" dirty="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a:ea typeface="Calibri"/>
                          <a:cs typeface="Arial"/>
                        </a:rPr>
                        <a:t>Level 5 </a:t>
                      </a:r>
                      <a:endParaRPr lang="en-AU" sz="1100" dirty="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a:ea typeface="Calibri"/>
                          <a:cs typeface="Times New Roman"/>
                        </a:rPr>
                        <a:t>03. </a:t>
                      </a:r>
                      <a:r>
                        <a:rPr lang="en-US" sz="1100" b="1" dirty="0">
                          <a:solidFill>
                            <a:srgbClr val="404040"/>
                          </a:solidFill>
                          <a:effectLst/>
                          <a:latin typeface="Arial"/>
                          <a:ea typeface="Calibri"/>
                          <a:cs typeface="Times New Roman"/>
                        </a:rPr>
                        <a:t>Supervision and teaching </a:t>
                      </a:r>
                      <a:endParaRPr lang="en-AU" sz="1100" b="1" dirty="0">
                        <a:solidFill>
                          <a:srgbClr val="404040"/>
                        </a:solidFill>
                        <a:effectLst/>
                        <a:highlight>
                          <a:srgbClr val="F2F2F2"/>
                        </a:highligh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a:solidFill>
                            <a:schemeClr val="tx1"/>
                          </a:solidFill>
                          <a:effectLst/>
                          <a:latin typeface="Arial"/>
                        </a:rPr>
                        <a:t>Level 1 </a:t>
                      </a:r>
                      <a:endParaRPr lang="en-US"/>
                    </a:p>
                  </a:txBody>
                  <a:tcPr marL="41166" marR="41166" marT="0" marB="0">
                    <a:lnL w="12700">
                      <a:solidFill>
                        <a:srgbClr val="D9D9D9"/>
                      </a:solidFill>
                    </a:lnL>
                    <a:lnR w="12700">
                      <a:solidFill>
                        <a:srgbClr val="D9D9D9"/>
                      </a:solidFill>
                    </a:lnR>
                    <a:lnT w="12700">
                      <a:solidFill>
                        <a:srgbClr val="D9D9D9"/>
                      </a:solidFill>
                    </a:lnT>
                    <a:lnB w="0">
                      <a:no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no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a:ea typeface="Calibri"/>
                          <a:cs typeface="Arial"/>
                        </a:rPr>
                        <a:t>Level 4 </a:t>
                      </a:r>
                      <a:endParaRPr lang="en-AU" sz="1100" dirty="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a:ea typeface="Calibri"/>
                          <a:cs typeface="Arial"/>
                        </a:rPr>
                        <a:t>Level 5 </a:t>
                      </a:r>
                      <a:endParaRPr lang="en-AU" sz="1100" dirty="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a:ea typeface="Calibri"/>
                          <a:cs typeface="Times New Roman"/>
                        </a:rPr>
                        <a:t>04. </a:t>
                      </a:r>
                      <a:r>
                        <a:rPr lang="en-US" sz="1100" b="1" dirty="0">
                          <a:solidFill>
                            <a:srgbClr val="404040"/>
                          </a:solidFill>
                          <a:effectLst/>
                          <a:latin typeface="Arial"/>
                          <a:ea typeface="Calibri"/>
                          <a:cs typeface="Times New Roman"/>
                        </a:rPr>
                        <a:t>Quality improvement</a:t>
                      </a:r>
                      <a:endParaRPr lang="en-AU" sz="1100" b="1" dirty="0">
                        <a:solidFill>
                          <a:srgbClr val="404040"/>
                        </a:solidFill>
                        <a:effectLst/>
                        <a:highlight>
                          <a:srgbClr val="F2F2F2"/>
                        </a:highligh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a:solidFill>
                            <a:schemeClr val="tx1"/>
                          </a:solidFill>
                          <a:effectLst/>
                          <a:latin typeface="Arial"/>
                        </a:rPr>
                        <a:t>Level 1 </a:t>
                      </a:r>
                      <a:endParaRPr lang="en-US"/>
                    </a:p>
                  </a:txBody>
                  <a:tcPr marL="41166" marR="41166" marT="0" marB="0">
                    <a:lnL w="0">
                      <a:noFill/>
                    </a:lnL>
                    <a:lnR w="0">
                      <a:noFill/>
                    </a:lnR>
                    <a:lnT w="0">
                      <a:noFill/>
                    </a:lnT>
                    <a:lnB w="0">
                      <a:noFill/>
                    </a:lnB>
                    <a:lnTlToBr w="0">
                      <a:noFill/>
                    </a:lnTlToBr>
                    <a:lnBlToTr w="0">
                      <a:noFill/>
                    </a:lnBlToTr>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a:ea typeface="Calibri"/>
                          <a:cs typeface="Arial"/>
                        </a:rPr>
                        <a:t>Level 4 </a:t>
                      </a:r>
                      <a:endParaRPr lang="en-AU" sz="1100" dirty="0">
                        <a:solidFill>
                          <a:srgbClr val="404040"/>
                        </a:solidFill>
                        <a:effectLst/>
                        <a:latin typeface="Arial"/>
                        <a:ea typeface="Calibri"/>
                        <a:cs typeface="Arial"/>
                      </a:endParaRPr>
                    </a:p>
                  </a:txBody>
                  <a:tcPr marL="41167" marR="41167" marT="0" marB="0">
                    <a:lnL w="12700" cap="flat" cmpd="sng" algn="ctr">
                      <a:no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a:ea typeface="Calibri"/>
                          <a:cs typeface="Arial"/>
                        </a:rPr>
                        <a:t>Level 5 </a:t>
                      </a:r>
                      <a:endParaRPr lang="en-AU" sz="1100" dirty="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a:ea typeface="Calibri"/>
                          <a:cs typeface="Times New Roman"/>
                        </a:rPr>
                        <a:t>05.</a:t>
                      </a:r>
                      <a:r>
                        <a:rPr lang="en-US" sz="1100" b="1" dirty="0">
                          <a:solidFill>
                            <a:srgbClr val="404040"/>
                          </a:solidFill>
                          <a:effectLst/>
                          <a:latin typeface="Arial"/>
                          <a:ea typeface="Calibri"/>
                          <a:cs typeface="Times New Roman"/>
                        </a:rPr>
                        <a:t> Clinical assessment and management</a:t>
                      </a:r>
                      <a:endParaRPr lang="en-AU" sz="1100" b="1" dirty="0">
                        <a:solidFill>
                          <a:srgbClr val="404040"/>
                        </a:solidFill>
                        <a:effectLst/>
                        <a:highlight>
                          <a:srgbClr val="F2F2F2"/>
                        </a:highligh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dirty="0">
                          <a:solidFill>
                            <a:schemeClr val="tx1"/>
                          </a:solidFill>
                          <a:effectLst/>
                          <a:latin typeface="Arial"/>
                        </a:rPr>
                        <a:t>Level 1 </a:t>
                      </a:r>
                      <a:endParaRPr lang="en-US" dirty="0"/>
                    </a:p>
                  </a:txBody>
                  <a:tcPr marL="41166" marR="41166" marT="0" marB="0">
                    <a:lnL w="12700">
                      <a:solidFill>
                        <a:srgbClr val="D9D9D9"/>
                      </a:solidFill>
                    </a:lnL>
                    <a:lnR w="12700">
                      <a:solidFill>
                        <a:srgbClr val="D9D9D9"/>
                      </a:solidFill>
                    </a:lnR>
                    <a:lnT w="0">
                      <a:no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a:ea typeface="Calibri"/>
                          <a:cs typeface="Arial"/>
                        </a:rPr>
                        <a:t>Level 3 </a:t>
                      </a:r>
                      <a:endParaRPr lang="en-AU" sz="1100" dirty="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a:ea typeface="Calibri"/>
                          <a:cs typeface="Arial"/>
                        </a:rPr>
                        <a:t>Level 4 </a:t>
                      </a:r>
                      <a:endParaRPr lang="en-AU" sz="1100" dirty="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a:ea typeface="Calibri"/>
                          <a:cs typeface="Arial"/>
                        </a:rPr>
                        <a:t>Level 5 </a:t>
                      </a:r>
                      <a:endParaRPr lang="en-AU" sz="1100" dirty="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06.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Management of transitions in care</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dirty="0">
                          <a:solidFill>
                            <a:schemeClr val="tx1"/>
                          </a:solidFill>
                          <a:effectLst/>
                          <a:latin typeface="Arial"/>
                        </a:rPr>
                        <a:t>Level 1 </a:t>
                      </a:r>
                      <a:endParaRPr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a:ea typeface="Calibri"/>
                          <a:cs typeface="Arial"/>
                        </a:rPr>
                        <a:t>Level 3 </a:t>
                      </a:r>
                      <a:endParaRPr lang="en-AU" sz="1100" dirty="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a:ea typeface="Calibri"/>
                          <a:cs typeface="Arial"/>
                        </a:rPr>
                        <a:t>Level 4 </a:t>
                      </a:r>
                      <a:endParaRPr lang="en-AU" sz="1100" dirty="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a:ea typeface="Calibri"/>
                          <a:cs typeface="Arial"/>
                        </a:rPr>
                        <a:t>Level 5 </a:t>
                      </a:r>
                      <a:endParaRPr lang="en-AU" sz="1100" dirty="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07.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Longitudinal care</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dirty="0">
                          <a:solidFill>
                            <a:schemeClr val="tx1"/>
                          </a:solidFill>
                          <a:effectLst/>
                          <a:latin typeface="Arial"/>
                        </a:rPr>
                        <a:t>Level 1 </a:t>
                      </a:r>
                      <a:endParaRPr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a:ea typeface="Calibri"/>
                          <a:cs typeface="Arial"/>
                        </a:rPr>
                        <a:t>Level 3 </a:t>
                      </a:r>
                      <a:endParaRPr lang="en-AU" sz="1100" dirty="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a:ea typeface="Calibri"/>
                          <a:cs typeface="Arial"/>
                        </a:rPr>
                        <a:t>Level 4 </a:t>
                      </a:r>
                      <a:endParaRPr lang="en-AU" sz="1100" dirty="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a:ea typeface="Calibri"/>
                          <a:cs typeface="Arial"/>
                        </a:rPr>
                        <a:t>Level 5 </a:t>
                      </a:r>
                      <a:endParaRPr lang="en-AU" sz="1100" dirty="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08.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Communication with patients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dirty="0">
                          <a:solidFill>
                            <a:schemeClr val="tx1"/>
                          </a:solidFill>
                          <a:effectLst/>
                          <a:latin typeface="Arial"/>
                        </a:rPr>
                        <a:t>Level 1 </a:t>
                      </a:r>
                      <a:endParaRPr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a:ea typeface="Calibri"/>
                          <a:cs typeface="Arial"/>
                        </a:rPr>
                        <a:t>Level 3 </a:t>
                      </a:r>
                      <a:endParaRPr lang="en-AU" sz="1100" dirty="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a:ea typeface="Calibri"/>
                          <a:cs typeface="Arial"/>
                        </a:rPr>
                        <a:t>Level 4 </a:t>
                      </a:r>
                      <a:endParaRPr lang="en-AU" sz="1100" dirty="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a:ea typeface="Calibri"/>
                          <a:cs typeface="Arial"/>
                        </a:rPr>
                        <a:t>Level 5 </a:t>
                      </a:r>
                      <a:endParaRPr lang="en-AU" sz="1100" dirty="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09.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Investigations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dirty="0">
                          <a:solidFill>
                            <a:schemeClr val="tx1"/>
                          </a:solidFill>
                          <a:effectLst/>
                          <a:latin typeface="Arial"/>
                        </a:rPr>
                        <a:t>Level 1 </a:t>
                      </a:r>
                      <a:endParaRPr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a:ea typeface="Calibri"/>
                          <a:cs typeface="Arial"/>
                        </a:rPr>
                        <a:t>Level 4 </a:t>
                      </a:r>
                      <a:endParaRPr lang="en-AU" sz="1100" dirty="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Clinic management</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dirty="0">
                          <a:solidFill>
                            <a:schemeClr val="tx1"/>
                          </a:solidFill>
                          <a:effectLst/>
                          <a:latin typeface="Arial"/>
                        </a:rPr>
                        <a:t>Level 1 </a:t>
                      </a:r>
                      <a:endParaRPr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a:ea typeface="Calibri"/>
                          <a:cs typeface="Arial"/>
                        </a:rPr>
                        <a:t>Level 4 </a:t>
                      </a:r>
                      <a:endParaRPr lang="en-AU" sz="1100" dirty="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a:ea typeface="Calibri"/>
                          <a:cs typeface="Arial"/>
                        </a:rPr>
                        <a:t>Level 5 </a:t>
                      </a:r>
                      <a:endParaRPr lang="en-AU" sz="1100" dirty="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11.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Clinical sciences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dirty="0">
                          <a:solidFill>
                            <a:srgbClr val="404040"/>
                          </a:solidFill>
                          <a:effectLst/>
                          <a:latin typeface="Arial"/>
                        </a:rPr>
                        <a:t>Level 2 </a:t>
                      </a:r>
                      <a:endParaRPr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EFCB7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a:ea typeface="Calibri"/>
                          <a:cs typeface="Arial"/>
                        </a:rPr>
                        <a:t>Level 4 </a:t>
                      </a:r>
                      <a:endParaRPr lang="en-AU" sz="1100" dirty="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a:ea typeface="Calibri"/>
                          <a:cs typeface="Arial"/>
                        </a:rPr>
                        <a:t>Level 5 </a:t>
                      </a:r>
                      <a:endParaRPr lang="en-AU" sz="1100" dirty="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Laboratory based clinical genomics</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dirty="0">
                          <a:solidFill>
                            <a:schemeClr val="tx1"/>
                          </a:solidFill>
                          <a:effectLst/>
                          <a:latin typeface="Arial"/>
                        </a:rPr>
                        <a:t>Level 1 </a:t>
                      </a:r>
                      <a:endParaRPr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a:ea typeface="Calibri"/>
                          <a:cs typeface="Arial"/>
                        </a:rPr>
                        <a:t>Level 4 </a:t>
                      </a:r>
                      <a:endParaRPr lang="en-AU" sz="1100" dirty="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a:ea typeface="Calibri"/>
                          <a:cs typeface="Arial"/>
                        </a:rPr>
                        <a:t>Level 5 </a:t>
                      </a:r>
                      <a:endParaRPr lang="en-AU" sz="1100" dirty="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Cancer genetics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dirty="0">
                          <a:solidFill>
                            <a:schemeClr val="tx1"/>
                          </a:solidFill>
                          <a:effectLst/>
                          <a:latin typeface="Arial"/>
                        </a:rPr>
                        <a:t>Level 1 </a:t>
                      </a:r>
                      <a:endParaRPr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Level 1 </a:t>
                      </a: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Genetic syndromes and management</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dirty="0">
                          <a:solidFill>
                            <a:schemeClr val="tx1"/>
                          </a:solidFill>
                          <a:effectLst/>
                          <a:latin typeface="Arial"/>
                        </a:rPr>
                        <a:t>Level 1 </a:t>
                      </a:r>
                      <a:endParaRPr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Subspecialty genetics</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dirty="0">
                          <a:solidFill>
                            <a:schemeClr val="tx1"/>
                          </a:solidFill>
                          <a:effectLst/>
                          <a:latin typeface="Arial"/>
                        </a:rPr>
                        <a:t>Level 1 </a:t>
                      </a:r>
                      <a:endParaRPr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Level 1 </a:t>
                      </a: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16. Genetic counselling</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dirty="0">
                          <a:solidFill>
                            <a:schemeClr val="tx1"/>
                          </a:solidFill>
                          <a:effectLst/>
                          <a:latin typeface="Arial"/>
                        </a:rPr>
                        <a:t>Level 1 </a:t>
                      </a:r>
                      <a:endParaRPr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600883652"/>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a:bodyPr>
          <a:lstStyle/>
          <a:p>
            <a:pPr>
              <a:buFont typeface="Wingdings" panose="05000000000000000000" pitchFamily="2" charset="2"/>
              <a:buChar char="ü"/>
            </a:pPr>
            <a:r>
              <a:rPr lang="en-US" dirty="0"/>
              <a:t>Apply for your training program before the close date </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457200" lvl="1"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Clinical Genetics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711458"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226"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226"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225" y="4252535"/>
            <a:ext cx="1324885" cy="1324885"/>
          </a:xfrm>
          <a:prstGeom prst="rect">
            <a:avLst/>
          </a:prstGeom>
        </p:spPr>
      </p:pic>
    </p:spTree>
    <p:extLst>
      <p:ext uri="{BB962C8B-B14F-4D97-AF65-F5344CB8AC3E}">
        <p14:creationId xmlns:p14="http://schemas.microsoft.com/office/powerpoint/2010/main" val="352919054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dirty="0">
                <a:solidFill>
                  <a:schemeClr val="tx2"/>
                </a:solidFill>
                <a:ea typeface="+mn-ea"/>
                <a:cs typeface="Poppins"/>
              </a:rPr>
              <a:t>Curriculum documents </a:t>
            </a:r>
            <a:endParaRPr lang="en-AU" sz="3100" dirty="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23932" y="3632685"/>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593636"/>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pic>
        <p:nvPicPr>
          <p:cNvPr id="5" name="Picture 4">
            <a:extLst>
              <a:ext uri="{FF2B5EF4-FFF2-40B4-BE49-F238E27FC236}">
                <a16:creationId xmlns:a16="http://schemas.microsoft.com/office/drawing/2014/main" id="{4A7C538D-6F6D-F5A0-EA7A-C45226CE1D81}"/>
              </a:ext>
            </a:extLst>
          </p:cNvPr>
          <p:cNvPicPr>
            <a:picLocks noChangeAspect="1"/>
          </p:cNvPicPr>
          <p:nvPr/>
        </p:nvPicPr>
        <p:blipFill>
          <a:blip r:embed="rId5"/>
          <a:stretch>
            <a:fillRect/>
          </a:stretch>
        </p:blipFill>
        <p:spPr>
          <a:xfrm>
            <a:off x="1257260" y="1472500"/>
            <a:ext cx="4109869" cy="2060503"/>
          </a:xfrm>
          <a:prstGeom prst="rect">
            <a:avLst/>
          </a:prstGeom>
        </p:spPr>
      </p:pic>
      <p:pic>
        <p:nvPicPr>
          <p:cNvPr id="9" name="Picture 8">
            <a:extLst>
              <a:ext uri="{FF2B5EF4-FFF2-40B4-BE49-F238E27FC236}">
                <a16:creationId xmlns:a16="http://schemas.microsoft.com/office/drawing/2014/main" id="{64540255-F131-C3EE-092A-F67C3ECBE695}"/>
              </a:ext>
            </a:extLst>
          </p:cNvPr>
          <p:cNvPicPr>
            <a:picLocks noChangeAspect="1"/>
          </p:cNvPicPr>
          <p:nvPr/>
        </p:nvPicPr>
        <p:blipFill>
          <a:blip r:embed="rId5"/>
          <a:stretch>
            <a:fillRect/>
          </a:stretch>
        </p:blipFill>
        <p:spPr>
          <a:xfrm>
            <a:off x="6763162" y="1472500"/>
            <a:ext cx="4109869" cy="2060503"/>
          </a:xfrm>
          <a:prstGeom prst="rect">
            <a:avLst/>
          </a:prstGeom>
        </p:spPr>
      </p:pic>
      <p:sp>
        <p:nvSpPr>
          <p:cNvPr id="14" name="Rectangle 13">
            <a:extLst>
              <a:ext uri="{FF2B5EF4-FFF2-40B4-BE49-F238E27FC236}">
                <a16:creationId xmlns:a16="http://schemas.microsoft.com/office/drawing/2014/main" id="{9F44D3F0-5E66-696A-824F-FB267EDF49B1}"/>
              </a:ext>
            </a:extLst>
          </p:cNvPr>
          <p:cNvSpPr/>
          <p:nvPr/>
        </p:nvSpPr>
        <p:spPr>
          <a:xfrm>
            <a:off x="1254425" y="2690190"/>
            <a:ext cx="4109869" cy="41081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967453CE-2DE8-FEFE-CE81-BCAC1B212EB7}"/>
              </a:ext>
            </a:extLst>
          </p:cNvPr>
          <p:cNvSpPr/>
          <p:nvPr/>
        </p:nvSpPr>
        <p:spPr>
          <a:xfrm>
            <a:off x="6807236" y="3101009"/>
            <a:ext cx="4065796" cy="410819"/>
          </a:xfrm>
          <a:prstGeom prst="rect">
            <a:avLst/>
          </a:prstGeom>
          <a:no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308324"/>
          </a:xfrm>
          <a:prstGeom prst="rect">
            <a:avLst/>
          </a:prstGeom>
          <a:noFill/>
        </p:spPr>
        <p:txBody>
          <a:bodyPr wrap="square" lIns="91440" tIns="45720" rIns="91440" bIns="45720" rtlCol="0" anchor="t">
            <a:spAutoFit/>
          </a:bodyPr>
          <a:lstStyle/>
          <a:p>
            <a:pPr algn="ctr"/>
            <a:r>
              <a:rPr lang="en-US" u="sng" dirty="0">
                <a:solidFill>
                  <a:srgbClr val="384967"/>
                </a:solidFill>
              </a:rPr>
              <a:t>Clinical Genetics</a:t>
            </a: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
        <p:nvSpPr>
          <p:cNvPr id="6" name="Rectangle 5">
            <a:extLst>
              <a:ext uri="{FF2B5EF4-FFF2-40B4-BE49-F238E27FC236}">
                <a16:creationId xmlns:a16="http://schemas.microsoft.com/office/drawing/2014/main" id="{F3BC333E-1BAA-0506-98F1-4A4B0F41C7CA}"/>
              </a:ext>
            </a:extLst>
          </p:cNvPr>
          <p:cNvSpPr/>
          <p:nvPr/>
        </p:nvSpPr>
        <p:spPr>
          <a:xfrm>
            <a:off x="4323425" y="781235"/>
            <a:ext cx="5104660" cy="5921406"/>
          </a:xfrm>
          <a:prstGeom prst="rect">
            <a:avLst/>
          </a:prstGeom>
          <a:solidFill>
            <a:schemeClr val="bg1"/>
          </a:solidFill>
          <a:ln>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highlight>
                <a:srgbClr val="FFFF00"/>
              </a:highlight>
            </a:endParaRPr>
          </a:p>
        </p:txBody>
      </p:sp>
      <p:pic>
        <p:nvPicPr>
          <p:cNvPr id="5" name="Picture 4">
            <a:extLst>
              <a:ext uri="{FF2B5EF4-FFF2-40B4-BE49-F238E27FC236}">
                <a16:creationId xmlns:a16="http://schemas.microsoft.com/office/drawing/2014/main" id="{D4DA33BC-73AD-8708-6925-9EE3027C49D9}"/>
              </a:ext>
            </a:extLst>
          </p:cNvPr>
          <p:cNvPicPr>
            <a:picLocks noChangeAspect="1"/>
          </p:cNvPicPr>
          <p:nvPr/>
        </p:nvPicPr>
        <p:blipFill>
          <a:blip r:embed="rId3"/>
          <a:stretch>
            <a:fillRect/>
          </a:stretch>
        </p:blipFill>
        <p:spPr>
          <a:xfrm>
            <a:off x="5144467" y="1085833"/>
            <a:ext cx="3304208" cy="5484986"/>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a:rPr>
              <a:t>Applying learning goals </a:t>
            </a:r>
            <a:endParaRPr lang="en-US" sz="3100" dirty="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2706957" y="2019847"/>
            <a:ext cx="6503763" cy="954107"/>
          </a:xfrm>
          <a:prstGeom prst="rect">
            <a:avLst/>
          </a:prstGeom>
          <a:noFill/>
        </p:spPr>
        <p:txBody>
          <a:bodyPr wrap="square" lIns="91440" tIns="45720" rIns="91440" bIns="45720" rtlCol="0" anchor="t">
            <a:spAutoFit/>
          </a:bodyPr>
          <a:lstStyle/>
          <a:p>
            <a:pPr algn="ctr"/>
            <a:r>
              <a:rPr lang="en-US" sz="1400" i="1" dirty="0"/>
              <a:t>Dr Alex, an Advanced Trainee in Clinical Genetics, is completing a core clinical genetics rotation and has been tasked with investigating a 4-year-old girl presenting with intellectual disability, difficulties with communication and coordination / movement, later diagnosed with Fragile X syndrome.</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11929" y="3072615"/>
            <a:ext cx="3925759" cy="2503762"/>
            <a:chOff x="74409" y="2852688"/>
            <a:chExt cx="3627782" cy="2175504"/>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203414"/>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a:t>
              </a:r>
              <a:r>
                <a:rPr lang="en-US" sz="1200" dirty="0" err="1">
                  <a:solidFill>
                    <a:srgbClr val="384967"/>
                  </a:solidFill>
                </a:rPr>
                <a:t>behaviours</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Cultural safety</a:t>
              </a:r>
            </a:p>
            <a:p>
              <a:pPr marL="671513" lvl="1" indent="-214313">
                <a:buFont typeface="Arial" panose="020B0604020202020204" pitchFamily="34" charset="0"/>
                <a:buChar char="•"/>
              </a:pPr>
              <a:r>
                <a:rPr lang="en-US" sz="1200" dirty="0">
                  <a:solidFill>
                    <a:srgbClr val="384967"/>
                  </a:solidFill>
                </a:rPr>
                <a:t>Ethics and professional </a:t>
              </a:r>
              <a:r>
                <a:rPr lang="en-US" sz="1200" dirty="0" err="1">
                  <a:solidFill>
                    <a:srgbClr val="384967"/>
                  </a:solidFill>
                </a:rPr>
                <a:t>behaviour</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Leadership, management, and teamwork</a:t>
              </a:r>
            </a:p>
            <a:p>
              <a:pPr marL="671513" lvl="1" indent="-214313">
                <a:buFont typeface="Arial" panose="020B0604020202020204" pitchFamily="34" charset="0"/>
                <a:buChar char="•"/>
              </a:pPr>
              <a:r>
                <a:rPr lang="en-US" sz="1200" dirty="0">
                  <a:solidFill>
                    <a:srgbClr val="384967"/>
                  </a:solidFill>
                </a:rPr>
                <a:t>Health policy, systems, and advocacy</a:t>
              </a: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548910" y="3940807"/>
            <a:ext cx="3316620" cy="1786590"/>
            <a:chOff x="5883649" y="2956456"/>
            <a:chExt cx="3064878" cy="1552358"/>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561593"/>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05. Clinical assessment and management</a:t>
              </a:r>
            </a:p>
            <a:p>
              <a:pPr marL="214313" indent="-214313">
                <a:buFont typeface="Arial" panose="020B0604020202020204" pitchFamily="34" charset="0"/>
                <a:buChar char="•"/>
              </a:pPr>
              <a:r>
                <a:rPr lang="en-US" sz="1200" dirty="0">
                  <a:solidFill>
                    <a:srgbClr val="384967"/>
                  </a:solidFill>
                </a:rPr>
                <a:t>08. Communication with patients</a:t>
              </a:r>
            </a:p>
            <a:p>
              <a:pPr marL="214313" indent="-214313">
                <a:buFont typeface="Arial" panose="020B0604020202020204" pitchFamily="34" charset="0"/>
                <a:buChar char="•"/>
              </a:pPr>
              <a:r>
                <a:rPr lang="en-US" sz="1200" dirty="0">
                  <a:solidFill>
                    <a:srgbClr val="384967"/>
                  </a:solidFill>
                </a:rPr>
                <a:t>09. Investigations</a:t>
              </a: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103837" y="3109191"/>
            <a:ext cx="4428989" cy="1510968"/>
            <a:chOff x="2956897" y="5043077"/>
            <a:chExt cx="4092816" cy="1312874"/>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220627"/>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7"/>
                  </a:solidFill>
                </a:rPr>
                <a:t>14. </a:t>
              </a:r>
              <a:r>
                <a:rPr lang="en-US" sz="1200" dirty="0">
                  <a:solidFill>
                    <a:srgbClr val="384967"/>
                  </a:solidFill>
                  <a:cs typeface="Arial"/>
                </a:rPr>
                <a:t>Genetic syndromes and management</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62c7ee9f94616fbca67b26fb9a781f5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25af3840dc098b67432e29f8f86430e1"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2.xml><?xml version="1.0" encoding="utf-8"?>
<ds:datastoreItem xmlns:ds="http://schemas.openxmlformats.org/officeDocument/2006/customXml" ds:itemID="{DC8532FE-E9CA-49DD-A5B2-B92D11B70A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828305-EE30-498F-A162-22DAD1C7C4D2}">
  <ds:schemaRefs>
    <ds:schemaRef ds:uri="http://purl.org/dc/elements/1.1/"/>
    <ds:schemaRef ds:uri="http://purl.org/dc/terms/"/>
    <ds:schemaRef ds:uri="http://www.w3.org/XML/1998/namespace"/>
    <ds:schemaRef ds:uri="http://schemas.openxmlformats.org/package/2006/metadata/core-properties"/>
    <ds:schemaRef ds:uri="http://schemas.microsoft.com/office/2006/documentManagement/types"/>
    <ds:schemaRef ds:uri="0b77cf3b-53b0-4276-95d6-69a9c81ff526"/>
    <ds:schemaRef ds:uri="http://purl.org/dc/dcmitype/"/>
    <ds:schemaRef ds:uri="http://schemas.microsoft.com/office/2006/metadata/properties"/>
    <ds:schemaRef ds:uri="http://schemas.microsoft.com/office/infopath/2007/PartnerControls"/>
    <ds:schemaRef ds:uri="8a45df18-1b1a-499d-90c6-d04be75f9f9a"/>
  </ds:schemaRefs>
</ds:datastoreItem>
</file>

<file path=docProps/app.xml><?xml version="1.0" encoding="utf-8"?>
<Properties xmlns="http://schemas.openxmlformats.org/officeDocument/2006/extended-properties" xmlns:vt="http://schemas.openxmlformats.org/officeDocument/2006/docPropsVTypes">
  <TotalTime>204</TotalTime>
  <Words>3495</Words>
  <Application>Microsoft Office PowerPoint</Application>
  <PresentationFormat>Widescreen</PresentationFormat>
  <Paragraphs>558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ATCR Theme</vt:lpstr>
      <vt:lpstr>Introduction to the new curriculum  2027 implementation – Advanced Training: Clinical Genetics</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18</cp:revision>
  <cp:lastPrinted>2019-03-29T01:57:58Z</cp:lastPrinted>
  <dcterms:created xsi:type="dcterms:W3CDTF">2016-05-05T00:00:36Z</dcterms:created>
  <dcterms:modified xsi:type="dcterms:W3CDTF">2026-07-06T02:08:54Z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