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
  </p:notesMasterIdLst>
  <p:sldIdLst>
    <p:sldId id="2147481852" r:id="rId5"/>
    <p:sldId id="2147481477" r:id="rId6"/>
    <p:sldId id="2147481453" r:id="rId7"/>
    <p:sldId id="2147481470" r:id="rId8"/>
    <p:sldId id="214748157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AFDF8-972A-4DE0-A7CF-8AA845AC7864}" v="1" dt="2026-05-19T05:36:46.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91" d="100"/>
          <a:sy n="91" d="100"/>
        </p:scale>
        <p:origin x="5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CE7E5C-4962-4CA8-932D-199515F4FC9E}" type="datetimeFigureOut">
              <a:rPr lang="en-AU" smtClean="0"/>
              <a:t>2/06/2026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0C95-8FD0-48E7-8705-598D6E8EBCFA}" type="slidenum">
              <a:rPr lang="en-AU" smtClean="0"/>
              <a:t>‹#›</a:t>
            </a:fld>
            <a:endParaRPr lang="en-AU"/>
          </a:p>
        </p:txBody>
      </p:sp>
    </p:spTree>
    <p:extLst>
      <p:ext uri="{BB962C8B-B14F-4D97-AF65-F5344CB8AC3E}">
        <p14:creationId xmlns:p14="http://schemas.microsoft.com/office/powerpoint/2010/main" val="416804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E990-0541-131D-7CF7-F22DAA166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5ABF5-FD62-4386-F0BC-FD6E1D2C297C}"/>
              </a:ext>
            </a:extLst>
          </p:cNvPr>
          <p:cNvSpPr>
            <a:spLocks noGrp="1" noRot="1" noChangeAspect="1"/>
          </p:cNvSpPr>
          <p:nvPr>
            <p:ph type="sldImg"/>
          </p:nvPr>
        </p:nvSpPr>
        <p:spPr>
          <a:xfrm>
            <a:off x="85725" y="744538"/>
            <a:ext cx="6619875" cy="3724275"/>
          </a:xfrm>
        </p:spPr>
        <p:txBody>
          <a:bodyPr/>
          <a:lstStyle/>
          <a:p>
            <a:endParaRPr lang="en-AU"/>
          </a:p>
        </p:txBody>
      </p:sp>
      <p:sp>
        <p:nvSpPr>
          <p:cNvPr id="3" name="Notes Placeholder 2">
            <a:extLst>
              <a:ext uri="{FF2B5EF4-FFF2-40B4-BE49-F238E27FC236}">
                <a16:creationId xmlns:a16="http://schemas.microsoft.com/office/drawing/2014/main" id="{835D2B87-747B-601F-1BDE-8AEA4EF4CFD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ABC65ED-0CF9-5321-502A-3A509AE086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35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new curricula in Advanced Training programs use the same framework</a:t>
            </a:r>
            <a:r>
              <a:rPr lang="en-AU" b="0"/>
              <a:t>. </a:t>
            </a:r>
            <a:r>
              <a:rPr lang="en-US" b="0"/>
              <a:t>You can see here the learning goals, the three phases of the training program and the learning, teaching and assessment requirements as outlined in the program requirements. We will go though each of these areas in more detail.  </a:t>
            </a:r>
            <a:endParaRPr lang="en-AU" b="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F2DC6-DCD9-4F08-ACB3-5EAF7A9542C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97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training program is grouped into learning goals, guided by the curriculum standards: Be, Do &amp; Know.</a:t>
            </a:r>
            <a:r>
              <a:rPr lang="en-AU"/>
              <a:t> </a:t>
            </a:r>
            <a:r>
              <a:rPr lang="en-US"/>
              <a:t>This includes professional </a:t>
            </a:r>
            <a:r>
              <a:rPr lang="en-US" err="1"/>
              <a:t>behaviours</a:t>
            </a:r>
            <a:r>
              <a:rPr lang="en-US"/>
              <a:t>, </a:t>
            </a:r>
            <a:r>
              <a:rPr lang="en-US" err="1"/>
              <a:t>entrustable</a:t>
            </a:r>
            <a:r>
              <a:rPr lang="en-US"/>
              <a:t> professional activities (or EPAs) and knowledge. These learning goals are used for all learning and assessment activities across each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General </a:t>
            </a:r>
            <a:r>
              <a:rPr lang="en-US" err="1"/>
              <a:t>Paediatrics</a:t>
            </a:r>
            <a:r>
              <a:rPr lang="en-US"/>
              <a:t> has 13 specific EPAs and 7 specific knowledge guides.  Within the curriculum standards document, you can see a very detailed breakdown of the expected </a:t>
            </a:r>
            <a:r>
              <a:rPr lang="en-US" err="1"/>
              <a:t>behaviours</a:t>
            </a:r>
            <a:r>
              <a:rPr lang="en-US"/>
              <a:t> and knowledge at the end of training, under each of these goals.  These should be used by trainees and supervisors to ensure they are meeting the expected standards and identify strengths and areas that need further development and then to plan their learning of how they will achieve these outcomes. </a:t>
            </a:r>
            <a:endParaRPr lang="en-AU"/>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43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txBody>
          <a:bodyPr/>
          <a:lstStyle/>
          <a:p>
            <a:endParaRPr lang="en-AU"/>
          </a:p>
        </p:txBody>
      </p:sp>
      <p:sp>
        <p:nvSpPr>
          <p:cNvPr id="3" name="Notes Placeholder 2"/>
          <p:cNvSpPr>
            <a:spLocks noGrp="1"/>
          </p:cNvSpPr>
          <p:nvPr>
            <p:ph type="body" idx="1"/>
          </p:nvPr>
        </p:nvSpPr>
        <p:spPr/>
        <p:txBody>
          <a:bodyPr/>
          <a:lstStyle/>
          <a:p>
            <a:r>
              <a:rPr lang="en-US"/>
              <a:t>Here we have  provided an overview of the learning and assessment programs information. Over the course of training, trainees are required to complete </a:t>
            </a:r>
            <a:r>
              <a:rPr lang="en-US" b="1"/>
              <a:t>36 </a:t>
            </a:r>
            <a:r>
              <a:rPr lang="en-US"/>
              <a:t>months of full time equivalent clinical experience with 1 rotation plan per rotation. Per phase of training,  there are assessment program requirements.</a:t>
            </a:r>
          </a:p>
          <a:p>
            <a:endParaRPr lang="en-US" b="0" i="0" u="none" strike="noStrike">
              <a:solidFill>
                <a:srgbClr val="000000"/>
              </a:solidFill>
              <a:effectLst/>
              <a:latin typeface="Calibri" panose="020F0502020204030204" pitchFamily="34" charset="0"/>
            </a:endParaRPr>
          </a:p>
          <a:p>
            <a:r>
              <a:rPr lang="en-US" b="0" i="0" u="none" strike="noStrike">
                <a:solidFill>
                  <a:srgbClr val="000000"/>
                </a:solidFill>
                <a:effectLst/>
                <a:latin typeface="Calibri" panose="020F0502020204030204" pitchFamily="34" charset="0"/>
              </a:rPr>
              <a:t>The new RACP curriculum assessment plan is based on programmatic assessment framework and principles, which combines multiple sources of qualitative and quantitative information about a trainee collected over time to inform progress decisions.  This acknowledges that there is no one test that can measure the leaning and development when you are training people to become experts, and the complex integration of clinical and professional skills and qualities that being an expert in their field involves.</a:t>
            </a:r>
          </a:p>
          <a:p>
            <a:endParaRPr lang="en-US"/>
          </a:p>
          <a:p>
            <a:r>
              <a:rPr lang="en-US"/>
              <a:t>We will have a closer look at all the required tools over the next few slides.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74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E607C-3547-19B9-F439-685172F4F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5E716-65DB-4DAA-6985-0648A651ED04}"/>
              </a:ext>
            </a:extLst>
          </p:cNvPr>
          <p:cNvSpPr>
            <a:spLocks noGrp="1" noRot="1" noChangeAspect="1"/>
          </p:cNvSpPr>
          <p:nvPr>
            <p:ph type="sldImg"/>
          </p:nvPr>
        </p:nvSpPr>
        <p:spPr>
          <a:xfrm>
            <a:off x="85725" y="744538"/>
            <a:ext cx="6618288" cy="3724275"/>
          </a:xfrm>
        </p:spPr>
      </p:sp>
      <p:sp>
        <p:nvSpPr>
          <p:cNvPr id="3" name="Notes Placeholder 2">
            <a:extLst>
              <a:ext uri="{FF2B5EF4-FFF2-40B4-BE49-F238E27FC236}">
                <a16:creationId xmlns:a16="http://schemas.microsoft.com/office/drawing/2014/main" id="{24906A2F-3918-471F-8F47-BF91B7A99995}"/>
              </a:ext>
            </a:extLst>
          </p:cNvPr>
          <p:cNvSpPr>
            <a:spLocks noGrp="1"/>
          </p:cNvSpPr>
          <p:nvPr>
            <p:ph type="body" idx="1"/>
          </p:nvPr>
        </p:nvSpPr>
        <p:spPr/>
        <p:txBody>
          <a:bodyPr/>
          <a:lstStyle/>
          <a:p>
            <a:r>
              <a:rPr lang="en-US"/>
              <a:t>&lt;replace outro slide&gt;</a:t>
            </a:r>
            <a:endParaRPr lang="en-AU"/>
          </a:p>
        </p:txBody>
      </p:sp>
      <p:sp>
        <p:nvSpPr>
          <p:cNvPr id="4" name="Slide Number Placeholder 3">
            <a:extLst>
              <a:ext uri="{FF2B5EF4-FFF2-40B4-BE49-F238E27FC236}">
                <a16:creationId xmlns:a16="http://schemas.microsoft.com/office/drawing/2014/main" id="{95E6FFFD-5360-AFEA-2314-1A7FD2FD81B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314AA-B49A-4172-BE51-BE46CD9CB6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0C5844-0366-00E9-5BBD-682BF224C42B}"/>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3645467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BBA72B-4AAE-4284-BB41-5F7941530F0A}" type="datetimeFigureOut">
              <a:rPr lang="en-AU" smtClean="0"/>
              <a:t>2/06/2026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676" y="2688397"/>
            <a:ext cx="7062648" cy="1481206"/>
          </a:xfrm>
          <a:prstGeom prst="rect">
            <a:avLst/>
          </a:prstGeom>
        </p:spPr>
      </p:pic>
      <p:pic>
        <p:nvPicPr>
          <p:cNvPr id="2" name="Picture 1">
            <a:extLst>
              <a:ext uri="{FF2B5EF4-FFF2-40B4-BE49-F238E27FC236}">
                <a16:creationId xmlns:a16="http://schemas.microsoft.com/office/drawing/2014/main" id="{1597284B-CF66-B260-D924-9903405083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4676" y="2688397"/>
            <a:ext cx="7062648" cy="1481206"/>
          </a:xfrm>
          <a:prstGeom prst="rect">
            <a:avLst/>
          </a:prstGeom>
        </p:spPr>
      </p:pic>
    </p:spTree>
    <p:extLst>
      <p:ext uri="{BB962C8B-B14F-4D97-AF65-F5344CB8AC3E}">
        <p14:creationId xmlns:p14="http://schemas.microsoft.com/office/powerpoint/2010/main" val="163548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BA72B-4AAE-4284-BB41-5F7941530F0A}" type="datetimeFigureOut">
              <a:rPr lang="en-AU" smtClean="0"/>
              <a:t>2/06/2026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9" name="Picture 8">
            <a:extLst>
              <a:ext uri="{FF2B5EF4-FFF2-40B4-BE49-F238E27FC236}">
                <a16:creationId xmlns:a16="http://schemas.microsoft.com/office/drawing/2014/main" id="{F311556E-F10E-6999-908D-23EDE65026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55037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normAutofit/>
          </a:bodyPr>
          <a:lstStyle>
            <a:lvl1pPr>
              <a:defRPr sz="4000" b="1"/>
            </a:lvl1pPr>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BA72B-4AAE-4284-BB41-5F7941530F0A}" type="datetimeFigureOut">
              <a:rPr lang="en-AU" smtClean="0"/>
              <a:t>2/06/2026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spTree>
    <p:extLst>
      <p:ext uri="{BB962C8B-B14F-4D97-AF65-F5344CB8AC3E}">
        <p14:creationId xmlns:p14="http://schemas.microsoft.com/office/powerpoint/2010/main" val="375830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BBA72B-4AAE-4284-BB41-5F7941530F0A}" type="datetimeFigureOut">
              <a:rPr lang="en-AU" smtClean="0"/>
              <a:t>2/06/2026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1071" y="2688397"/>
            <a:ext cx="5849859" cy="1481206"/>
          </a:xfrm>
          <a:prstGeom prst="rect">
            <a:avLst/>
          </a:prstGeom>
        </p:spPr>
      </p:pic>
    </p:spTree>
    <p:extLst>
      <p:ext uri="{BB962C8B-B14F-4D97-AF65-F5344CB8AC3E}">
        <p14:creationId xmlns:p14="http://schemas.microsoft.com/office/powerpoint/2010/main" val="384241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52" y="6201141"/>
            <a:ext cx="2283185" cy="478839"/>
          </a:xfrm>
          <a:prstGeom prst="rect">
            <a:avLst/>
          </a:prstGeom>
        </p:spPr>
      </p:pic>
      <p:sp>
        <p:nvSpPr>
          <p:cNvPr id="8"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sz="4000" b="1">
                <a:solidFill>
                  <a:srgbClr val="433E35"/>
                </a:solidFill>
              </a:defRPr>
            </a:lvl1pPr>
          </a:lstStyle>
          <a:p>
            <a:r>
              <a:rPr lang="en-US"/>
              <a:t>Click to edit Master title style</a:t>
            </a:r>
            <a:endParaRPr lang="en-AU"/>
          </a:p>
        </p:txBody>
      </p:sp>
      <p:sp>
        <p:nvSpPr>
          <p:cNvPr id="9" name="Text Placeholder 2"/>
          <p:cNvSpPr>
            <a:spLocks noGrp="1"/>
          </p:cNvSpPr>
          <p:nvPr>
            <p:ph idx="1"/>
          </p:nvPr>
        </p:nvSpPr>
        <p:spPr>
          <a:xfrm>
            <a:off x="609600" y="1600203"/>
            <a:ext cx="10972800" cy="4525963"/>
          </a:xfrm>
          <a:prstGeom prst="rect">
            <a:avLst/>
          </a:prstGeom>
        </p:spPr>
        <p:txBody>
          <a:bodyPr vert="horz" lIns="91440" tIns="45720" rIns="91440" bIns="45720" rtlCol="0">
            <a:normAutofit/>
          </a:bodyPr>
          <a:lstStyle>
            <a:lvl1pPr marL="457200" indent="-457200">
              <a:buClr>
                <a:srgbClr val="CB972B"/>
              </a:buClr>
              <a:buFont typeface="Arial" panose="020B0604020202020204" pitchFamily="34" charset="0"/>
              <a:buChar char="•"/>
              <a:defRPr sz="2400"/>
            </a:lvl1pPr>
            <a:lvl2pPr marL="914400" indent="-457200">
              <a:buClr>
                <a:srgbClr val="CB972B"/>
              </a:buClr>
              <a:buFont typeface="Arial" panose="020B0604020202020204" pitchFamily="34" charset="0"/>
              <a:buChar char="•"/>
              <a:defRPr sz="2000"/>
            </a:lvl2pPr>
            <a:lvl3pPr marL="1257300" indent="-342900">
              <a:buClr>
                <a:srgbClr val="CB972B"/>
              </a:buClr>
              <a:buFont typeface="Arial" panose="020B0604020202020204" pitchFamily="34" charset="0"/>
              <a:buChar char="•"/>
              <a:defRPr sz="1800"/>
            </a:lvl3pPr>
            <a:lvl4pPr marL="1714500" indent="-342900">
              <a:buClr>
                <a:srgbClr val="CB972B"/>
              </a:buClr>
              <a:buFont typeface="Arial" panose="020B0604020202020204" pitchFamily="34" charset="0"/>
              <a:buChar char="•"/>
              <a:defRPr sz="1600"/>
            </a:lvl4pPr>
            <a:lvl5pPr marL="2171700" indent="-342900">
              <a:buClr>
                <a:srgbClr val="CB972B"/>
              </a:buClr>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30879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529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DB3C14-5BDB-7B4C-9CD1-3C2156BE9071}"/>
              </a:ext>
            </a:extLst>
          </p:cNvPr>
          <p:cNvSpPr>
            <a:spLocks noGrp="1"/>
          </p:cNvSpPr>
          <p:nvPr>
            <p:ph type="pic" sz="quarter" idx="10"/>
          </p:nvPr>
        </p:nvSpPr>
        <p:spPr>
          <a:xfrm>
            <a:off x="760611"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
        <p:nvSpPr>
          <p:cNvPr id="5" name="Picture Placeholder 3">
            <a:extLst>
              <a:ext uri="{FF2B5EF4-FFF2-40B4-BE49-F238E27FC236}">
                <a16:creationId xmlns:a16="http://schemas.microsoft.com/office/drawing/2014/main" id="{B7AEF380-D2F4-9943-B5DC-76E1010E5254}"/>
              </a:ext>
            </a:extLst>
          </p:cNvPr>
          <p:cNvSpPr>
            <a:spLocks noGrp="1"/>
          </p:cNvSpPr>
          <p:nvPr>
            <p:ph type="pic" sz="quarter" idx="11"/>
          </p:nvPr>
        </p:nvSpPr>
        <p:spPr>
          <a:xfrm>
            <a:off x="3559913"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
        <p:nvSpPr>
          <p:cNvPr id="6" name="Picture Placeholder 3">
            <a:extLst>
              <a:ext uri="{FF2B5EF4-FFF2-40B4-BE49-F238E27FC236}">
                <a16:creationId xmlns:a16="http://schemas.microsoft.com/office/drawing/2014/main" id="{B256590F-1984-B046-909C-39A3E99EEFD3}"/>
              </a:ext>
            </a:extLst>
          </p:cNvPr>
          <p:cNvSpPr>
            <a:spLocks noGrp="1"/>
          </p:cNvSpPr>
          <p:nvPr>
            <p:ph type="pic" sz="quarter" idx="12"/>
          </p:nvPr>
        </p:nvSpPr>
        <p:spPr>
          <a:xfrm>
            <a:off x="9158514"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
        <p:nvSpPr>
          <p:cNvPr id="7" name="Picture Placeholder 3">
            <a:extLst>
              <a:ext uri="{FF2B5EF4-FFF2-40B4-BE49-F238E27FC236}">
                <a16:creationId xmlns:a16="http://schemas.microsoft.com/office/drawing/2014/main" id="{1FEBD460-FCC0-394B-A281-187ED0CB3A1D}"/>
              </a:ext>
            </a:extLst>
          </p:cNvPr>
          <p:cNvSpPr>
            <a:spLocks noGrp="1"/>
          </p:cNvSpPr>
          <p:nvPr>
            <p:ph type="pic" sz="quarter" idx="13"/>
          </p:nvPr>
        </p:nvSpPr>
        <p:spPr>
          <a:xfrm>
            <a:off x="6359213" y="1808642"/>
            <a:ext cx="2272876" cy="1883249"/>
          </a:xfrm>
          <a:prstGeom prst="rect">
            <a:avLst/>
          </a:prstGeom>
          <a:solidFill>
            <a:schemeClr val="bg1">
              <a:lumMod val="95000"/>
            </a:schemeClr>
          </a:solidFill>
        </p:spPr>
        <p:txBody>
          <a:bodyPr anchor="t">
            <a:normAutofit/>
          </a:bodyPr>
          <a:lstStyle>
            <a:lvl1pPr algn="ctr">
              <a:defRPr sz="1200"/>
            </a:lvl1pPr>
          </a:lstStyle>
          <a:p>
            <a:endParaRPr lang="en-US"/>
          </a:p>
        </p:txBody>
      </p:sp>
    </p:spTree>
    <p:extLst>
      <p:ext uri="{BB962C8B-B14F-4D97-AF65-F5344CB8AC3E}">
        <p14:creationId xmlns:p14="http://schemas.microsoft.com/office/powerpoint/2010/main" val="164807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F2D5D5-BC0C-4E15-88E2-EF265D4E282B}" type="datetime1">
              <a:rPr lang="en-AU" smtClean="0"/>
              <a:t>2/06/2026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4FA13E-5112-45F0-A91C-85559AA2FAB1}" type="slidenum">
              <a:rPr lang="en-AU" smtClean="0"/>
              <a:t>‹#›</a:t>
            </a:fld>
            <a:endParaRPr lang="en-AU"/>
          </a:p>
        </p:txBody>
      </p:sp>
    </p:spTree>
    <p:extLst>
      <p:ext uri="{BB962C8B-B14F-4D97-AF65-F5344CB8AC3E}">
        <p14:creationId xmlns:p14="http://schemas.microsoft.com/office/powerpoint/2010/main" val="3832013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
        <p:nvSpPr>
          <p:cNvPr id="8"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sz="4000" b="1">
                <a:solidFill>
                  <a:srgbClr val="433E35"/>
                </a:solidFill>
              </a:defRPr>
            </a:lvl1pPr>
          </a:lstStyle>
          <a:p>
            <a:r>
              <a:rPr lang="en-US"/>
              <a:t>Click to edit Master title style</a:t>
            </a:r>
            <a:endParaRPr lang="en-AU"/>
          </a:p>
        </p:txBody>
      </p:sp>
      <p:sp>
        <p:nvSpPr>
          <p:cNvPr id="9"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lvl1pPr marL="457200" indent="-457200">
              <a:buClr>
                <a:srgbClr val="CB972B"/>
              </a:buClr>
              <a:buFont typeface="Arial" panose="020B0604020202020204" pitchFamily="34" charset="0"/>
              <a:buChar char="•"/>
              <a:defRPr sz="2400"/>
            </a:lvl1pPr>
            <a:lvl2pPr marL="914400" indent="-457200">
              <a:buClr>
                <a:srgbClr val="CB972B"/>
              </a:buClr>
              <a:buFont typeface="Arial" panose="020B0604020202020204" pitchFamily="34" charset="0"/>
              <a:buChar char="•"/>
              <a:defRPr sz="2000"/>
            </a:lvl2pPr>
            <a:lvl3pPr marL="1257300" indent="-342900">
              <a:buClr>
                <a:srgbClr val="CB972B"/>
              </a:buClr>
              <a:buFont typeface="Arial" panose="020B0604020202020204" pitchFamily="34" charset="0"/>
              <a:buChar char="•"/>
              <a:defRPr sz="1800"/>
            </a:lvl3pPr>
            <a:lvl4pPr marL="1714500" indent="-342900">
              <a:buClr>
                <a:srgbClr val="CB972B"/>
              </a:buClr>
              <a:buFont typeface="Arial" panose="020B0604020202020204" pitchFamily="34" charset="0"/>
              <a:buChar char="•"/>
              <a:defRPr sz="1600"/>
            </a:lvl4pPr>
            <a:lvl5pPr marL="2171700" indent="-342900">
              <a:buClr>
                <a:srgbClr val="CB972B"/>
              </a:buClr>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Date Placeholder 1">
            <a:extLst>
              <a:ext uri="{FF2B5EF4-FFF2-40B4-BE49-F238E27FC236}">
                <a16:creationId xmlns:a16="http://schemas.microsoft.com/office/drawing/2014/main" id="{CB3FB41F-B75D-4F67-9153-5FD37D674E8F}"/>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6F3D5946-FB89-49A1-9635-CB4AD0B86FF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00642EC-107E-4B1D-93F6-74B8BA24A68A}"/>
              </a:ext>
            </a:extLst>
          </p:cNvPr>
          <p:cNvSpPr>
            <a:spLocks noGrp="1"/>
          </p:cNvSpPr>
          <p:nvPr>
            <p:ph type="sldNum" sz="quarter" idx="12"/>
          </p:nvPr>
        </p:nvSpPr>
        <p:spPr/>
        <p:txBody>
          <a:bodyPr/>
          <a:lstStyle/>
          <a:p>
            <a:fld id="{E8449DEF-C8E3-4C8C-8987-6A1C15461730}" type="slidenum">
              <a:rPr lang="en-AU" smtClean="0"/>
              <a:t>‹#›</a:t>
            </a:fld>
            <a:endParaRPr lang="en-AU"/>
          </a:p>
        </p:txBody>
      </p:sp>
    </p:spTree>
    <p:extLst>
      <p:ext uri="{BB962C8B-B14F-4D97-AF65-F5344CB8AC3E}">
        <p14:creationId xmlns:p14="http://schemas.microsoft.com/office/powerpoint/2010/main" val="34798398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none">
                <a:solidFill>
                  <a:srgbClr val="433E35"/>
                </a:solidFill>
              </a:defRPr>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1800">
                <a:solidFill>
                  <a:srgbClr val="70685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BBA72B-4AAE-4284-BB41-5F7941530F0A}" type="datetimeFigureOut">
              <a:rPr lang="en-AU" smtClean="0"/>
              <a:t>2/06/2026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8449DEF-C8E3-4C8C-8987-6A1C15461730}" type="slidenum">
              <a:rPr lang="en-AU" smtClean="0"/>
              <a:t>‹#›</a:t>
            </a:fld>
            <a:endParaRPr lang="en-AU"/>
          </a:p>
        </p:txBody>
      </p:sp>
      <p:pic>
        <p:nvPicPr>
          <p:cNvPr id="9" name="Picture 8">
            <a:extLst>
              <a:ext uri="{FF2B5EF4-FFF2-40B4-BE49-F238E27FC236}">
                <a16:creationId xmlns:a16="http://schemas.microsoft.com/office/drawing/2014/main" id="{59F658A9-173F-872E-61B8-623E2103CD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3915065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1BBA72B-4AAE-4284-BB41-5F7941530F0A}" type="datetimeFigureOut">
              <a:rPr lang="en-AU" smtClean="0"/>
              <a:t>2/06/2026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8449DEF-C8E3-4C8C-8987-6A1C15461730}" type="slidenum">
              <a:rPr lang="en-AU" smtClean="0"/>
              <a:t>‹#›</a:t>
            </a:fld>
            <a:endParaRPr lang="en-AU"/>
          </a:p>
        </p:txBody>
      </p:sp>
      <p:pic>
        <p:nvPicPr>
          <p:cNvPr id="10" name="Picture 9">
            <a:extLst>
              <a:ext uri="{FF2B5EF4-FFF2-40B4-BE49-F238E27FC236}">
                <a16:creationId xmlns:a16="http://schemas.microsoft.com/office/drawing/2014/main" id="{F6F22111-7216-F276-797E-DCE9D9C050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178587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1BBA72B-4AAE-4284-BB41-5F7941530F0A}" type="datetimeFigureOut">
              <a:rPr lang="en-AU" smtClean="0"/>
              <a:t>2/06/2026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8449DEF-C8E3-4C8C-8987-6A1C15461730}" type="slidenum">
              <a:rPr lang="en-AU" smtClean="0"/>
              <a:t>‹#›</a:t>
            </a:fld>
            <a:endParaRPr lang="en-AU"/>
          </a:p>
        </p:txBody>
      </p:sp>
      <p:pic>
        <p:nvPicPr>
          <p:cNvPr id="12" name="Picture 11">
            <a:extLst>
              <a:ext uri="{FF2B5EF4-FFF2-40B4-BE49-F238E27FC236}">
                <a16:creationId xmlns:a16="http://schemas.microsoft.com/office/drawing/2014/main" id="{EC99E12B-0C91-6610-E8C9-9694634F2E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87065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a:t>Click to edit Master title style</a:t>
            </a:r>
            <a:endParaRPr lang="en-AU"/>
          </a:p>
        </p:txBody>
      </p:sp>
      <p:sp>
        <p:nvSpPr>
          <p:cNvPr id="3" name="Date Placeholder 2"/>
          <p:cNvSpPr>
            <a:spLocks noGrp="1"/>
          </p:cNvSpPr>
          <p:nvPr>
            <p:ph type="dt" sz="half" idx="10"/>
          </p:nvPr>
        </p:nvSpPr>
        <p:spPr/>
        <p:txBody>
          <a:bodyPr/>
          <a:lstStyle/>
          <a:p>
            <a:fld id="{11BBA72B-4AAE-4284-BB41-5F7941530F0A}" type="datetimeFigureOut">
              <a:rPr lang="en-AU" smtClean="0"/>
              <a:t>2/06/2026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8449DEF-C8E3-4C8C-8987-6A1C15461730}" type="slidenum">
              <a:rPr lang="en-AU" smtClean="0"/>
              <a:t>‹#›</a:t>
            </a:fld>
            <a:endParaRPr lang="en-AU"/>
          </a:p>
        </p:txBody>
      </p:sp>
      <p:pic>
        <p:nvPicPr>
          <p:cNvPr id="8" name="Picture 7">
            <a:extLst>
              <a:ext uri="{FF2B5EF4-FFF2-40B4-BE49-F238E27FC236}">
                <a16:creationId xmlns:a16="http://schemas.microsoft.com/office/drawing/2014/main" id="{FF865870-7A87-B9C6-2423-3D9C9C30D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2198174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BA72B-4AAE-4284-BB41-5F7941530F0A}" type="datetimeFigureOut">
              <a:rPr lang="en-AU" smtClean="0"/>
              <a:t>2/06/2026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8449DEF-C8E3-4C8C-8987-6A1C15461730}" type="slidenum">
              <a:rPr lang="en-AU" smtClean="0"/>
              <a:t>‹#›</a:t>
            </a:fld>
            <a:endParaRPr lang="en-AU"/>
          </a:p>
        </p:txBody>
      </p:sp>
      <p:pic>
        <p:nvPicPr>
          <p:cNvPr id="7" name="Picture 6">
            <a:extLst>
              <a:ext uri="{FF2B5EF4-FFF2-40B4-BE49-F238E27FC236}">
                <a16:creationId xmlns:a16="http://schemas.microsoft.com/office/drawing/2014/main" id="{7B212C71-CE46-E037-1D67-601503B27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217324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BA72B-4AAE-4284-BB41-5F7941530F0A}" type="datetimeFigureOut">
              <a:rPr lang="en-AU" smtClean="0"/>
              <a:t>2/06/2026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8449DEF-C8E3-4C8C-8987-6A1C15461730}" type="slidenum">
              <a:rPr lang="en-AU" smtClean="0"/>
              <a:t>‹#›</a:t>
            </a:fld>
            <a:endParaRPr lang="en-AU"/>
          </a:p>
        </p:txBody>
      </p:sp>
      <p:pic>
        <p:nvPicPr>
          <p:cNvPr id="10" name="Picture 9">
            <a:extLst>
              <a:ext uri="{FF2B5EF4-FFF2-40B4-BE49-F238E27FC236}">
                <a16:creationId xmlns:a16="http://schemas.microsoft.com/office/drawing/2014/main" id="{E4442C57-AB02-A271-2A6D-AF4FB9B05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267119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BA72B-4AAE-4284-BB41-5F7941530F0A}" type="datetimeFigureOut">
              <a:rPr lang="en-AU" smtClean="0"/>
              <a:t>2/06/2026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8449DEF-C8E3-4C8C-8987-6A1C15461730}" type="slidenum">
              <a:rPr lang="en-AU" smtClean="0"/>
              <a:t>‹#›</a:t>
            </a:fld>
            <a:endParaRPr lang="en-AU"/>
          </a:p>
        </p:txBody>
      </p:sp>
      <p:pic>
        <p:nvPicPr>
          <p:cNvPr id="10" name="Picture 9">
            <a:extLst>
              <a:ext uri="{FF2B5EF4-FFF2-40B4-BE49-F238E27FC236}">
                <a16:creationId xmlns:a16="http://schemas.microsoft.com/office/drawing/2014/main" id="{41219558-0019-982C-300F-4FDC6AFFF7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0" y="6201138"/>
            <a:ext cx="2123505" cy="592726"/>
          </a:xfrm>
          <a:prstGeom prst="rect">
            <a:avLst/>
          </a:prstGeom>
        </p:spPr>
      </p:pic>
    </p:spTree>
    <p:extLst>
      <p:ext uri="{BB962C8B-B14F-4D97-AF65-F5344CB8AC3E}">
        <p14:creationId xmlns:p14="http://schemas.microsoft.com/office/powerpoint/2010/main" val="312744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BA72B-4AAE-4284-BB41-5F7941530F0A}" type="datetimeFigureOut">
              <a:rPr lang="en-AU" smtClean="0"/>
              <a:t>2/06/2026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49DEF-C8E3-4C8C-8987-6A1C15461730}" type="slidenum">
              <a:rPr lang="en-AU" smtClean="0"/>
              <a:t>‹#›</a:t>
            </a:fld>
            <a:endParaRPr lang="en-AU"/>
          </a:p>
        </p:txBody>
      </p:sp>
    </p:spTree>
    <p:extLst>
      <p:ext uri="{BB962C8B-B14F-4D97-AF65-F5344CB8AC3E}">
        <p14:creationId xmlns:p14="http://schemas.microsoft.com/office/powerpoint/2010/main" val="3419009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ctr" defTabSz="914400" rtl="0" eaLnBrk="1" latinLnBrk="0" hangingPunct="1">
        <a:spcBef>
          <a:spcPct val="0"/>
        </a:spcBef>
        <a:buNone/>
        <a:defRPr sz="4000" b="1" i="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B972B"/>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B972B"/>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B972B"/>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B972B"/>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B972B"/>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127F-7E0D-8D36-7175-B70ACFDD0D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3B4BD2-86B2-1965-9D2D-E1AF5E3302E1}"/>
              </a:ext>
            </a:extLst>
          </p:cNvPr>
          <p:cNvSpPr>
            <a:spLocks noGrp="1"/>
          </p:cNvSpPr>
          <p:nvPr>
            <p:ph type="title"/>
          </p:nvPr>
        </p:nvSpPr>
        <p:spPr>
          <a:xfrm>
            <a:off x="275128" y="2252838"/>
            <a:ext cx="11637124" cy="1057267"/>
          </a:xfrm>
        </p:spPr>
        <p:txBody>
          <a:bodyPr>
            <a:noAutofit/>
          </a:bodyPr>
          <a:lstStyle/>
          <a:p>
            <a:r>
              <a:rPr lang="en-US" sz="2400">
                <a:solidFill>
                  <a:schemeClr val="tx2">
                    <a:lumMod val="75000"/>
                  </a:schemeClr>
                </a:solidFill>
              </a:rPr>
              <a:t>General Paediatrics</a:t>
            </a:r>
            <a:br>
              <a:rPr lang="en-US" sz="2400">
                <a:solidFill>
                  <a:schemeClr val="tx2">
                    <a:lumMod val="75000"/>
                  </a:schemeClr>
                </a:solidFill>
              </a:rPr>
            </a:br>
            <a:br>
              <a:rPr lang="en-US" sz="2400"/>
            </a:br>
            <a:r>
              <a:rPr lang="en-US" sz="2400">
                <a:solidFill>
                  <a:schemeClr val="accent2"/>
                </a:solidFill>
              </a:rPr>
              <a:t>What is the new curricula?</a:t>
            </a:r>
            <a:endParaRPr lang="en-AU" sz="3200">
              <a:solidFill>
                <a:schemeClr val="accent2"/>
              </a:solidFill>
              <a:latin typeface="Georgia"/>
            </a:endParaRPr>
          </a:p>
        </p:txBody>
      </p:sp>
      <p:sp>
        <p:nvSpPr>
          <p:cNvPr id="5" name="Text Placeholder 4">
            <a:extLst>
              <a:ext uri="{FF2B5EF4-FFF2-40B4-BE49-F238E27FC236}">
                <a16:creationId xmlns:a16="http://schemas.microsoft.com/office/drawing/2014/main" id="{81047B61-2AF0-8128-0269-7AEADE2C156B}"/>
              </a:ext>
            </a:extLst>
          </p:cNvPr>
          <p:cNvSpPr>
            <a:spLocks noGrp="1"/>
          </p:cNvSpPr>
          <p:nvPr>
            <p:ph type="body" idx="1"/>
          </p:nvPr>
        </p:nvSpPr>
        <p:spPr>
          <a:xfrm>
            <a:off x="275128" y="3429000"/>
            <a:ext cx="9361294" cy="528079"/>
          </a:xfrm>
        </p:spPr>
        <p:txBody>
          <a:bodyPr>
            <a:normAutofit/>
          </a:bodyPr>
          <a:lstStyle/>
          <a:p>
            <a:r>
              <a:rPr lang="en-US" dirty="0"/>
              <a:t>May 2026</a:t>
            </a:r>
          </a:p>
        </p:txBody>
      </p:sp>
      <p:pic>
        <p:nvPicPr>
          <p:cNvPr id="8" name="Picture 7" descr="A blue and yellow logo&#10;&#10;Description automatically generated">
            <a:extLst>
              <a:ext uri="{FF2B5EF4-FFF2-40B4-BE49-F238E27FC236}">
                <a16:creationId xmlns:a16="http://schemas.microsoft.com/office/drawing/2014/main" id="{D138B49A-8ED5-43D4-0C64-73396DA65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5800" y="5714998"/>
            <a:ext cx="5715012" cy="1143002"/>
          </a:xfrm>
          <a:prstGeom prst="rect">
            <a:avLst/>
          </a:prstGeom>
        </p:spPr>
      </p:pic>
    </p:spTree>
    <p:extLst>
      <p:ext uri="{BB962C8B-B14F-4D97-AF65-F5344CB8AC3E}">
        <p14:creationId xmlns:p14="http://schemas.microsoft.com/office/powerpoint/2010/main" val="2013475940"/>
      </p:ext>
    </p:extLst>
  </p:cSld>
  <p:clrMapOvr>
    <a:masterClrMapping/>
  </p:clrMapOvr>
  <mc:AlternateContent xmlns:mc="http://schemas.openxmlformats.org/markup-compatibility/2006" xmlns:p14="http://schemas.microsoft.com/office/powerpoint/2010/main">
    <mc:Choice Requires="p14">
      <p:transition spd="slow" p14:dur="2000" advTm="30063"/>
    </mc:Choice>
    <mc:Fallback xmlns="">
      <p:transition spd="slow" advTm="3006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54DD-07C2-4F76-AEC9-5E6C898DD2CE}"/>
              </a:ext>
            </a:extLst>
          </p:cNvPr>
          <p:cNvSpPr>
            <a:spLocks noGrp="1"/>
          </p:cNvSpPr>
          <p:nvPr>
            <p:ph type="title"/>
          </p:nvPr>
        </p:nvSpPr>
        <p:spPr>
          <a:xfrm>
            <a:off x="1345028" y="-232820"/>
            <a:ext cx="9665925" cy="1143000"/>
          </a:xfrm>
        </p:spPr>
        <p:txBody>
          <a:bodyPr>
            <a:normAutofit/>
          </a:bodyPr>
          <a:lstStyle/>
          <a:p>
            <a:r>
              <a:rPr lang="en-AU" sz="3400">
                <a:solidFill>
                  <a:schemeClr val="tx2"/>
                </a:solidFill>
                <a:ea typeface="+mn-ea"/>
                <a:cs typeface="Poppins"/>
              </a:rPr>
              <a:t>Framework overview </a:t>
            </a:r>
          </a:p>
        </p:txBody>
      </p:sp>
      <p:sp>
        <p:nvSpPr>
          <p:cNvPr id="3" name="Straight Connector 2">
            <a:extLst>
              <a:ext uri="{FF2B5EF4-FFF2-40B4-BE49-F238E27FC236}">
                <a16:creationId xmlns:a16="http://schemas.microsoft.com/office/drawing/2014/main" id="{8C0C2ECA-5693-BC87-E163-850B464F6D66}"/>
              </a:ext>
            </a:extLst>
          </p:cNvPr>
          <p:cNvSpPr/>
          <p:nvPr/>
        </p:nvSpPr>
        <p:spPr>
          <a:xfrm flipV="1">
            <a:off x="733530" y="674094"/>
            <a:ext cx="10848707" cy="28575"/>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FB2E9FD2-7415-69A4-2AF9-6783D71C58F2}"/>
              </a:ext>
            </a:extLst>
          </p:cNvPr>
          <p:cNvPicPr>
            <a:picLocks noChangeAspect="1"/>
          </p:cNvPicPr>
          <p:nvPr/>
        </p:nvPicPr>
        <p:blipFill>
          <a:blip r:embed="rId5"/>
          <a:stretch>
            <a:fillRect/>
          </a:stretch>
        </p:blipFill>
        <p:spPr>
          <a:xfrm>
            <a:off x="692456" y="2767899"/>
            <a:ext cx="4229542" cy="1322201"/>
          </a:xfrm>
          <a:prstGeom prst="rect">
            <a:avLst/>
          </a:prstGeom>
        </p:spPr>
      </p:pic>
      <p:sp>
        <p:nvSpPr>
          <p:cNvPr id="12" name="TextBox 11">
            <a:extLst>
              <a:ext uri="{FF2B5EF4-FFF2-40B4-BE49-F238E27FC236}">
                <a16:creationId xmlns:a16="http://schemas.microsoft.com/office/drawing/2014/main" id="{9392FCCF-8E08-31A7-6053-5AED0233BC5C}"/>
              </a:ext>
            </a:extLst>
          </p:cNvPr>
          <p:cNvSpPr txBox="1"/>
          <p:nvPr/>
        </p:nvSpPr>
        <p:spPr>
          <a:xfrm>
            <a:off x="1515848" y="1938308"/>
            <a:ext cx="2582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4967"/>
                </a:solidFill>
                <a:effectLst/>
                <a:uLnTx/>
                <a:uFillTx/>
                <a:latin typeface="Arial"/>
                <a:ea typeface="+mn-ea"/>
                <a:cs typeface="+mn-cs"/>
              </a:rPr>
              <a:t>Curriculum standards</a:t>
            </a:r>
            <a:endParaRPr kumimoji="0" lang="en-AU" sz="1800" b="1" i="0" u="none" strike="noStrike" kern="1200" cap="none" spc="0" normalizeH="0" baseline="0" noProof="0">
              <a:ln>
                <a:noFill/>
              </a:ln>
              <a:solidFill>
                <a:srgbClr val="384967"/>
              </a:solidFill>
              <a:effectLst/>
              <a:uLnTx/>
              <a:uFillTx/>
              <a:latin typeface="Arial"/>
              <a:ea typeface="+mn-ea"/>
              <a:cs typeface="+mn-cs"/>
            </a:endParaRPr>
          </a:p>
        </p:txBody>
      </p:sp>
      <p:sp>
        <p:nvSpPr>
          <p:cNvPr id="13" name="TextBox 12">
            <a:extLst>
              <a:ext uri="{FF2B5EF4-FFF2-40B4-BE49-F238E27FC236}">
                <a16:creationId xmlns:a16="http://schemas.microsoft.com/office/drawing/2014/main" id="{3B9544DB-4C92-2924-B4CA-9FB6A54F4607}"/>
              </a:ext>
            </a:extLst>
          </p:cNvPr>
          <p:cNvSpPr txBox="1"/>
          <p:nvPr/>
        </p:nvSpPr>
        <p:spPr>
          <a:xfrm>
            <a:off x="6652651" y="1912545"/>
            <a:ext cx="47286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4967"/>
                </a:solidFill>
                <a:effectLst/>
                <a:uLnTx/>
                <a:uFillTx/>
                <a:latin typeface="Arial"/>
                <a:ea typeface="+mn-ea"/>
                <a:cs typeface="+mn-cs"/>
              </a:rPr>
              <a:t>Learning, teaching and assessment</a:t>
            </a:r>
            <a:r>
              <a:rPr kumimoji="0" lang="en-AU" sz="1800" b="1" i="0" u="none" strike="noStrike" kern="1200" cap="none" spc="0" normalizeH="0" baseline="0" noProof="0">
                <a:ln>
                  <a:noFill/>
                </a:ln>
                <a:solidFill>
                  <a:srgbClr val="384967"/>
                </a:solidFill>
                <a:effectLst/>
                <a:uLnTx/>
                <a:uFillTx/>
                <a:latin typeface="Arial"/>
                <a:ea typeface="+mn-ea"/>
                <a:cs typeface="+mn-cs"/>
              </a:rPr>
              <a:t> (LTA)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384967"/>
                </a:solidFill>
                <a:effectLst/>
                <a:uLnTx/>
                <a:uFillTx/>
                <a:latin typeface="Arial"/>
                <a:ea typeface="+mn-ea"/>
                <a:cs typeface="+mn-cs"/>
              </a:rPr>
              <a:t>structure</a:t>
            </a:r>
            <a:endParaRPr kumimoji="0" lang="en-US" sz="1800" b="1" i="0" u="none" strike="noStrike" kern="1200" cap="none" spc="0" normalizeH="0" baseline="0" noProof="0">
              <a:ln>
                <a:noFill/>
              </a:ln>
              <a:solidFill>
                <a:srgbClr val="384967"/>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2F945543-F6BC-85A7-F21F-8CCFC2B4144B}"/>
              </a:ext>
            </a:extLst>
          </p:cNvPr>
          <p:cNvPicPr>
            <a:picLocks noChangeAspect="1"/>
          </p:cNvPicPr>
          <p:nvPr/>
        </p:nvPicPr>
        <p:blipFill>
          <a:blip r:embed="rId6"/>
          <a:srcRect t="8280"/>
          <a:stretch/>
        </p:blipFill>
        <p:spPr>
          <a:xfrm>
            <a:off x="6177990" y="3066387"/>
            <a:ext cx="5264027" cy="1623918"/>
          </a:xfrm>
          <a:prstGeom prst="rect">
            <a:avLst/>
          </a:prstGeom>
        </p:spPr>
      </p:pic>
      <p:sp>
        <p:nvSpPr>
          <p:cNvPr id="16" name="TextBox 15">
            <a:extLst>
              <a:ext uri="{FF2B5EF4-FFF2-40B4-BE49-F238E27FC236}">
                <a16:creationId xmlns:a16="http://schemas.microsoft.com/office/drawing/2014/main" id="{7592F3F5-E503-D6E9-8E90-A7B122039F7D}"/>
              </a:ext>
            </a:extLst>
          </p:cNvPr>
          <p:cNvSpPr txBox="1"/>
          <p:nvPr/>
        </p:nvSpPr>
        <p:spPr>
          <a:xfrm>
            <a:off x="575930" y="1233025"/>
            <a:ext cx="11040139"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All new curricula in Advanced Training programs use the same frameworks</a:t>
            </a: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327BEEF9-52DB-D8FC-1E2B-DE98C99930AC}"/>
              </a:ext>
            </a:extLst>
          </p:cNvPr>
          <p:cNvSpPr txBox="1"/>
          <p:nvPr/>
        </p:nvSpPr>
        <p:spPr>
          <a:xfrm>
            <a:off x="433835" y="4217981"/>
            <a:ext cx="47467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Learning goals within each training program </a:t>
            </a:r>
            <a:r>
              <a:rPr kumimoji="0" lang="en-US" sz="1400" b="0" i="0" u="none" strike="noStrike" kern="1200" cap="none" spc="0" normalizeH="0" baseline="0" noProof="0" err="1">
                <a:ln>
                  <a:noFill/>
                </a:ln>
                <a:solidFill>
                  <a:prstClr val="black"/>
                </a:solidFill>
                <a:effectLst/>
                <a:uLnTx/>
                <a:uFillTx/>
                <a:latin typeface="Arial"/>
                <a:ea typeface="+mn-ea"/>
                <a:cs typeface="+mn-cs"/>
              </a:rPr>
              <a:t>categorised</a:t>
            </a:r>
            <a:r>
              <a:rPr kumimoji="0" lang="en-US" sz="1400" b="0" i="0" u="none" strike="noStrike" kern="1200" cap="none" spc="0" normalizeH="0" baseline="0" noProof="0">
                <a:ln>
                  <a:noFill/>
                </a:ln>
                <a:solidFill>
                  <a:prstClr val="black"/>
                </a:solidFill>
                <a:effectLst/>
                <a:uLnTx/>
                <a:uFillTx/>
                <a:latin typeface="Arial"/>
                <a:ea typeface="+mn-ea"/>
                <a:cs typeface="+mn-cs"/>
              </a:rPr>
              <a:t> by the curriculum standards: </a:t>
            </a:r>
            <a:r>
              <a:rPr kumimoji="0" lang="en-US" sz="1400" b="0" i="1" u="none" strike="noStrike" kern="1200" cap="none" spc="0" normalizeH="0" baseline="0" noProof="0">
                <a:ln>
                  <a:noFill/>
                </a:ln>
                <a:solidFill>
                  <a:prstClr val="black"/>
                </a:solidFill>
                <a:effectLst/>
                <a:uLnTx/>
                <a:uFillTx/>
                <a:latin typeface="Arial"/>
                <a:ea typeface="+mn-ea"/>
                <a:cs typeface="+mn-cs"/>
              </a:rPr>
              <a:t>Be, Do </a:t>
            </a:r>
            <a:r>
              <a:rPr kumimoji="0" lang="en-US" sz="1400" b="0" i="0" u="none" strike="noStrike" kern="1200" cap="none" spc="0" normalizeH="0" baseline="0" noProof="0">
                <a:ln>
                  <a:noFill/>
                </a:ln>
                <a:solidFill>
                  <a:prstClr val="black"/>
                </a:solidFill>
                <a:effectLst/>
                <a:uLnTx/>
                <a:uFillTx/>
                <a:latin typeface="Arial"/>
                <a:ea typeface="+mn-ea"/>
                <a:cs typeface="+mn-cs"/>
              </a:rPr>
              <a:t>and </a:t>
            </a:r>
            <a:r>
              <a:rPr kumimoji="0" lang="en-US" sz="1400" b="0" i="1" u="none" strike="noStrike" kern="1200" cap="none" spc="0" normalizeH="0" baseline="0" noProof="0">
                <a:ln>
                  <a:noFill/>
                </a:ln>
                <a:solidFill>
                  <a:prstClr val="black"/>
                </a:solidFill>
                <a:effectLst/>
                <a:uLnTx/>
                <a:uFillTx/>
                <a:latin typeface="Arial"/>
                <a:ea typeface="+mn-ea"/>
                <a:cs typeface="+mn-cs"/>
              </a:rPr>
              <a:t>Know.</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8" name="TextBox 17">
            <a:extLst>
              <a:ext uri="{FF2B5EF4-FFF2-40B4-BE49-F238E27FC236}">
                <a16:creationId xmlns:a16="http://schemas.microsoft.com/office/drawing/2014/main" id="{2E2D3EE9-AF11-4531-52F6-34DD62857FC8}"/>
              </a:ext>
            </a:extLst>
          </p:cNvPr>
          <p:cNvSpPr txBox="1"/>
          <p:nvPr/>
        </p:nvSpPr>
        <p:spPr>
          <a:xfrm>
            <a:off x="2828260" y="6546512"/>
            <a:ext cx="93637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More information about the curriculum standards and learning, teaching &amp; assessment structure can be found in the LTA of each training program.</a:t>
            </a:r>
          </a:p>
        </p:txBody>
      </p:sp>
      <p:pic>
        <p:nvPicPr>
          <p:cNvPr id="7" name="Video 6">
            <a:extLst>
              <a:ext uri="{FF2B5EF4-FFF2-40B4-BE49-F238E27FC236}">
                <a16:creationId xmlns:a16="http://schemas.microsoft.com/office/drawing/2014/main" id="{4648E20D-CF19-56C7-1840-0A1AECDE5E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5105750"/>
      </p:ext>
    </p:extLst>
  </p:cSld>
  <p:clrMapOvr>
    <a:masterClrMapping/>
  </p:clrMapOvr>
  <mc:AlternateContent xmlns:mc="http://schemas.openxmlformats.org/markup-compatibility/2006" xmlns:p14="http://schemas.microsoft.com/office/powerpoint/2010/main">
    <mc:Choice Requires="p14">
      <p:transition spd="slow" p14:dur="2000" advTm="19345"/>
    </mc:Choice>
    <mc:Fallback xmlns="">
      <p:transition spd="slow" advTm="1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6C54DD-07C2-4F76-AEC9-5E6C898DD2CE}"/>
              </a:ext>
            </a:extLst>
          </p:cNvPr>
          <p:cNvSpPr>
            <a:spLocks noGrp="1"/>
          </p:cNvSpPr>
          <p:nvPr>
            <p:ph type="title"/>
          </p:nvPr>
        </p:nvSpPr>
        <p:spPr>
          <a:xfrm>
            <a:off x="1395737" y="0"/>
            <a:ext cx="9665925" cy="669041"/>
          </a:xfrm>
        </p:spPr>
        <p:txBody>
          <a:bodyPr>
            <a:normAutofit/>
          </a:bodyPr>
          <a:lstStyle/>
          <a:p>
            <a:r>
              <a:rPr lang="en-AU" sz="3100">
                <a:solidFill>
                  <a:schemeClr val="tx2"/>
                </a:solidFill>
                <a:ea typeface="+mn-ea"/>
                <a:cs typeface="Poppins"/>
              </a:rPr>
              <a:t>Learning goals</a:t>
            </a:r>
          </a:p>
        </p:txBody>
      </p:sp>
      <p:sp>
        <p:nvSpPr>
          <p:cNvPr id="2" name="Straight Connector 1">
            <a:extLst>
              <a:ext uri="{FF2B5EF4-FFF2-40B4-BE49-F238E27FC236}">
                <a16:creationId xmlns:a16="http://schemas.microsoft.com/office/drawing/2014/main" id="{3901A49B-462F-A946-B728-D723C79D1543}"/>
              </a:ext>
            </a:extLst>
          </p:cNvPr>
          <p:cNvSpPr/>
          <p:nvPr/>
        </p:nvSpPr>
        <p:spPr>
          <a:xfrm flipV="1">
            <a:off x="883231" y="640466"/>
            <a:ext cx="10808493" cy="28575"/>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8DA664A-B0A4-5E71-33DA-66C72F8795A8}"/>
              </a:ext>
            </a:extLst>
          </p:cNvPr>
          <p:cNvSpPr txBox="1"/>
          <p:nvPr/>
        </p:nvSpPr>
        <p:spPr>
          <a:xfrm>
            <a:off x="883231" y="1435373"/>
            <a:ext cx="3182112" cy="230832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384967"/>
                </a:solidFill>
                <a:effectLst/>
                <a:uLnTx/>
                <a:uFillTx/>
                <a:latin typeface="Arial"/>
                <a:ea typeface="+mn-ea"/>
                <a:cs typeface="+mn-cs"/>
              </a:rPr>
              <a:t>General </a:t>
            </a:r>
            <a:r>
              <a:rPr kumimoji="0" lang="en-US" sz="1800" b="0" i="0" u="sng" strike="noStrike" kern="1200" cap="none" spc="0" normalizeH="0" baseline="0" noProof="0" err="1">
                <a:ln>
                  <a:noFill/>
                </a:ln>
                <a:solidFill>
                  <a:srgbClr val="384967"/>
                </a:solidFill>
                <a:effectLst/>
                <a:uLnTx/>
                <a:uFillTx/>
                <a:latin typeface="Arial"/>
                <a:ea typeface="+mn-ea"/>
                <a:cs typeface="+mn-cs"/>
              </a:rPr>
              <a:t>Paediatrics</a:t>
            </a:r>
            <a:endParaRPr kumimoji="0" lang="en-US" sz="1800" b="0" i="0" u="none" strike="noStrike" kern="1200" cap="none" spc="0" normalizeH="0" baseline="0" noProof="0">
              <a:ln>
                <a:noFill/>
              </a:ln>
              <a:solidFill>
                <a:srgbClr val="384967"/>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40404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404040"/>
                </a:solidFill>
                <a:effectLst/>
                <a:uLnTx/>
                <a:uFillTx/>
                <a:latin typeface="Arial"/>
                <a:ea typeface="+mn-ea"/>
                <a:cs typeface="Arial"/>
              </a:rPr>
              <a:t>The Advanced Training curricula standards are grouped into </a:t>
            </a:r>
            <a:r>
              <a:rPr kumimoji="0" lang="en-AU" sz="1800" b="0" i="0" u="none" strike="noStrike" kern="1200" cap="none" spc="0" normalizeH="0" baseline="0" noProof="0">
                <a:ln>
                  <a:noFill/>
                </a:ln>
                <a:solidFill>
                  <a:srgbClr val="C69214"/>
                </a:solidFill>
                <a:effectLst/>
                <a:uLnTx/>
                <a:uFillTx/>
                <a:latin typeface="Arial"/>
                <a:ea typeface="+mn-ea"/>
                <a:cs typeface="Arial"/>
              </a:rPr>
              <a:t>21 key learning goals</a:t>
            </a:r>
            <a:r>
              <a:rPr kumimoji="0" lang="en-AU" sz="1800" b="0" i="0" u="none" strike="noStrike" kern="1200" cap="none" spc="0" normalizeH="0" baseline="0" noProof="0">
                <a:ln>
                  <a:noFill/>
                </a:ln>
                <a:solidFill>
                  <a:srgbClr val="404040"/>
                </a:solidFill>
                <a:effectLst/>
                <a:uLnTx/>
                <a:uFillTx/>
                <a:latin typeface="Arial"/>
                <a:ea typeface="+mn-ea"/>
                <a:cs typeface="Arial"/>
              </a:rPr>
              <a:t> that guide learning, teaching, and assessment in the new programs.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F3BC333E-1BAA-0506-98F1-4A4B0F41C7CA}"/>
              </a:ext>
            </a:extLst>
          </p:cNvPr>
          <p:cNvSpPr/>
          <p:nvPr/>
        </p:nvSpPr>
        <p:spPr>
          <a:xfrm>
            <a:off x="4323425" y="781235"/>
            <a:ext cx="5104660" cy="5921406"/>
          </a:xfrm>
          <a:prstGeom prst="rect">
            <a:avLst/>
          </a:prstGeom>
          <a:solidFill>
            <a:schemeClr val="bg1"/>
          </a:solidFill>
          <a:ln>
            <a:solidFill>
              <a:srgbClr val="B3BF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highlight>
                <a:srgbClr val="FFFF00"/>
              </a:highlight>
              <a:uLnTx/>
              <a:uFillTx/>
              <a:latin typeface="Arial"/>
              <a:ea typeface="+mn-ea"/>
              <a:cs typeface="+mn-cs"/>
            </a:endParaRPr>
          </a:p>
        </p:txBody>
      </p:sp>
      <p:pic>
        <p:nvPicPr>
          <p:cNvPr id="5" name="Picture 4">
            <a:extLst>
              <a:ext uri="{FF2B5EF4-FFF2-40B4-BE49-F238E27FC236}">
                <a16:creationId xmlns:a16="http://schemas.microsoft.com/office/drawing/2014/main" id="{B86553F9-6DEA-ADAB-5D23-3D279AB25188}"/>
              </a:ext>
            </a:extLst>
          </p:cNvPr>
          <p:cNvPicPr>
            <a:picLocks noChangeAspect="1"/>
          </p:cNvPicPr>
          <p:nvPr/>
        </p:nvPicPr>
        <p:blipFill>
          <a:blip r:embed="rId5"/>
          <a:stretch>
            <a:fillRect/>
          </a:stretch>
        </p:blipFill>
        <p:spPr>
          <a:xfrm>
            <a:off x="4436138" y="1051264"/>
            <a:ext cx="4879234" cy="5381348"/>
          </a:xfrm>
          <a:prstGeom prst="rect">
            <a:avLst/>
          </a:prstGeom>
        </p:spPr>
      </p:pic>
      <p:pic>
        <p:nvPicPr>
          <p:cNvPr id="11" name="Video 10">
            <a:extLst>
              <a:ext uri="{FF2B5EF4-FFF2-40B4-BE49-F238E27FC236}">
                <a16:creationId xmlns:a16="http://schemas.microsoft.com/office/drawing/2014/main" id="{C1701708-18EA-E23C-75F9-9948E2DD6714}"/>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092914"/>
      </p:ext>
    </p:extLst>
  </p:cSld>
  <p:clrMapOvr>
    <a:masterClrMapping/>
  </p:clrMapOvr>
  <mc:AlternateContent xmlns:mc="http://schemas.openxmlformats.org/markup-compatibility/2006" xmlns:p14="http://schemas.microsoft.com/office/powerpoint/2010/main">
    <mc:Choice Requires="p14">
      <p:transition spd="slow" p14:dur="2000" advTm="123034"/>
    </mc:Choice>
    <mc:Fallback xmlns="">
      <p:transition spd="slow" advTm="12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A7A8198E-F7FD-C3D9-7792-96921AA00196}"/>
              </a:ext>
            </a:extLst>
          </p:cNvPr>
          <p:cNvSpPr txBox="1">
            <a:spLocks/>
          </p:cNvSpPr>
          <p:nvPr/>
        </p:nvSpPr>
        <p:spPr>
          <a:xfrm>
            <a:off x="1520805" y="265497"/>
            <a:ext cx="9150390" cy="828696"/>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000" b="1" i="0" kern="1200">
                <a:solidFill>
                  <a:srgbClr val="433E3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a:ln>
                  <a:noFill/>
                </a:ln>
                <a:solidFill>
                  <a:srgbClr val="384967"/>
                </a:solidFill>
                <a:effectLst/>
                <a:uLnTx/>
                <a:uFillTx/>
                <a:latin typeface="Georgia"/>
                <a:ea typeface="+mj-ea"/>
                <a:cs typeface="+mj-cs"/>
              </a:rPr>
              <a:t>Learning and assessment programs </a:t>
            </a:r>
            <a:endParaRPr kumimoji="0" lang="en-AU" sz="3100" b="1" i="0" u="none" strike="noStrike" kern="1200" cap="none" spc="0" normalizeH="0" baseline="50000" noProof="0">
              <a:ln>
                <a:noFill/>
              </a:ln>
              <a:solidFill>
                <a:srgbClr val="384967"/>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traight Connector 4">
            <a:extLst>
              <a:ext uri="{FF2B5EF4-FFF2-40B4-BE49-F238E27FC236}">
                <a16:creationId xmlns:a16="http://schemas.microsoft.com/office/drawing/2014/main" id="{117261EF-9047-5A7C-E9D2-126915CFDAA7}"/>
              </a:ext>
            </a:extLst>
          </p:cNvPr>
          <p:cNvSpPr/>
          <p:nvPr/>
        </p:nvSpPr>
        <p:spPr>
          <a:xfrm flipV="1">
            <a:off x="691753" y="1035748"/>
            <a:ext cx="10808493" cy="28575"/>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BA39A03-45EA-44C2-06F5-AF39CC8AB4CF}"/>
              </a:ext>
            </a:extLst>
          </p:cNvPr>
          <p:cNvSpPr/>
          <p:nvPr/>
        </p:nvSpPr>
        <p:spPr>
          <a:xfrm>
            <a:off x="691753" y="1213727"/>
            <a:ext cx="10190612" cy="2300321"/>
          </a:xfrm>
          <a:prstGeom prst="rect">
            <a:avLst/>
          </a:prstGeom>
          <a:noFill/>
          <a:ln>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BE8ACED-51C6-C7E0-5E08-8FA2E2CD49B4}"/>
              </a:ext>
            </a:extLst>
          </p:cNvPr>
          <p:cNvSpPr txBox="1"/>
          <p:nvPr/>
        </p:nvSpPr>
        <p:spPr>
          <a:xfrm>
            <a:off x="691753" y="1183857"/>
            <a:ext cx="8999819"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Requirements over the course of 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1 entry application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Complete at least 36 months FTE training - professional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8 learning themes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paediatric advanced life support certification valid at the end of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RACP online courses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Supervisor Professional Development Program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1 Advanced Training Research Project (over the course of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E3E95EAC-5DBD-0349-435D-3799132FEF05}"/>
              </a:ext>
            </a:extLst>
          </p:cNvPr>
          <p:cNvSpPr/>
          <p:nvPr/>
        </p:nvSpPr>
        <p:spPr>
          <a:xfrm>
            <a:off x="691753" y="3603712"/>
            <a:ext cx="10190612" cy="2616145"/>
          </a:xfrm>
          <a:prstGeom prst="rect">
            <a:avLst/>
          </a:prstGeom>
          <a:noFill/>
          <a:ln>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777E61CF-5D1B-DFC9-4559-912DE4EA5E04}"/>
              </a:ext>
            </a:extLst>
          </p:cNvPr>
          <p:cNvSpPr txBox="1"/>
          <p:nvPr/>
        </p:nvSpPr>
        <p:spPr>
          <a:xfrm>
            <a:off x="691753" y="3695126"/>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Requirements</a:t>
            </a:r>
          </a:p>
        </p:txBody>
      </p:sp>
      <p:sp>
        <p:nvSpPr>
          <p:cNvPr id="3" name="Rectangle 2">
            <a:extLst>
              <a:ext uri="{FF2B5EF4-FFF2-40B4-BE49-F238E27FC236}">
                <a16:creationId xmlns:a16="http://schemas.microsoft.com/office/drawing/2014/main" id="{257178DC-8BE9-311A-355B-036491E57AFB}"/>
              </a:ext>
            </a:extLst>
          </p:cNvPr>
          <p:cNvSpPr/>
          <p:nvPr/>
        </p:nvSpPr>
        <p:spPr>
          <a:xfrm>
            <a:off x="3679674" y="4640238"/>
            <a:ext cx="1926483" cy="1335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12 learning captures per phase  </a:t>
            </a: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324B3099-0F87-7D66-6256-2B3F84648733}"/>
              </a:ext>
            </a:extLst>
          </p:cNvPr>
          <p:cNvSpPr/>
          <p:nvPr/>
        </p:nvSpPr>
        <p:spPr>
          <a:xfrm>
            <a:off x="6049713" y="4663610"/>
            <a:ext cx="1926483" cy="1335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12 observation captures per phase </a:t>
            </a: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2DC67B17-BCD7-A14F-3D4F-06528144CC83}"/>
              </a:ext>
            </a:extLst>
          </p:cNvPr>
          <p:cNvSpPr/>
          <p:nvPr/>
        </p:nvSpPr>
        <p:spPr>
          <a:xfrm>
            <a:off x="1309635" y="4628321"/>
            <a:ext cx="1926483" cy="1335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1 rotation plan per rotation </a:t>
            </a: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5D29EC0-572D-0477-08D6-5CAACACE7016}"/>
              </a:ext>
            </a:extLst>
          </p:cNvPr>
          <p:cNvSpPr/>
          <p:nvPr/>
        </p:nvSpPr>
        <p:spPr>
          <a:xfrm>
            <a:off x="8370966" y="4663610"/>
            <a:ext cx="1926483" cy="1335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4 progress reports per phase</a:t>
            </a: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Video 14">
            <a:extLst>
              <a:ext uri="{FF2B5EF4-FFF2-40B4-BE49-F238E27FC236}">
                <a16:creationId xmlns:a16="http://schemas.microsoft.com/office/drawing/2014/main" id="{0B019A81-6F5E-841F-0929-4B22AA9CB1E1}"/>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5017817"/>
      </p:ext>
    </p:extLst>
  </p:cSld>
  <p:clrMapOvr>
    <a:masterClrMapping/>
  </p:clrMapOvr>
  <mc:AlternateContent xmlns:mc="http://schemas.openxmlformats.org/markup-compatibility/2006" xmlns:p14="http://schemas.microsoft.com/office/powerpoint/2010/main">
    <mc:Choice Requires="p14">
      <p:transition spd="slow" p14:dur="2000" advTm="61142"/>
    </mc:Choice>
    <mc:Fallback xmlns="">
      <p:transition spd="slow" advTm="6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9C0E0-3C91-E38D-DDE1-FD930F21B832}"/>
            </a:ext>
          </a:extLst>
        </p:cNvPr>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17B2B26C-8C07-D394-298C-0FD16CD7F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3418802"/>
      </p:ext>
    </p:extLst>
  </p:cSld>
  <p:clrMapOvr>
    <a:masterClrMapping/>
  </p:clrMapOvr>
  <mc:AlternateContent xmlns:mc="http://schemas.openxmlformats.org/markup-compatibility/2006" xmlns:p14="http://schemas.microsoft.com/office/powerpoint/2010/main">
    <mc:Choice Requires="p14">
      <p:transition spd="slow" p14:dur="2000" advTm="6066"/>
    </mc:Choice>
    <mc:Fallback xmlns="">
      <p:transition spd="slow" advTm="6066"/>
    </mc:Fallback>
  </mc:AlternateContent>
</p:sld>
</file>

<file path=ppt/theme/theme1.xml><?xml version="1.0" encoding="utf-8"?>
<a:theme xmlns:a="http://schemas.openxmlformats.org/drawingml/2006/main" name="ATCR Theme">
  <a:themeElements>
    <a:clrScheme name="RACP theme">
      <a:dk1>
        <a:sysClr val="windowText" lastClr="000000"/>
      </a:dk1>
      <a:lt1>
        <a:sysClr val="window" lastClr="FFFFFF"/>
      </a:lt1>
      <a:dk2>
        <a:srgbClr val="384967"/>
      </a:dk2>
      <a:lt2>
        <a:srgbClr val="E7E6E6"/>
      </a:lt2>
      <a:accent1>
        <a:srgbClr val="384967"/>
      </a:accent1>
      <a:accent2>
        <a:srgbClr val="C69214"/>
      </a:accent2>
      <a:accent3>
        <a:srgbClr val="007367"/>
      </a:accent3>
      <a:accent4>
        <a:srgbClr val="861F41"/>
      </a:accent4>
      <a:accent5>
        <a:srgbClr val="433E2B"/>
      </a:accent5>
      <a:accent6>
        <a:srgbClr val="70685B"/>
      </a:accent6>
      <a:hlink>
        <a:srgbClr val="CEB888"/>
      </a:hlink>
      <a:folHlink>
        <a:srgbClr val="B1B3B3"/>
      </a:folHlink>
    </a:clrScheme>
    <a:fontScheme name="RACP New Brand Final">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TCR Theme" id="{0F1860FA-C452-4223-B21F-C552B54058A8}" vid="{77DE6B04-AA23-42F9-9584-1EE5084982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AC724EA9FAAA43A1F79233C37E1B8C" ma:contentTypeVersion="16" ma:contentTypeDescription="Create a new document." ma:contentTypeScope="" ma:versionID="62c7ee9f94616fbca67b26fb9a781f5e">
  <xsd:schema xmlns:xsd="http://www.w3.org/2001/XMLSchema" xmlns:xs="http://www.w3.org/2001/XMLSchema" xmlns:p="http://schemas.microsoft.com/office/2006/metadata/properties" xmlns:ns2="8a45df18-1b1a-499d-90c6-d04be75f9f9a" xmlns:ns3="0b77cf3b-53b0-4276-95d6-69a9c81ff526" targetNamespace="http://schemas.microsoft.com/office/2006/metadata/properties" ma:root="true" ma:fieldsID="25af3840dc098b67432e29f8f86430e1" ns2:_="" ns3:_="">
    <xsd:import namespace="8a45df18-1b1a-499d-90c6-d04be75f9f9a"/>
    <xsd:import namespace="0b77cf3b-53b0-4276-95d6-69a9c81ff52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number"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5df18-1b1a-499d-90c6-d04be75f9f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number" ma:index="11" nillable="true" ma:displayName="number" ma:format="Dropdown" ma:internalName="number" ma:percentage="FALSE">
      <xsd:simpleType>
        <xsd:restriction base="dms:Number"/>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acd75f2-112b-4bdb-b5f6-bb7ce9b5a1b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77cf3b-53b0-4276-95d6-69a9c81ff52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b30202-f0f6-4428-8a4b-8548b02ff135}" ma:internalName="TaxCatchAll" ma:showField="CatchAllData" ma:web="0b77cf3b-53b0-4276-95d6-69a9c81ff5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77cf3b-53b0-4276-95d6-69a9c81ff526" xsi:nil="true"/>
    <number xmlns="8a45df18-1b1a-499d-90c6-d04be75f9f9a" xsi:nil="true"/>
    <lcf76f155ced4ddcb4097134ff3c332f xmlns="8a45df18-1b1a-499d-90c6-d04be75f9f9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DFB100-FE30-4E7C-A9EC-0B4E3125A3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5df18-1b1a-499d-90c6-d04be75f9f9a"/>
    <ds:schemaRef ds:uri="0b77cf3b-53b0-4276-95d6-69a9c81ff5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643036-4D45-405C-BDB0-1F4CA9CAAFB2}">
  <ds:schemaRefs>
    <ds:schemaRef ds:uri="0b77cf3b-53b0-4276-95d6-69a9c81ff526"/>
    <ds:schemaRef ds:uri="http://purl.org/dc/terms/"/>
    <ds:schemaRef ds:uri="http://schemas.microsoft.com/office/infopath/2007/PartnerControls"/>
    <ds:schemaRef ds:uri="http://www.w3.org/XML/1998/namespace"/>
    <ds:schemaRef ds:uri="8a45df18-1b1a-499d-90c6-d04be75f9f9a"/>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163E259-1F73-4CCE-9599-279D1BE082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528</Words>
  <Application>Microsoft Office PowerPoint</Application>
  <PresentationFormat>Widescreen</PresentationFormat>
  <Paragraphs>41</Paragraphs>
  <Slides>5</Slides>
  <Notes>5</Notes>
  <HiddenSlides>0</HiddenSlides>
  <MMClips>3</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ATCR Theme</vt:lpstr>
      <vt:lpstr>General Paediatrics  What is the new curricula?</vt:lpstr>
      <vt:lpstr>Framework overview </vt:lpstr>
      <vt:lpstr>Learning goals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Sarah Buxton</cp:lastModifiedBy>
  <cp:revision>2</cp:revision>
  <dcterms:created xsi:type="dcterms:W3CDTF">2026-04-13T05:04:11Z</dcterms:created>
  <dcterms:modified xsi:type="dcterms:W3CDTF">2026-06-03T06:55:12Z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0x01010029AC724EA9FAAA43A1F79233C37E1B8C</vt:lpwstr>
  </property>
  <property fmtid="{D5CDD505-2E9C-101B-9397-08002B2CF9AE}" pid="3" name="MediaServiceImageTags">
    <vt:lpwstr/>
  </property>
</Properties>
</file>