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2"/>
  </p:notesMasterIdLst>
  <p:sldIdLst>
    <p:sldId id="2147481456" r:id="rId5"/>
    <p:sldId id="4098" r:id="rId6"/>
    <p:sldId id="4225" r:id="rId7"/>
    <p:sldId id="2147481499" r:id="rId8"/>
    <p:sldId id="2147481476" r:id="rId9"/>
    <p:sldId id="2147481475" r:id="rId10"/>
    <p:sldId id="21474815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2D4758-BCAD-48EF-BAAE-9BA134D77DEB}" v="1" dt="2026-05-19T05:36:18.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91" d="100"/>
          <a:sy n="91" d="100"/>
        </p:scale>
        <p:origin x="5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F81DE8-730A-4CFE-B362-FBA4E0C6D31C}" type="datetimeFigureOut">
              <a:rPr lang="en-AU" smtClean="0"/>
              <a:t>2/06/2026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2B6CF-EEC9-43D0-85BC-1A68D39E8424}" type="slidenum">
              <a:rPr lang="en-AU" smtClean="0"/>
              <a:t>‹#›</a:t>
            </a:fld>
            <a:endParaRPr lang="en-AU"/>
          </a:p>
        </p:txBody>
      </p:sp>
    </p:spTree>
    <p:extLst>
      <p:ext uri="{BB962C8B-B14F-4D97-AF65-F5344CB8AC3E}">
        <p14:creationId xmlns:p14="http://schemas.microsoft.com/office/powerpoint/2010/main" val="1728583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9875" cy="3724275"/>
          </a:xfrm>
        </p:spPr>
        <p:txBody>
          <a:bodyPr/>
          <a:lstStyle/>
          <a:p>
            <a:endParaRPr lang="en-AU"/>
          </a:p>
        </p:txBody>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37649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r>
              <a:rPr lang="en-US"/>
              <a:t>The new curriculum in Advanced Training in General </a:t>
            </a:r>
            <a:r>
              <a:rPr lang="en-US" err="1"/>
              <a:t>Paediatrics</a:t>
            </a:r>
            <a:r>
              <a:rPr lang="en-US"/>
              <a:t> has been a significant body of work over the last three years.  There has been very robust and extensive processes from the initial learning needs, scoping exercises and review of international literature and practice, through to drafting and review by a representative committee and then two separate rounds of broad membership consultation with subsequent revisions and changes and approval at multiple levels of college leadership and committees.</a:t>
            </a:r>
          </a:p>
          <a:p>
            <a:r>
              <a:rPr lang="en-US"/>
              <a:t>Its important to appreciate that AT in GP is one of the largest and most complex training programs within the RACP, with many sites across two countries. There are always going to be challenges managing what is ideal v what is feasible and fair, including balancing training v service requirements and the perspectives of many stakeholders, and fitting into a curriculum model that has also been developed for many other specialty programs with diverse needs. </a:t>
            </a:r>
          </a:p>
          <a:p>
            <a:endParaRPr lang="en-AU"/>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5D02D-0CA4-44B1-A24F-99ED36F7122D}"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35526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t>I wanted to start by reviewing some of the key principles founding the changes. </a:t>
            </a:r>
          </a:p>
          <a:p>
            <a:pPr marL="0" marR="0" lvl="0" indent="0" algn="l" defTabSz="914400" rtl="0" eaLnBrk="1" fontAlgn="auto" latinLnBrk="0" hangingPunct="1">
              <a:lnSpc>
                <a:spcPct val="100000"/>
              </a:lnSpc>
              <a:spcBef>
                <a:spcPts val="0"/>
              </a:spcBef>
              <a:spcAft>
                <a:spcPts val="0"/>
              </a:spcAft>
              <a:buClrTx/>
              <a:buSzTx/>
              <a:buFontTx/>
              <a:buNone/>
              <a:tabLst/>
              <a:defRPr/>
            </a:pPr>
            <a:r>
              <a:rPr lang="en-AU"/>
              <a:t>CBME is a conceptual framework in medical education that is currently considered by many as best practice and many of the medical schools and specialty training colleges Internationally have moved towards CBME</a:t>
            </a:r>
          </a:p>
          <a:p>
            <a:r>
              <a:rPr lang="en-AU"/>
              <a:t>The learning outcomes are driven by societal and health system needs as determined by the profession, the public and the policy makers. </a:t>
            </a:r>
          </a:p>
          <a:p>
            <a:r>
              <a:rPr lang="en-AU"/>
              <a:t>Learning experiences, training and assessment requirements are then planned in order to ensure trainees achieve the learning outcomes and ultimately  general paediatricians that meet the needs of the population/health service.</a:t>
            </a:r>
          </a:p>
          <a:p>
            <a:r>
              <a:rPr lang="en-AU"/>
              <a:t>Advantages of CBME include:</a:t>
            </a:r>
          </a:p>
          <a:p>
            <a:r>
              <a:rPr lang="en-AU"/>
              <a:t>Learner centred – learners identify their learning needs and together with their supervisor plan how they will meet the learning outcomes</a:t>
            </a:r>
          </a:p>
          <a:p>
            <a:r>
              <a:rPr lang="en-AU"/>
              <a:t>More flexible, some learners may require more time to achieve competency in certain areas, other learners may have a certain area they would to focus on more than others</a:t>
            </a:r>
          </a:p>
          <a:p>
            <a:r>
              <a:rPr lang="en-AU"/>
              <a:t>The challenges with CBME is the complexity and potential for confusion and the demands on supervisors</a:t>
            </a:r>
          </a:p>
          <a:p>
            <a:endParaRPr lang="en-AU"/>
          </a:p>
          <a:p>
            <a:r>
              <a:rPr lang="en-AU"/>
              <a:t>The new RACP curriculum presents a hybrid model of CBME with time based components in order to retain some structure, consistency and guidance to learning rather than a completely choose your own adventure program.</a:t>
            </a:r>
          </a:p>
          <a:p>
            <a:r>
              <a:rPr lang="en-AU"/>
              <a:t>This is a big change in conceptualising training – focus on learning outcomes rather than time based rotations!</a:t>
            </a:r>
          </a:p>
          <a:p>
            <a:endParaRPr lang="en-AU"/>
          </a:p>
          <a:p>
            <a:endParaRPr lang="en-AU"/>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57887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 new curriculum aims to meet the needs identified by fellows and trainees to address the gaps and barriers of the current curriculum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Strengthening General </a:t>
            </a:r>
            <a:r>
              <a:rPr lang="en-US" err="1"/>
              <a:t>Paediatrics</a:t>
            </a:r>
            <a:r>
              <a:rPr lang="en-US"/>
              <a:t> as a specialty training program to produce strong general pediatricians that meet the societal need, rather than a default program to add on to a subspecialty</a:t>
            </a:r>
          </a:p>
          <a:p>
            <a:r>
              <a:rPr lang="en-AU" sz="1200" b="0" i="0">
                <a:solidFill>
                  <a:srgbClr val="111111"/>
                </a:solidFill>
                <a:effectLst/>
                <a:latin typeface="Arial" panose="020B0604020202020204" pitchFamily="34" charset="0"/>
              </a:rPr>
              <a:t>Make training better resemble consultant roles as a Fellow </a:t>
            </a:r>
            <a:r>
              <a:rPr lang="en-AU" sz="1200" b="0" i="0" err="1">
                <a:solidFill>
                  <a:srgbClr val="111111"/>
                </a:solidFill>
                <a:effectLst/>
                <a:latin typeface="Arial" panose="020B0604020202020204" pitchFamily="34" charset="0"/>
              </a:rPr>
              <a:t>eg</a:t>
            </a:r>
            <a:r>
              <a:rPr lang="en-AU" sz="1200" b="0" i="0">
                <a:solidFill>
                  <a:srgbClr val="111111"/>
                </a:solidFill>
                <a:effectLst/>
                <a:latin typeface="Arial" panose="020B0604020202020204" pitchFamily="34" charset="0"/>
              </a:rPr>
              <a:t> greater emphasis on outpatients, developmental paediatrics and regional/rural paediatrics</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Increase flexibility recognising there are many great learning paths and experiences to achieve learning outcomes such as neonatal/perinates and acute care that extend beyond the limits of what is currently accredited for these training rotations</a:t>
            </a:r>
          </a:p>
          <a:p>
            <a:endParaRPr lang="en-US"/>
          </a:p>
          <a:p>
            <a:endParaRPr lang="en-US"/>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4879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r>
              <a:rPr lang="en-US"/>
              <a:t>Here is a supervision overview, highlighting the things that are staying the same and the things that are changing that supervisors must be aware of. Supervisors will still plan learning and work with trainees day-to-day, providing feedback throughout. They will assess them and enter this information into an online platform, taking responsibility to contribute to their understanding of the new curriculum. </a:t>
            </a:r>
          </a:p>
          <a:p>
            <a:endParaRPr lang="en-US"/>
          </a:p>
          <a:p>
            <a:r>
              <a:rPr lang="en-US"/>
              <a:t>The learning goals are changing as well as the online platform. The new curriculum has different assessment tools and standards for trainees. It is important for supervisors to understand these changes, especially when managing trainees on both programs. </a:t>
            </a:r>
            <a:endParaRPr lang="en-AU"/>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67992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pPr defTabSz="914874">
              <a:defRPr/>
            </a:pPr>
            <a:r>
              <a:rPr lang="en-US" b="0" i="0"/>
              <a:t>Assessments are designed to be quick and integrated into routine activities.</a:t>
            </a:r>
          </a:p>
          <a:p>
            <a:pPr defTabSz="914874">
              <a:defRPr/>
            </a:pPr>
            <a:r>
              <a:rPr lang="en-US" b="0" i="0"/>
              <a:t>Assessment feedback is streamlined and unnecessary paperwork is reduced</a:t>
            </a:r>
          </a:p>
          <a:p>
            <a:pPr defTabSz="914874">
              <a:defRPr/>
            </a:pPr>
            <a:r>
              <a:rPr lang="en-US" b="0" i="0"/>
              <a:t>The new tech minimizes administrative burden</a:t>
            </a:r>
          </a:p>
          <a:p>
            <a:pPr defTabSz="914874">
              <a:defRPr/>
            </a:pPr>
            <a:r>
              <a:rPr lang="en-US" b="0" i="0"/>
              <a:t>The panels provide a structured way to evaluate trainee progress. </a:t>
            </a:r>
          </a:p>
          <a:p>
            <a:pPr defTabSz="914874">
              <a:defRPr/>
            </a:pPr>
            <a:r>
              <a:rPr lang="en-US" b="0" i="0"/>
              <a:t>The differences between PREP and the new curriculum will be discussed on the next slide.</a:t>
            </a:r>
            <a:endParaRPr lang="en-AU">
              <a:effectLst/>
            </a:endParaRPr>
          </a:p>
          <a:p>
            <a:pPr marL="742950" lvl="1" indent="-285750">
              <a:buFont typeface="Courier New" panose="02070309020205020404" pitchFamily="49" charset="0"/>
              <a:buChar char="o"/>
            </a:pPr>
            <a:r>
              <a:rPr lang="en-AU" sz="1100">
                <a:effectLst/>
                <a:latin typeface="Calibri" panose="020F0502020204030204" pitchFamily="34" charset="0"/>
                <a:ea typeface="Times New Roman" panose="02020603050405020304" pitchFamily="18" charset="0"/>
              </a:rPr>
              <a:t>Trainees will need to complete some different learning and assessment tools</a:t>
            </a:r>
            <a:endParaRPr lang="en-AU" sz="1100">
              <a:effectLst/>
              <a:latin typeface="Calibri" panose="020F0502020204030204" pitchFamily="34" charset="0"/>
              <a:ea typeface="Aptos" panose="020B0004020202020204" pitchFamily="34" charset="0"/>
            </a:endParaRPr>
          </a:p>
          <a:p>
            <a:pPr marL="742950" lvl="1" indent="-285750">
              <a:buFont typeface="Courier New" panose="02070309020205020404" pitchFamily="49" charset="0"/>
              <a:buChar char="o"/>
            </a:pPr>
            <a:r>
              <a:rPr lang="en-AU" sz="1100">
                <a:effectLst/>
                <a:latin typeface="Calibri" panose="020F0502020204030204" pitchFamily="34" charset="0"/>
                <a:ea typeface="Times New Roman" panose="02020603050405020304" pitchFamily="18" charset="0"/>
              </a:rPr>
              <a:t>Trainees will need to complete more assessments in the new program</a:t>
            </a:r>
            <a:endParaRPr lang="en-AU" sz="1100">
              <a:effectLst/>
              <a:latin typeface="Calibri" panose="020F0502020204030204" pitchFamily="34" charset="0"/>
              <a:ea typeface="Aptos" panose="020B0004020202020204" pitchFamily="34" charset="0"/>
            </a:endParaRPr>
          </a:p>
          <a:p>
            <a:pPr marL="742950" lvl="1" indent="-285750">
              <a:buFont typeface="Courier New" panose="02070309020205020404" pitchFamily="49" charset="0"/>
              <a:buChar char="o"/>
            </a:pPr>
            <a:r>
              <a:rPr lang="en-AU" sz="1100">
                <a:effectLst/>
                <a:latin typeface="Calibri" panose="020F0502020204030204" pitchFamily="34" charset="0"/>
                <a:ea typeface="Times New Roman" panose="02020603050405020304" pitchFamily="18" charset="0"/>
              </a:rPr>
              <a:t>There is new technology to support these changes</a:t>
            </a:r>
            <a:endParaRPr lang="en-AU" sz="1100">
              <a:effectLst/>
              <a:latin typeface="Calibri" panose="020F0502020204030204" pitchFamily="34" charset="0"/>
              <a:ea typeface="Aptos" panose="020B0004020202020204" pitchFamily="34" charset="0"/>
            </a:endParaRPr>
          </a:p>
          <a:p>
            <a:pPr marL="742950" lvl="1" indent="-285750">
              <a:buFont typeface="Courier New" panose="02070309020205020404" pitchFamily="49" charset="0"/>
              <a:buChar char="o"/>
            </a:pPr>
            <a:r>
              <a:rPr lang="en-AU" sz="1100">
                <a:effectLst/>
                <a:latin typeface="Calibri" panose="020F0502020204030204" pitchFamily="34" charset="0"/>
                <a:ea typeface="Times New Roman" panose="02020603050405020304" pitchFamily="18" charset="0"/>
              </a:rPr>
              <a:t>We are introducing Progress Review Panels to check that trainees are ok to pass into their next stage of training. </a:t>
            </a:r>
            <a:endParaRPr lang="en-AU" sz="1100">
              <a:effectLst/>
              <a:latin typeface="Calibri" panose="020F0502020204030204" pitchFamily="34" charset="0"/>
              <a:ea typeface="Aptos" panose="020B0004020202020204" pitchFamily="34" charset="0"/>
            </a:endParaRPr>
          </a:p>
          <a:p>
            <a:pPr defTabSz="914874">
              <a:defRPr/>
            </a:pPr>
            <a:endParaRPr lang="en-AU" b="0" i="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D9C126BD-4F6E-4CA7-8CC5-0DBEF22C97BE}"/>
              </a:ext>
            </a:extLst>
          </p:cNvPr>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1121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E607C-3547-19B9-F439-685172F4F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5E716-65DB-4DAA-6985-0648A651ED04}"/>
              </a:ext>
            </a:extLst>
          </p:cNvPr>
          <p:cNvSpPr>
            <a:spLocks noGrp="1" noRot="1" noChangeAspect="1"/>
          </p:cNvSpPr>
          <p:nvPr>
            <p:ph type="sldImg"/>
          </p:nvPr>
        </p:nvSpPr>
        <p:spPr>
          <a:xfrm>
            <a:off x="85725" y="744538"/>
            <a:ext cx="6618288" cy="3724275"/>
          </a:xfrm>
        </p:spPr>
      </p:sp>
      <p:sp>
        <p:nvSpPr>
          <p:cNvPr id="3" name="Notes Placeholder 2">
            <a:extLst>
              <a:ext uri="{FF2B5EF4-FFF2-40B4-BE49-F238E27FC236}">
                <a16:creationId xmlns:a16="http://schemas.microsoft.com/office/drawing/2014/main" id="{24906A2F-3918-471F-8F47-BF91B7A99995}"/>
              </a:ext>
            </a:extLst>
          </p:cNvPr>
          <p:cNvSpPr>
            <a:spLocks noGrp="1"/>
          </p:cNvSpPr>
          <p:nvPr>
            <p:ph type="body" idx="1"/>
          </p:nvPr>
        </p:nvSpPr>
        <p:spPr/>
        <p:txBody>
          <a:bodyPr/>
          <a:lstStyle/>
          <a:p>
            <a:r>
              <a:rPr lang="en-US"/>
              <a:t>&lt;replace outro slide&gt;</a:t>
            </a:r>
            <a:endParaRPr lang="en-AU"/>
          </a:p>
        </p:txBody>
      </p:sp>
      <p:sp>
        <p:nvSpPr>
          <p:cNvPr id="4" name="Slide Number Placeholder 3">
            <a:extLst>
              <a:ext uri="{FF2B5EF4-FFF2-40B4-BE49-F238E27FC236}">
                <a16:creationId xmlns:a16="http://schemas.microsoft.com/office/drawing/2014/main" id="{95E6FFFD-5360-AFEA-2314-1A7FD2FD81B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BB0C5844-0366-00E9-5BBD-682BF224C42B}"/>
              </a:ext>
            </a:extLst>
          </p:cNvPr>
          <p:cNvSpPr>
            <a:spLocks noGrp="1"/>
          </p:cNvSpPr>
          <p:nvPr>
            <p:ph type="ftr" sz="quarter" idx="4"/>
          </p:nvPr>
        </p:nvSpPr>
        <p:spPr/>
        <p:txBody>
          <a:bodyPr/>
          <a:lstStyle/>
          <a:p>
            <a:endParaRPr lang="en-AU"/>
          </a:p>
        </p:txBody>
      </p:sp>
    </p:spTree>
    <p:extLst>
      <p:ext uri="{BB962C8B-B14F-4D97-AF65-F5344CB8AC3E}">
        <p14:creationId xmlns:p14="http://schemas.microsoft.com/office/powerpoint/2010/main" val="36454672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pic>
        <p:nvPicPr>
          <p:cNvPr id="2" name="Picture 1">
            <a:extLst>
              <a:ext uri="{FF2B5EF4-FFF2-40B4-BE49-F238E27FC236}">
                <a16:creationId xmlns:a16="http://schemas.microsoft.com/office/drawing/2014/main" id="{1597284B-CF66-B260-D924-99034050838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spTree>
    <p:extLst>
      <p:ext uri="{BB962C8B-B14F-4D97-AF65-F5344CB8AC3E}">
        <p14:creationId xmlns:p14="http://schemas.microsoft.com/office/powerpoint/2010/main" val="4241683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1"/>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2" name="Date Placeholder 1">
            <a:extLst>
              <a:ext uri="{FF2B5EF4-FFF2-40B4-BE49-F238E27FC236}">
                <a16:creationId xmlns:a16="http://schemas.microsoft.com/office/drawing/2014/main" id="{CB3FB41F-B75D-4F67-9153-5FD37D674E8F}"/>
              </a:ext>
            </a:extLst>
          </p:cNvPr>
          <p:cNvSpPr>
            <a:spLocks noGrp="1"/>
          </p:cNvSpPr>
          <p:nvPr>
            <p:ph type="dt" sz="half" idx="10"/>
          </p:nvPr>
        </p:nvSpPr>
        <p:spPr/>
        <p:txBody>
          <a:bodyPr/>
          <a:lstStyle/>
          <a:p>
            <a:endParaRPr lang="en-AU"/>
          </a:p>
        </p:txBody>
      </p:sp>
      <p:sp>
        <p:nvSpPr>
          <p:cNvPr id="3" name="Footer Placeholder 2">
            <a:extLst>
              <a:ext uri="{FF2B5EF4-FFF2-40B4-BE49-F238E27FC236}">
                <a16:creationId xmlns:a16="http://schemas.microsoft.com/office/drawing/2014/main" id="{6F3D5946-FB89-49A1-9635-CB4AD0B86FF8}"/>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700642EC-107E-4B1D-93F6-74B8BA24A68A}"/>
              </a:ext>
            </a:extLst>
          </p:cNvPr>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8769463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084" y="4406901"/>
            <a:ext cx="10363200" cy="1362075"/>
          </a:xfrm>
        </p:spPr>
        <p:txBody>
          <a:bodyPr anchor="t"/>
          <a:lstStyle>
            <a:lvl1pPr algn="l">
              <a:defRPr sz="4000" b="1" cap="none">
                <a:solidFill>
                  <a:srgbClr val="433E35"/>
                </a:solidFill>
              </a:defRPr>
            </a:lvl1pPr>
          </a:lstStyle>
          <a:p>
            <a:r>
              <a:rPr lang="en-US"/>
              <a:t>Click to edit master title style</a:t>
            </a:r>
            <a:endParaRPr lang="en-AU"/>
          </a:p>
        </p:txBody>
      </p:sp>
      <p:sp>
        <p:nvSpPr>
          <p:cNvPr id="3" name="Text Placeholder 2"/>
          <p:cNvSpPr>
            <a:spLocks noGrp="1"/>
          </p:cNvSpPr>
          <p:nvPr>
            <p:ph type="body" idx="1"/>
          </p:nvPr>
        </p:nvSpPr>
        <p:spPr>
          <a:xfrm>
            <a:off x="963084" y="2906713"/>
            <a:ext cx="10363200" cy="1500187"/>
          </a:xfrm>
        </p:spPr>
        <p:txBody>
          <a:bodyPr anchor="b">
            <a:normAutofit/>
          </a:bodyPr>
          <a:lstStyle>
            <a:lvl1pPr marL="0" indent="0">
              <a:buNone/>
              <a:defRPr sz="1800">
                <a:solidFill>
                  <a:srgbClr val="70685B"/>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59F658A9-173F-872E-61B8-623E2103CD7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58528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Content Placeholder 2"/>
          <p:cNvSpPr>
            <a:spLocks noGrp="1"/>
          </p:cNvSpPr>
          <p:nvPr>
            <p:ph sz="half" idx="1"/>
          </p:nvPr>
        </p:nvSpPr>
        <p:spPr>
          <a:xfrm>
            <a:off x="609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6197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p:cNvSpPr>
            <a:spLocks noGrp="1"/>
          </p:cNvSpPr>
          <p:nvPr>
            <p:ph type="dt" sz="half" idx="10"/>
          </p:nvPr>
        </p:nvSpPr>
        <p:spPr/>
        <p:txBody>
          <a:bodyPr/>
          <a:lstStyle/>
          <a:p>
            <a:fld id="{11BBA72B-4AAE-4284-BB41-5F7941530F0A}" type="datetimeFigureOut">
              <a:rPr lang="en-AU" smtClean="0"/>
              <a:t>2/06/2026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F6F22111-7216-F276-797E-DCE9D9C050C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447968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Text Placeholder 2"/>
          <p:cNvSpPr>
            <a:spLocks noGrp="1"/>
          </p:cNvSpPr>
          <p:nvPr>
            <p:ph type="body" idx="1"/>
          </p:nvPr>
        </p:nvSpPr>
        <p:spPr>
          <a:xfrm>
            <a:off x="609600" y="1535113"/>
            <a:ext cx="5386917"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6193368" y="1535113"/>
            <a:ext cx="5389033"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p:cNvSpPr>
            <a:spLocks noGrp="1"/>
          </p:cNvSpPr>
          <p:nvPr>
            <p:ph type="dt" sz="half" idx="10"/>
          </p:nvPr>
        </p:nvSpPr>
        <p:spPr/>
        <p:txBody>
          <a:bodyPr/>
          <a:lstStyle/>
          <a:p>
            <a:fld id="{11BBA72B-4AAE-4284-BB41-5F7941530F0A}" type="datetimeFigureOut">
              <a:rPr lang="en-AU" smtClean="0"/>
              <a:t>2/06/2026</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E8449DEF-C8E3-4C8C-8987-6A1C15461730}" type="slidenum">
              <a:rPr lang="en-AU" smtClean="0"/>
              <a:t>‹#›</a:t>
            </a:fld>
            <a:endParaRPr lang="en-AU"/>
          </a:p>
        </p:txBody>
      </p:sp>
      <p:pic>
        <p:nvPicPr>
          <p:cNvPr id="12" name="Picture 11">
            <a:extLst>
              <a:ext uri="{FF2B5EF4-FFF2-40B4-BE49-F238E27FC236}">
                <a16:creationId xmlns:a16="http://schemas.microsoft.com/office/drawing/2014/main" id="{EC99E12B-0C91-6610-E8C9-9694634F2EB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48060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Date Placeholder 2"/>
          <p:cNvSpPr>
            <a:spLocks noGrp="1"/>
          </p:cNvSpPr>
          <p:nvPr>
            <p:ph type="dt" sz="half" idx="10"/>
          </p:nvPr>
        </p:nvSpPr>
        <p:spPr/>
        <p:txBody>
          <a:bodyPr/>
          <a:lstStyle/>
          <a:p>
            <a:fld id="{11BBA72B-4AAE-4284-BB41-5F7941530F0A}" type="datetimeFigureOut">
              <a:rPr lang="en-AU" smtClean="0"/>
              <a:t>2/06/2026</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a:extLst>
              <a:ext uri="{FF2B5EF4-FFF2-40B4-BE49-F238E27FC236}">
                <a16:creationId xmlns:a16="http://schemas.microsoft.com/office/drawing/2014/main" id="{FF865870-7A87-B9C6-2423-3D9C9C30D2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874655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BA72B-4AAE-4284-BB41-5F7941530F0A}" type="datetimeFigureOut">
              <a:rPr lang="en-AU" smtClean="0"/>
              <a:t>2/06/2026</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E8449DEF-C8E3-4C8C-8987-6A1C15461730}" type="slidenum">
              <a:rPr lang="en-AU" smtClean="0"/>
              <a:t>‹#›</a:t>
            </a:fld>
            <a:endParaRPr lang="en-AU"/>
          </a:p>
        </p:txBody>
      </p:sp>
      <p:pic>
        <p:nvPicPr>
          <p:cNvPr id="7" name="Picture 6">
            <a:extLst>
              <a:ext uri="{FF2B5EF4-FFF2-40B4-BE49-F238E27FC236}">
                <a16:creationId xmlns:a16="http://schemas.microsoft.com/office/drawing/2014/main" id="{7B212C71-CE46-E037-1D67-601503B275D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276963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normAutofit/>
          </a:bodyPr>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4766733" y="273051"/>
            <a:ext cx="6815667" cy="585311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2/06/2026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E4442C57-AB02-A271-2A6D-AF4FB9B052B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711853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AU"/>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2/06/2026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41219558-0019-982C-300F-4FDC6AFFF7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255572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F311556E-F10E-6999-908D-23EDE65026EB}"/>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833878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normAutofit/>
          </a:bodyPr>
          <a:lstStyle>
            <a:lvl1pPr>
              <a:defRPr sz="4000" b="1"/>
            </a:lvl1pPr>
          </a:lstStyle>
          <a:p>
            <a:r>
              <a:rPr lang="en-US"/>
              <a:t>Click to edit Master title style</a:t>
            </a:r>
            <a:endParaRPr lang="en-AU"/>
          </a:p>
        </p:txBody>
      </p:sp>
      <p:sp>
        <p:nvSpPr>
          <p:cNvPr id="3" name="Vertical Text Placeholder 2"/>
          <p:cNvSpPr>
            <a:spLocks noGrp="1"/>
          </p:cNvSpPr>
          <p:nvPr>
            <p:ph type="body" orient="vert" idx="1"/>
          </p:nvPr>
        </p:nvSpPr>
        <p:spPr>
          <a:xfrm>
            <a:off x="609600" y="274639"/>
            <a:ext cx="8026400" cy="5851525"/>
          </a:xfrm>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27081055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171071" y="2688397"/>
            <a:ext cx="5849859" cy="1481206"/>
          </a:xfrm>
          <a:prstGeom prst="rect">
            <a:avLst/>
          </a:prstGeom>
        </p:spPr>
      </p:pic>
    </p:spTree>
    <p:extLst>
      <p:ext uri="{BB962C8B-B14F-4D97-AF65-F5344CB8AC3E}">
        <p14:creationId xmlns:p14="http://schemas.microsoft.com/office/powerpoint/2010/main" val="2064068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52" y="6201141"/>
            <a:ext cx="2283185" cy="478839"/>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3"/>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56564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4164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DDB3C14-5BDB-7B4C-9CD1-3C2156BE9071}"/>
              </a:ext>
            </a:extLst>
          </p:cNvPr>
          <p:cNvSpPr>
            <a:spLocks noGrp="1"/>
          </p:cNvSpPr>
          <p:nvPr>
            <p:ph type="pic" sz="quarter" idx="10"/>
          </p:nvPr>
        </p:nvSpPr>
        <p:spPr>
          <a:xfrm>
            <a:off x="760611"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5" name="Picture Placeholder 3">
            <a:extLst>
              <a:ext uri="{FF2B5EF4-FFF2-40B4-BE49-F238E27FC236}">
                <a16:creationId xmlns:a16="http://schemas.microsoft.com/office/drawing/2014/main" id="{B7AEF380-D2F4-9943-B5DC-76E1010E5254}"/>
              </a:ext>
            </a:extLst>
          </p:cNvPr>
          <p:cNvSpPr>
            <a:spLocks noGrp="1"/>
          </p:cNvSpPr>
          <p:nvPr>
            <p:ph type="pic" sz="quarter" idx="11"/>
          </p:nvPr>
        </p:nvSpPr>
        <p:spPr>
          <a:xfrm>
            <a:off x="35599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6" name="Picture Placeholder 3">
            <a:extLst>
              <a:ext uri="{FF2B5EF4-FFF2-40B4-BE49-F238E27FC236}">
                <a16:creationId xmlns:a16="http://schemas.microsoft.com/office/drawing/2014/main" id="{B256590F-1984-B046-909C-39A3E99EEFD3}"/>
              </a:ext>
            </a:extLst>
          </p:cNvPr>
          <p:cNvSpPr>
            <a:spLocks noGrp="1"/>
          </p:cNvSpPr>
          <p:nvPr>
            <p:ph type="pic" sz="quarter" idx="12"/>
          </p:nvPr>
        </p:nvSpPr>
        <p:spPr>
          <a:xfrm>
            <a:off x="9158514"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7" name="Picture Placeholder 3">
            <a:extLst>
              <a:ext uri="{FF2B5EF4-FFF2-40B4-BE49-F238E27FC236}">
                <a16:creationId xmlns:a16="http://schemas.microsoft.com/office/drawing/2014/main" id="{1FEBD460-FCC0-394B-A281-187ED0CB3A1D}"/>
              </a:ext>
            </a:extLst>
          </p:cNvPr>
          <p:cNvSpPr>
            <a:spLocks noGrp="1"/>
          </p:cNvSpPr>
          <p:nvPr>
            <p:ph type="pic" sz="quarter" idx="13"/>
          </p:nvPr>
        </p:nvSpPr>
        <p:spPr>
          <a:xfrm>
            <a:off x="63592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Tree>
    <p:extLst>
      <p:ext uri="{BB962C8B-B14F-4D97-AF65-F5344CB8AC3E}">
        <p14:creationId xmlns:p14="http://schemas.microsoft.com/office/powerpoint/2010/main" val="1608869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9" indent="0" algn="ctr">
              <a:buNone/>
              <a:defRPr sz="2000"/>
            </a:lvl2pPr>
            <a:lvl3pPr marL="914418" indent="0" algn="ctr">
              <a:buNone/>
              <a:defRPr sz="1800"/>
            </a:lvl3pPr>
            <a:lvl4pPr marL="1371627" indent="0" algn="ctr">
              <a:buNone/>
              <a:defRPr sz="1600"/>
            </a:lvl4pPr>
            <a:lvl5pPr marL="1828837" indent="0" algn="ctr">
              <a:buNone/>
              <a:defRPr sz="1600"/>
            </a:lvl5pPr>
            <a:lvl6pPr marL="2286046" indent="0" algn="ctr">
              <a:buNone/>
              <a:defRPr sz="1600"/>
            </a:lvl6pPr>
            <a:lvl7pPr marL="2743255" indent="0" algn="ctr">
              <a:buNone/>
              <a:defRPr sz="1600"/>
            </a:lvl7pPr>
            <a:lvl8pPr marL="3200464" indent="0" algn="ctr">
              <a:buNone/>
              <a:defRPr sz="1600"/>
            </a:lvl8pPr>
            <a:lvl9pPr marL="3657673"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CF2D5D5-BC0C-4E15-88E2-EF265D4E282B}" type="datetime1">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34FA13E-5112-45F0-A91C-85559AA2FAB1}" type="slidenum">
              <a:rPr lang="en-AU" smtClean="0"/>
              <a:t>‹#›</a:t>
            </a:fld>
            <a:endParaRPr lang="en-AU"/>
          </a:p>
        </p:txBody>
      </p:sp>
    </p:spTree>
    <p:extLst>
      <p:ext uri="{BB962C8B-B14F-4D97-AF65-F5344CB8AC3E}">
        <p14:creationId xmlns:p14="http://schemas.microsoft.com/office/powerpoint/2010/main" val="895455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alpha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BA72B-4AAE-4284-BB41-5F7941530F0A}" type="datetimeFigureOut">
              <a:rPr lang="en-AU" smtClean="0"/>
              <a:t>2/06/2026</a:t>
            </a:fld>
            <a:endParaRPr lang="en-AU"/>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49DEF-C8E3-4C8C-8987-6A1C15461730}" type="slidenum">
              <a:rPr lang="en-AU" smtClean="0"/>
              <a:t>‹#›</a:t>
            </a:fld>
            <a:endParaRPr lang="en-AU"/>
          </a:p>
        </p:txBody>
      </p:sp>
    </p:spTree>
    <p:extLst>
      <p:ext uri="{BB962C8B-B14F-4D97-AF65-F5344CB8AC3E}">
        <p14:creationId xmlns:p14="http://schemas.microsoft.com/office/powerpoint/2010/main" val="37894420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000" b="1" i="0" kern="1200">
          <a:solidFill>
            <a:schemeClr val="tx1"/>
          </a:solidFill>
          <a:latin typeface="+mj-lt"/>
          <a:ea typeface="+mj-ea"/>
          <a:cs typeface="+mj-cs"/>
        </a:defRPr>
      </a:lvl1pPr>
    </p:titleStyle>
    <p:bodyStyle>
      <a:lvl1pPr marL="342900" indent="-342900" algn="l" defTabSz="914400" rtl="0" eaLnBrk="1" latinLnBrk="0" hangingPunct="1">
        <a:spcBef>
          <a:spcPct val="20000"/>
        </a:spcBef>
        <a:buClr>
          <a:srgbClr val="CB972B"/>
        </a:buClr>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CB972B"/>
        </a:buClr>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CB972B"/>
        </a:buClr>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5128" y="2252838"/>
            <a:ext cx="11637124" cy="1057267"/>
          </a:xfrm>
        </p:spPr>
        <p:txBody>
          <a:bodyPr>
            <a:noAutofit/>
          </a:bodyPr>
          <a:lstStyle/>
          <a:p>
            <a:r>
              <a:rPr lang="en-US" sz="2400">
                <a:solidFill>
                  <a:schemeClr val="tx2">
                    <a:lumMod val="75000"/>
                  </a:schemeClr>
                </a:solidFill>
              </a:rPr>
              <a:t>General Paediatrics</a:t>
            </a:r>
            <a:br>
              <a:rPr lang="en-US" sz="2400">
                <a:solidFill>
                  <a:schemeClr val="tx2">
                    <a:lumMod val="75000"/>
                  </a:schemeClr>
                </a:solidFill>
              </a:rPr>
            </a:br>
            <a:br>
              <a:rPr lang="en-US" sz="2400"/>
            </a:br>
            <a:r>
              <a:rPr lang="en-US" sz="2400">
                <a:solidFill>
                  <a:schemeClr val="accent2"/>
                </a:solidFill>
              </a:rPr>
              <a:t>What is changing and why?</a:t>
            </a:r>
            <a:endParaRPr lang="en-AU" sz="3200">
              <a:solidFill>
                <a:schemeClr val="accent2"/>
              </a:solidFill>
              <a:latin typeface="Georgia"/>
            </a:endParaRPr>
          </a:p>
        </p:txBody>
      </p:sp>
      <p:sp>
        <p:nvSpPr>
          <p:cNvPr id="5" name="Text Placeholder 4"/>
          <p:cNvSpPr>
            <a:spLocks noGrp="1"/>
          </p:cNvSpPr>
          <p:nvPr>
            <p:ph type="body" idx="1"/>
          </p:nvPr>
        </p:nvSpPr>
        <p:spPr>
          <a:xfrm>
            <a:off x="275128" y="3429000"/>
            <a:ext cx="9361294" cy="528079"/>
          </a:xfrm>
        </p:spPr>
        <p:txBody>
          <a:bodyPr>
            <a:normAutofit/>
          </a:bodyPr>
          <a:lstStyle/>
          <a:p>
            <a:r>
              <a:rPr lang="en-US" dirty="0"/>
              <a:t>May 2026</a:t>
            </a:r>
          </a:p>
        </p:txBody>
      </p:sp>
      <p:pic>
        <p:nvPicPr>
          <p:cNvPr id="8" name="Picture 7" descr="A blue and yellow logo&#10;&#10;Description automatically generated">
            <a:extLst>
              <a:ext uri="{FF2B5EF4-FFF2-40B4-BE49-F238E27FC236}">
                <a16:creationId xmlns:a16="http://schemas.microsoft.com/office/drawing/2014/main" id="{C7DBD720-5141-1E35-72E7-7CB882BAA3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3177" y="5714998"/>
            <a:ext cx="5715012" cy="1143002"/>
          </a:xfrm>
          <a:prstGeom prst="rect">
            <a:avLst/>
          </a:prstGeom>
        </p:spPr>
      </p:pic>
    </p:spTree>
    <p:extLst>
      <p:ext uri="{BB962C8B-B14F-4D97-AF65-F5344CB8AC3E}">
        <p14:creationId xmlns:p14="http://schemas.microsoft.com/office/powerpoint/2010/main" val="3167926661"/>
      </p:ext>
    </p:extLst>
  </p:cSld>
  <p:clrMapOvr>
    <a:masterClrMapping/>
  </p:clrMapOvr>
  <mc:AlternateContent xmlns:mc="http://schemas.openxmlformats.org/markup-compatibility/2006" xmlns:p14="http://schemas.microsoft.com/office/powerpoint/2010/main">
    <mc:Choice Requires="p14">
      <p:transition spd="slow" p14:dur="2000" advTm="30063"/>
    </mc:Choice>
    <mc:Fallback xmlns="">
      <p:transition spd="slow" advTm="300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Freeform 150">
            <a:extLst>
              <a:ext uri="{FF2B5EF4-FFF2-40B4-BE49-F238E27FC236}">
                <a16:creationId xmlns:a16="http://schemas.microsoft.com/office/drawing/2014/main" id="{6C7CB9BF-B57F-5748-8958-21CC39BE28B4}"/>
              </a:ext>
            </a:extLst>
          </p:cNvPr>
          <p:cNvSpPr>
            <a:spLocks noChangeArrowheads="1"/>
          </p:cNvSpPr>
          <p:nvPr/>
        </p:nvSpPr>
        <p:spPr bwMode="auto">
          <a:xfrm>
            <a:off x="7796277" y="5865421"/>
            <a:ext cx="401034" cy="329618"/>
          </a:xfrm>
          <a:custGeom>
            <a:avLst/>
            <a:gdLst>
              <a:gd name="T0" fmla="*/ 191 w 646"/>
              <a:gd name="T1" fmla="*/ 205 h 528"/>
              <a:gd name="T2" fmla="*/ 206 w 646"/>
              <a:gd name="T3" fmla="*/ 190 h 528"/>
              <a:gd name="T4" fmla="*/ 191 w 646"/>
              <a:gd name="T5" fmla="*/ 176 h 528"/>
              <a:gd name="T6" fmla="*/ 162 w 646"/>
              <a:gd name="T7" fmla="*/ 176 h 528"/>
              <a:gd name="T8" fmla="*/ 147 w 646"/>
              <a:gd name="T9" fmla="*/ 190 h 528"/>
              <a:gd name="T10" fmla="*/ 162 w 646"/>
              <a:gd name="T11" fmla="*/ 146 h 528"/>
              <a:gd name="T12" fmla="*/ 250 w 646"/>
              <a:gd name="T13" fmla="*/ 146 h 528"/>
              <a:gd name="T14" fmla="*/ 264 w 646"/>
              <a:gd name="T15" fmla="*/ 132 h 528"/>
              <a:gd name="T16" fmla="*/ 162 w 646"/>
              <a:gd name="T17" fmla="*/ 117 h 528"/>
              <a:gd name="T18" fmla="*/ 147 w 646"/>
              <a:gd name="T19" fmla="*/ 132 h 528"/>
              <a:gd name="T20" fmla="*/ 162 w 646"/>
              <a:gd name="T21" fmla="*/ 146 h 528"/>
              <a:gd name="T22" fmla="*/ 557 w 646"/>
              <a:gd name="T23" fmla="*/ 498 h 528"/>
              <a:gd name="T24" fmla="*/ 557 w 646"/>
              <a:gd name="T25" fmla="*/ 440 h 528"/>
              <a:gd name="T26" fmla="*/ 572 w 646"/>
              <a:gd name="T27" fmla="*/ 425 h 528"/>
              <a:gd name="T28" fmla="*/ 557 w 646"/>
              <a:gd name="T29" fmla="*/ 88 h 528"/>
              <a:gd name="T30" fmla="*/ 616 w 646"/>
              <a:gd name="T31" fmla="*/ 498 h 528"/>
              <a:gd name="T32" fmla="*/ 528 w 646"/>
              <a:gd name="T33" fmla="*/ 410 h 528"/>
              <a:gd name="T34" fmla="*/ 513 w 646"/>
              <a:gd name="T35" fmla="*/ 425 h 528"/>
              <a:gd name="T36" fmla="*/ 528 w 646"/>
              <a:gd name="T37" fmla="*/ 498 h 528"/>
              <a:gd name="T38" fmla="*/ 118 w 646"/>
              <a:gd name="T39" fmla="*/ 440 h 528"/>
              <a:gd name="T40" fmla="*/ 132 w 646"/>
              <a:gd name="T41" fmla="*/ 425 h 528"/>
              <a:gd name="T42" fmla="*/ 118 w 646"/>
              <a:gd name="T43" fmla="*/ 410 h 528"/>
              <a:gd name="T44" fmla="*/ 528 w 646"/>
              <a:gd name="T45" fmla="*/ 88 h 528"/>
              <a:gd name="T46" fmla="*/ 88 w 646"/>
              <a:gd name="T47" fmla="*/ 410 h 528"/>
              <a:gd name="T48" fmla="*/ 74 w 646"/>
              <a:gd name="T49" fmla="*/ 425 h 528"/>
              <a:gd name="T50" fmla="*/ 88 w 646"/>
              <a:gd name="T51" fmla="*/ 440 h 528"/>
              <a:gd name="T52" fmla="*/ 29 w 646"/>
              <a:gd name="T53" fmla="*/ 498 h 528"/>
              <a:gd name="T54" fmla="*/ 88 w 646"/>
              <a:gd name="T55" fmla="*/ 88 h 528"/>
              <a:gd name="T56" fmla="*/ 264 w 646"/>
              <a:gd name="T57" fmla="*/ 30 h 528"/>
              <a:gd name="T58" fmla="*/ 381 w 646"/>
              <a:gd name="T59" fmla="*/ 30 h 528"/>
              <a:gd name="T60" fmla="*/ 235 w 646"/>
              <a:gd name="T61" fmla="*/ 59 h 528"/>
              <a:gd name="T62" fmla="*/ 264 w 646"/>
              <a:gd name="T63" fmla="*/ 30 h 528"/>
              <a:gd name="T64" fmla="*/ 440 w 646"/>
              <a:gd name="T65" fmla="*/ 59 h 528"/>
              <a:gd name="T66" fmla="*/ 381 w 646"/>
              <a:gd name="T67" fmla="*/ 0 h 528"/>
              <a:gd name="T68" fmla="*/ 264 w 646"/>
              <a:gd name="T69" fmla="*/ 0 h 528"/>
              <a:gd name="T70" fmla="*/ 29 w 646"/>
              <a:gd name="T71" fmla="*/ 59 h 528"/>
              <a:gd name="T72" fmla="*/ 0 w 646"/>
              <a:gd name="T73" fmla="*/ 88 h 528"/>
              <a:gd name="T74" fmla="*/ 0 w 646"/>
              <a:gd name="T75" fmla="*/ 498 h 528"/>
              <a:gd name="T76" fmla="*/ 616 w 646"/>
              <a:gd name="T77" fmla="*/ 527 h 528"/>
              <a:gd name="T78" fmla="*/ 645 w 646"/>
              <a:gd name="T79" fmla="*/ 498 h 528"/>
              <a:gd name="T80" fmla="*/ 645 w 646"/>
              <a:gd name="T81" fmla="*/ 88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46" h="528">
                <a:moveTo>
                  <a:pt x="162" y="205"/>
                </a:moveTo>
                <a:lnTo>
                  <a:pt x="191" y="205"/>
                </a:lnTo>
                <a:lnTo>
                  <a:pt x="191" y="205"/>
                </a:lnTo>
                <a:cubicBezTo>
                  <a:pt x="199" y="205"/>
                  <a:pt x="206" y="198"/>
                  <a:pt x="206" y="190"/>
                </a:cubicBezTo>
                <a:lnTo>
                  <a:pt x="206" y="190"/>
                </a:lnTo>
                <a:cubicBezTo>
                  <a:pt x="206" y="182"/>
                  <a:pt x="199" y="176"/>
                  <a:pt x="191" y="176"/>
                </a:cubicBezTo>
                <a:lnTo>
                  <a:pt x="162" y="176"/>
                </a:lnTo>
                <a:lnTo>
                  <a:pt x="162" y="176"/>
                </a:lnTo>
                <a:cubicBezTo>
                  <a:pt x="154" y="176"/>
                  <a:pt x="147" y="182"/>
                  <a:pt x="147" y="190"/>
                </a:cubicBezTo>
                <a:lnTo>
                  <a:pt x="147" y="190"/>
                </a:lnTo>
                <a:cubicBezTo>
                  <a:pt x="147" y="198"/>
                  <a:pt x="154" y="205"/>
                  <a:pt x="162" y="205"/>
                </a:cubicBezTo>
                <a:close/>
                <a:moveTo>
                  <a:pt x="162" y="146"/>
                </a:moveTo>
                <a:lnTo>
                  <a:pt x="250" y="146"/>
                </a:lnTo>
                <a:lnTo>
                  <a:pt x="250" y="146"/>
                </a:lnTo>
                <a:cubicBezTo>
                  <a:pt x="258" y="146"/>
                  <a:pt x="264" y="140"/>
                  <a:pt x="264" y="132"/>
                </a:cubicBezTo>
                <a:lnTo>
                  <a:pt x="264" y="132"/>
                </a:lnTo>
                <a:cubicBezTo>
                  <a:pt x="264" y="124"/>
                  <a:pt x="258" y="117"/>
                  <a:pt x="250" y="117"/>
                </a:cubicBezTo>
                <a:lnTo>
                  <a:pt x="162" y="117"/>
                </a:lnTo>
                <a:lnTo>
                  <a:pt x="162" y="117"/>
                </a:lnTo>
                <a:cubicBezTo>
                  <a:pt x="154" y="117"/>
                  <a:pt x="147" y="124"/>
                  <a:pt x="147" y="132"/>
                </a:cubicBezTo>
                <a:lnTo>
                  <a:pt x="147" y="132"/>
                </a:lnTo>
                <a:cubicBezTo>
                  <a:pt x="147" y="140"/>
                  <a:pt x="154" y="146"/>
                  <a:pt x="162" y="146"/>
                </a:cubicBezTo>
                <a:close/>
                <a:moveTo>
                  <a:pt x="616" y="498"/>
                </a:moveTo>
                <a:lnTo>
                  <a:pt x="557" y="498"/>
                </a:lnTo>
                <a:lnTo>
                  <a:pt x="557" y="440"/>
                </a:lnTo>
                <a:lnTo>
                  <a:pt x="557" y="440"/>
                </a:lnTo>
                <a:cubicBezTo>
                  <a:pt x="565" y="440"/>
                  <a:pt x="572" y="433"/>
                  <a:pt x="572" y="425"/>
                </a:cubicBezTo>
                <a:lnTo>
                  <a:pt x="572" y="425"/>
                </a:lnTo>
                <a:cubicBezTo>
                  <a:pt x="572" y="416"/>
                  <a:pt x="565" y="410"/>
                  <a:pt x="557" y="410"/>
                </a:cubicBezTo>
                <a:lnTo>
                  <a:pt x="557" y="88"/>
                </a:lnTo>
                <a:lnTo>
                  <a:pt x="616" y="88"/>
                </a:lnTo>
                <a:lnTo>
                  <a:pt x="616" y="498"/>
                </a:lnTo>
                <a:close/>
                <a:moveTo>
                  <a:pt x="528" y="410"/>
                </a:moveTo>
                <a:lnTo>
                  <a:pt x="528" y="410"/>
                </a:lnTo>
                <a:cubicBezTo>
                  <a:pt x="520" y="410"/>
                  <a:pt x="513" y="416"/>
                  <a:pt x="513" y="425"/>
                </a:cubicBezTo>
                <a:lnTo>
                  <a:pt x="513" y="425"/>
                </a:lnTo>
                <a:cubicBezTo>
                  <a:pt x="513" y="433"/>
                  <a:pt x="520" y="440"/>
                  <a:pt x="528" y="440"/>
                </a:cubicBezTo>
                <a:lnTo>
                  <a:pt x="528" y="498"/>
                </a:lnTo>
                <a:lnTo>
                  <a:pt x="118" y="498"/>
                </a:lnTo>
                <a:lnTo>
                  <a:pt x="118" y="440"/>
                </a:lnTo>
                <a:lnTo>
                  <a:pt x="118" y="440"/>
                </a:lnTo>
                <a:cubicBezTo>
                  <a:pt x="126" y="440"/>
                  <a:pt x="132" y="433"/>
                  <a:pt x="132" y="425"/>
                </a:cubicBezTo>
                <a:lnTo>
                  <a:pt x="132" y="425"/>
                </a:lnTo>
                <a:cubicBezTo>
                  <a:pt x="132" y="416"/>
                  <a:pt x="126" y="410"/>
                  <a:pt x="118" y="410"/>
                </a:cubicBezTo>
                <a:lnTo>
                  <a:pt x="118" y="88"/>
                </a:lnTo>
                <a:lnTo>
                  <a:pt x="528" y="88"/>
                </a:lnTo>
                <a:lnTo>
                  <a:pt x="528" y="410"/>
                </a:lnTo>
                <a:close/>
                <a:moveTo>
                  <a:pt x="88" y="410"/>
                </a:moveTo>
                <a:lnTo>
                  <a:pt x="88" y="410"/>
                </a:lnTo>
                <a:cubicBezTo>
                  <a:pt x="80" y="410"/>
                  <a:pt x="74" y="416"/>
                  <a:pt x="74" y="425"/>
                </a:cubicBezTo>
                <a:lnTo>
                  <a:pt x="74" y="425"/>
                </a:lnTo>
                <a:cubicBezTo>
                  <a:pt x="74" y="433"/>
                  <a:pt x="80" y="440"/>
                  <a:pt x="88" y="440"/>
                </a:cubicBezTo>
                <a:lnTo>
                  <a:pt x="88" y="498"/>
                </a:lnTo>
                <a:lnTo>
                  <a:pt x="29" y="498"/>
                </a:lnTo>
                <a:lnTo>
                  <a:pt x="29" y="88"/>
                </a:lnTo>
                <a:lnTo>
                  <a:pt x="88" y="88"/>
                </a:lnTo>
                <a:lnTo>
                  <a:pt x="88" y="410"/>
                </a:lnTo>
                <a:close/>
                <a:moveTo>
                  <a:pt x="264" y="30"/>
                </a:moveTo>
                <a:lnTo>
                  <a:pt x="381" y="30"/>
                </a:lnTo>
                <a:lnTo>
                  <a:pt x="381" y="30"/>
                </a:lnTo>
                <a:cubicBezTo>
                  <a:pt x="398" y="30"/>
                  <a:pt x="411" y="42"/>
                  <a:pt x="411" y="59"/>
                </a:cubicBezTo>
                <a:lnTo>
                  <a:pt x="235" y="59"/>
                </a:lnTo>
                <a:lnTo>
                  <a:pt x="235" y="59"/>
                </a:lnTo>
                <a:cubicBezTo>
                  <a:pt x="235" y="42"/>
                  <a:pt x="248" y="30"/>
                  <a:pt x="264" y="30"/>
                </a:cubicBezTo>
                <a:close/>
                <a:moveTo>
                  <a:pt x="616" y="59"/>
                </a:moveTo>
                <a:lnTo>
                  <a:pt x="440" y="59"/>
                </a:lnTo>
                <a:lnTo>
                  <a:pt x="440" y="59"/>
                </a:lnTo>
                <a:cubicBezTo>
                  <a:pt x="440" y="26"/>
                  <a:pt x="414" y="0"/>
                  <a:pt x="381" y="0"/>
                </a:cubicBezTo>
                <a:lnTo>
                  <a:pt x="264" y="0"/>
                </a:lnTo>
                <a:lnTo>
                  <a:pt x="264" y="0"/>
                </a:lnTo>
                <a:cubicBezTo>
                  <a:pt x="232" y="0"/>
                  <a:pt x="206" y="26"/>
                  <a:pt x="206" y="59"/>
                </a:cubicBezTo>
                <a:lnTo>
                  <a:pt x="29" y="59"/>
                </a:lnTo>
                <a:lnTo>
                  <a:pt x="29" y="59"/>
                </a:lnTo>
                <a:cubicBezTo>
                  <a:pt x="14" y="59"/>
                  <a:pt x="0" y="72"/>
                  <a:pt x="0" y="88"/>
                </a:cubicBezTo>
                <a:lnTo>
                  <a:pt x="0" y="498"/>
                </a:lnTo>
                <a:lnTo>
                  <a:pt x="0" y="498"/>
                </a:lnTo>
                <a:cubicBezTo>
                  <a:pt x="0" y="514"/>
                  <a:pt x="14" y="527"/>
                  <a:pt x="29" y="527"/>
                </a:cubicBezTo>
                <a:lnTo>
                  <a:pt x="616" y="527"/>
                </a:lnTo>
                <a:lnTo>
                  <a:pt x="616" y="527"/>
                </a:lnTo>
                <a:cubicBezTo>
                  <a:pt x="632" y="527"/>
                  <a:pt x="645" y="514"/>
                  <a:pt x="645" y="498"/>
                </a:cubicBezTo>
                <a:lnTo>
                  <a:pt x="645" y="88"/>
                </a:lnTo>
                <a:lnTo>
                  <a:pt x="645" y="88"/>
                </a:lnTo>
                <a:cubicBezTo>
                  <a:pt x="645" y="72"/>
                  <a:pt x="632" y="59"/>
                  <a:pt x="616" y="59"/>
                </a:cubicBezTo>
                <a:close/>
              </a:path>
            </a:pathLst>
          </a:custGeom>
          <a:solidFill>
            <a:schemeClr val="bg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4" name="Freeform 231">
            <a:extLst>
              <a:ext uri="{FF2B5EF4-FFF2-40B4-BE49-F238E27FC236}">
                <a16:creationId xmlns:a16="http://schemas.microsoft.com/office/drawing/2014/main" id="{F3D0AECC-D771-9B44-A2C9-C3C0BA1AA4C3}"/>
              </a:ext>
            </a:extLst>
          </p:cNvPr>
          <p:cNvSpPr>
            <a:spLocks noChangeArrowheads="1"/>
          </p:cNvSpPr>
          <p:nvPr/>
        </p:nvSpPr>
        <p:spPr bwMode="auto">
          <a:xfrm>
            <a:off x="3989199" y="4755712"/>
            <a:ext cx="401034" cy="401034"/>
          </a:xfrm>
          <a:custGeom>
            <a:avLst/>
            <a:gdLst>
              <a:gd name="T0" fmla="*/ 585 w 646"/>
              <a:gd name="T1" fmla="*/ 366 h 646"/>
              <a:gd name="T2" fmla="*/ 539 w 646"/>
              <a:gd name="T3" fmla="*/ 448 h 646"/>
              <a:gd name="T4" fmla="*/ 504 w 646"/>
              <a:gd name="T5" fmla="*/ 555 h 646"/>
              <a:gd name="T6" fmla="*/ 477 w 646"/>
              <a:gd name="T7" fmla="*/ 539 h 646"/>
              <a:gd name="T8" fmla="*/ 448 w 646"/>
              <a:gd name="T9" fmla="*/ 539 h 646"/>
              <a:gd name="T10" fmla="*/ 359 w 646"/>
              <a:gd name="T11" fmla="*/ 615 h 646"/>
              <a:gd name="T12" fmla="*/ 279 w 646"/>
              <a:gd name="T13" fmla="*/ 585 h 646"/>
              <a:gd name="T14" fmla="*/ 198 w 646"/>
              <a:gd name="T15" fmla="*/ 539 h 646"/>
              <a:gd name="T16" fmla="*/ 168 w 646"/>
              <a:gd name="T17" fmla="*/ 539 h 646"/>
              <a:gd name="T18" fmla="*/ 90 w 646"/>
              <a:gd name="T19" fmla="*/ 505 h 646"/>
              <a:gd name="T20" fmla="*/ 106 w 646"/>
              <a:gd name="T21" fmla="*/ 448 h 646"/>
              <a:gd name="T22" fmla="*/ 30 w 646"/>
              <a:gd name="T23" fmla="*/ 359 h 646"/>
              <a:gd name="T24" fmla="*/ 60 w 646"/>
              <a:gd name="T25" fmla="*/ 279 h 646"/>
              <a:gd name="T26" fmla="*/ 106 w 646"/>
              <a:gd name="T27" fmla="*/ 197 h 646"/>
              <a:gd name="T28" fmla="*/ 90 w 646"/>
              <a:gd name="T29" fmla="*/ 141 h 646"/>
              <a:gd name="T30" fmla="*/ 168 w 646"/>
              <a:gd name="T31" fmla="*/ 106 h 646"/>
              <a:gd name="T32" fmla="*/ 198 w 646"/>
              <a:gd name="T33" fmla="*/ 106 h 646"/>
              <a:gd name="T34" fmla="*/ 286 w 646"/>
              <a:gd name="T35" fmla="*/ 29 h 646"/>
              <a:gd name="T36" fmla="*/ 367 w 646"/>
              <a:gd name="T37" fmla="*/ 60 h 646"/>
              <a:gd name="T38" fmla="*/ 448 w 646"/>
              <a:gd name="T39" fmla="*/ 106 h 646"/>
              <a:gd name="T40" fmla="*/ 477 w 646"/>
              <a:gd name="T41" fmla="*/ 106 h 646"/>
              <a:gd name="T42" fmla="*/ 555 w 646"/>
              <a:gd name="T43" fmla="*/ 141 h 646"/>
              <a:gd name="T44" fmla="*/ 539 w 646"/>
              <a:gd name="T45" fmla="*/ 197 h 646"/>
              <a:gd name="T46" fmla="*/ 616 w 646"/>
              <a:gd name="T47" fmla="*/ 286 h 646"/>
              <a:gd name="T48" fmla="*/ 593 w 646"/>
              <a:gd name="T49" fmla="*/ 250 h 646"/>
              <a:gd name="T50" fmla="*/ 581 w 646"/>
              <a:gd name="T51" fmla="*/ 125 h 646"/>
              <a:gd name="T52" fmla="*/ 507 w 646"/>
              <a:gd name="T53" fmla="*/ 59 h 646"/>
              <a:gd name="T54" fmla="*/ 395 w 646"/>
              <a:gd name="T55" fmla="*/ 53 h 646"/>
              <a:gd name="T56" fmla="*/ 280 w 646"/>
              <a:gd name="T57" fmla="*/ 0 h 646"/>
              <a:gd name="T58" fmla="*/ 250 w 646"/>
              <a:gd name="T59" fmla="*/ 53 h 646"/>
              <a:gd name="T60" fmla="*/ 138 w 646"/>
              <a:gd name="T61" fmla="*/ 59 h 646"/>
              <a:gd name="T62" fmla="*/ 64 w 646"/>
              <a:gd name="T63" fmla="*/ 125 h 646"/>
              <a:gd name="T64" fmla="*/ 53 w 646"/>
              <a:gd name="T65" fmla="*/ 250 h 646"/>
              <a:gd name="T66" fmla="*/ 0 w 646"/>
              <a:gd name="T67" fmla="*/ 366 h 646"/>
              <a:gd name="T68" fmla="*/ 53 w 646"/>
              <a:gd name="T69" fmla="*/ 395 h 646"/>
              <a:gd name="T70" fmla="*/ 64 w 646"/>
              <a:gd name="T71" fmla="*/ 520 h 646"/>
              <a:gd name="T72" fmla="*/ 138 w 646"/>
              <a:gd name="T73" fmla="*/ 586 h 646"/>
              <a:gd name="T74" fmla="*/ 250 w 646"/>
              <a:gd name="T75" fmla="*/ 592 h 646"/>
              <a:gd name="T76" fmla="*/ 366 w 646"/>
              <a:gd name="T77" fmla="*/ 645 h 646"/>
              <a:gd name="T78" fmla="*/ 395 w 646"/>
              <a:gd name="T79" fmla="*/ 592 h 646"/>
              <a:gd name="T80" fmla="*/ 508 w 646"/>
              <a:gd name="T81" fmla="*/ 586 h 646"/>
              <a:gd name="T82" fmla="*/ 581 w 646"/>
              <a:gd name="T83" fmla="*/ 520 h 646"/>
              <a:gd name="T84" fmla="*/ 593 w 646"/>
              <a:gd name="T85" fmla="*/ 395 h 646"/>
              <a:gd name="T86" fmla="*/ 645 w 646"/>
              <a:gd name="T87" fmla="*/ 279 h 646"/>
              <a:gd name="T88" fmla="*/ 469 w 646"/>
              <a:gd name="T89" fmla="*/ 323 h 646"/>
              <a:gd name="T90" fmla="*/ 381 w 646"/>
              <a:gd name="T91" fmla="*/ 323 h 646"/>
              <a:gd name="T92" fmla="*/ 457 w 646"/>
              <a:gd name="T93" fmla="*/ 265 h 646"/>
              <a:gd name="T94" fmla="*/ 322 w 646"/>
              <a:gd name="T95" fmla="*/ 293 h 646"/>
              <a:gd name="T96" fmla="*/ 322 w 646"/>
              <a:gd name="T97" fmla="*/ 351 h 646"/>
              <a:gd name="T98" fmla="*/ 308 w 646"/>
              <a:gd name="T99" fmla="*/ 468 h 646"/>
              <a:gd name="T100" fmla="*/ 266 w 646"/>
              <a:gd name="T101" fmla="*/ 308 h 646"/>
              <a:gd name="T102" fmla="*/ 308 w 646"/>
              <a:gd name="T103" fmla="*/ 379 h 646"/>
              <a:gd name="T104" fmla="*/ 443 w 646"/>
              <a:gd name="T105" fmla="*/ 239 h 646"/>
              <a:gd name="T106" fmla="*/ 322 w 646"/>
              <a:gd name="T107" fmla="*/ 264 h 646"/>
              <a:gd name="T108" fmla="*/ 322 w 646"/>
              <a:gd name="T109" fmla="*/ 176 h 646"/>
              <a:gd name="T110" fmla="*/ 147 w 646"/>
              <a:gd name="T111" fmla="*/ 323 h 646"/>
              <a:gd name="T112" fmla="*/ 499 w 646"/>
              <a:gd name="T113" fmla="*/ 323 h 6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46" h="646">
                <a:moveTo>
                  <a:pt x="616" y="359"/>
                </a:moveTo>
                <a:lnTo>
                  <a:pt x="616" y="359"/>
                </a:lnTo>
                <a:lnTo>
                  <a:pt x="615" y="359"/>
                </a:lnTo>
                <a:lnTo>
                  <a:pt x="585" y="366"/>
                </a:lnTo>
                <a:lnTo>
                  <a:pt x="585" y="366"/>
                </a:lnTo>
                <a:cubicBezTo>
                  <a:pt x="575" y="369"/>
                  <a:pt x="567" y="377"/>
                  <a:pt x="564" y="387"/>
                </a:cubicBezTo>
                <a:lnTo>
                  <a:pt x="564" y="387"/>
                </a:lnTo>
                <a:cubicBezTo>
                  <a:pt x="558" y="408"/>
                  <a:pt x="550" y="429"/>
                  <a:pt x="539" y="448"/>
                </a:cubicBezTo>
                <a:lnTo>
                  <a:pt x="539" y="448"/>
                </a:lnTo>
                <a:cubicBezTo>
                  <a:pt x="534" y="457"/>
                  <a:pt x="534" y="468"/>
                  <a:pt x="540" y="477"/>
                </a:cubicBezTo>
                <a:lnTo>
                  <a:pt x="555" y="505"/>
                </a:lnTo>
                <a:lnTo>
                  <a:pt x="504" y="555"/>
                </a:lnTo>
                <a:lnTo>
                  <a:pt x="504" y="555"/>
                </a:lnTo>
                <a:lnTo>
                  <a:pt x="504" y="555"/>
                </a:lnTo>
                <a:lnTo>
                  <a:pt x="477" y="539"/>
                </a:lnTo>
                <a:lnTo>
                  <a:pt x="477" y="539"/>
                </a:lnTo>
                <a:cubicBezTo>
                  <a:pt x="473" y="536"/>
                  <a:pt x="467" y="535"/>
                  <a:pt x="462" y="535"/>
                </a:cubicBezTo>
                <a:lnTo>
                  <a:pt x="462" y="535"/>
                </a:lnTo>
                <a:cubicBezTo>
                  <a:pt x="457" y="535"/>
                  <a:pt x="452" y="536"/>
                  <a:pt x="448" y="539"/>
                </a:cubicBezTo>
                <a:lnTo>
                  <a:pt x="448" y="539"/>
                </a:lnTo>
                <a:cubicBezTo>
                  <a:pt x="429" y="550"/>
                  <a:pt x="409" y="558"/>
                  <a:pt x="387" y="564"/>
                </a:cubicBezTo>
                <a:lnTo>
                  <a:pt x="387" y="564"/>
                </a:lnTo>
                <a:cubicBezTo>
                  <a:pt x="377" y="567"/>
                  <a:pt x="369" y="575"/>
                  <a:pt x="367" y="585"/>
                </a:cubicBezTo>
                <a:lnTo>
                  <a:pt x="359" y="615"/>
                </a:lnTo>
                <a:lnTo>
                  <a:pt x="359" y="615"/>
                </a:lnTo>
                <a:lnTo>
                  <a:pt x="359" y="616"/>
                </a:lnTo>
                <a:lnTo>
                  <a:pt x="286" y="616"/>
                </a:lnTo>
                <a:lnTo>
                  <a:pt x="279" y="585"/>
                </a:lnTo>
                <a:lnTo>
                  <a:pt x="279" y="585"/>
                </a:lnTo>
                <a:cubicBezTo>
                  <a:pt x="276" y="575"/>
                  <a:pt x="268" y="567"/>
                  <a:pt x="258" y="564"/>
                </a:cubicBezTo>
                <a:lnTo>
                  <a:pt x="258" y="564"/>
                </a:lnTo>
                <a:cubicBezTo>
                  <a:pt x="237" y="558"/>
                  <a:pt x="217" y="550"/>
                  <a:pt x="198" y="539"/>
                </a:cubicBezTo>
                <a:lnTo>
                  <a:pt x="198" y="539"/>
                </a:lnTo>
                <a:cubicBezTo>
                  <a:pt x="193" y="536"/>
                  <a:pt x="189" y="535"/>
                  <a:pt x="183" y="535"/>
                </a:cubicBezTo>
                <a:lnTo>
                  <a:pt x="183" y="535"/>
                </a:lnTo>
                <a:cubicBezTo>
                  <a:pt x="178" y="535"/>
                  <a:pt x="173" y="536"/>
                  <a:pt x="168" y="539"/>
                </a:cubicBezTo>
                <a:lnTo>
                  <a:pt x="141" y="555"/>
                </a:lnTo>
                <a:lnTo>
                  <a:pt x="141" y="555"/>
                </a:lnTo>
                <a:lnTo>
                  <a:pt x="141" y="555"/>
                </a:lnTo>
                <a:lnTo>
                  <a:pt x="90" y="505"/>
                </a:lnTo>
                <a:lnTo>
                  <a:pt x="106" y="477"/>
                </a:lnTo>
                <a:lnTo>
                  <a:pt x="106" y="477"/>
                </a:lnTo>
                <a:cubicBezTo>
                  <a:pt x="111" y="468"/>
                  <a:pt x="111" y="457"/>
                  <a:pt x="106" y="448"/>
                </a:cubicBezTo>
                <a:lnTo>
                  <a:pt x="106" y="448"/>
                </a:lnTo>
                <a:cubicBezTo>
                  <a:pt x="95" y="429"/>
                  <a:pt x="87" y="408"/>
                  <a:pt x="81" y="387"/>
                </a:cubicBezTo>
                <a:lnTo>
                  <a:pt x="81" y="387"/>
                </a:lnTo>
                <a:cubicBezTo>
                  <a:pt x="78" y="377"/>
                  <a:pt x="70" y="369"/>
                  <a:pt x="60" y="366"/>
                </a:cubicBezTo>
                <a:lnTo>
                  <a:pt x="30" y="359"/>
                </a:lnTo>
                <a:lnTo>
                  <a:pt x="30" y="359"/>
                </a:lnTo>
                <a:lnTo>
                  <a:pt x="29" y="359"/>
                </a:lnTo>
                <a:lnTo>
                  <a:pt x="29" y="286"/>
                </a:lnTo>
                <a:lnTo>
                  <a:pt x="60" y="279"/>
                </a:lnTo>
                <a:lnTo>
                  <a:pt x="60" y="279"/>
                </a:lnTo>
                <a:cubicBezTo>
                  <a:pt x="70" y="276"/>
                  <a:pt x="78" y="268"/>
                  <a:pt x="81" y="258"/>
                </a:cubicBezTo>
                <a:lnTo>
                  <a:pt x="81" y="258"/>
                </a:lnTo>
                <a:cubicBezTo>
                  <a:pt x="87" y="236"/>
                  <a:pt x="95" y="216"/>
                  <a:pt x="106" y="197"/>
                </a:cubicBezTo>
                <a:lnTo>
                  <a:pt x="106" y="197"/>
                </a:lnTo>
                <a:cubicBezTo>
                  <a:pt x="111" y="188"/>
                  <a:pt x="111" y="177"/>
                  <a:pt x="106" y="168"/>
                </a:cubicBezTo>
                <a:lnTo>
                  <a:pt x="90" y="141"/>
                </a:lnTo>
                <a:lnTo>
                  <a:pt x="90" y="141"/>
                </a:lnTo>
                <a:cubicBezTo>
                  <a:pt x="90" y="141"/>
                  <a:pt x="90" y="141"/>
                  <a:pt x="90" y="140"/>
                </a:cubicBezTo>
                <a:lnTo>
                  <a:pt x="141" y="90"/>
                </a:lnTo>
                <a:lnTo>
                  <a:pt x="168" y="106"/>
                </a:lnTo>
                <a:lnTo>
                  <a:pt x="168" y="106"/>
                </a:lnTo>
                <a:cubicBezTo>
                  <a:pt x="173" y="109"/>
                  <a:pt x="178" y="110"/>
                  <a:pt x="183" y="110"/>
                </a:cubicBezTo>
                <a:lnTo>
                  <a:pt x="183" y="110"/>
                </a:lnTo>
                <a:cubicBezTo>
                  <a:pt x="189" y="110"/>
                  <a:pt x="193" y="109"/>
                  <a:pt x="198" y="106"/>
                </a:cubicBezTo>
                <a:lnTo>
                  <a:pt x="198" y="106"/>
                </a:lnTo>
                <a:cubicBezTo>
                  <a:pt x="217" y="95"/>
                  <a:pt x="237" y="87"/>
                  <a:pt x="258" y="81"/>
                </a:cubicBezTo>
                <a:lnTo>
                  <a:pt x="258" y="81"/>
                </a:lnTo>
                <a:cubicBezTo>
                  <a:pt x="268" y="78"/>
                  <a:pt x="276" y="70"/>
                  <a:pt x="279" y="60"/>
                </a:cubicBezTo>
                <a:lnTo>
                  <a:pt x="286" y="29"/>
                </a:lnTo>
                <a:lnTo>
                  <a:pt x="359" y="29"/>
                </a:lnTo>
                <a:lnTo>
                  <a:pt x="359" y="29"/>
                </a:lnTo>
                <a:lnTo>
                  <a:pt x="359" y="30"/>
                </a:lnTo>
                <a:lnTo>
                  <a:pt x="367" y="60"/>
                </a:lnTo>
                <a:lnTo>
                  <a:pt x="367" y="60"/>
                </a:lnTo>
                <a:cubicBezTo>
                  <a:pt x="369" y="70"/>
                  <a:pt x="377" y="78"/>
                  <a:pt x="387" y="81"/>
                </a:cubicBezTo>
                <a:lnTo>
                  <a:pt x="387" y="81"/>
                </a:lnTo>
                <a:cubicBezTo>
                  <a:pt x="409" y="87"/>
                  <a:pt x="429" y="95"/>
                  <a:pt x="448" y="106"/>
                </a:cubicBezTo>
                <a:lnTo>
                  <a:pt x="448" y="106"/>
                </a:lnTo>
                <a:cubicBezTo>
                  <a:pt x="452" y="109"/>
                  <a:pt x="457" y="110"/>
                  <a:pt x="462" y="110"/>
                </a:cubicBezTo>
                <a:lnTo>
                  <a:pt x="462" y="110"/>
                </a:lnTo>
                <a:cubicBezTo>
                  <a:pt x="467" y="110"/>
                  <a:pt x="473" y="109"/>
                  <a:pt x="477" y="106"/>
                </a:cubicBezTo>
                <a:lnTo>
                  <a:pt x="504" y="90"/>
                </a:lnTo>
                <a:lnTo>
                  <a:pt x="555" y="140"/>
                </a:lnTo>
                <a:lnTo>
                  <a:pt x="555" y="140"/>
                </a:lnTo>
                <a:cubicBezTo>
                  <a:pt x="555" y="141"/>
                  <a:pt x="555" y="141"/>
                  <a:pt x="555" y="141"/>
                </a:cubicBezTo>
                <a:lnTo>
                  <a:pt x="540" y="167"/>
                </a:lnTo>
                <a:lnTo>
                  <a:pt x="540" y="167"/>
                </a:lnTo>
                <a:cubicBezTo>
                  <a:pt x="534" y="177"/>
                  <a:pt x="534" y="188"/>
                  <a:pt x="539" y="197"/>
                </a:cubicBezTo>
                <a:lnTo>
                  <a:pt x="539" y="197"/>
                </a:lnTo>
                <a:cubicBezTo>
                  <a:pt x="550" y="216"/>
                  <a:pt x="558" y="236"/>
                  <a:pt x="564" y="258"/>
                </a:cubicBezTo>
                <a:lnTo>
                  <a:pt x="564" y="258"/>
                </a:lnTo>
                <a:cubicBezTo>
                  <a:pt x="567" y="268"/>
                  <a:pt x="575" y="276"/>
                  <a:pt x="585" y="279"/>
                </a:cubicBezTo>
                <a:lnTo>
                  <a:pt x="616" y="286"/>
                </a:lnTo>
                <a:lnTo>
                  <a:pt x="616" y="359"/>
                </a:lnTo>
                <a:close/>
                <a:moveTo>
                  <a:pt x="623" y="258"/>
                </a:moveTo>
                <a:lnTo>
                  <a:pt x="593" y="250"/>
                </a:lnTo>
                <a:lnTo>
                  <a:pt x="593" y="250"/>
                </a:lnTo>
                <a:cubicBezTo>
                  <a:pt x="586" y="226"/>
                  <a:pt x="577" y="203"/>
                  <a:pt x="565" y="183"/>
                </a:cubicBezTo>
                <a:lnTo>
                  <a:pt x="581" y="155"/>
                </a:lnTo>
                <a:lnTo>
                  <a:pt x="581" y="155"/>
                </a:lnTo>
                <a:cubicBezTo>
                  <a:pt x="586" y="145"/>
                  <a:pt x="590" y="133"/>
                  <a:pt x="581" y="125"/>
                </a:cubicBezTo>
                <a:lnTo>
                  <a:pt x="521" y="64"/>
                </a:lnTo>
                <a:lnTo>
                  <a:pt x="521" y="64"/>
                </a:lnTo>
                <a:cubicBezTo>
                  <a:pt x="516" y="60"/>
                  <a:pt x="512" y="59"/>
                  <a:pt x="507" y="59"/>
                </a:cubicBezTo>
                <a:lnTo>
                  <a:pt x="507" y="59"/>
                </a:lnTo>
                <a:cubicBezTo>
                  <a:pt x="501" y="59"/>
                  <a:pt x="495" y="61"/>
                  <a:pt x="490" y="64"/>
                </a:cubicBezTo>
                <a:lnTo>
                  <a:pt x="462" y="81"/>
                </a:lnTo>
                <a:lnTo>
                  <a:pt x="462" y="81"/>
                </a:lnTo>
                <a:cubicBezTo>
                  <a:pt x="441" y="69"/>
                  <a:pt x="419" y="59"/>
                  <a:pt x="395" y="53"/>
                </a:cubicBezTo>
                <a:lnTo>
                  <a:pt x="387" y="21"/>
                </a:lnTo>
                <a:lnTo>
                  <a:pt x="387" y="21"/>
                </a:lnTo>
                <a:cubicBezTo>
                  <a:pt x="384" y="11"/>
                  <a:pt x="378" y="0"/>
                  <a:pt x="366" y="0"/>
                </a:cubicBezTo>
                <a:lnTo>
                  <a:pt x="280" y="0"/>
                </a:lnTo>
                <a:lnTo>
                  <a:pt x="280" y="0"/>
                </a:lnTo>
                <a:cubicBezTo>
                  <a:pt x="268" y="0"/>
                  <a:pt x="261" y="11"/>
                  <a:pt x="258" y="21"/>
                </a:cubicBezTo>
                <a:lnTo>
                  <a:pt x="250" y="53"/>
                </a:lnTo>
                <a:lnTo>
                  <a:pt x="250" y="53"/>
                </a:lnTo>
                <a:cubicBezTo>
                  <a:pt x="226" y="59"/>
                  <a:pt x="204" y="69"/>
                  <a:pt x="183" y="81"/>
                </a:cubicBezTo>
                <a:lnTo>
                  <a:pt x="156" y="64"/>
                </a:lnTo>
                <a:lnTo>
                  <a:pt x="156" y="64"/>
                </a:lnTo>
                <a:cubicBezTo>
                  <a:pt x="151" y="61"/>
                  <a:pt x="144" y="59"/>
                  <a:pt x="138" y="59"/>
                </a:cubicBezTo>
                <a:lnTo>
                  <a:pt x="138" y="59"/>
                </a:lnTo>
                <a:cubicBezTo>
                  <a:pt x="133" y="59"/>
                  <a:pt x="129" y="60"/>
                  <a:pt x="125" y="64"/>
                </a:cubicBezTo>
                <a:lnTo>
                  <a:pt x="64" y="125"/>
                </a:lnTo>
                <a:lnTo>
                  <a:pt x="64" y="125"/>
                </a:lnTo>
                <a:cubicBezTo>
                  <a:pt x="56" y="133"/>
                  <a:pt x="59" y="145"/>
                  <a:pt x="64" y="155"/>
                </a:cubicBezTo>
                <a:lnTo>
                  <a:pt x="81" y="183"/>
                </a:lnTo>
                <a:lnTo>
                  <a:pt x="81" y="183"/>
                </a:lnTo>
                <a:cubicBezTo>
                  <a:pt x="69" y="203"/>
                  <a:pt x="59" y="226"/>
                  <a:pt x="53" y="250"/>
                </a:cubicBezTo>
                <a:lnTo>
                  <a:pt x="22" y="258"/>
                </a:lnTo>
                <a:lnTo>
                  <a:pt x="22" y="258"/>
                </a:lnTo>
                <a:cubicBezTo>
                  <a:pt x="11" y="260"/>
                  <a:pt x="0" y="268"/>
                  <a:pt x="0" y="279"/>
                </a:cubicBezTo>
                <a:lnTo>
                  <a:pt x="0" y="366"/>
                </a:lnTo>
                <a:lnTo>
                  <a:pt x="0" y="366"/>
                </a:lnTo>
                <a:cubicBezTo>
                  <a:pt x="0" y="377"/>
                  <a:pt x="11" y="383"/>
                  <a:pt x="22" y="387"/>
                </a:cubicBezTo>
                <a:lnTo>
                  <a:pt x="53" y="395"/>
                </a:lnTo>
                <a:lnTo>
                  <a:pt x="53" y="395"/>
                </a:lnTo>
                <a:cubicBezTo>
                  <a:pt x="59" y="419"/>
                  <a:pt x="69" y="442"/>
                  <a:pt x="81" y="462"/>
                </a:cubicBezTo>
                <a:lnTo>
                  <a:pt x="64" y="490"/>
                </a:lnTo>
                <a:lnTo>
                  <a:pt x="64" y="490"/>
                </a:lnTo>
                <a:cubicBezTo>
                  <a:pt x="59" y="499"/>
                  <a:pt x="56" y="512"/>
                  <a:pt x="64" y="520"/>
                </a:cubicBezTo>
                <a:lnTo>
                  <a:pt x="125" y="581"/>
                </a:lnTo>
                <a:lnTo>
                  <a:pt x="125" y="581"/>
                </a:lnTo>
                <a:cubicBezTo>
                  <a:pt x="128" y="585"/>
                  <a:pt x="133" y="586"/>
                  <a:pt x="138" y="586"/>
                </a:cubicBezTo>
                <a:lnTo>
                  <a:pt x="138" y="586"/>
                </a:lnTo>
                <a:cubicBezTo>
                  <a:pt x="144" y="586"/>
                  <a:pt x="150" y="584"/>
                  <a:pt x="156" y="581"/>
                </a:cubicBezTo>
                <a:lnTo>
                  <a:pt x="183" y="564"/>
                </a:lnTo>
                <a:lnTo>
                  <a:pt x="183" y="564"/>
                </a:lnTo>
                <a:cubicBezTo>
                  <a:pt x="204" y="576"/>
                  <a:pt x="226" y="586"/>
                  <a:pt x="250" y="592"/>
                </a:cubicBezTo>
                <a:lnTo>
                  <a:pt x="258" y="624"/>
                </a:lnTo>
                <a:lnTo>
                  <a:pt x="258" y="624"/>
                </a:lnTo>
                <a:cubicBezTo>
                  <a:pt x="261" y="634"/>
                  <a:pt x="268" y="645"/>
                  <a:pt x="280" y="645"/>
                </a:cubicBezTo>
                <a:lnTo>
                  <a:pt x="366" y="645"/>
                </a:lnTo>
                <a:lnTo>
                  <a:pt x="366" y="645"/>
                </a:lnTo>
                <a:cubicBezTo>
                  <a:pt x="378" y="645"/>
                  <a:pt x="384" y="634"/>
                  <a:pt x="387" y="624"/>
                </a:cubicBezTo>
                <a:lnTo>
                  <a:pt x="395" y="592"/>
                </a:lnTo>
                <a:lnTo>
                  <a:pt x="395" y="592"/>
                </a:lnTo>
                <a:cubicBezTo>
                  <a:pt x="419" y="586"/>
                  <a:pt x="441" y="576"/>
                  <a:pt x="462" y="564"/>
                </a:cubicBezTo>
                <a:lnTo>
                  <a:pt x="490" y="581"/>
                </a:lnTo>
                <a:lnTo>
                  <a:pt x="490" y="581"/>
                </a:lnTo>
                <a:cubicBezTo>
                  <a:pt x="495" y="584"/>
                  <a:pt x="502" y="586"/>
                  <a:pt x="508" y="586"/>
                </a:cubicBezTo>
                <a:lnTo>
                  <a:pt x="508" y="586"/>
                </a:lnTo>
                <a:cubicBezTo>
                  <a:pt x="512" y="586"/>
                  <a:pt x="516" y="585"/>
                  <a:pt x="521" y="581"/>
                </a:cubicBezTo>
                <a:lnTo>
                  <a:pt x="581" y="520"/>
                </a:lnTo>
                <a:lnTo>
                  <a:pt x="581" y="520"/>
                </a:lnTo>
                <a:cubicBezTo>
                  <a:pt x="590" y="512"/>
                  <a:pt x="587" y="499"/>
                  <a:pt x="581" y="490"/>
                </a:cubicBezTo>
                <a:lnTo>
                  <a:pt x="565" y="462"/>
                </a:lnTo>
                <a:lnTo>
                  <a:pt x="565" y="462"/>
                </a:lnTo>
                <a:cubicBezTo>
                  <a:pt x="577" y="442"/>
                  <a:pt x="586" y="419"/>
                  <a:pt x="593" y="395"/>
                </a:cubicBezTo>
                <a:lnTo>
                  <a:pt x="623" y="387"/>
                </a:lnTo>
                <a:lnTo>
                  <a:pt x="623" y="387"/>
                </a:lnTo>
                <a:cubicBezTo>
                  <a:pt x="634" y="383"/>
                  <a:pt x="645" y="377"/>
                  <a:pt x="645" y="366"/>
                </a:cubicBezTo>
                <a:lnTo>
                  <a:pt x="645" y="279"/>
                </a:lnTo>
                <a:lnTo>
                  <a:pt x="645" y="279"/>
                </a:lnTo>
                <a:cubicBezTo>
                  <a:pt x="645" y="268"/>
                  <a:pt x="634" y="260"/>
                  <a:pt x="623" y="258"/>
                </a:cubicBezTo>
                <a:close/>
                <a:moveTo>
                  <a:pt x="469" y="323"/>
                </a:moveTo>
                <a:lnTo>
                  <a:pt x="469" y="323"/>
                </a:lnTo>
                <a:cubicBezTo>
                  <a:pt x="469" y="399"/>
                  <a:pt x="411" y="461"/>
                  <a:pt x="337" y="468"/>
                </a:cubicBezTo>
                <a:lnTo>
                  <a:pt x="337" y="379"/>
                </a:lnTo>
                <a:lnTo>
                  <a:pt x="337" y="379"/>
                </a:lnTo>
                <a:cubicBezTo>
                  <a:pt x="363" y="372"/>
                  <a:pt x="381" y="350"/>
                  <a:pt x="381" y="323"/>
                </a:cubicBezTo>
                <a:lnTo>
                  <a:pt x="381" y="323"/>
                </a:lnTo>
                <a:cubicBezTo>
                  <a:pt x="381" y="317"/>
                  <a:pt x="380" y="312"/>
                  <a:pt x="379" y="308"/>
                </a:cubicBezTo>
                <a:lnTo>
                  <a:pt x="457" y="265"/>
                </a:lnTo>
                <a:lnTo>
                  <a:pt x="457" y="265"/>
                </a:lnTo>
                <a:cubicBezTo>
                  <a:pt x="465" y="282"/>
                  <a:pt x="469" y="302"/>
                  <a:pt x="469" y="323"/>
                </a:cubicBezTo>
                <a:close/>
                <a:moveTo>
                  <a:pt x="294" y="323"/>
                </a:moveTo>
                <a:lnTo>
                  <a:pt x="294" y="323"/>
                </a:lnTo>
                <a:cubicBezTo>
                  <a:pt x="294" y="306"/>
                  <a:pt x="306" y="293"/>
                  <a:pt x="322" y="293"/>
                </a:cubicBezTo>
                <a:lnTo>
                  <a:pt x="322" y="293"/>
                </a:lnTo>
                <a:cubicBezTo>
                  <a:pt x="339" y="293"/>
                  <a:pt x="352" y="306"/>
                  <a:pt x="352" y="323"/>
                </a:cubicBezTo>
                <a:lnTo>
                  <a:pt x="352" y="323"/>
                </a:lnTo>
                <a:cubicBezTo>
                  <a:pt x="352" y="339"/>
                  <a:pt x="339" y="351"/>
                  <a:pt x="322" y="351"/>
                </a:cubicBezTo>
                <a:lnTo>
                  <a:pt x="322" y="351"/>
                </a:lnTo>
                <a:cubicBezTo>
                  <a:pt x="306" y="351"/>
                  <a:pt x="294" y="339"/>
                  <a:pt x="294" y="323"/>
                </a:cubicBezTo>
                <a:close/>
                <a:moveTo>
                  <a:pt x="308" y="468"/>
                </a:moveTo>
                <a:lnTo>
                  <a:pt x="308" y="468"/>
                </a:lnTo>
                <a:cubicBezTo>
                  <a:pt x="234" y="461"/>
                  <a:pt x="176" y="399"/>
                  <a:pt x="176" y="323"/>
                </a:cubicBezTo>
                <a:lnTo>
                  <a:pt x="176" y="323"/>
                </a:lnTo>
                <a:cubicBezTo>
                  <a:pt x="176" y="302"/>
                  <a:pt x="180" y="282"/>
                  <a:pt x="188" y="265"/>
                </a:cubicBezTo>
                <a:lnTo>
                  <a:pt x="266" y="308"/>
                </a:lnTo>
                <a:lnTo>
                  <a:pt x="266" y="308"/>
                </a:lnTo>
                <a:cubicBezTo>
                  <a:pt x="265" y="312"/>
                  <a:pt x="264" y="317"/>
                  <a:pt x="264" y="323"/>
                </a:cubicBezTo>
                <a:lnTo>
                  <a:pt x="264" y="323"/>
                </a:lnTo>
                <a:cubicBezTo>
                  <a:pt x="264" y="350"/>
                  <a:pt x="283" y="372"/>
                  <a:pt x="308" y="379"/>
                </a:cubicBezTo>
                <a:lnTo>
                  <a:pt x="308" y="468"/>
                </a:lnTo>
                <a:close/>
                <a:moveTo>
                  <a:pt x="322" y="176"/>
                </a:moveTo>
                <a:lnTo>
                  <a:pt x="322" y="176"/>
                </a:lnTo>
                <a:cubicBezTo>
                  <a:pt x="373" y="176"/>
                  <a:pt x="417" y="201"/>
                  <a:pt x="443" y="239"/>
                </a:cubicBezTo>
                <a:lnTo>
                  <a:pt x="365" y="282"/>
                </a:lnTo>
                <a:lnTo>
                  <a:pt x="365" y="282"/>
                </a:lnTo>
                <a:cubicBezTo>
                  <a:pt x="354" y="271"/>
                  <a:pt x="340" y="264"/>
                  <a:pt x="322" y="264"/>
                </a:cubicBezTo>
                <a:lnTo>
                  <a:pt x="322" y="264"/>
                </a:lnTo>
                <a:cubicBezTo>
                  <a:pt x="306" y="264"/>
                  <a:pt x="291" y="271"/>
                  <a:pt x="280" y="282"/>
                </a:cubicBezTo>
                <a:lnTo>
                  <a:pt x="202" y="239"/>
                </a:lnTo>
                <a:lnTo>
                  <a:pt x="202" y="239"/>
                </a:lnTo>
                <a:cubicBezTo>
                  <a:pt x="229" y="201"/>
                  <a:pt x="273" y="176"/>
                  <a:pt x="322" y="176"/>
                </a:cubicBezTo>
                <a:close/>
                <a:moveTo>
                  <a:pt x="322" y="147"/>
                </a:moveTo>
                <a:lnTo>
                  <a:pt x="322" y="147"/>
                </a:lnTo>
                <a:cubicBezTo>
                  <a:pt x="226" y="147"/>
                  <a:pt x="147" y="225"/>
                  <a:pt x="147" y="323"/>
                </a:cubicBezTo>
                <a:lnTo>
                  <a:pt x="147" y="323"/>
                </a:lnTo>
                <a:cubicBezTo>
                  <a:pt x="147" y="419"/>
                  <a:pt x="226" y="498"/>
                  <a:pt x="322" y="498"/>
                </a:cubicBezTo>
                <a:lnTo>
                  <a:pt x="322" y="498"/>
                </a:lnTo>
                <a:cubicBezTo>
                  <a:pt x="420" y="498"/>
                  <a:pt x="499" y="419"/>
                  <a:pt x="499" y="323"/>
                </a:cubicBezTo>
                <a:lnTo>
                  <a:pt x="499" y="323"/>
                </a:lnTo>
                <a:cubicBezTo>
                  <a:pt x="499" y="225"/>
                  <a:pt x="420" y="147"/>
                  <a:pt x="322" y="147"/>
                </a:cubicBezTo>
                <a:close/>
              </a:path>
            </a:pathLst>
          </a:custGeom>
          <a:solidFill>
            <a:schemeClr val="bg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50" name="Freeform 475">
            <a:extLst>
              <a:ext uri="{FF2B5EF4-FFF2-40B4-BE49-F238E27FC236}">
                <a16:creationId xmlns:a16="http://schemas.microsoft.com/office/drawing/2014/main" id="{83BEB910-63C4-AE46-AFC2-DB69B1681300}"/>
              </a:ext>
            </a:extLst>
          </p:cNvPr>
          <p:cNvSpPr>
            <a:spLocks noChangeArrowheads="1"/>
          </p:cNvSpPr>
          <p:nvPr/>
        </p:nvSpPr>
        <p:spPr bwMode="auto">
          <a:xfrm>
            <a:off x="7796277" y="3687203"/>
            <a:ext cx="401034" cy="401034"/>
          </a:xfrm>
          <a:custGeom>
            <a:avLst/>
            <a:gdLst>
              <a:gd name="T0" fmla="*/ 282 w 646"/>
              <a:gd name="T1" fmla="*/ 384 h 645"/>
              <a:gd name="T2" fmla="*/ 367 w 646"/>
              <a:gd name="T3" fmla="*/ 592 h 645"/>
              <a:gd name="T4" fmla="*/ 567 w 646"/>
              <a:gd name="T5" fmla="*/ 58 h 645"/>
              <a:gd name="T6" fmla="*/ 53 w 646"/>
              <a:gd name="T7" fmla="*/ 278 h 645"/>
              <a:gd name="T8" fmla="*/ 645 w 646"/>
              <a:gd name="T9" fmla="*/ 15 h 645"/>
              <a:gd name="T10" fmla="*/ 631 w 646"/>
              <a:gd name="T11" fmla="*/ 0 h 645"/>
              <a:gd name="T12" fmla="*/ 625 w 646"/>
              <a:gd name="T13" fmla="*/ 1 h 645"/>
              <a:gd name="T14" fmla="*/ 9 w 646"/>
              <a:gd name="T15" fmla="*/ 265 h 645"/>
              <a:gd name="T16" fmla="*/ 9 w 646"/>
              <a:gd name="T17" fmla="*/ 265 h 645"/>
              <a:gd name="T18" fmla="*/ 9 w 646"/>
              <a:gd name="T19" fmla="*/ 265 h 645"/>
              <a:gd name="T20" fmla="*/ 0 w 646"/>
              <a:gd name="T21" fmla="*/ 278 h 645"/>
              <a:gd name="T22" fmla="*/ 11 w 646"/>
              <a:gd name="T23" fmla="*/ 292 h 645"/>
              <a:gd name="T24" fmla="*/ 353 w 646"/>
              <a:gd name="T25" fmla="*/ 634 h 645"/>
              <a:gd name="T26" fmla="*/ 353 w 646"/>
              <a:gd name="T27" fmla="*/ 634 h 645"/>
              <a:gd name="T28" fmla="*/ 367 w 646"/>
              <a:gd name="T29" fmla="*/ 644 h 645"/>
              <a:gd name="T30" fmla="*/ 380 w 646"/>
              <a:gd name="T31" fmla="*/ 636 h 645"/>
              <a:gd name="T32" fmla="*/ 380 w 646"/>
              <a:gd name="T33" fmla="*/ 636 h 645"/>
              <a:gd name="T34" fmla="*/ 644 w 646"/>
              <a:gd name="T35" fmla="*/ 21 h 645"/>
              <a:gd name="T36" fmla="*/ 644 w 646"/>
              <a:gd name="T37" fmla="*/ 21 h 645"/>
              <a:gd name="T38" fmla="*/ 235 w 646"/>
              <a:gd name="T39" fmla="*/ 484 h 645"/>
              <a:gd name="T40" fmla="*/ 225 w 646"/>
              <a:gd name="T41" fmla="*/ 488 h 645"/>
              <a:gd name="T42" fmla="*/ 181 w 646"/>
              <a:gd name="T43" fmla="*/ 531 h 645"/>
              <a:gd name="T44" fmla="*/ 176 w 646"/>
              <a:gd name="T45" fmla="*/ 542 h 645"/>
              <a:gd name="T46" fmla="*/ 191 w 646"/>
              <a:gd name="T47" fmla="*/ 556 h 645"/>
              <a:gd name="T48" fmla="*/ 246 w 646"/>
              <a:gd name="T49" fmla="*/ 508 h 645"/>
              <a:gd name="T50" fmla="*/ 250 w 646"/>
              <a:gd name="T51" fmla="*/ 498 h 645"/>
              <a:gd name="T52" fmla="*/ 235 w 646"/>
              <a:gd name="T53" fmla="*/ 484 h 645"/>
              <a:gd name="T54" fmla="*/ 235 w 646"/>
              <a:gd name="T55" fmla="*/ 425 h 645"/>
              <a:gd name="T56" fmla="*/ 220 w 646"/>
              <a:gd name="T57" fmla="*/ 410 h 645"/>
              <a:gd name="T58" fmla="*/ 63 w 646"/>
              <a:gd name="T59" fmla="*/ 561 h 645"/>
              <a:gd name="T60" fmla="*/ 59 w 646"/>
              <a:gd name="T61" fmla="*/ 571 h 645"/>
              <a:gd name="T62" fmla="*/ 74 w 646"/>
              <a:gd name="T63" fmla="*/ 586 h 645"/>
              <a:gd name="T64" fmla="*/ 84 w 646"/>
              <a:gd name="T65" fmla="*/ 581 h 645"/>
              <a:gd name="T66" fmla="*/ 231 w 646"/>
              <a:gd name="T67" fmla="*/ 435 h 645"/>
              <a:gd name="T68" fmla="*/ 143 w 646"/>
              <a:gd name="T69" fmla="*/ 435 h 645"/>
              <a:gd name="T70" fmla="*/ 157 w 646"/>
              <a:gd name="T71" fmla="*/ 421 h 645"/>
              <a:gd name="T72" fmla="*/ 162 w 646"/>
              <a:gd name="T73" fmla="*/ 410 h 645"/>
              <a:gd name="T74" fmla="*/ 147 w 646"/>
              <a:gd name="T75" fmla="*/ 395 h 645"/>
              <a:gd name="T76" fmla="*/ 122 w 646"/>
              <a:gd name="T77" fmla="*/ 414 h 645"/>
              <a:gd name="T78" fmla="*/ 118 w 646"/>
              <a:gd name="T79" fmla="*/ 425 h 645"/>
              <a:gd name="T80" fmla="*/ 132 w 646"/>
              <a:gd name="T81" fmla="*/ 440 h 645"/>
              <a:gd name="T82" fmla="*/ 143 w 646"/>
              <a:gd name="T83" fmla="*/ 435 h 6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46" h="645">
                <a:moveTo>
                  <a:pt x="367" y="592"/>
                </a:moveTo>
                <a:lnTo>
                  <a:pt x="282" y="384"/>
                </a:lnTo>
                <a:lnTo>
                  <a:pt x="587" y="79"/>
                </a:lnTo>
                <a:lnTo>
                  <a:pt x="367" y="592"/>
                </a:lnTo>
                <a:close/>
                <a:moveTo>
                  <a:pt x="53" y="278"/>
                </a:moveTo>
                <a:lnTo>
                  <a:pt x="567" y="58"/>
                </a:lnTo>
                <a:lnTo>
                  <a:pt x="261" y="364"/>
                </a:lnTo>
                <a:lnTo>
                  <a:pt x="53" y="278"/>
                </a:lnTo>
                <a:close/>
                <a:moveTo>
                  <a:pt x="645" y="15"/>
                </a:moveTo>
                <a:lnTo>
                  <a:pt x="645" y="15"/>
                </a:lnTo>
                <a:cubicBezTo>
                  <a:pt x="645" y="7"/>
                  <a:pt x="639" y="0"/>
                  <a:pt x="631" y="0"/>
                </a:cubicBezTo>
                <a:lnTo>
                  <a:pt x="631" y="0"/>
                </a:lnTo>
                <a:cubicBezTo>
                  <a:pt x="628" y="0"/>
                  <a:pt x="626" y="0"/>
                  <a:pt x="625" y="1"/>
                </a:cubicBezTo>
                <a:lnTo>
                  <a:pt x="625" y="1"/>
                </a:lnTo>
                <a:lnTo>
                  <a:pt x="9" y="265"/>
                </a:lnTo>
                <a:lnTo>
                  <a:pt x="9" y="265"/>
                </a:lnTo>
                <a:lnTo>
                  <a:pt x="9" y="265"/>
                </a:lnTo>
                <a:lnTo>
                  <a:pt x="9" y="265"/>
                </a:lnTo>
                <a:lnTo>
                  <a:pt x="9" y="265"/>
                </a:lnTo>
                <a:lnTo>
                  <a:pt x="9" y="265"/>
                </a:lnTo>
                <a:cubicBezTo>
                  <a:pt x="4" y="267"/>
                  <a:pt x="0" y="273"/>
                  <a:pt x="0" y="278"/>
                </a:cubicBezTo>
                <a:lnTo>
                  <a:pt x="0" y="278"/>
                </a:lnTo>
                <a:cubicBezTo>
                  <a:pt x="0" y="285"/>
                  <a:pt x="5" y="290"/>
                  <a:pt x="11" y="292"/>
                </a:cubicBezTo>
                <a:lnTo>
                  <a:pt x="11" y="292"/>
                </a:lnTo>
                <a:lnTo>
                  <a:pt x="253" y="392"/>
                </a:lnTo>
                <a:lnTo>
                  <a:pt x="353" y="634"/>
                </a:lnTo>
                <a:lnTo>
                  <a:pt x="353" y="634"/>
                </a:lnTo>
                <a:lnTo>
                  <a:pt x="353" y="634"/>
                </a:lnTo>
                <a:cubicBezTo>
                  <a:pt x="355" y="640"/>
                  <a:pt x="361" y="644"/>
                  <a:pt x="367" y="644"/>
                </a:cubicBezTo>
                <a:lnTo>
                  <a:pt x="367" y="644"/>
                </a:lnTo>
                <a:cubicBezTo>
                  <a:pt x="373" y="644"/>
                  <a:pt x="378" y="641"/>
                  <a:pt x="380" y="636"/>
                </a:cubicBezTo>
                <a:lnTo>
                  <a:pt x="380" y="636"/>
                </a:lnTo>
                <a:lnTo>
                  <a:pt x="380" y="636"/>
                </a:lnTo>
                <a:lnTo>
                  <a:pt x="380" y="636"/>
                </a:lnTo>
                <a:cubicBezTo>
                  <a:pt x="380" y="636"/>
                  <a:pt x="380" y="636"/>
                  <a:pt x="380" y="635"/>
                </a:cubicBezTo>
                <a:lnTo>
                  <a:pt x="644" y="21"/>
                </a:lnTo>
                <a:lnTo>
                  <a:pt x="644" y="21"/>
                </a:lnTo>
                <a:lnTo>
                  <a:pt x="644" y="21"/>
                </a:lnTo>
                <a:cubicBezTo>
                  <a:pt x="645" y="19"/>
                  <a:pt x="645" y="16"/>
                  <a:pt x="645" y="15"/>
                </a:cubicBezTo>
                <a:close/>
                <a:moveTo>
                  <a:pt x="235" y="484"/>
                </a:moveTo>
                <a:lnTo>
                  <a:pt x="235" y="484"/>
                </a:lnTo>
                <a:cubicBezTo>
                  <a:pt x="231" y="484"/>
                  <a:pt x="227" y="485"/>
                  <a:pt x="225" y="488"/>
                </a:cubicBezTo>
                <a:lnTo>
                  <a:pt x="181" y="531"/>
                </a:lnTo>
                <a:lnTo>
                  <a:pt x="181" y="531"/>
                </a:lnTo>
                <a:cubicBezTo>
                  <a:pt x="178" y="534"/>
                  <a:pt x="176" y="538"/>
                  <a:pt x="176" y="542"/>
                </a:cubicBezTo>
                <a:lnTo>
                  <a:pt x="176" y="542"/>
                </a:lnTo>
                <a:cubicBezTo>
                  <a:pt x="176" y="550"/>
                  <a:pt x="183" y="556"/>
                  <a:pt x="191" y="556"/>
                </a:cubicBezTo>
                <a:lnTo>
                  <a:pt x="191" y="556"/>
                </a:lnTo>
                <a:cubicBezTo>
                  <a:pt x="195" y="556"/>
                  <a:pt x="199" y="555"/>
                  <a:pt x="201" y="552"/>
                </a:cubicBezTo>
                <a:lnTo>
                  <a:pt x="246" y="508"/>
                </a:lnTo>
                <a:lnTo>
                  <a:pt x="246" y="508"/>
                </a:lnTo>
                <a:cubicBezTo>
                  <a:pt x="248" y="505"/>
                  <a:pt x="250" y="502"/>
                  <a:pt x="250" y="498"/>
                </a:cubicBezTo>
                <a:lnTo>
                  <a:pt x="250" y="498"/>
                </a:lnTo>
                <a:cubicBezTo>
                  <a:pt x="250" y="490"/>
                  <a:pt x="243" y="484"/>
                  <a:pt x="235" y="484"/>
                </a:cubicBezTo>
                <a:close/>
                <a:moveTo>
                  <a:pt x="235" y="425"/>
                </a:moveTo>
                <a:lnTo>
                  <a:pt x="235" y="425"/>
                </a:lnTo>
                <a:cubicBezTo>
                  <a:pt x="235" y="416"/>
                  <a:pt x="228" y="410"/>
                  <a:pt x="220" y="410"/>
                </a:cubicBezTo>
                <a:lnTo>
                  <a:pt x="220" y="410"/>
                </a:lnTo>
                <a:cubicBezTo>
                  <a:pt x="216" y="410"/>
                  <a:pt x="212" y="411"/>
                  <a:pt x="210" y="414"/>
                </a:cubicBezTo>
                <a:lnTo>
                  <a:pt x="63" y="561"/>
                </a:lnTo>
                <a:lnTo>
                  <a:pt x="63" y="561"/>
                </a:lnTo>
                <a:cubicBezTo>
                  <a:pt x="61" y="564"/>
                  <a:pt x="59" y="567"/>
                  <a:pt x="59" y="571"/>
                </a:cubicBezTo>
                <a:lnTo>
                  <a:pt x="59" y="571"/>
                </a:lnTo>
                <a:cubicBezTo>
                  <a:pt x="59" y="580"/>
                  <a:pt x="66" y="586"/>
                  <a:pt x="74" y="586"/>
                </a:cubicBezTo>
                <a:lnTo>
                  <a:pt x="74" y="586"/>
                </a:lnTo>
                <a:cubicBezTo>
                  <a:pt x="78" y="586"/>
                  <a:pt x="81" y="584"/>
                  <a:pt x="84" y="581"/>
                </a:cubicBezTo>
                <a:lnTo>
                  <a:pt x="231" y="435"/>
                </a:lnTo>
                <a:lnTo>
                  <a:pt x="231" y="435"/>
                </a:lnTo>
                <a:cubicBezTo>
                  <a:pt x="233" y="432"/>
                  <a:pt x="235" y="429"/>
                  <a:pt x="235" y="425"/>
                </a:cubicBezTo>
                <a:close/>
                <a:moveTo>
                  <a:pt x="143" y="435"/>
                </a:moveTo>
                <a:lnTo>
                  <a:pt x="157" y="421"/>
                </a:lnTo>
                <a:lnTo>
                  <a:pt x="157" y="421"/>
                </a:lnTo>
                <a:cubicBezTo>
                  <a:pt x="160" y="418"/>
                  <a:pt x="162" y="414"/>
                  <a:pt x="162" y="410"/>
                </a:cubicBezTo>
                <a:lnTo>
                  <a:pt x="162" y="410"/>
                </a:lnTo>
                <a:cubicBezTo>
                  <a:pt x="162" y="402"/>
                  <a:pt x="155" y="395"/>
                  <a:pt x="147" y="395"/>
                </a:cubicBezTo>
                <a:lnTo>
                  <a:pt x="147" y="395"/>
                </a:lnTo>
                <a:cubicBezTo>
                  <a:pt x="143" y="395"/>
                  <a:pt x="139" y="397"/>
                  <a:pt x="137" y="400"/>
                </a:cubicBezTo>
                <a:lnTo>
                  <a:pt x="122" y="414"/>
                </a:lnTo>
                <a:lnTo>
                  <a:pt x="122" y="414"/>
                </a:lnTo>
                <a:cubicBezTo>
                  <a:pt x="120" y="417"/>
                  <a:pt x="118" y="421"/>
                  <a:pt x="118" y="425"/>
                </a:cubicBezTo>
                <a:lnTo>
                  <a:pt x="118" y="425"/>
                </a:lnTo>
                <a:cubicBezTo>
                  <a:pt x="118" y="433"/>
                  <a:pt x="124" y="440"/>
                  <a:pt x="132" y="440"/>
                </a:cubicBezTo>
                <a:lnTo>
                  <a:pt x="132" y="440"/>
                </a:lnTo>
                <a:cubicBezTo>
                  <a:pt x="137" y="440"/>
                  <a:pt x="140" y="438"/>
                  <a:pt x="143" y="435"/>
                </a:cubicBezTo>
                <a:close/>
              </a:path>
            </a:pathLst>
          </a:custGeom>
          <a:solidFill>
            <a:schemeClr val="bg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51" name="Freeform 476">
            <a:extLst>
              <a:ext uri="{FF2B5EF4-FFF2-40B4-BE49-F238E27FC236}">
                <a16:creationId xmlns:a16="http://schemas.microsoft.com/office/drawing/2014/main" id="{C50F9B15-DD27-4A44-A8A9-23F777FF19D7}"/>
              </a:ext>
            </a:extLst>
          </p:cNvPr>
          <p:cNvSpPr>
            <a:spLocks noChangeArrowheads="1"/>
          </p:cNvSpPr>
          <p:nvPr/>
        </p:nvSpPr>
        <p:spPr bwMode="auto">
          <a:xfrm>
            <a:off x="3978211" y="2632426"/>
            <a:ext cx="401034" cy="365327"/>
          </a:xfrm>
          <a:custGeom>
            <a:avLst/>
            <a:gdLst>
              <a:gd name="T0" fmla="*/ 322 w 646"/>
              <a:gd name="T1" fmla="*/ 498 h 587"/>
              <a:gd name="T2" fmla="*/ 322 w 646"/>
              <a:gd name="T3" fmla="*/ 498 h 587"/>
              <a:gd name="T4" fmla="*/ 238 w 646"/>
              <a:gd name="T5" fmla="*/ 488 h 587"/>
              <a:gd name="T6" fmla="*/ 238 w 646"/>
              <a:gd name="T7" fmla="*/ 488 h 587"/>
              <a:gd name="T8" fmla="*/ 232 w 646"/>
              <a:gd name="T9" fmla="*/ 488 h 587"/>
              <a:gd name="T10" fmla="*/ 232 w 646"/>
              <a:gd name="T11" fmla="*/ 488 h 587"/>
              <a:gd name="T12" fmla="*/ 221 w 646"/>
              <a:gd name="T13" fmla="*/ 490 h 587"/>
              <a:gd name="T14" fmla="*/ 100 w 646"/>
              <a:gd name="T15" fmla="*/ 538 h 587"/>
              <a:gd name="T16" fmla="*/ 119 w 646"/>
              <a:gd name="T17" fmla="*/ 454 h 587"/>
              <a:gd name="T18" fmla="*/ 119 w 646"/>
              <a:gd name="T19" fmla="*/ 454 h 587"/>
              <a:gd name="T20" fmla="*/ 110 w 646"/>
              <a:gd name="T21" fmla="*/ 425 h 587"/>
              <a:gd name="T22" fmla="*/ 110 w 646"/>
              <a:gd name="T23" fmla="*/ 425 h 587"/>
              <a:gd name="T24" fmla="*/ 29 w 646"/>
              <a:gd name="T25" fmla="*/ 264 h 587"/>
              <a:gd name="T26" fmla="*/ 29 w 646"/>
              <a:gd name="T27" fmla="*/ 264 h 587"/>
              <a:gd name="T28" fmla="*/ 322 w 646"/>
              <a:gd name="T29" fmla="*/ 30 h 587"/>
              <a:gd name="T30" fmla="*/ 322 w 646"/>
              <a:gd name="T31" fmla="*/ 30 h 587"/>
              <a:gd name="T32" fmla="*/ 615 w 646"/>
              <a:gd name="T33" fmla="*/ 264 h 587"/>
              <a:gd name="T34" fmla="*/ 615 w 646"/>
              <a:gd name="T35" fmla="*/ 264 h 587"/>
              <a:gd name="T36" fmla="*/ 322 w 646"/>
              <a:gd name="T37" fmla="*/ 498 h 587"/>
              <a:gd name="T38" fmla="*/ 322 w 646"/>
              <a:gd name="T39" fmla="*/ 0 h 587"/>
              <a:gd name="T40" fmla="*/ 322 w 646"/>
              <a:gd name="T41" fmla="*/ 0 h 587"/>
              <a:gd name="T42" fmla="*/ 0 w 646"/>
              <a:gd name="T43" fmla="*/ 264 h 587"/>
              <a:gd name="T44" fmla="*/ 0 w 646"/>
              <a:gd name="T45" fmla="*/ 264 h 587"/>
              <a:gd name="T46" fmla="*/ 91 w 646"/>
              <a:gd name="T47" fmla="*/ 447 h 587"/>
              <a:gd name="T48" fmla="*/ 58 w 646"/>
              <a:gd name="T49" fmla="*/ 586 h 587"/>
              <a:gd name="T50" fmla="*/ 232 w 646"/>
              <a:gd name="T51" fmla="*/ 517 h 587"/>
              <a:gd name="T52" fmla="*/ 232 w 646"/>
              <a:gd name="T53" fmla="*/ 517 h 587"/>
              <a:gd name="T54" fmla="*/ 322 w 646"/>
              <a:gd name="T55" fmla="*/ 527 h 587"/>
              <a:gd name="T56" fmla="*/ 322 w 646"/>
              <a:gd name="T57" fmla="*/ 527 h 587"/>
              <a:gd name="T58" fmla="*/ 645 w 646"/>
              <a:gd name="T59" fmla="*/ 264 h 587"/>
              <a:gd name="T60" fmla="*/ 645 w 646"/>
              <a:gd name="T61" fmla="*/ 264 h 587"/>
              <a:gd name="T62" fmla="*/ 322 w 646"/>
              <a:gd name="T63" fmla="*/ 0 h 587"/>
              <a:gd name="T64" fmla="*/ 468 w 646"/>
              <a:gd name="T65" fmla="*/ 220 h 587"/>
              <a:gd name="T66" fmla="*/ 468 w 646"/>
              <a:gd name="T67" fmla="*/ 220 h 587"/>
              <a:gd name="T68" fmla="*/ 425 w 646"/>
              <a:gd name="T69" fmla="*/ 264 h 587"/>
              <a:gd name="T70" fmla="*/ 425 w 646"/>
              <a:gd name="T71" fmla="*/ 264 h 587"/>
              <a:gd name="T72" fmla="*/ 468 w 646"/>
              <a:gd name="T73" fmla="*/ 308 h 587"/>
              <a:gd name="T74" fmla="*/ 468 w 646"/>
              <a:gd name="T75" fmla="*/ 308 h 587"/>
              <a:gd name="T76" fmla="*/ 512 w 646"/>
              <a:gd name="T77" fmla="*/ 264 h 587"/>
              <a:gd name="T78" fmla="*/ 512 w 646"/>
              <a:gd name="T79" fmla="*/ 264 h 587"/>
              <a:gd name="T80" fmla="*/ 468 w 646"/>
              <a:gd name="T81" fmla="*/ 220 h 587"/>
              <a:gd name="T82" fmla="*/ 175 w 646"/>
              <a:gd name="T83" fmla="*/ 220 h 587"/>
              <a:gd name="T84" fmla="*/ 175 w 646"/>
              <a:gd name="T85" fmla="*/ 220 h 587"/>
              <a:gd name="T86" fmla="*/ 132 w 646"/>
              <a:gd name="T87" fmla="*/ 264 h 587"/>
              <a:gd name="T88" fmla="*/ 132 w 646"/>
              <a:gd name="T89" fmla="*/ 264 h 587"/>
              <a:gd name="T90" fmla="*/ 175 w 646"/>
              <a:gd name="T91" fmla="*/ 308 h 587"/>
              <a:gd name="T92" fmla="*/ 175 w 646"/>
              <a:gd name="T93" fmla="*/ 308 h 587"/>
              <a:gd name="T94" fmla="*/ 219 w 646"/>
              <a:gd name="T95" fmla="*/ 264 h 587"/>
              <a:gd name="T96" fmla="*/ 219 w 646"/>
              <a:gd name="T97" fmla="*/ 264 h 587"/>
              <a:gd name="T98" fmla="*/ 175 w 646"/>
              <a:gd name="T99" fmla="*/ 220 h 587"/>
              <a:gd name="T100" fmla="*/ 322 w 646"/>
              <a:gd name="T101" fmla="*/ 220 h 587"/>
              <a:gd name="T102" fmla="*/ 322 w 646"/>
              <a:gd name="T103" fmla="*/ 220 h 587"/>
              <a:gd name="T104" fmla="*/ 278 w 646"/>
              <a:gd name="T105" fmla="*/ 264 h 587"/>
              <a:gd name="T106" fmla="*/ 278 w 646"/>
              <a:gd name="T107" fmla="*/ 264 h 587"/>
              <a:gd name="T108" fmla="*/ 322 w 646"/>
              <a:gd name="T109" fmla="*/ 308 h 587"/>
              <a:gd name="T110" fmla="*/ 322 w 646"/>
              <a:gd name="T111" fmla="*/ 308 h 587"/>
              <a:gd name="T112" fmla="*/ 366 w 646"/>
              <a:gd name="T113" fmla="*/ 264 h 587"/>
              <a:gd name="T114" fmla="*/ 366 w 646"/>
              <a:gd name="T115" fmla="*/ 264 h 587"/>
              <a:gd name="T116" fmla="*/ 322 w 646"/>
              <a:gd name="T117" fmla="*/ 220 h 5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6" h="587">
                <a:moveTo>
                  <a:pt x="322" y="498"/>
                </a:moveTo>
                <a:lnTo>
                  <a:pt x="322" y="498"/>
                </a:lnTo>
                <a:cubicBezTo>
                  <a:pt x="294" y="498"/>
                  <a:pt x="266" y="495"/>
                  <a:pt x="238" y="488"/>
                </a:cubicBezTo>
                <a:lnTo>
                  <a:pt x="238" y="488"/>
                </a:lnTo>
                <a:cubicBezTo>
                  <a:pt x="236" y="488"/>
                  <a:pt x="234" y="488"/>
                  <a:pt x="232" y="488"/>
                </a:cubicBezTo>
                <a:lnTo>
                  <a:pt x="232" y="488"/>
                </a:lnTo>
                <a:cubicBezTo>
                  <a:pt x="228" y="488"/>
                  <a:pt x="224" y="488"/>
                  <a:pt x="221" y="490"/>
                </a:cubicBezTo>
                <a:lnTo>
                  <a:pt x="100" y="538"/>
                </a:lnTo>
                <a:lnTo>
                  <a:pt x="119" y="454"/>
                </a:lnTo>
                <a:lnTo>
                  <a:pt x="119" y="454"/>
                </a:lnTo>
                <a:cubicBezTo>
                  <a:pt x="122" y="444"/>
                  <a:pt x="118" y="432"/>
                  <a:pt x="110" y="425"/>
                </a:cubicBezTo>
                <a:lnTo>
                  <a:pt x="110" y="425"/>
                </a:lnTo>
                <a:cubicBezTo>
                  <a:pt x="58" y="382"/>
                  <a:pt x="29" y="324"/>
                  <a:pt x="29" y="264"/>
                </a:cubicBezTo>
                <a:lnTo>
                  <a:pt x="29" y="264"/>
                </a:lnTo>
                <a:cubicBezTo>
                  <a:pt x="29" y="135"/>
                  <a:pt x="160" y="30"/>
                  <a:pt x="322" y="30"/>
                </a:cubicBezTo>
                <a:lnTo>
                  <a:pt x="322" y="30"/>
                </a:lnTo>
                <a:cubicBezTo>
                  <a:pt x="484" y="30"/>
                  <a:pt x="615" y="135"/>
                  <a:pt x="615" y="264"/>
                </a:cubicBezTo>
                <a:lnTo>
                  <a:pt x="615" y="264"/>
                </a:lnTo>
                <a:cubicBezTo>
                  <a:pt x="615" y="393"/>
                  <a:pt x="484" y="498"/>
                  <a:pt x="322" y="498"/>
                </a:cubicBezTo>
                <a:close/>
                <a:moveTo>
                  <a:pt x="322" y="0"/>
                </a:moveTo>
                <a:lnTo>
                  <a:pt x="322" y="0"/>
                </a:lnTo>
                <a:cubicBezTo>
                  <a:pt x="144" y="0"/>
                  <a:pt x="0" y="118"/>
                  <a:pt x="0" y="264"/>
                </a:cubicBezTo>
                <a:lnTo>
                  <a:pt x="0" y="264"/>
                </a:lnTo>
                <a:cubicBezTo>
                  <a:pt x="0" y="336"/>
                  <a:pt x="34" y="400"/>
                  <a:pt x="91" y="447"/>
                </a:cubicBezTo>
                <a:lnTo>
                  <a:pt x="58" y="586"/>
                </a:lnTo>
                <a:lnTo>
                  <a:pt x="232" y="517"/>
                </a:lnTo>
                <a:lnTo>
                  <a:pt x="232" y="517"/>
                </a:lnTo>
                <a:cubicBezTo>
                  <a:pt x="260" y="524"/>
                  <a:pt x="290" y="527"/>
                  <a:pt x="322" y="527"/>
                </a:cubicBezTo>
                <a:lnTo>
                  <a:pt x="322" y="527"/>
                </a:lnTo>
                <a:cubicBezTo>
                  <a:pt x="500" y="527"/>
                  <a:pt x="645" y="410"/>
                  <a:pt x="645" y="264"/>
                </a:cubicBezTo>
                <a:lnTo>
                  <a:pt x="645" y="264"/>
                </a:lnTo>
                <a:cubicBezTo>
                  <a:pt x="645" y="118"/>
                  <a:pt x="500" y="0"/>
                  <a:pt x="322" y="0"/>
                </a:cubicBezTo>
                <a:close/>
                <a:moveTo>
                  <a:pt x="468" y="220"/>
                </a:moveTo>
                <a:lnTo>
                  <a:pt x="468" y="220"/>
                </a:lnTo>
                <a:cubicBezTo>
                  <a:pt x="444" y="220"/>
                  <a:pt x="425" y="239"/>
                  <a:pt x="425" y="264"/>
                </a:cubicBezTo>
                <a:lnTo>
                  <a:pt x="425" y="264"/>
                </a:lnTo>
                <a:cubicBezTo>
                  <a:pt x="425" y="289"/>
                  <a:pt x="444" y="308"/>
                  <a:pt x="468" y="308"/>
                </a:cubicBezTo>
                <a:lnTo>
                  <a:pt x="468" y="308"/>
                </a:lnTo>
                <a:cubicBezTo>
                  <a:pt x="493" y="308"/>
                  <a:pt x="512" y="289"/>
                  <a:pt x="512" y="264"/>
                </a:cubicBezTo>
                <a:lnTo>
                  <a:pt x="512" y="264"/>
                </a:lnTo>
                <a:cubicBezTo>
                  <a:pt x="512" y="239"/>
                  <a:pt x="493" y="220"/>
                  <a:pt x="468" y="220"/>
                </a:cubicBezTo>
                <a:close/>
                <a:moveTo>
                  <a:pt x="175" y="220"/>
                </a:moveTo>
                <a:lnTo>
                  <a:pt x="175" y="220"/>
                </a:lnTo>
                <a:cubicBezTo>
                  <a:pt x="151" y="220"/>
                  <a:pt x="132" y="239"/>
                  <a:pt x="132" y="264"/>
                </a:cubicBezTo>
                <a:lnTo>
                  <a:pt x="132" y="264"/>
                </a:lnTo>
                <a:cubicBezTo>
                  <a:pt x="132" y="289"/>
                  <a:pt x="151" y="308"/>
                  <a:pt x="175" y="308"/>
                </a:cubicBezTo>
                <a:lnTo>
                  <a:pt x="175" y="308"/>
                </a:lnTo>
                <a:cubicBezTo>
                  <a:pt x="200" y="308"/>
                  <a:pt x="219" y="289"/>
                  <a:pt x="219" y="264"/>
                </a:cubicBezTo>
                <a:lnTo>
                  <a:pt x="219" y="264"/>
                </a:lnTo>
                <a:cubicBezTo>
                  <a:pt x="219" y="239"/>
                  <a:pt x="200" y="220"/>
                  <a:pt x="175" y="220"/>
                </a:cubicBezTo>
                <a:close/>
                <a:moveTo>
                  <a:pt x="322" y="220"/>
                </a:moveTo>
                <a:lnTo>
                  <a:pt x="322" y="220"/>
                </a:lnTo>
                <a:cubicBezTo>
                  <a:pt x="298" y="220"/>
                  <a:pt x="278" y="239"/>
                  <a:pt x="278" y="264"/>
                </a:cubicBezTo>
                <a:lnTo>
                  <a:pt x="278" y="264"/>
                </a:lnTo>
                <a:cubicBezTo>
                  <a:pt x="278" y="289"/>
                  <a:pt x="298" y="308"/>
                  <a:pt x="322" y="308"/>
                </a:cubicBezTo>
                <a:lnTo>
                  <a:pt x="322" y="308"/>
                </a:lnTo>
                <a:cubicBezTo>
                  <a:pt x="346" y="308"/>
                  <a:pt x="366" y="289"/>
                  <a:pt x="366" y="264"/>
                </a:cubicBezTo>
                <a:lnTo>
                  <a:pt x="366" y="264"/>
                </a:lnTo>
                <a:cubicBezTo>
                  <a:pt x="366" y="239"/>
                  <a:pt x="346" y="220"/>
                  <a:pt x="322" y="220"/>
                </a:cubicBezTo>
                <a:close/>
              </a:path>
            </a:pathLst>
          </a:custGeom>
          <a:solidFill>
            <a:schemeClr val="bg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52" name="Freeform 477">
            <a:extLst>
              <a:ext uri="{FF2B5EF4-FFF2-40B4-BE49-F238E27FC236}">
                <a16:creationId xmlns:a16="http://schemas.microsoft.com/office/drawing/2014/main" id="{64225AB7-F65E-EA46-9A6E-0687C89541A9}"/>
              </a:ext>
            </a:extLst>
          </p:cNvPr>
          <p:cNvSpPr>
            <a:spLocks noChangeArrowheads="1"/>
          </p:cNvSpPr>
          <p:nvPr/>
        </p:nvSpPr>
        <p:spPr bwMode="auto">
          <a:xfrm>
            <a:off x="7834730" y="1541946"/>
            <a:ext cx="329618" cy="401034"/>
          </a:xfrm>
          <a:custGeom>
            <a:avLst/>
            <a:gdLst>
              <a:gd name="T0" fmla="*/ 29 w 529"/>
              <a:gd name="T1" fmla="*/ 176 h 646"/>
              <a:gd name="T2" fmla="*/ 147 w 529"/>
              <a:gd name="T3" fmla="*/ 118 h 646"/>
              <a:gd name="T4" fmla="*/ 176 w 529"/>
              <a:gd name="T5" fmla="*/ 146 h 646"/>
              <a:gd name="T6" fmla="*/ 352 w 529"/>
              <a:gd name="T7" fmla="*/ 146 h 646"/>
              <a:gd name="T8" fmla="*/ 498 w 529"/>
              <a:gd name="T9" fmla="*/ 118 h 646"/>
              <a:gd name="T10" fmla="*/ 498 w 529"/>
              <a:gd name="T11" fmla="*/ 616 h 646"/>
              <a:gd name="T12" fmla="*/ 29 w 529"/>
              <a:gd name="T13" fmla="*/ 205 h 646"/>
              <a:gd name="T14" fmla="*/ 498 w 529"/>
              <a:gd name="T15" fmla="*/ 616 h 646"/>
              <a:gd name="T16" fmla="*/ 352 w 529"/>
              <a:gd name="T17" fmla="*/ 59 h 646"/>
              <a:gd name="T18" fmla="*/ 176 w 529"/>
              <a:gd name="T19" fmla="*/ 118 h 646"/>
              <a:gd name="T20" fmla="*/ 498 w 529"/>
              <a:gd name="T21" fmla="*/ 88 h 646"/>
              <a:gd name="T22" fmla="*/ 381 w 529"/>
              <a:gd name="T23" fmla="*/ 59 h 646"/>
              <a:gd name="T24" fmla="*/ 352 w 529"/>
              <a:gd name="T25" fmla="*/ 30 h 646"/>
              <a:gd name="T26" fmla="*/ 293 w 529"/>
              <a:gd name="T27" fmla="*/ 30 h 646"/>
              <a:gd name="T28" fmla="*/ 264 w 529"/>
              <a:gd name="T29" fmla="*/ 0 h 646"/>
              <a:gd name="T30" fmla="*/ 176 w 529"/>
              <a:gd name="T31" fmla="*/ 30 h 646"/>
              <a:gd name="T32" fmla="*/ 147 w 529"/>
              <a:gd name="T33" fmla="*/ 59 h 646"/>
              <a:gd name="T34" fmla="*/ 29 w 529"/>
              <a:gd name="T35" fmla="*/ 88 h 646"/>
              <a:gd name="T36" fmla="*/ 0 w 529"/>
              <a:gd name="T37" fmla="*/ 118 h 646"/>
              <a:gd name="T38" fmla="*/ 0 w 529"/>
              <a:gd name="T39" fmla="*/ 616 h 646"/>
              <a:gd name="T40" fmla="*/ 498 w 529"/>
              <a:gd name="T41" fmla="*/ 645 h 646"/>
              <a:gd name="T42" fmla="*/ 528 w 529"/>
              <a:gd name="T43" fmla="*/ 616 h 646"/>
              <a:gd name="T44" fmla="*/ 528 w 529"/>
              <a:gd name="T45" fmla="*/ 118 h 646"/>
              <a:gd name="T46" fmla="*/ 103 w 529"/>
              <a:gd name="T47" fmla="*/ 499 h 646"/>
              <a:gd name="T48" fmla="*/ 366 w 529"/>
              <a:gd name="T49" fmla="*/ 499 h 646"/>
              <a:gd name="T50" fmla="*/ 381 w 529"/>
              <a:gd name="T51" fmla="*/ 484 h 646"/>
              <a:gd name="T52" fmla="*/ 103 w 529"/>
              <a:gd name="T53" fmla="*/ 469 h 646"/>
              <a:gd name="T54" fmla="*/ 88 w 529"/>
              <a:gd name="T55" fmla="*/ 484 h 646"/>
              <a:gd name="T56" fmla="*/ 103 w 529"/>
              <a:gd name="T57" fmla="*/ 499 h 646"/>
              <a:gd name="T58" fmla="*/ 425 w 529"/>
              <a:gd name="T59" fmla="*/ 411 h 646"/>
              <a:gd name="T60" fmla="*/ 440 w 529"/>
              <a:gd name="T61" fmla="*/ 396 h 646"/>
              <a:gd name="T62" fmla="*/ 425 w 529"/>
              <a:gd name="T63" fmla="*/ 381 h 646"/>
              <a:gd name="T64" fmla="*/ 103 w 529"/>
              <a:gd name="T65" fmla="*/ 381 h 646"/>
              <a:gd name="T66" fmla="*/ 88 w 529"/>
              <a:gd name="T67" fmla="*/ 396 h 646"/>
              <a:gd name="T68" fmla="*/ 103 w 529"/>
              <a:gd name="T69" fmla="*/ 323 h 646"/>
              <a:gd name="T70" fmla="*/ 279 w 529"/>
              <a:gd name="T71" fmla="*/ 323 h 646"/>
              <a:gd name="T72" fmla="*/ 293 w 529"/>
              <a:gd name="T73" fmla="*/ 308 h 646"/>
              <a:gd name="T74" fmla="*/ 103 w 529"/>
              <a:gd name="T75" fmla="*/ 293 h 646"/>
              <a:gd name="T76" fmla="*/ 88 w 529"/>
              <a:gd name="T77" fmla="*/ 308 h 646"/>
              <a:gd name="T78" fmla="*/ 103 w 529"/>
              <a:gd name="T79" fmla="*/ 323 h 6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29" h="646">
                <a:moveTo>
                  <a:pt x="498" y="176"/>
                </a:moveTo>
                <a:lnTo>
                  <a:pt x="29" y="176"/>
                </a:lnTo>
                <a:lnTo>
                  <a:pt x="29" y="118"/>
                </a:lnTo>
                <a:lnTo>
                  <a:pt x="147" y="118"/>
                </a:lnTo>
                <a:lnTo>
                  <a:pt x="147" y="118"/>
                </a:lnTo>
                <a:cubicBezTo>
                  <a:pt x="147" y="134"/>
                  <a:pt x="160" y="146"/>
                  <a:pt x="176" y="146"/>
                </a:cubicBezTo>
                <a:lnTo>
                  <a:pt x="352" y="146"/>
                </a:lnTo>
                <a:lnTo>
                  <a:pt x="352" y="146"/>
                </a:lnTo>
                <a:cubicBezTo>
                  <a:pt x="368" y="146"/>
                  <a:pt x="381" y="134"/>
                  <a:pt x="381" y="118"/>
                </a:cubicBezTo>
                <a:lnTo>
                  <a:pt x="498" y="118"/>
                </a:lnTo>
                <a:lnTo>
                  <a:pt x="498" y="176"/>
                </a:lnTo>
                <a:close/>
                <a:moveTo>
                  <a:pt x="498" y="616"/>
                </a:moveTo>
                <a:lnTo>
                  <a:pt x="29" y="616"/>
                </a:lnTo>
                <a:lnTo>
                  <a:pt x="29" y="205"/>
                </a:lnTo>
                <a:lnTo>
                  <a:pt x="498" y="205"/>
                </a:lnTo>
                <a:lnTo>
                  <a:pt x="498" y="616"/>
                </a:lnTo>
                <a:close/>
                <a:moveTo>
                  <a:pt x="176" y="59"/>
                </a:moveTo>
                <a:lnTo>
                  <a:pt x="352" y="59"/>
                </a:lnTo>
                <a:lnTo>
                  <a:pt x="352" y="118"/>
                </a:lnTo>
                <a:lnTo>
                  <a:pt x="176" y="118"/>
                </a:lnTo>
                <a:lnTo>
                  <a:pt x="176" y="59"/>
                </a:lnTo>
                <a:close/>
                <a:moveTo>
                  <a:pt x="498" y="88"/>
                </a:moveTo>
                <a:lnTo>
                  <a:pt x="381" y="88"/>
                </a:lnTo>
                <a:lnTo>
                  <a:pt x="381" y="59"/>
                </a:lnTo>
                <a:lnTo>
                  <a:pt x="381" y="59"/>
                </a:lnTo>
                <a:cubicBezTo>
                  <a:pt x="381" y="43"/>
                  <a:pt x="368" y="30"/>
                  <a:pt x="352" y="30"/>
                </a:cubicBezTo>
                <a:lnTo>
                  <a:pt x="293" y="30"/>
                </a:lnTo>
                <a:lnTo>
                  <a:pt x="293" y="30"/>
                </a:lnTo>
                <a:cubicBezTo>
                  <a:pt x="293" y="13"/>
                  <a:pt x="280" y="0"/>
                  <a:pt x="264" y="0"/>
                </a:cubicBezTo>
                <a:lnTo>
                  <a:pt x="264" y="0"/>
                </a:lnTo>
                <a:cubicBezTo>
                  <a:pt x="248" y="0"/>
                  <a:pt x="235" y="13"/>
                  <a:pt x="235" y="30"/>
                </a:cubicBezTo>
                <a:lnTo>
                  <a:pt x="176" y="30"/>
                </a:lnTo>
                <a:lnTo>
                  <a:pt x="176" y="30"/>
                </a:lnTo>
                <a:cubicBezTo>
                  <a:pt x="160" y="30"/>
                  <a:pt x="147" y="43"/>
                  <a:pt x="147" y="59"/>
                </a:cubicBezTo>
                <a:lnTo>
                  <a:pt x="147" y="88"/>
                </a:lnTo>
                <a:lnTo>
                  <a:pt x="29" y="88"/>
                </a:lnTo>
                <a:lnTo>
                  <a:pt x="29" y="88"/>
                </a:lnTo>
                <a:cubicBezTo>
                  <a:pt x="13" y="88"/>
                  <a:pt x="0" y="101"/>
                  <a:pt x="0" y="118"/>
                </a:cubicBezTo>
                <a:lnTo>
                  <a:pt x="0" y="616"/>
                </a:lnTo>
                <a:lnTo>
                  <a:pt x="0" y="616"/>
                </a:lnTo>
                <a:cubicBezTo>
                  <a:pt x="0" y="632"/>
                  <a:pt x="13" y="645"/>
                  <a:pt x="29" y="645"/>
                </a:cubicBezTo>
                <a:lnTo>
                  <a:pt x="498" y="645"/>
                </a:lnTo>
                <a:lnTo>
                  <a:pt x="498" y="645"/>
                </a:lnTo>
                <a:cubicBezTo>
                  <a:pt x="515" y="645"/>
                  <a:pt x="528" y="632"/>
                  <a:pt x="528" y="616"/>
                </a:cubicBezTo>
                <a:lnTo>
                  <a:pt x="528" y="118"/>
                </a:lnTo>
                <a:lnTo>
                  <a:pt x="528" y="118"/>
                </a:lnTo>
                <a:cubicBezTo>
                  <a:pt x="528" y="101"/>
                  <a:pt x="515" y="88"/>
                  <a:pt x="498" y="88"/>
                </a:cubicBezTo>
                <a:close/>
                <a:moveTo>
                  <a:pt x="103" y="499"/>
                </a:moveTo>
                <a:lnTo>
                  <a:pt x="366" y="499"/>
                </a:lnTo>
                <a:lnTo>
                  <a:pt x="366" y="499"/>
                </a:lnTo>
                <a:cubicBezTo>
                  <a:pt x="375" y="499"/>
                  <a:pt x="381" y="492"/>
                  <a:pt x="381" y="484"/>
                </a:cubicBezTo>
                <a:lnTo>
                  <a:pt x="381" y="484"/>
                </a:lnTo>
                <a:cubicBezTo>
                  <a:pt x="381" y="475"/>
                  <a:pt x="375" y="469"/>
                  <a:pt x="366" y="469"/>
                </a:cubicBezTo>
                <a:lnTo>
                  <a:pt x="103" y="469"/>
                </a:lnTo>
                <a:lnTo>
                  <a:pt x="103" y="469"/>
                </a:lnTo>
                <a:cubicBezTo>
                  <a:pt x="95" y="469"/>
                  <a:pt x="88" y="475"/>
                  <a:pt x="88" y="484"/>
                </a:cubicBezTo>
                <a:lnTo>
                  <a:pt x="88" y="484"/>
                </a:lnTo>
                <a:cubicBezTo>
                  <a:pt x="88" y="492"/>
                  <a:pt x="95" y="499"/>
                  <a:pt x="103" y="499"/>
                </a:cubicBezTo>
                <a:close/>
                <a:moveTo>
                  <a:pt x="103" y="411"/>
                </a:moveTo>
                <a:lnTo>
                  <a:pt x="425" y="411"/>
                </a:lnTo>
                <a:lnTo>
                  <a:pt x="425" y="411"/>
                </a:lnTo>
                <a:cubicBezTo>
                  <a:pt x="433" y="411"/>
                  <a:pt x="440" y="404"/>
                  <a:pt x="440" y="396"/>
                </a:cubicBezTo>
                <a:lnTo>
                  <a:pt x="440" y="396"/>
                </a:lnTo>
                <a:cubicBezTo>
                  <a:pt x="440" y="388"/>
                  <a:pt x="433" y="381"/>
                  <a:pt x="425" y="381"/>
                </a:cubicBezTo>
                <a:lnTo>
                  <a:pt x="103" y="381"/>
                </a:lnTo>
                <a:lnTo>
                  <a:pt x="103" y="381"/>
                </a:lnTo>
                <a:cubicBezTo>
                  <a:pt x="95" y="381"/>
                  <a:pt x="88" y="388"/>
                  <a:pt x="88" y="396"/>
                </a:cubicBezTo>
                <a:lnTo>
                  <a:pt x="88" y="396"/>
                </a:lnTo>
                <a:cubicBezTo>
                  <a:pt x="88" y="404"/>
                  <a:pt x="95" y="411"/>
                  <a:pt x="103" y="411"/>
                </a:cubicBezTo>
                <a:close/>
                <a:moveTo>
                  <a:pt x="103" y="323"/>
                </a:moveTo>
                <a:lnTo>
                  <a:pt x="279" y="323"/>
                </a:lnTo>
                <a:lnTo>
                  <a:pt x="279" y="323"/>
                </a:lnTo>
                <a:cubicBezTo>
                  <a:pt x="287" y="323"/>
                  <a:pt x="293" y="316"/>
                  <a:pt x="293" y="308"/>
                </a:cubicBezTo>
                <a:lnTo>
                  <a:pt x="293" y="308"/>
                </a:lnTo>
                <a:cubicBezTo>
                  <a:pt x="293" y="300"/>
                  <a:pt x="287" y="293"/>
                  <a:pt x="279" y="293"/>
                </a:cubicBezTo>
                <a:lnTo>
                  <a:pt x="103" y="293"/>
                </a:lnTo>
                <a:lnTo>
                  <a:pt x="103" y="293"/>
                </a:lnTo>
                <a:cubicBezTo>
                  <a:pt x="95" y="293"/>
                  <a:pt x="88" y="300"/>
                  <a:pt x="88" y="308"/>
                </a:cubicBezTo>
                <a:lnTo>
                  <a:pt x="88" y="308"/>
                </a:lnTo>
                <a:cubicBezTo>
                  <a:pt x="88" y="316"/>
                  <a:pt x="95" y="323"/>
                  <a:pt x="103" y="323"/>
                </a:cubicBezTo>
                <a:close/>
              </a:path>
            </a:pathLst>
          </a:custGeom>
          <a:solidFill>
            <a:schemeClr val="bg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9" name="TextBox 8">
            <a:extLst>
              <a:ext uri="{FF2B5EF4-FFF2-40B4-BE49-F238E27FC236}">
                <a16:creationId xmlns:a16="http://schemas.microsoft.com/office/drawing/2014/main" id="{773820D7-44D9-0F43-83BB-D3FED1AD0A3B}"/>
              </a:ext>
            </a:extLst>
          </p:cNvPr>
          <p:cNvSpPr txBox="1"/>
          <p:nvPr/>
        </p:nvSpPr>
        <p:spPr>
          <a:xfrm>
            <a:off x="5051961" y="1520816"/>
            <a:ext cx="678199" cy="362535"/>
          </a:xfrm>
          <a:prstGeom prst="rect">
            <a:avLst/>
          </a:prstGeom>
          <a:noFill/>
        </p:spPr>
        <p:txBody>
          <a:bodyPr wrap="none" rtlCol="0" anchor="b">
            <a:spAutoFit/>
          </a:bodyPr>
          <a:lstStyle/>
          <a:p>
            <a:pPr marL="0" marR="0" lvl="0" indent="0" algn="r" defTabSz="914400" rtl="0" eaLnBrk="1" fontAlgn="auto" latinLnBrk="0" hangingPunct="1">
              <a:lnSpc>
                <a:spcPts val="2160"/>
              </a:lnSpc>
              <a:spcBef>
                <a:spcPts val="0"/>
              </a:spcBef>
              <a:spcAft>
                <a:spcPts val="0"/>
              </a:spcAft>
              <a:buClrTx/>
              <a:buSzTx/>
              <a:buFontTx/>
              <a:buNone/>
              <a:tabLst/>
              <a:defRPr/>
            </a:pPr>
            <a:r>
              <a:rPr kumimoji="0" lang="en-US" sz="1600" b="1" i="0" u="none" strike="noStrike" kern="1200" cap="none" spc="-16" normalizeH="0" baseline="0" noProof="0">
                <a:ln>
                  <a:noFill/>
                </a:ln>
                <a:solidFill>
                  <a:srgbClr val="384967"/>
                </a:solidFill>
                <a:effectLst/>
                <a:uLnTx/>
                <a:uFillTx/>
                <a:latin typeface="DM Sans" pitchFamily="2" charset="77"/>
                <a:ea typeface="+mn-ea"/>
                <a:cs typeface="+mn-cs"/>
              </a:rPr>
              <a:t>2023</a:t>
            </a:r>
          </a:p>
        </p:txBody>
      </p:sp>
      <p:sp>
        <p:nvSpPr>
          <p:cNvPr id="13" name="TextBox 12">
            <a:extLst>
              <a:ext uri="{FF2B5EF4-FFF2-40B4-BE49-F238E27FC236}">
                <a16:creationId xmlns:a16="http://schemas.microsoft.com/office/drawing/2014/main" id="{181581C5-D373-E042-B0FC-B51ED400BCB2}"/>
              </a:ext>
            </a:extLst>
          </p:cNvPr>
          <p:cNvSpPr txBox="1"/>
          <p:nvPr/>
        </p:nvSpPr>
        <p:spPr>
          <a:xfrm>
            <a:off x="8592917" y="3171221"/>
            <a:ext cx="3439027" cy="998800"/>
          </a:xfrm>
          <a:prstGeom prst="rect">
            <a:avLst/>
          </a:prstGeom>
          <a:noFill/>
        </p:spPr>
        <p:txBody>
          <a:bodyPr wrap="square" rtlCol="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1" i="0" u="none" strike="noStrike" kern="1200" cap="none" spc="-16" normalizeH="0" baseline="0" noProof="0">
                <a:ln>
                  <a:noFill/>
                </a:ln>
                <a:solidFill>
                  <a:prstClr val="black"/>
                </a:solidFill>
                <a:effectLst/>
                <a:uLnTx/>
                <a:uFillTx/>
                <a:latin typeface="Arial"/>
                <a:ea typeface="+mn-ea"/>
                <a:cs typeface="+mn-cs"/>
              </a:rPr>
              <a:t>Consultation round 2</a:t>
            </a: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0" i="0" u="none" strike="noStrike" kern="1200" cap="none" spc="-16" normalizeH="0" baseline="0" noProof="0">
                <a:ln>
                  <a:noFill/>
                </a:ln>
                <a:solidFill>
                  <a:prstClr val="black"/>
                </a:solidFill>
                <a:effectLst/>
                <a:uLnTx/>
                <a:uFillTx/>
                <a:latin typeface="Arial"/>
                <a:ea typeface="+mn-ea"/>
                <a:cs typeface="+mn-cs"/>
              </a:rPr>
              <a:t>Feedback centered around the constructive alignment uncertainty and the new professional experience requirements</a:t>
            </a:r>
          </a:p>
        </p:txBody>
      </p:sp>
      <p:sp>
        <p:nvSpPr>
          <p:cNvPr id="17" name="TextBox 16">
            <a:extLst>
              <a:ext uri="{FF2B5EF4-FFF2-40B4-BE49-F238E27FC236}">
                <a16:creationId xmlns:a16="http://schemas.microsoft.com/office/drawing/2014/main" id="{99E5BF89-250E-F148-914D-6F668C3B4C09}"/>
              </a:ext>
            </a:extLst>
          </p:cNvPr>
          <p:cNvSpPr txBox="1"/>
          <p:nvPr/>
        </p:nvSpPr>
        <p:spPr>
          <a:xfrm>
            <a:off x="215113" y="4251035"/>
            <a:ext cx="3422785" cy="767967"/>
          </a:xfrm>
          <a:prstGeom prst="rect">
            <a:avLst/>
          </a:prstGeom>
          <a:noFill/>
        </p:spPr>
        <p:txBody>
          <a:bodyPr wrap="square" rtlCol="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Arial"/>
                <a:ea typeface="+mn-ea"/>
                <a:cs typeface="+mn-cs"/>
              </a:rPr>
              <a:t>Review and refine </a:t>
            </a: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0" i="0" u="none" strike="noStrike" kern="1200" cap="none" spc="-16" normalizeH="0" baseline="0" noProof="0">
                <a:ln>
                  <a:noFill/>
                </a:ln>
                <a:solidFill>
                  <a:prstClr val="black"/>
                </a:solidFill>
                <a:effectLst/>
                <a:uLnTx/>
                <a:uFillTx/>
                <a:latin typeface="Arial"/>
                <a:ea typeface="+mn-ea"/>
                <a:cs typeface="+mn-cs"/>
              </a:rPr>
              <a:t>New EPAs and plans to embed new accreditation criteria developed</a:t>
            </a:r>
          </a:p>
        </p:txBody>
      </p:sp>
      <p:sp>
        <p:nvSpPr>
          <p:cNvPr id="19" name="TextBox 18">
            <a:extLst>
              <a:ext uri="{FF2B5EF4-FFF2-40B4-BE49-F238E27FC236}">
                <a16:creationId xmlns:a16="http://schemas.microsoft.com/office/drawing/2014/main" id="{D4DD06E6-40F9-7248-9C81-A9694D80EEE4}"/>
              </a:ext>
            </a:extLst>
          </p:cNvPr>
          <p:cNvSpPr txBox="1"/>
          <p:nvPr/>
        </p:nvSpPr>
        <p:spPr>
          <a:xfrm>
            <a:off x="8535454" y="5742455"/>
            <a:ext cx="3583580" cy="998800"/>
          </a:xfrm>
          <a:prstGeom prst="rect">
            <a:avLst/>
          </a:prstGeom>
          <a:noFill/>
        </p:spPr>
        <p:txBody>
          <a:bodyPr wrap="square" rtlCol="0" anchor="t">
            <a:spAutoFit/>
          </a:bodyPr>
          <a:lstStyle/>
          <a:p>
            <a:pPr marL="342900" marR="0" lvl="0" indent="-342900" algn="l" defTabSz="914400" rtl="0" eaLnBrk="1" fontAlgn="auto" latinLnBrk="0" hangingPunct="1">
              <a:lnSpc>
                <a:spcPts val="1800"/>
              </a:lnSpc>
              <a:spcBef>
                <a:spcPts val="0"/>
              </a:spcBef>
              <a:spcAft>
                <a:spcPts val="0"/>
              </a:spcAft>
              <a:buClrTx/>
              <a:buSzTx/>
              <a:buFont typeface="+mj-lt"/>
              <a:buAutoNum type="arabicPeriod"/>
              <a:tabLst/>
              <a:defRPr/>
            </a:pPr>
            <a:r>
              <a:rPr kumimoji="0" lang="en-US" sz="1400" b="0" i="0" u="none" strike="noStrike" kern="1200" cap="none" spc="0" normalizeH="0" baseline="0" noProof="0">
                <a:ln>
                  <a:noFill/>
                </a:ln>
                <a:solidFill>
                  <a:prstClr val="black"/>
                </a:solidFill>
                <a:effectLst/>
                <a:uLnTx/>
                <a:uFillTx/>
                <a:latin typeface="Arial"/>
                <a:ea typeface="+mn-ea"/>
                <a:cs typeface="+mn-cs"/>
              </a:rPr>
              <a:t>Training Program Committees in General Paediatrics endorsement meeting</a:t>
            </a:r>
          </a:p>
          <a:p>
            <a:pPr marL="342900" marR="0" lvl="0" indent="-342900" algn="l" defTabSz="914400" rtl="0" eaLnBrk="1" fontAlgn="auto" latinLnBrk="0" hangingPunct="1">
              <a:lnSpc>
                <a:spcPts val="1800"/>
              </a:lnSpc>
              <a:spcBef>
                <a:spcPts val="0"/>
              </a:spcBef>
              <a:spcAft>
                <a:spcPts val="0"/>
              </a:spcAft>
              <a:buClrTx/>
              <a:buSzTx/>
              <a:buFont typeface="+mj-lt"/>
              <a:buAutoNum type="arabicPeriod"/>
              <a:tabLst/>
              <a:defRPr/>
            </a:pPr>
            <a:r>
              <a:rPr kumimoji="0" lang="en-US" sz="1400" b="0" i="0" u="none" strike="noStrike" kern="1200" cap="none" spc="-16" normalizeH="0" baseline="0" noProof="0">
                <a:ln>
                  <a:noFill/>
                </a:ln>
                <a:solidFill>
                  <a:prstClr val="black"/>
                </a:solidFill>
                <a:effectLst/>
                <a:uLnTx/>
                <a:uFillTx/>
                <a:latin typeface="Arial"/>
                <a:ea typeface="+mn-ea"/>
                <a:cs typeface="+mn-cs"/>
              </a:rPr>
              <a:t>CEC review and approval decision</a:t>
            </a:r>
          </a:p>
        </p:txBody>
      </p:sp>
      <p:sp>
        <p:nvSpPr>
          <p:cNvPr id="20" name="TextBox 19">
            <a:extLst>
              <a:ext uri="{FF2B5EF4-FFF2-40B4-BE49-F238E27FC236}">
                <a16:creationId xmlns:a16="http://schemas.microsoft.com/office/drawing/2014/main" id="{5368D243-A683-5E49-9BC0-6B19029FB399}"/>
              </a:ext>
            </a:extLst>
          </p:cNvPr>
          <p:cNvSpPr txBox="1"/>
          <p:nvPr/>
        </p:nvSpPr>
        <p:spPr>
          <a:xfrm>
            <a:off x="8653347" y="5436153"/>
            <a:ext cx="1974708" cy="306302"/>
          </a:xfrm>
          <a:prstGeom prst="rect">
            <a:avLst/>
          </a:prstGeom>
          <a:noFill/>
        </p:spPr>
        <p:txBody>
          <a:bodyPr wrap="none" rtlCol="0" anchor="b">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1" i="0" u="none" strike="noStrike" kern="1200" cap="none" spc="-16" normalizeH="0" baseline="0" noProof="0">
                <a:ln>
                  <a:noFill/>
                </a:ln>
                <a:solidFill>
                  <a:prstClr val="black"/>
                </a:solidFill>
                <a:effectLst/>
                <a:uLnTx/>
                <a:uFillTx/>
                <a:latin typeface="Arial"/>
                <a:ea typeface="+mn-ea"/>
                <a:cs typeface="+mn-cs"/>
              </a:rPr>
              <a:t>Endorse and approve</a:t>
            </a:r>
          </a:p>
        </p:txBody>
      </p:sp>
      <p:grpSp>
        <p:nvGrpSpPr>
          <p:cNvPr id="2" name="Group 1">
            <a:extLst>
              <a:ext uri="{FF2B5EF4-FFF2-40B4-BE49-F238E27FC236}">
                <a16:creationId xmlns:a16="http://schemas.microsoft.com/office/drawing/2014/main" id="{7B994735-EC85-3E84-18D0-82B4043649A6}"/>
              </a:ext>
            </a:extLst>
          </p:cNvPr>
          <p:cNvGrpSpPr/>
          <p:nvPr/>
        </p:nvGrpSpPr>
        <p:grpSpPr>
          <a:xfrm>
            <a:off x="168579" y="1284405"/>
            <a:ext cx="11282695" cy="5572614"/>
            <a:chOff x="337157" y="2568810"/>
            <a:chExt cx="22565220" cy="11145227"/>
          </a:xfrm>
        </p:grpSpPr>
        <p:sp>
          <p:nvSpPr>
            <p:cNvPr id="22" name="Freeform 2">
              <a:extLst>
                <a:ext uri="{FF2B5EF4-FFF2-40B4-BE49-F238E27FC236}">
                  <a16:creationId xmlns:a16="http://schemas.microsoft.com/office/drawing/2014/main" id="{5E1C159A-89D6-2E4D-842D-7AC2371C5A38}"/>
                </a:ext>
              </a:extLst>
            </p:cNvPr>
            <p:cNvSpPr>
              <a:spLocks noChangeArrowheads="1"/>
            </p:cNvSpPr>
            <p:nvPr/>
          </p:nvSpPr>
          <p:spPr bwMode="auto">
            <a:xfrm>
              <a:off x="12137060" y="3072906"/>
              <a:ext cx="120865" cy="10641131"/>
            </a:xfrm>
            <a:custGeom>
              <a:avLst/>
              <a:gdLst>
                <a:gd name="T0" fmla="*/ 0 w 102"/>
                <a:gd name="T1" fmla="*/ 11007 h 11008"/>
                <a:gd name="T2" fmla="*/ 101 w 102"/>
                <a:gd name="T3" fmla="*/ 11007 h 11008"/>
                <a:gd name="T4" fmla="*/ 101 w 102"/>
                <a:gd name="T5" fmla="*/ 0 h 11008"/>
                <a:gd name="T6" fmla="*/ 0 w 102"/>
                <a:gd name="T7" fmla="*/ 0 h 11008"/>
                <a:gd name="T8" fmla="*/ 0 w 102"/>
                <a:gd name="T9" fmla="*/ 11007 h 11008"/>
              </a:gdLst>
              <a:ahLst/>
              <a:cxnLst>
                <a:cxn ang="0">
                  <a:pos x="T0" y="T1"/>
                </a:cxn>
                <a:cxn ang="0">
                  <a:pos x="T2" y="T3"/>
                </a:cxn>
                <a:cxn ang="0">
                  <a:pos x="T4" y="T5"/>
                </a:cxn>
                <a:cxn ang="0">
                  <a:pos x="T6" y="T7"/>
                </a:cxn>
                <a:cxn ang="0">
                  <a:pos x="T8" y="T9"/>
                </a:cxn>
              </a:cxnLst>
              <a:rect l="0" t="0" r="r" b="b"/>
              <a:pathLst>
                <a:path w="102" h="11008">
                  <a:moveTo>
                    <a:pt x="0" y="11007"/>
                  </a:moveTo>
                  <a:lnTo>
                    <a:pt x="101" y="11007"/>
                  </a:lnTo>
                  <a:lnTo>
                    <a:pt x="101" y="0"/>
                  </a:lnTo>
                  <a:lnTo>
                    <a:pt x="0" y="0"/>
                  </a:lnTo>
                  <a:lnTo>
                    <a:pt x="0" y="11007"/>
                  </a:lnTo>
                </a:path>
              </a:pathLst>
            </a:custGeom>
            <a:solidFill>
              <a:schemeClr val="tx1">
                <a:lumMod val="20000"/>
                <a:lumOff val="80000"/>
              </a:schemeClr>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23" name="Freeform 145">
              <a:extLst>
                <a:ext uri="{FF2B5EF4-FFF2-40B4-BE49-F238E27FC236}">
                  <a16:creationId xmlns:a16="http://schemas.microsoft.com/office/drawing/2014/main" id="{AD730C99-FB6D-324D-AB24-611280D6AA2B}"/>
                </a:ext>
              </a:extLst>
            </p:cNvPr>
            <p:cNvSpPr>
              <a:spLocks noChangeArrowheads="1"/>
            </p:cNvSpPr>
            <p:nvPr/>
          </p:nvSpPr>
          <p:spPr bwMode="auto">
            <a:xfrm>
              <a:off x="12549083" y="12027497"/>
              <a:ext cx="1983199" cy="65923"/>
            </a:xfrm>
            <a:custGeom>
              <a:avLst/>
              <a:gdLst>
                <a:gd name="T0" fmla="*/ 0 w 1594"/>
                <a:gd name="T1" fmla="*/ 0 h 52"/>
                <a:gd name="T2" fmla="*/ 1593 w 1594"/>
                <a:gd name="T3" fmla="*/ 0 h 52"/>
                <a:gd name="T4" fmla="*/ 1593 w 1594"/>
                <a:gd name="T5" fmla="*/ 51 h 52"/>
                <a:gd name="T6" fmla="*/ 0 w 1594"/>
                <a:gd name="T7" fmla="*/ 51 h 52"/>
                <a:gd name="T8" fmla="*/ 0 w 1594"/>
                <a:gd name="T9" fmla="*/ 0 h 52"/>
              </a:gdLst>
              <a:ahLst/>
              <a:cxnLst>
                <a:cxn ang="0">
                  <a:pos x="T0" y="T1"/>
                </a:cxn>
                <a:cxn ang="0">
                  <a:pos x="T2" y="T3"/>
                </a:cxn>
                <a:cxn ang="0">
                  <a:pos x="T4" y="T5"/>
                </a:cxn>
                <a:cxn ang="0">
                  <a:pos x="T6" y="T7"/>
                </a:cxn>
                <a:cxn ang="0">
                  <a:pos x="T8" y="T9"/>
                </a:cxn>
              </a:cxnLst>
              <a:rect l="0" t="0" r="r" b="b"/>
              <a:pathLst>
                <a:path w="1594" h="52">
                  <a:moveTo>
                    <a:pt x="0" y="0"/>
                  </a:moveTo>
                  <a:lnTo>
                    <a:pt x="1593" y="0"/>
                  </a:lnTo>
                  <a:lnTo>
                    <a:pt x="1593" y="51"/>
                  </a:lnTo>
                  <a:lnTo>
                    <a:pt x="0" y="51"/>
                  </a:lnTo>
                  <a:lnTo>
                    <a:pt x="0" y="0"/>
                  </a:lnTo>
                </a:path>
              </a:pathLst>
            </a:custGeom>
            <a:solidFill>
              <a:schemeClr val="accent5"/>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24" name="Freeform 146">
              <a:extLst>
                <a:ext uri="{FF2B5EF4-FFF2-40B4-BE49-F238E27FC236}">
                  <a16:creationId xmlns:a16="http://schemas.microsoft.com/office/drawing/2014/main" id="{0AA48FDB-2717-7A47-A053-E80C888023FA}"/>
                </a:ext>
              </a:extLst>
            </p:cNvPr>
            <p:cNvSpPr>
              <a:spLocks noChangeArrowheads="1"/>
            </p:cNvSpPr>
            <p:nvPr/>
          </p:nvSpPr>
          <p:spPr bwMode="auto">
            <a:xfrm>
              <a:off x="12016204" y="11884663"/>
              <a:ext cx="346096" cy="346096"/>
            </a:xfrm>
            <a:custGeom>
              <a:avLst/>
              <a:gdLst>
                <a:gd name="T0" fmla="*/ 277 w 278"/>
                <a:gd name="T1" fmla="*/ 139 h 279"/>
                <a:gd name="T2" fmla="*/ 277 w 278"/>
                <a:gd name="T3" fmla="*/ 139 h 279"/>
                <a:gd name="T4" fmla="*/ 139 w 278"/>
                <a:gd name="T5" fmla="*/ 278 h 279"/>
                <a:gd name="T6" fmla="*/ 139 w 278"/>
                <a:gd name="T7" fmla="*/ 278 h 279"/>
                <a:gd name="T8" fmla="*/ 0 w 278"/>
                <a:gd name="T9" fmla="*/ 139 h 279"/>
                <a:gd name="T10" fmla="*/ 0 w 278"/>
                <a:gd name="T11" fmla="*/ 139 h 279"/>
                <a:gd name="T12" fmla="*/ 139 w 278"/>
                <a:gd name="T13" fmla="*/ 0 h 279"/>
                <a:gd name="T14" fmla="*/ 139 w 278"/>
                <a:gd name="T15" fmla="*/ 0 h 279"/>
                <a:gd name="T16" fmla="*/ 277 w 278"/>
                <a:gd name="T17" fmla="*/ 13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9">
                  <a:moveTo>
                    <a:pt x="277" y="139"/>
                  </a:moveTo>
                  <a:lnTo>
                    <a:pt x="277" y="139"/>
                  </a:lnTo>
                  <a:cubicBezTo>
                    <a:pt x="277" y="216"/>
                    <a:pt x="215" y="278"/>
                    <a:pt x="139" y="278"/>
                  </a:cubicBezTo>
                  <a:lnTo>
                    <a:pt x="139" y="278"/>
                  </a:lnTo>
                  <a:cubicBezTo>
                    <a:pt x="63" y="278"/>
                    <a:pt x="0" y="216"/>
                    <a:pt x="0" y="139"/>
                  </a:cubicBezTo>
                  <a:lnTo>
                    <a:pt x="0" y="139"/>
                  </a:lnTo>
                  <a:cubicBezTo>
                    <a:pt x="0" y="62"/>
                    <a:pt x="63" y="0"/>
                    <a:pt x="139" y="0"/>
                  </a:cubicBezTo>
                  <a:lnTo>
                    <a:pt x="139" y="0"/>
                  </a:lnTo>
                  <a:cubicBezTo>
                    <a:pt x="215" y="0"/>
                    <a:pt x="277" y="62"/>
                    <a:pt x="277" y="139"/>
                  </a:cubicBezTo>
                </a:path>
              </a:pathLst>
            </a:custGeom>
            <a:solidFill>
              <a:schemeClr val="accent5"/>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25" name="Freeform 147">
              <a:extLst>
                <a:ext uri="{FF2B5EF4-FFF2-40B4-BE49-F238E27FC236}">
                  <a16:creationId xmlns:a16="http://schemas.microsoft.com/office/drawing/2014/main" id="{6F85DCE1-32EC-574B-9484-F394B63875E7}"/>
                </a:ext>
              </a:extLst>
            </p:cNvPr>
            <p:cNvSpPr>
              <a:spLocks noChangeArrowheads="1"/>
            </p:cNvSpPr>
            <p:nvPr/>
          </p:nvSpPr>
          <p:spPr bwMode="auto">
            <a:xfrm>
              <a:off x="11774489" y="11648440"/>
              <a:ext cx="824043" cy="824043"/>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3"/>
                    <a:pt x="80" y="331"/>
                  </a:cubicBezTo>
                  <a:lnTo>
                    <a:pt x="80" y="331"/>
                  </a:lnTo>
                  <a:cubicBezTo>
                    <a:pt x="80" y="469"/>
                    <a:pt x="192" y="581"/>
                    <a:pt x="330" y="581"/>
                  </a:cubicBezTo>
                  <a:lnTo>
                    <a:pt x="330" y="581"/>
                  </a:lnTo>
                  <a:cubicBezTo>
                    <a:pt x="467" y="581"/>
                    <a:pt x="580" y="469"/>
                    <a:pt x="580" y="331"/>
                  </a:cubicBezTo>
                  <a:lnTo>
                    <a:pt x="580" y="331"/>
                  </a:lnTo>
                  <a:cubicBezTo>
                    <a:pt x="580" y="193"/>
                    <a:pt x="467" y="80"/>
                    <a:pt x="330" y="80"/>
                  </a:cubicBezTo>
                  <a:close/>
                  <a:moveTo>
                    <a:pt x="330" y="661"/>
                  </a:moveTo>
                  <a:lnTo>
                    <a:pt x="330" y="661"/>
                  </a:lnTo>
                  <a:cubicBezTo>
                    <a:pt x="148" y="661"/>
                    <a:pt x="0" y="513"/>
                    <a:pt x="0" y="331"/>
                  </a:cubicBezTo>
                  <a:lnTo>
                    <a:pt x="0" y="331"/>
                  </a:lnTo>
                  <a:cubicBezTo>
                    <a:pt x="0" y="149"/>
                    <a:pt x="148" y="0"/>
                    <a:pt x="330" y="0"/>
                  </a:cubicBezTo>
                  <a:lnTo>
                    <a:pt x="330" y="0"/>
                  </a:lnTo>
                  <a:cubicBezTo>
                    <a:pt x="511" y="0"/>
                    <a:pt x="659" y="149"/>
                    <a:pt x="659" y="331"/>
                  </a:cubicBezTo>
                  <a:lnTo>
                    <a:pt x="659" y="331"/>
                  </a:lnTo>
                  <a:cubicBezTo>
                    <a:pt x="659" y="513"/>
                    <a:pt x="511" y="661"/>
                    <a:pt x="330" y="661"/>
                  </a:cubicBezTo>
                  <a:close/>
                </a:path>
              </a:pathLst>
            </a:custGeom>
            <a:solidFill>
              <a:schemeClr val="accent5"/>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26" name="Freeform 148">
              <a:extLst>
                <a:ext uri="{FF2B5EF4-FFF2-40B4-BE49-F238E27FC236}">
                  <a16:creationId xmlns:a16="http://schemas.microsoft.com/office/drawing/2014/main" id="{CB5FAF02-CB0D-E147-A4A9-CBE3A73465EC}"/>
                </a:ext>
              </a:extLst>
            </p:cNvPr>
            <p:cNvSpPr>
              <a:spLocks noChangeArrowheads="1"/>
            </p:cNvSpPr>
            <p:nvPr/>
          </p:nvSpPr>
          <p:spPr bwMode="auto">
            <a:xfrm>
              <a:off x="14499326" y="11961575"/>
              <a:ext cx="186783" cy="192275"/>
            </a:xfrm>
            <a:custGeom>
              <a:avLst/>
              <a:gdLst>
                <a:gd name="T0" fmla="*/ 75 w 152"/>
                <a:gd name="T1" fmla="*/ 152 h 153"/>
                <a:gd name="T2" fmla="*/ 75 w 152"/>
                <a:gd name="T3" fmla="*/ 152 h 153"/>
                <a:gd name="T4" fmla="*/ 0 w 152"/>
                <a:gd name="T5" fmla="*/ 76 h 153"/>
                <a:gd name="T6" fmla="*/ 0 w 152"/>
                <a:gd name="T7" fmla="*/ 76 h 153"/>
                <a:gd name="T8" fmla="*/ 75 w 152"/>
                <a:gd name="T9" fmla="*/ 0 h 153"/>
                <a:gd name="T10" fmla="*/ 75 w 152"/>
                <a:gd name="T11" fmla="*/ 0 h 153"/>
                <a:gd name="T12" fmla="*/ 151 w 152"/>
                <a:gd name="T13" fmla="*/ 76 h 153"/>
                <a:gd name="T14" fmla="*/ 151 w 152"/>
                <a:gd name="T15" fmla="*/ 76 h 153"/>
                <a:gd name="T16" fmla="*/ 75 w 152"/>
                <a:gd name="T17" fmla="*/ 152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3">
                  <a:moveTo>
                    <a:pt x="75" y="152"/>
                  </a:moveTo>
                  <a:lnTo>
                    <a:pt x="75" y="152"/>
                  </a:lnTo>
                  <a:cubicBezTo>
                    <a:pt x="34" y="152"/>
                    <a:pt x="0" y="117"/>
                    <a:pt x="0" y="76"/>
                  </a:cubicBezTo>
                  <a:lnTo>
                    <a:pt x="0" y="76"/>
                  </a:lnTo>
                  <a:cubicBezTo>
                    <a:pt x="0" y="34"/>
                    <a:pt x="34" y="0"/>
                    <a:pt x="75" y="0"/>
                  </a:cubicBezTo>
                  <a:lnTo>
                    <a:pt x="75" y="0"/>
                  </a:lnTo>
                  <a:cubicBezTo>
                    <a:pt x="117" y="0"/>
                    <a:pt x="151" y="34"/>
                    <a:pt x="151" y="76"/>
                  </a:cubicBezTo>
                  <a:lnTo>
                    <a:pt x="151" y="76"/>
                  </a:lnTo>
                  <a:cubicBezTo>
                    <a:pt x="151" y="117"/>
                    <a:pt x="117" y="152"/>
                    <a:pt x="75" y="152"/>
                  </a:cubicBezTo>
                </a:path>
              </a:pathLst>
            </a:custGeom>
            <a:solidFill>
              <a:schemeClr val="accent5"/>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27" name="Freeform 149">
              <a:extLst>
                <a:ext uri="{FF2B5EF4-FFF2-40B4-BE49-F238E27FC236}">
                  <a16:creationId xmlns:a16="http://schemas.microsoft.com/office/drawing/2014/main" id="{800D2A5D-7CDE-C54C-8278-161995F5CEDA}"/>
                </a:ext>
              </a:extLst>
            </p:cNvPr>
            <p:cNvSpPr>
              <a:spLocks noChangeArrowheads="1"/>
            </p:cNvSpPr>
            <p:nvPr/>
          </p:nvSpPr>
          <p:spPr bwMode="auto">
            <a:xfrm>
              <a:off x="15098129" y="11159505"/>
              <a:ext cx="1796415" cy="1796411"/>
            </a:xfrm>
            <a:custGeom>
              <a:avLst/>
              <a:gdLst>
                <a:gd name="T0" fmla="*/ 1439 w 1440"/>
                <a:gd name="T1" fmla="*/ 1440 h 1441"/>
                <a:gd name="T2" fmla="*/ 0 w 1440"/>
                <a:gd name="T3" fmla="*/ 1440 h 1441"/>
                <a:gd name="T4" fmla="*/ 0 w 1440"/>
                <a:gd name="T5" fmla="*/ 0 h 1441"/>
                <a:gd name="T6" fmla="*/ 1439 w 1440"/>
                <a:gd name="T7" fmla="*/ 0 h 1441"/>
                <a:gd name="T8" fmla="*/ 1439 w 1440"/>
                <a:gd name="T9" fmla="*/ 1440 h 1441"/>
              </a:gdLst>
              <a:ahLst/>
              <a:cxnLst>
                <a:cxn ang="0">
                  <a:pos x="T0" y="T1"/>
                </a:cxn>
                <a:cxn ang="0">
                  <a:pos x="T2" y="T3"/>
                </a:cxn>
                <a:cxn ang="0">
                  <a:pos x="T4" y="T5"/>
                </a:cxn>
                <a:cxn ang="0">
                  <a:pos x="T6" y="T7"/>
                </a:cxn>
                <a:cxn ang="0">
                  <a:pos x="T8" y="T9"/>
                </a:cxn>
              </a:cxnLst>
              <a:rect l="0" t="0" r="r" b="b"/>
              <a:pathLst>
                <a:path w="1440" h="1441">
                  <a:moveTo>
                    <a:pt x="1439" y="1440"/>
                  </a:moveTo>
                  <a:lnTo>
                    <a:pt x="0" y="1440"/>
                  </a:lnTo>
                  <a:lnTo>
                    <a:pt x="0" y="0"/>
                  </a:lnTo>
                  <a:lnTo>
                    <a:pt x="1439" y="0"/>
                  </a:lnTo>
                  <a:lnTo>
                    <a:pt x="1439" y="1440"/>
                  </a:lnTo>
                </a:path>
              </a:pathLst>
            </a:custGeom>
            <a:solidFill>
              <a:schemeClr val="accent5"/>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29" name="Freeform 226">
              <a:extLst>
                <a:ext uri="{FF2B5EF4-FFF2-40B4-BE49-F238E27FC236}">
                  <a16:creationId xmlns:a16="http://schemas.microsoft.com/office/drawing/2014/main" id="{0568245A-38DB-344B-9F60-76B6B35D792C}"/>
                </a:ext>
              </a:extLst>
            </p:cNvPr>
            <p:cNvSpPr>
              <a:spLocks noChangeArrowheads="1"/>
            </p:cNvSpPr>
            <p:nvPr/>
          </p:nvSpPr>
          <p:spPr bwMode="auto">
            <a:xfrm>
              <a:off x="9851723" y="9884987"/>
              <a:ext cx="1983195" cy="65923"/>
            </a:xfrm>
            <a:custGeom>
              <a:avLst/>
              <a:gdLst>
                <a:gd name="T0" fmla="*/ 1591 w 1592"/>
                <a:gd name="T1" fmla="*/ 51 h 52"/>
                <a:gd name="T2" fmla="*/ 0 w 1592"/>
                <a:gd name="T3" fmla="*/ 51 h 52"/>
                <a:gd name="T4" fmla="*/ 0 w 1592"/>
                <a:gd name="T5" fmla="*/ 0 h 52"/>
                <a:gd name="T6" fmla="*/ 1591 w 1592"/>
                <a:gd name="T7" fmla="*/ 0 h 52"/>
                <a:gd name="T8" fmla="*/ 1591 w 1592"/>
                <a:gd name="T9" fmla="*/ 51 h 52"/>
              </a:gdLst>
              <a:ahLst/>
              <a:cxnLst>
                <a:cxn ang="0">
                  <a:pos x="T0" y="T1"/>
                </a:cxn>
                <a:cxn ang="0">
                  <a:pos x="T2" y="T3"/>
                </a:cxn>
                <a:cxn ang="0">
                  <a:pos x="T4" y="T5"/>
                </a:cxn>
                <a:cxn ang="0">
                  <a:pos x="T6" y="T7"/>
                </a:cxn>
                <a:cxn ang="0">
                  <a:pos x="T8" y="T9"/>
                </a:cxn>
              </a:cxnLst>
              <a:rect l="0" t="0" r="r" b="b"/>
              <a:pathLst>
                <a:path w="1592" h="52">
                  <a:moveTo>
                    <a:pt x="1591" y="51"/>
                  </a:moveTo>
                  <a:lnTo>
                    <a:pt x="0" y="51"/>
                  </a:lnTo>
                  <a:lnTo>
                    <a:pt x="0" y="0"/>
                  </a:lnTo>
                  <a:lnTo>
                    <a:pt x="1591" y="0"/>
                  </a:lnTo>
                  <a:lnTo>
                    <a:pt x="1591" y="51"/>
                  </a:lnTo>
                </a:path>
              </a:pathLst>
            </a:custGeom>
            <a:solidFill>
              <a:schemeClr val="accent4"/>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0" name="Freeform 227">
              <a:extLst>
                <a:ext uri="{FF2B5EF4-FFF2-40B4-BE49-F238E27FC236}">
                  <a16:creationId xmlns:a16="http://schemas.microsoft.com/office/drawing/2014/main" id="{5B426BDE-C62E-E040-9C3A-85A10E253935}"/>
                </a:ext>
              </a:extLst>
            </p:cNvPr>
            <p:cNvSpPr>
              <a:spLocks noChangeArrowheads="1"/>
            </p:cNvSpPr>
            <p:nvPr/>
          </p:nvSpPr>
          <p:spPr bwMode="auto">
            <a:xfrm>
              <a:off x="12016204" y="9742151"/>
              <a:ext cx="346096" cy="346096"/>
            </a:xfrm>
            <a:custGeom>
              <a:avLst/>
              <a:gdLst>
                <a:gd name="T0" fmla="*/ 0 w 278"/>
                <a:gd name="T1" fmla="*/ 140 h 279"/>
                <a:gd name="T2" fmla="*/ 0 w 278"/>
                <a:gd name="T3" fmla="*/ 140 h 279"/>
                <a:gd name="T4" fmla="*/ 139 w 278"/>
                <a:gd name="T5" fmla="*/ 0 h 279"/>
                <a:gd name="T6" fmla="*/ 139 w 278"/>
                <a:gd name="T7" fmla="*/ 0 h 279"/>
                <a:gd name="T8" fmla="*/ 277 w 278"/>
                <a:gd name="T9" fmla="*/ 140 h 279"/>
                <a:gd name="T10" fmla="*/ 277 w 278"/>
                <a:gd name="T11" fmla="*/ 140 h 279"/>
                <a:gd name="T12" fmla="*/ 139 w 278"/>
                <a:gd name="T13" fmla="*/ 278 h 279"/>
                <a:gd name="T14" fmla="*/ 139 w 278"/>
                <a:gd name="T15" fmla="*/ 278 h 279"/>
                <a:gd name="T16" fmla="*/ 0 w 278"/>
                <a:gd name="T17" fmla="*/ 140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9">
                  <a:moveTo>
                    <a:pt x="0" y="140"/>
                  </a:moveTo>
                  <a:lnTo>
                    <a:pt x="0" y="140"/>
                  </a:lnTo>
                  <a:cubicBezTo>
                    <a:pt x="0" y="63"/>
                    <a:pt x="62" y="0"/>
                    <a:pt x="139" y="0"/>
                  </a:cubicBezTo>
                  <a:lnTo>
                    <a:pt x="139" y="0"/>
                  </a:lnTo>
                  <a:cubicBezTo>
                    <a:pt x="214" y="0"/>
                    <a:pt x="277" y="63"/>
                    <a:pt x="277" y="140"/>
                  </a:cubicBezTo>
                  <a:lnTo>
                    <a:pt x="277" y="140"/>
                  </a:lnTo>
                  <a:cubicBezTo>
                    <a:pt x="277" y="216"/>
                    <a:pt x="214" y="278"/>
                    <a:pt x="139" y="278"/>
                  </a:cubicBezTo>
                  <a:lnTo>
                    <a:pt x="139" y="278"/>
                  </a:lnTo>
                  <a:cubicBezTo>
                    <a:pt x="62" y="278"/>
                    <a:pt x="0" y="216"/>
                    <a:pt x="0" y="140"/>
                  </a:cubicBezTo>
                </a:path>
              </a:pathLst>
            </a:custGeom>
            <a:solidFill>
              <a:schemeClr val="accent4"/>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1" name="Freeform 228">
              <a:extLst>
                <a:ext uri="{FF2B5EF4-FFF2-40B4-BE49-F238E27FC236}">
                  <a16:creationId xmlns:a16="http://schemas.microsoft.com/office/drawing/2014/main" id="{8E2B1BED-B455-A143-B5D7-8FF4D715B5F0}"/>
                </a:ext>
              </a:extLst>
            </p:cNvPr>
            <p:cNvSpPr>
              <a:spLocks noChangeArrowheads="1"/>
            </p:cNvSpPr>
            <p:nvPr/>
          </p:nvSpPr>
          <p:spPr bwMode="auto">
            <a:xfrm>
              <a:off x="11785477" y="9500437"/>
              <a:ext cx="824043" cy="824043"/>
            </a:xfrm>
            <a:custGeom>
              <a:avLst/>
              <a:gdLst>
                <a:gd name="T0" fmla="*/ 330 w 660"/>
                <a:gd name="T1" fmla="*/ 581 h 662"/>
                <a:gd name="T2" fmla="*/ 330 w 660"/>
                <a:gd name="T3" fmla="*/ 581 h 662"/>
                <a:gd name="T4" fmla="*/ 580 w 660"/>
                <a:gd name="T5" fmla="*/ 331 h 662"/>
                <a:gd name="T6" fmla="*/ 580 w 660"/>
                <a:gd name="T7" fmla="*/ 331 h 662"/>
                <a:gd name="T8" fmla="*/ 330 w 660"/>
                <a:gd name="T9" fmla="*/ 80 h 662"/>
                <a:gd name="T10" fmla="*/ 330 w 660"/>
                <a:gd name="T11" fmla="*/ 80 h 662"/>
                <a:gd name="T12" fmla="*/ 80 w 660"/>
                <a:gd name="T13" fmla="*/ 331 h 662"/>
                <a:gd name="T14" fmla="*/ 80 w 660"/>
                <a:gd name="T15" fmla="*/ 331 h 662"/>
                <a:gd name="T16" fmla="*/ 330 w 660"/>
                <a:gd name="T17" fmla="*/ 581 h 662"/>
                <a:gd name="T18" fmla="*/ 330 w 660"/>
                <a:gd name="T19" fmla="*/ 0 h 662"/>
                <a:gd name="T20" fmla="*/ 330 w 660"/>
                <a:gd name="T21" fmla="*/ 0 h 662"/>
                <a:gd name="T22" fmla="*/ 659 w 660"/>
                <a:gd name="T23" fmla="*/ 331 h 662"/>
                <a:gd name="T24" fmla="*/ 659 w 660"/>
                <a:gd name="T25" fmla="*/ 331 h 662"/>
                <a:gd name="T26" fmla="*/ 330 w 660"/>
                <a:gd name="T27" fmla="*/ 661 h 662"/>
                <a:gd name="T28" fmla="*/ 330 w 660"/>
                <a:gd name="T29" fmla="*/ 661 h 662"/>
                <a:gd name="T30" fmla="*/ 0 w 660"/>
                <a:gd name="T31" fmla="*/ 331 h 662"/>
                <a:gd name="T32" fmla="*/ 0 w 660"/>
                <a:gd name="T33" fmla="*/ 331 h 662"/>
                <a:gd name="T34" fmla="*/ 330 w 660"/>
                <a:gd name="T35" fmla="*/ 0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581"/>
                  </a:moveTo>
                  <a:lnTo>
                    <a:pt x="330" y="581"/>
                  </a:lnTo>
                  <a:cubicBezTo>
                    <a:pt x="467" y="581"/>
                    <a:pt x="580" y="468"/>
                    <a:pt x="580" y="331"/>
                  </a:cubicBezTo>
                  <a:lnTo>
                    <a:pt x="580" y="331"/>
                  </a:lnTo>
                  <a:cubicBezTo>
                    <a:pt x="580" y="193"/>
                    <a:pt x="467" y="80"/>
                    <a:pt x="330" y="80"/>
                  </a:cubicBezTo>
                  <a:lnTo>
                    <a:pt x="330" y="80"/>
                  </a:lnTo>
                  <a:cubicBezTo>
                    <a:pt x="192" y="80"/>
                    <a:pt x="80" y="193"/>
                    <a:pt x="80" y="331"/>
                  </a:cubicBezTo>
                  <a:lnTo>
                    <a:pt x="80" y="331"/>
                  </a:lnTo>
                  <a:cubicBezTo>
                    <a:pt x="80" y="468"/>
                    <a:pt x="192" y="581"/>
                    <a:pt x="330" y="581"/>
                  </a:cubicBezTo>
                  <a:close/>
                  <a:moveTo>
                    <a:pt x="330" y="0"/>
                  </a:moveTo>
                  <a:lnTo>
                    <a:pt x="330" y="0"/>
                  </a:lnTo>
                  <a:cubicBezTo>
                    <a:pt x="511" y="0"/>
                    <a:pt x="659" y="148"/>
                    <a:pt x="659" y="331"/>
                  </a:cubicBezTo>
                  <a:lnTo>
                    <a:pt x="659" y="331"/>
                  </a:lnTo>
                  <a:cubicBezTo>
                    <a:pt x="659" y="513"/>
                    <a:pt x="511" y="661"/>
                    <a:pt x="330" y="661"/>
                  </a:cubicBezTo>
                  <a:lnTo>
                    <a:pt x="330" y="661"/>
                  </a:lnTo>
                  <a:cubicBezTo>
                    <a:pt x="148" y="661"/>
                    <a:pt x="0" y="513"/>
                    <a:pt x="0" y="331"/>
                  </a:cubicBezTo>
                  <a:lnTo>
                    <a:pt x="0" y="331"/>
                  </a:lnTo>
                  <a:cubicBezTo>
                    <a:pt x="0" y="148"/>
                    <a:pt x="148" y="0"/>
                    <a:pt x="330" y="0"/>
                  </a:cubicBezTo>
                  <a:close/>
                </a:path>
              </a:pathLst>
            </a:custGeom>
            <a:solidFill>
              <a:schemeClr val="accent4"/>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2" name="Freeform 229">
              <a:extLst>
                <a:ext uri="{FF2B5EF4-FFF2-40B4-BE49-F238E27FC236}">
                  <a16:creationId xmlns:a16="http://schemas.microsoft.com/office/drawing/2014/main" id="{0C92A542-154E-6C45-A4A5-6610E1CE7B32}"/>
                </a:ext>
              </a:extLst>
            </p:cNvPr>
            <p:cNvSpPr>
              <a:spLocks noChangeArrowheads="1"/>
            </p:cNvSpPr>
            <p:nvPr/>
          </p:nvSpPr>
          <p:spPr bwMode="auto">
            <a:xfrm>
              <a:off x="9692406" y="9819067"/>
              <a:ext cx="192279" cy="186783"/>
            </a:xfrm>
            <a:custGeom>
              <a:avLst/>
              <a:gdLst>
                <a:gd name="T0" fmla="*/ 76 w 153"/>
                <a:gd name="T1" fmla="*/ 0 h 152"/>
                <a:gd name="T2" fmla="*/ 76 w 153"/>
                <a:gd name="T3" fmla="*/ 0 h 152"/>
                <a:gd name="T4" fmla="*/ 152 w 153"/>
                <a:gd name="T5" fmla="*/ 76 h 152"/>
                <a:gd name="T6" fmla="*/ 152 w 153"/>
                <a:gd name="T7" fmla="*/ 76 h 152"/>
                <a:gd name="T8" fmla="*/ 76 w 153"/>
                <a:gd name="T9" fmla="*/ 151 h 152"/>
                <a:gd name="T10" fmla="*/ 76 w 153"/>
                <a:gd name="T11" fmla="*/ 151 h 152"/>
                <a:gd name="T12" fmla="*/ 0 w 153"/>
                <a:gd name="T13" fmla="*/ 76 h 152"/>
                <a:gd name="T14" fmla="*/ 0 w 153"/>
                <a:gd name="T15" fmla="*/ 76 h 152"/>
                <a:gd name="T16" fmla="*/ 76 w 153"/>
                <a:gd name="T17" fmla="*/ 0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3" h="152">
                  <a:moveTo>
                    <a:pt x="76" y="0"/>
                  </a:moveTo>
                  <a:lnTo>
                    <a:pt x="76" y="0"/>
                  </a:lnTo>
                  <a:cubicBezTo>
                    <a:pt x="118" y="0"/>
                    <a:pt x="152" y="34"/>
                    <a:pt x="152" y="76"/>
                  </a:cubicBezTo>
                  <a:lnTo>
                    <a:pt x="152" y="76"/>
                  </a:lnTo>
                  <a:cubicBezTo>
                    <a:pt x="152" y="117"/>
                    <a:pt x="118" y="151"/>
                    <a:pt x="76" y="151"/>
                  </a:cubicBezTo>
                  <a:lnTo>
                    <a:pt x="76" y="151"/>
                  </a:lnTo>
                  <a:cubicBezTo>
                    <a:pt x="34" y="151"/>
                    <a:pt x="0" y="117"/>
                    <a:pt x="0" y="76"/>
                  </a:cubicBezTo>
                  <a:lnTo>
                    <a:pt x="0" y="76"/>
                  </a:lnTo>
                  <a:cubicBezTo>
                    <a:pt x="0" y="34"/>
                    <a:pt x="34" y="0"/>
                    <a:pt x="76" y="0"/>
                  </a:cubicBezTo>
                </a:path>
              </a:pathLst>
            </a:custGeom>
            <a:solidFill>
              <a:schemeClr val="accent4"/>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3" name="Freeform 230">
              <a:extLst>
                <a:ext uri="{FF2B5EF4-FFF2-40B4-BE49-F238E27FC236}">
                  <a16:creationId xmlns:a16="http://schemas.microsoft.com/office/drawing/2014/main" id="{107CF9EB-A5BC-8943-8BE0-D84D7086E901}"/>
                </a:ext>
              </a:extLst>
            </p:cNvPr>
            <p:cNvSpPr>
              <a:spLocks noChangeArrowheads="1"/>
            </p:cNvSpPr>
            <p:nvPr/>
          </p:nvSpPr>
          <p:spPr bwMode="auto">
            <a:xfrm>
              <a:off x="7483973" y="9016996"/>
              <a:ext cx="1796415" cy="1796411"/>
            </a:xfrm>
            <a:custGeom>
              <a:avLst/>
              <a:gdLst>
                <a:gd name="T0" fmla="*/ 1439 w 1440"/>
                <a:gd name="T1" fmla="*/ 1439 h 1440"/>
                <a:gd name="T2" fmla="*/ 0 w 1440"/>
                <a:gd name="T3" fmla="*/ 1439 h 1440"/>
                <a:gd name="T4" fmla="*/ 0 w 1440"/>
                <a:gd name="T5" fmla="*/ 0 h 1440"/>
                <a:gd name="T6" fmla="*/ 1439 w 1440"/>
                <a:gd name="T7" fmla="*/ 0 h 1440"/>
                <a:gd name="T8" fmla="*/ 1439 w 1440"/>
                <a:gd name="T9" fmla="*/ 1439 h 1440"/>
              </a:gdLst>
              <a:ahLst/>
              <a:cxnLst>
                <a:cxn ang="0">
                  <a:pos x="T0" y="T1"/>
                </a:cxn>
                <a:cxn ang="0">
                  <a:pos x="T2" y="T3"/>
                </a:cxn>
                <a:cxn ang="0">
                  <a:pos x="T4" y="T5"/>
                </a:cxn>
                <a:cxn ang="0">
                  <a:pos x="T6" y="T7"/>
                </a:cxn>
                <a:cxn ang="0">
                  <a:pos x="T8" y="T9"/>
                </a:cxn>
              </a:cxnLst>
              <a:rect l="0" t="0" r="r" b="b"/>
              <a:pathLst>
                <a:path w="1440" h="1440">
                  <a:moveTo>
                    <a:pt x="1439" y="1439"/>
                  </a:moveTo>
                  <a:lnTo>
                    <a:pt x="0" y="1439"/>
                  </a:lnTo>
                  <a:lnTo>
                    <a:pt x="0" y="0"/>
                  </a:lnTo>
                  <a:lnTo>
                    <a:pt x="1439" y="0"/>
                  </a:lnTo>
                  <a:lnTo>
                    <a:pt x="1439" y="1439"/>
                  </a:lnTo>
                </a:path>
              </a:pathLst>
            </a:custGeom>
            <a:solidFill>
              <a:schemeClr val="accent4"/>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5" name="Freeform 308">
              <a:extLst>
                <a:ext uri="{FF2B5EF4-FFF2-40B4-BE49-F238E27FC236}">
                  <a16:creationId xmlns:a16="http://schemas.microsoft.com/office/drawing/2014/main" id="{68CEF045-F5A4-F649-A891-EBCC40C68D9D}"/>
                </a:ext>
              </a:extLst>
            </p:cNvPr>
            <p:cNvSpPr>
              <a:spLocks noChangeArrowheads="1"/>
            </p:cNvSpPr>
            <p:nvPr/>
          </p:nvSpPr>
          <p:spPr bwMode="auto">
            <a:xfrm>
              <a:off x="12549083" y="7736981"/>
              <a:ext cx="1983199" cy="65923"/>
            </a:xfrm>
            <a:custGeom>
              <a:avLst/>
              <a:gdLst>
                <a:gd name="T0" fmla="*/ 0 w 1594"/>
                <a:gd name="T1" fmla="*/ 0 h 52"/>
                <a:gd name="T2" fmla="*/ 1593 w 1594"/>
                <a:gd name="T3" fmla="*/ 0 h 52"/>
                <a:gd name="T4" fmla="*/ 1593 w 1594"/>
                <a:gd name="T5" fmla="*/ 51 h 52"/>
                <a:gd name="T6" fmla="*/ 0 w 1594"/>
                <a:gd name="T7" fmla="*/ 51 h 52"/>
                <a:gd name="T8" fmla="*/ 0 w 1594"/>
                <a:gd name="T9" fmla="*/ 0 h 52"/>
              </a:gdLst>
              <a:ahLst/>
              <a:cxnLst>
                <a:cxn ang="0">
                  <a:pos x="T0" y="T1"/>
                </a:cxn>
                <a:cxn ang="0">
                  <a:pos x="T2" y="T3"/>
                </a:cxn>
                <a:cxn ang="0">
                  <a:pos x="T4" y="T5"/>
                </a:cxn>
                <a:cxn ang="0">
                  <a:pos x="T6" y="T7"/>
                </a:cxn>
                <a:cxn ang="0">
                  <a:pos x="T8" y="T9"/>
                </a:cxn>
              </a:cxnLst>
              <a:rect l="0" t="0" r="r" b="b"/>
              <a:pathLst>
                <a:path w="1594" h="52">
                  <a:moveTo>
                    <a:pt x="0" y="0"/>
                  </a:moveTo>
                  <a:lnTo>
                    <a:pt x="1593" y="0"/>
                  </a:lnTo>
                  <a:lnTo>
                    <a:pt x="1593" y="51"/>
                  </a:lnTo>
                  <a:lnTo>
                    <a:pt x="0" y="51"/>
                  </a:lnTo>
                  <a:lnTo>
                    <a:pt x="0" y="0"/>
                  </a:lnTo>
                </a:path>
              </a:pathLst>
            </a:custGeom>
            <a:solidFill>
              <a:schemeClr val="accent3"/>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6" name="Freeform 309">
              <a:extLst>
                <a:ext uri="{FF2B5EF4-FFF2-40B4-BE49-F238E27FC236}">
                  <a16:creationId xmlns:a16="http://schemas.microsoft.com/office/drawing/2014/main" id="{042C0558-B731-C34C-80F8-7D2DF568A0F7}"/>
                </a:ext>
              </a:extLst>
            </p:cNvPr>
            <p:cNvSpPr>
              <a:spLocks noChangeArrowheads="1"/>
            </p:cNvSpPr>
            <p:nvPr/>
          </p:nvSpPr>
          <p:spPr bwMode="auto">
            <a:xfrm>
              <a:off x="12016204" y="7594149"/>
              <a:ext cx="346096" cy="346100"/>
            </a:xfrm>
            <a:custGeom>
              <a:avLst/>
              <a:gdLst>
                <a:gd name="T0" fmla="*/ 277 w 278"/>
                <a:gd name="T1" fmla="*/ 139 h 279"/>
                <a:gd name="T2" fmla="*/ 277 w 278"/>
                <a:gd name="T3" fmla="*/ 139 h 279"/>
                <a:gd name="T4" fmla="*/ 139 w 278"/>
                <a:gd name="T5" fmla="*/ 278 h 279"/>
                <a:gd name="T6" fmla="*/ 139 w 278"/>
                <a:gd name="T7" fmla="*/ 278 h 279"/>
                <a:gd name="T8" fmla="*/ 0 w 278"/>
                <a:gd name="T9" fmla="*/ 139 h 279"/>
                <a:gd name="T10" fmla="*/ 0 w 278"/>
                <a:gd name="T11" fmla="*/ 139 h 279"/>
                <a:gd name="T12" fmla="*/ 139 w 278"/>
                <a:gd name="T13" fmla="*/ 0 h 279"/>
                <a:gd name="T14" fmla="*/ 139 w 278"/>
                <a:gd name="T15" fmla="*/ 0 h 279"/>
                <a:gd name="T16" fmla="*/ 277 w 278"/>
                <a:gd name="T17" fmla="*/ 13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9">
                  <a:moveTo>
                    <a:pt x="277" y="139"/>
                  </a:moveTo>
                  <a:lnTo>
                    <a:pt x="277" y="139"/>
                  </a:lnTo>
                  <a:cubicBezTo>
                    <a:pt x="277" y="216"/>
                    <a:pt x="215" y="278"/>
                    <a:pt x="139" y="278"/>
                  </a:cubicBezTo>
                  <a:lnTo>
                    <a:pt x="139" y="278"/>
                  </a:lnTo>
                  <a:cubicBezTo>
                    <a:pt x="63" y="278"/>
                    <a:pt x="0" y="216"/>
                    <a:pt x="0" y="139"/>
                  </a:cubicBezTo>
                  <a:lnTo>
                    <a:pt x="0" y="139"/>
                  </a:lnTo>
                  <a:cubicBezTo>
                    <a:pt x="0" y="63"/>
                    <a:pt x="63" y="0"/>
                    <a:pt x="139" y="0"/>
                  </a:cubicBezTo>
                  <a:lnTo>
                    <a:pt x="139" y="0"/>
                  </a:lnTo>
                  <a:cubicBezTo>
                    <a:pt x="215" y="0"/>
                    <a:pt x="277" y="63"/>
                    <a:pt x="277" y="139"/>
                  </a:cubicBezTo>
                </a:path>
              </a:pathLst>
            </a:custGeom>
            <a:solidFill>
              <a:schemeClr val="accent3"/>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7" name="Freeform 310">
              <a:extLst>
                <a:ext uri="{FF2B5EF4-FFF2-40B4-BE49-F238E27FC236}">
                  <a16:creationId xmlns:a16="http://schemas.microsoft.com/office/drawing/2014/main" id="{5CFDE56C-15D4-0944-98AE-A248854C2035}"/>
                </a:ext>
              </a:extLst>
            </p:cNvPr>
            <p:cNvSpPr>
              <a:spLocks noChangeArrowheads="1"/>
            </p:cNvSpPr>
            <p:nvPr/>
          </p:nvSpPr>
          <p:spPr bwMode="auto">
            <a:xfrm>
              <a:off x="11774489" y="7357925"/>
              <a:ext cx="824043" cy="824043"/>
            </a:xfrm>
            <a:custGeom>
              <a:avLst/>
              <a:gdLst>
                <a:gd name="T0" fmla="*/ 330 w 660"/>
                <a:gd name="T1" fmla="*/ 80 h 661"/>
                <a:gd name="T2" fmla="*/ 330 w 660"/>
                <a:gd name="T3" fmla="*/ 80 h 661"/>
                <a:gd name="T4" fmla="*/ 80 w 660"/>
                <a:gd name="T5" fmla="*/ 330 h 661"/>
                <a:gd name="T6" fmla="*/ 80 w 660"/>
                <a:gd name="T7" fmla="*/ 330 h 661"/>
                <a:gd name="T8" fmla="*/ 330 w 660"/>
                <a:gd name="T9" fmla="*/ 581 h 661"/>
                <a:gd name="T10" fmla="*/ 330 w 660"/>
                <a:gd name="T11" fmla="*/ 581 h 661"/>
                <a:gd name="T12" fmla="*/ 580 w 660"/>
                <a:gd name="T13" fmla="*/ 330 h 661"/>
                <a:gd name="T14" fmla="*/ 580 w 660"/>
                <a:gd name="T15" fmla="*/ 330 h 661"/>
                <a:gd name="T16" fmla="*/ 330 w 660"/>
                <a:gd name="T17" fmla="*/ 80 h 661"/>
                <a:gd name="T18" fmla="*/ 330 w 660"/>
                <a:gd name="T19" fmla="*/ 660 h 661"/>
                <a:gd name="T20" fmla="*/ 330 w 660"/>
                <a:gd name="T21" fmla="*/ 660 h 661"/>
                <a:gd name="T22" fmla="*/ 0 w 660"/>
                <a:gd name="T23" fmla="*/ 330 h 661"/>
                <a:gd name="T24" fmla="*/ 0 w 660"/>
                <a:gd name="T25" fmla="*/ 330 h 661"/>
                <a:gd name="T26" fmla="*/ 330 w 660"/>
                <a:gd name="T27" fmla="*/ 0 h 661"/>
                <a:gd name="T28" fmla="*/ 330 w 660"/>
                <a:gd name="T29" fmla="*/ 0 h 661"/>
                <a:gd name="T30" fmla="*/ 659 w 660"/>
                <a:gd name="T31" fmla="*/ 330 h 661"/>
                <a:gd name="T32" fmla="*/ 659 w 660"/>
                <a:gd name="T33" fmla="*/ 330 h 661"/>
                <a:gd name="T34" fmla="*/ 330 w 660"/>
                <a:gd name="T35" fmla="*/ 660 h 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1">
                  <a:moveTo>
                    <a:pt x="330" y="80"/>
                  </a:moveTo>
                  <a:lnTo>
                    <a:pt x="330" y="80"/>
                  </a:lnTo>
                  <a:cubicBezTo>
                    <a:pt x="192" y="80"/>
                    <a:pt x="80" y="192"/>
                    <a:pt x="80" y="330"/>
                  </a:cubicBezTo>
                  <a:lnTo>
                    <a:pt x="80" y="330"/>
                  </a:lnTo>
                  <a:cubicBezTo>
                    <a:pt x="80" y="469"/>
                    <a:pt x="192" y="581"/>
                    <a:pt x="330" y="581"/>
                  </a:cubicBezTo>
                  <a:lnTo>
                    <a:pt x="330" y="581"/>
                  </a:lnTo>
                  <a:cubicBezTo>
                    <a:pt x="467" y="581"/>
                    <a:pt x="580" y="469"/>
                    <a:pt x="580" y="330"/>
                  </a:cubicBezTo>
                  <a:lnTo>
                    <a:pt x="580" y="330"/>
                  </a:lnTo>
                  <a:cubicBezTo>
                    <a:pt x="580" y="192"/>
                    <a:pt x="467" y="80"/>
                    <a:pt x="330" y="80"/>
                  </a:cubicBezTo>
                  <a:close/>
                  <a:moveTo>
                    <a:pt x="330" y="660"/>
                  </a:moveTo>
                  <a:lnTo>
                    <a:pt x="330" y="660"/>
                  </a:lnTo>
                  <a:cubicBezTo>
                    <a:pt x="148" y="660"/>
                    <a:pt x="0" y="512"/>
                    <a:pt x="0" y="330"/>
                  </a:cubicBezTo>
                  <a:lnTo>
                    <a:pt x="0" y="330"/>
                  </a:lnTo>
                  <a:cubicBezTo>
                    <a:pt x="0" y="148"/>
                    <a:pt x="148" y="0"/>
                    <a:pt x="330" y="0"/>
                  </a:cubicBezTo>
                  <a:lnTo>
                    <a:pt x="330" y="0"/>
                  </a:lnTo>
                  <a:cubicBezTo>
                    <a:pt x="511" y="0"/>
                    <a:pt x="659" y="148"/>
                    <a:pt x="659" y="330"/>
                  </a:cubicBezTo>
                  <a:lnTo>
                    <a:pt x="659" y="330"/>
                  </a:lnTo>
                  <a:cubicBezTo>
                    <a:pt x="659" y="512"/>
                    <a:pt x="511" y="660"/>
                    <a:pt x="330" y="660"/>
                  </a:cubicBezTo>
                  <a:close/>
                </a:path>
              </a:pathLst>
            </a:custGeom>
            <a:solidFill>
              <a:schemeClr val="accent3"/>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8" name="Freeform 311">
              <a:extLst>
                <a:ext uri="{FF2B5EF4-FFF2-40B4-BE49-F238E27FC236}">
                  <a16:creationId xmlns:a16="http://schemas.microsoft.com/office/drawing/2014/main" id="{93703FFC-2C6A-4A4D-B5C2-D4E906399FC3}"/>
                </a:ext>
              </a:extLst>
            </p:cNvPr>
            <p:cNvSpPr>
              <a:spLocks noChangeArrowheads="1"/>
            </p:cNvSpPr>
            <p:nvPr/>
          </p:nvSpPr>
          <p:spPr bwMode="auto">
            <a:xfrm>
              <a:off x="14499326" y="7676553"/>
              <a:ext cx="186783" cy="192275"/>
            </a:xfrm>
            <a:custGeom>
              <a:avLst/>
              <a:gdLst>
                <a:gd name="T0" fmla="*/ 75 w 152"/>
                <a:gd name="T1" fmla="*/ 152 h 153"/>
                <a:gd name="T2" fmla="*/ 75 w 152"/>
                <a:gd name="T3" fmla="*/ 152 h 153"/>
                <a:gd name="T4" fmla="*/ 0 w 152"/>
                <a:gd name="T5" fmla="*/ 76 h 153"/>
                <a:gd name="T6" fmla="*/ 0 w 152"/>
                <a:gd name="T7" fmla="*/ 76 h 153"/>
                <a:gd name="T8" fmla="*/ 75 w 152"/>
                <a:gd name="T9" fmla="*/ 0 h 153"/>
                <a:gd name="T10" fmla="*/ 75 w 152"/>
                <a:gd name="T11" fmla="*/ 0 h 153"/>
                <a:gd name="T12" fmla="*/ 151 w 152"/>
                <a:gd name="T13" fmla="*/ 76 h 153"/>
                <a:gd name="T14" fmla="*/ 151 w 152"/>
                <a:gd name="T15" fmla="*/ 76 h 153"/>
                <a:gd name="T16" fmla="*/ 75 w 152"/>
                <a:gd name="T17" fmla="*/ 152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3">
                  <a:moveTo>
                    <a:pt x="75" y="152"/>
                  </a:moveTo>
                  <a:lnTo>
                    <a:pt x="75" y="152"/>
                  </a:lnTo>
                  <a:cubicBezTo>
                    <a:pt x="34" y="152"/>
                    <a:pt x="0" y="118"/>
                    <a:pt x="0" y="76"/>
                  </a:cubicBezTo>
                  <a:lnTo>
                    <a:pt x="0" y="76"/>
                  </a:lnTo>
                  <a:cubicBezTo>
                    <a:pt x="0" y="35"/>
                    <a:pt x="34" y="0"/>
                    <a:pt x="75" y="0"/>
                  </a:cubicBezTo>
                  <a:lnTo>
                    <a:pt x="75" y="0"/>
                  </a:lnTo>
                  <a:cubicBezTo>
                    <a:pt x="117" y="0"/>
                    <a:pt x="151" y="35"/>
                    <a:pt x="151" y="76"/>
                  </a:cubicBezTo>
                  <a:lnTo>
                    <a:pt x="151" y="76"/>
                  </a:lnTo>
                  <a:cubicBezTo>
                    <a:pt x="151" y="118"/>
                    <a:pt x="117" y="152"/>
                    <a:pt x="75" y="152"/>
                  </a:cubicBezTo>
                </a:path>
              </a:pathLst>
            </a:custGeom>
            <a:solidFill>
              <a:schemeClr val="accent3"/>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39" name="Freeform 312">
              <a:extLst>
                <a:ext uri="{FF2B5EF4-FFF2-40B4-BE49-F238E27FC236}">
                  <a16:creationId xmlns:a16="http://schemas.microsoft.com/office/drawing/2014/main" id="{C7B5E5EA-F2EF-1C41-B366-9ACFBA6D7D23}"/>
                </a:ext>
              </a:extLst>
            </p:cNvPr>
            <p:cNvSpPr>
              <a:spLocks noChangeArrowheads="1"/>
            </p:cNvSpPr>
            <p:nvPr/>
          </p:nvSpPr>
          <p:spPr bwMode="auto">
            <a:xfrm>
              <a:off x="15098129" y="6874485"/>
              <a:ext cx="1796415" cy="1796411"/>
            </a:xfrm>
            <a:custGeom>
              <a:avLst/>
              <a:gdLst>
                <a:gd name="T0" fmla="*/ 1439 w 1440"/>
                <a:gd name="T1" fmla="*/ 1440 h 1441"/>
                <a:gd name="T2" fmla="*/ 0 w 1440"/>
                <a:gd name="T3" fmla="*/ 1440 h 1441"/>
                <a:gd name="T4" fmla="*/ 0 w 1440"/>
                <a:gd name="T5" fmla="*/ 0 h 1441"/>
                <a:gd name="T6" fmla="*/ 1439 w 1440"/>
                <a:gd name="T7" fmla="*/ 0 h 1441"/>
                <a:gd name="T8" fmla="*/ 1439 w 1440"/>
                <a:gd name="T9" fmla="*/ 1440 h 1441"/>
              </a:gdLst>
              <a:ahLst/>
              <a:cxnLst>
                <a:cxn ang="0">
                  <a:pos x="T0" y="T1"/>
                </a:cxn>
                <a:cxn ang="0">
                  <a:pos x="T2" y="T3"/>
                </a:cxn>
                <a:cxn ang="0">
                  <a:pos x="T4" y="T5"/>
                </a:cxn>
                <a:cxn ang="0">
                  <a:pos x="T6" y="T7"/>
                </a:cxn>
                <a:cxn ang="0">
                  <a:pos x="T8" y="T9"/>
                </a:cxn>
              </a:cxnLst>
              <a:rect l="0" t="0" r="r" b="b"/>
              <a:pathLst>
                <a:path w="1440" h="1441">
                  <a:moveTo>
                    <a:pt x="1439" y="1440"/>
                  </a:moveTo>
                  <a:lnTo>
                    <a:pt x="0" y="1440"/>
                  </a:lnTo>
                  <a:lnTo>
                    <a:pt x="0" y="0"/>
                  </a:lnTo>
                  <a:lnTo>
                    <a:pt x="1439" y="0"/>
                  </a:lnTo>
                  <a:lnTo>
                    <a:pt x="1439" y="1440"/>
                  </a:lnTo>
                </a:path>
              </a:pathLst>
            </a:custGeom>
            <a:solidFill>
              <a:schemeClr val="accent3"/>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0" name="Freeform 388">
              <a:extLst>
                <a:ext uri="{FF2B5EF4-FFF2-40B4-BE49-F238E27FC236}">
                  <a16:creationId xmlns:a16="http://schemas.microsoft.com/office/drawing/2014/main" id="{9BA3B1F9-0A17-7F48-B3AC-6B151ABDD14C}"/>
                </a:ext>
              </a:extLst>
            </p:cNvPr>
            <p:cNvSpPr>
              <a:spLocks noChangeArrowheads="1"/>
            </p:cNvSpPr>
            <p:nvPr/>
          </p:nvSpPr>
          <p:spPr bwMode="auto">
            <a:xfrm>
              <a:off x="12549083" y="3451959"/>
              <a:ext cx="1983199" cy="65923"/>
            </a:xfrm>
            <a:custGeom>
              <a:avLst/>
              <a:gdLst>
                <a:gd name="T0" fmla="*/ 0 w 1594"/>
                <a:gd name="T1" fmla="*/ 0 h 53"/>
                <a:gd name="T2" fmla="*/ 1593 w 1594"/>
                <a:gd name="T3" fmla="*/ 0 h 53"/>
                <a:gd name="T4" fmla="*/ 1593 w 1594"/>
                <a:gd name="T5" fmla="*/ 52 h 53"/>
                <a:gd name="T6" fmla="*/ 0 w 1594"/>
                <a:gd name="T7" fmla="*/ 52 h 53"/>
                <a:gd name="T8" fmla="*/ 0 w 1594"/>
                <a:gd name="T9" fmla="*/ 0 h 53"/>
              </a:gdLst>
              <a:ahLst/>
              <a:cxnLst>
                <a:cxn ang="0">
                  <a:pos x="T0" y="T1"/>
                </a:cxn>
                <a:cxn ang="0">
                  <a:pos x="T2" y="T3"/>
                </a:cxn>
                <a:cxn ang="0">
                  <a:pos x="T4" y="T5"/>
                </a:cxn>
                <a:cxn ang="0">
                  <a:pos x="T6" y="T7"/>
                </a:cxn>
                <a:cxn ang="0">
                  <a:pos x="T8" y="T9"/>
                </a:cxn>
              </a:cxnLst>
              <a:rect l="0" t="0" r="r" b="b"/>
              <a:pathLst>
                <a:path w="1594" h="53">
                  <a:moveTo>
                    <a:pt x="0" y="0"/>
                  </a:moveTo>
                  <a:lnTo>
                    <a:pt x="1593" y="0"/>
                  </a:lnTo>
                  <a:lnTo>
                    <a:pt x="1593" y="52"/>
                  </a:lnTo>
                  <a:lnTo>
                    <a:pt x="0" y="52"/>
                  </a:lnTo>
                  <a:lnTo>
                    <a:pt x="0" y="0"/>
                  </a:lnTo>
                </a:path>
              </a:pathLst>
            </a:custGeom>
            <a:solidFill>
              <a:schemeClr val="accent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1" name="Freeform 389">
              <a:extLst>
                <a:ext uri="{FF2B5EF4-FFF2-40B4-BE49-F238E27FC236}">
                  <a16:creationId xmlns:a16="http://schemas.microsoft.com/office/drawing/2014/main" id="{E5CDA043-657F-7340-B8FA-7BDAECEC78D6}"/>
                </a:ext>
              </a:extLst>
            </p:cNvPr>
            <p:cNvSpPr>
              <a:spLocks noChangeArrowheads="1"/>
            </p:cNvSpPr>
            <p:nvPr/>
          </p:nvSpPr>
          <p:spPr bwMode="auto">
            <a:xfrm>
              <a:off x="12016204" y="3309127"/>
              <a:ext cx="346096" cy="346100"/>
            </a:xfrm>
            <a:custGeom>
              <a:avLst/>
              <a:gdLst>
                <a:gd name="T0" fmla="*/ 277 w 278"/>
                <a:gd name="T1" fmla="*/ 139 h 279"/>
                <a:gd name="T2" fmla="*/ 277 w 278"/>
                <a:gd name="T3" fmla="*/ 139 h 279"/>
                <a:gd name="T4" fmla="*/ 139 w 278"/>
                <a:gd name="T5" fmla="*/ 278 h 279"/>
                <a:gd name="T6" fmla="*/ 139 w 278"/>
                <a:gd name="T7" fmla="*/ 278 h 279"/>
                <a:gd name="T8" fmla="*/ 0 w 278"/>
                <a:gd name="T9" fmla="*/ 139 h 279"/>
                <a:gd name="T10" fmla="*/ 0 w 278"/>
                <a:gd name="T11" fmla="*/ 139 h 279"/>
                <a:gd name="T12" fmla="*/ 139 w 278"/>
                <a:gd name="T13" fmla="*/ 0 h 279"/>
                <a:gd name="T14" fmla="*/ 139 w 278"/>
                <a:gd name="T15" fmla="*/ 0 h 279"/>
                <a:gd name="T16" fmla="*/ 277 w 278"/>
                <a:gd name="T17" fmla="*/ 13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9">
                  <a:moveTo>
                    <a:pt x="277" y="139"/>
                  </a:moveTo>
                  <a:lnTo>
                    <a:pt x="277" y="139"/>
                  </a:lnTo>
                  <a:cubicBezTo>
                    <a:pt x="277" y="215"/>
                    <a:pt x="215" y="278"/>
                    <a:pt x="139" y="278"/>
                  </a:cubicBezTo>
                  <a:lnTo>
                    <a:pt x="139" y="278"/>
                  </a:lnTo>
                  <a:cubicBezTo>
                    <a:pt x="63" y="278"/>
                    <a:pt x="0" y="215"/>
                    <a:pt x="0" y="139"/>
                  </a:cubicBezTo>
                  <a:lnTo>
                    <a:pt x="0" y="139"/>
                  </a:lnTo>
                  <a:cubicBezTo>
                    <a:pt x="0" y="62"/>
                    <a:pt x="63" y="0"/>
                    <a:pt x="139" y="0"/>
                  </a:cubicBezTo>
                  <a:lnTo>
                    <a:pt x="139" y="0"/>
                  </a:lnTo>
                  <a:cubicBezTo>
                    <a:pt x="215" y="0"/>
                    <a:pt x="277" y="62"/>
                    <a:pt x="277" y="139"/>
                  </a:cubicBezTo>
                </a:path>
              </a:pathLst>
            </a:custGeom>
            <a:solidFill>
              <a:schemeClr val="accent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2" name="Freeform 390">
              <a:extLst>
                <a:ext uri="{FF2B5EF4-FFF2-40B4-BE49-F238E27FC236}">
                  <a16:creationId xmlns:a16="http://schemas.microsoft.com/office/drawing/2014/main" id="{ABA8EC8F-D506-0A4F-AECD-88BC6DB91FAE}"/>
                </a:ext>
              </a:extLst>
            </p:cNvPr>
            <p:cNvSpPr>
              <a:spLocks noChangeArrowheads="1"/>
            </p:cNvSpPr>
            <p:nvPr/>
          </p:nvSpPr>
          <p:spPr bwMode="auto">
            <a:xfrm>
              <a:off x="11774489" y="3072905"/>
              <a:ext cx="824043" cy="824043"/>
            </a:xfrm>
            <a:custGeom>
              <a:avLst/>
              <a:gdLst>
                <a:gd name="T0" fmla="*/ 330 w 660"/>
                <a:gd name="T1" fmla="*/ 79 h 661"/>
                <a:gd name="T2" fmla="*/ 330 w 660"/>
                <a:gd name="T3" fmla="*/ 79 h 661"/>
                <a:gd name="T4" fmla="*/ 80 w 660"/>
                <a:gd name="T5" fmla="*/ 330 h 661"/>
                <a:gd name="T6" fmla="*/ 80 w 660"/>
                <a:gd name="T7" fmla="*/ 330 h 661"/>
                <a:gd name="T8" fmla="*/ 330 w 660"/>
                <a:gd name="T9" fmla="*/ 580 h 661"/>
                <a:gd name="T10" fmla="*/ 330 w 660"/>
                <a:gd name="T11" fmla="*/ 580 h 661"/>
                <a:gd name="T12" fmla="*/ 580 w 660"/>
                <a:gd name="T13" fmla="*/ 330 h 661"/>
                <a:gd name="T14" fmla="*/ 580 w 660"/>
                <a:gd name="T15" fmla="*/ 330 h 661"/>
                <a:gd name="T16" fmla="*/ 330 w 660"/>
                <a:gd name="T17" fmla="*/ 79 h 661"/>
                <a:gd name="T18" fmla="*/ 330 w 660"/>
                <a:gd name="T19" fmla="*/ 660 h 661"/>
                <a:gd name="T20" fmla="*/ 330 w 660"/>
                <a:gd name="T21" fmla="*/ 660 h 661"/>
                <a:gd name="T22" fmla="*/ 0 w 660"/>
                <a:gd name="T23" fmla="*/ 330 h 661"/>
                <a:gd name="T24" fmla="*/ 0 w 660"/>
                <a:gd name="T25" fmla="*/ 330 h 661"/>
                <a:gd name="T26" fmla="*/ 330 w 660"/>
                <a:gd name="T27" fmla="*/ 0 h 661"/>
                <a:gd name="T28" fmla="*/ 330 w 660"/>
                <a:gd name="T29" fmla="*/ 0 h 661"/>
                <a:gd name="T30" fmla="*/ 659 w 660"/>
                <a:gd name="T31" fmla="*/ 330 h 661"/>
                <a:gd name="T32" fmla="*/ 659 w 660"/>
                <a:gd name="T33" fmla="*/ 330 h 661"/>
                <a:gd name="T34" fmla="*/ 330 w 660"/>
                <a:gd name="T35" fmla="*/ 660 h 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1">
                  <a:moveTo>
                    <a:pt x="330" y="79"/>
                  </a:moveTo>
                  <a:lnTo>
                    <a:pt x="330" y="79"/>
                  </a:lnTo>
                  <a:cubicBezTo>
                    <a:pt x="192" y="79"/>
                    <a:pt x="80" y="191"/>
                    <a:pt x="80" y="330"/>
                  </a:cubicBezTo>
                  <a:lnTo>
                    <a:pt x="80" y="330"/>
                  </a:lnTo>
                  <a:cubicBezTo>
                    <a:pt x="80" y="468"/>
                    <a:pt x="192" y="580"/>
                    <a:pt x="330" y="580"/>
                  </a:cubicBezTo>
                  <a:lnTo>
                    <a:pt x="330" y="580"/>
                  </a:lnTo>
                  <a:cubicBezTo>
                    <a:pt x="467" y="580"/>
                    <a:pt x="580" y="468"/>
                    <a:pt x="580" y="330"/>
                  </a:cubicBezTo>
                  <a:lnTo>
                    <a:pt x="580" y="330"/>
                  </a:lnTo>
                  <a:cubicBezTo>
                    <a:pt x="580" y="191"/>
                    <a:pt x="467" y="79"/>
                    <a:pt x="330" y="79"/>
                  </a:cubicBezTo>
                  <a:close/>
                  <a:moveTo>
                    <a:pt x="330" y="660"/>
                  </a:moveTo>
                  <a:lnTo>
                    <a:pt x="330" y="660"/>
                  </a:lnTo>
                  <a:cubicBezTo>
                    <a:pt x="148" y="660"/>
                    <a:pt x="0" y="512"/>
                    <a:pt x="0" y="330"/>
                  </a:cubicBezTo>
                  <a:lnTo>
                    <a:pt x="0" y="330"/>
                  </a:lnTo>
                  <a:cubicBezTo>
                    <a:pt x="0" y="148"/>
                    <a:pt x="148" y="0"/>
                    <a:pt x="330" y="0"/>
                  </a:cubicBezTo>
                  <a:lnTo>
                    <a:pt x="330" y="0"/>
                  </a:lnTo>
                  <a:cubicBezTo>
                    <a:pt x="511" y="0"/>
                    <a:pt x="659" y="148"/>
                    <a:pt x="659" y="330"/>
                  </a:cubicBezTo>
                  <a:lnTo>
                    <a:pt x="659" y="330"/>
                  </a:lnTo>
                  <a:cubicBezTo>
                    <a:pt x="659" y="512"/>
                    <a:pt x="511" y="660"/>
                    <a:pt x="330" y="660"/>
                  </a:cubicBezTo>
                  <a:close/>
                </a:path>
              </a:pathLst>
            </a:custGeom>
            <a:solidFill>
              <a:schemeClr val="accent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3" name="Freeform 391">
              <a:extLst>
                <a:ext uri="{FF2B5EF4-FFF2-40B4-BE49-F238E27FC236}">
                  <a16:creationId xmlns:a16="http://schemas.microsoft.com/office/drawing/2014/main" id="{45AD7FB7-0A31-824E-A64D-E95F05C0C95C}"/>
                </a:ext>
              </a:extLst>
            </p:cNvPr>
            <p:cNvSpPr>
              <a:spLocks noChangeArrowheads="1"/>
            </p:cNvSpPr>
            <p:nvPr/>
          </p:nvSpPr>
          <p:spPr bwMode="auto">
            <a:xfrm>
              <a:off x="14499326" y="3386038"/>
              <a:ext cx="186783" cy="192279"/>
            </a:xfrm>
            <a:custGeom>
              <a:avLst/>
              <a:gdLst>
                <a:gd name="T0" fmla="*/ 75 w 152"/>
                <a:gd name="T1" fmla="*/ 152 h 153"/>
                <a:gd name="T2" fmla="*/ 75 w 152"/>
                <a:gd name="T3" fmla="*/ 152 h 153"/>
                <a:gd name="T4" fmla="*/ 0 w 152"/>
                <a:gd name="T5" fmla="*/ 76 h 153"/>
                <a:gd name="T6" fmla="*/ 0 w 152"/>
                <a:gd name="T7" fmla="*/ 76 h 153"/>
                <a:gd name="T8" fmla="*/ 75 w 152"/>
                <a:gd name="T9" fmla="*/ 0 h 153"/>
                <a:gd name="T10" fmla="*/ 75 w 152"/>
                <a:gd name="T11" fmla="*/ 0 h 153"/>
                <a:gd name="T12" fmla="*/ 151 w 152"/>
                <a:gd name="T13" fmla="*/ 76 h 153"/>
                <a:gd name="T14" fmla="*/ 151 w 152"/>
                <a:gd name="T15" fmla="*/ 76 h 153"/>
                <a:gd name="T16" fmla="*/ 75 w 152"/>
                <a:gd name="T17" fmla="*/ 152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3">
                  <a:moveTo>
                    <a:pt x="75" y="152"/>
                  </a:moveTo>
                  <a:lnTo>
                    <a:pt x="75" y="152"/>
                  </a:lnTo>
                  <a:cubicBezTo>
                    <a:pt x="34" y="152"/>
                    <a:pt x="0" y="117"/>
                    <a:pt x="0" y="76"/>
                  </a:cubicBezTo>
                  <a:lnTo>
                    <a:pt x="0" y="76"/>
                  </a:lnTo>
                  <a:cubicBezTo>
                    <a:pt x="0" y="34"/>
                    <a:pt x="34" y="0"/>
                    <a:pt x="75" y="0"/>
                  </a:cubicBezTo>
                  <a:lnTo>
                    <a:pt x="75" y="0"/>
                  </a:lnTo>
                  <a:cubicBezTo>
                    <a:pt x="117" y="0"/>
                    <a:pt x="151" y="34"/>
                    <a:pt x="151" y="76"/>
                  </a:cubicBezTo>
                  <a:lnTo>
                    <a:pt x="151" y="76"/>
                  </a:lnTo>
                  <a:cubicBezTo>
                    <a:pt x="151" y="117"/>
                    <a:pt x="117" y="152"/>
                    <a:pt x="75" y="152"/>
                  </a:cubicBezTo>
                </a:path>
              </a:pathLst>
            </a:custGeom>
            <a:solidFill>
              <a:schemeClr val="accent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4" name="Freeform 392">
              <a:extLst>
                <a:ext uri="{FF2B5EF4-FFF2-40B4-BE49-F238E27FC236}">
                  <a16:creationId xmlns:a16="http://schemas.microsoft.com/office/drawing/2014/main" id="{E4DE9F79-D409-A945-8B2D-974F10FD213F}"/>
                </a:ext>
              </a:extLst>
            </p:cNvPr>
            <p:cNvSpPr>
              <a:spLocks noChangeArrowheads="1"/>
            </p:cNvSpPr>
            <p:nvPr/>
          </p:nvSpPr>
          <p:spPr bwMode="auto">
            <a:xfrm>
              <a:off x="15098129" y="2583971"/>
              <a:ext cx="1796415" cy="1796415"/>
            </a:xfrm>
            <a:custGeom>
              <a:avLst/>
              <a:gdLst>
                <a:gd name="T0" fmla="*/ 1439 w 1440"/>
                <a:gd name="T1" fmla="*/ 1440 h 1441"/>
                <a:gd name="T2" fmla="*/ 0 w 1440"/>
                <a:gd name="T3" fmla="*/ 1440 h 1441"/>
                <a:gd name="T4" fmla="*/ 0 w 1440"/>
                <a:gd name="T5" fmla="*/ 0 h 1441"/>
                <a:gd name="T6" fmla="*/ 1439 w 1440"/>
                <a:gd name="T7" fmla="*/ 0 h 1441"/>
                <a:gd name="T8" fmla="*/ 1439 w 1440"/>
                <a:gd name="T9" fmla="*/ 1440 h 1441"/>
              </a:gdLst>
              <a:ahLst/>
              <a:cxnLst>
                <a:cxn ang="0">
                  <a:pos x="T0" y="T1"/>
                </a:cxn>
                <a:cxn ang="0">
                  <a:pos x="T2" y="T3"/>
                </a:cxn>
                <a:cxn ang="0">
                  <a:pos x="T4" y="T5"/>
                </a:cxn>
                <a:cxn ang="0">
                  <a:pos x="T6" y="T7"/>
                </a:cxn>
                <a:cxn ang="0">
                  <a:pos x="T8" y="T9"/>
                </a:cxn>
              </a:cxnLst>
              <a:rect l="0" t="0" r="r" b="b"/>
              <a:pathLst>
                <a:path w="1440" h="1441">
                  <a:moveTo>
                    <a:pt x="1439" y="1440"/>
                  </a:moveTo>
                  <a:lnTo>
                    <a:pt x="0" y="1440"/>
                  </a:lnTo>
                  <a:lnTo>
                    <a:pt x="0" y="0"/>
                  </a:lnTo>
                  <a:lnTo>
                    <a:pt x="1439" y="0"/>
                  </a:lnTo>
                  <a:lnTo>
                    <a:pt x="1439" y="1440"/>
                  </a:lnTo>
                </a:path>
              </a:pathLst>
            </a:custGeom>
            <a:solidFill>
              <a:schemeClr val="accent1"/>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5" name="Freeform 470">
              <a:extLst>
                <a:ext uri="{FF2B5EF4-FFF2-40B4-BE49-F238E27FC236}">
                  <a16:creationId xmlns:a16="http://schemas.microsoft.com/office/drawing/2014/main" id="{EE590437-A5EE-254A-A60D-C70F42BFFB35}"/>
                </a:ext>
              </a:extLst>
            </p:cNvPr>
            <p:cNvSpPr>
              <a:spLocks noChangeArrowheads="1"/>
            </p:cNvSpPr>
            <p:nvPr/>
          </p:nvSpPr>
          <p:spPr bwMode="auto">
            <a:xfrm>
              <a:off x="9851723" y="5594469"/>
              <a:ext cx="1983195" cy="65923"/>
            </a:xfrm>
            <a:custGeom>
              <a:avLst/>
              <a:gdLst>
                <a:gd name="T0" fmla="*/ 1591 w 1592"/>
                <a:gd name="T1" fmla="*/ 50 h 51"/>
                <a:gd name="T2" fmla="*/ 0 w 1592"/>
                <a:gd name="T3" fmla="*/ 50 h 51"/>
                <a:gd name="T4" fmla="*/ 0 w 1592"/>
                <a:gd name="T5" fmla="*/ 0 h 51"/>
                <a:gd name="T6" fmla="*/ 1591 w 1592"/>
                <a:gd name="T7" fmla="*/ 0 h 51"/>
                <a:gd name="T8" fmla="*/ 1591 w 1592"/>
                <a:gd name="T9" fmla="*/ 50 h 51"/>
              </a:gdLst>
              <a:ahLst/>
              <a:cxnLst>
                <a:cxn ang="0">
                  <a:pos x="T0" y="T1"/>
                </a:cxn>
                <a:cxn ang="0">
                  <a:pos x="T2" y="T3"/>
                </a:cxn>
                <a:cxn ang="0">
                  <a:pos x="T4" y="T5"/>
                </a:cxn>
                <a:cxn ang="0">
                  <a:pos x="T6" y="T7"/>
                </a:cxn>
                <a:cxn ang="0">
                  <a:pos x="T8" y="T9"/>
                </a:cxn>
              </a:cxnLst>
              <a:rect l="0" t="0" r="r" b="b"/>
              <a:pathLst>
                <a:path w="1592" h="51">
                  <a:moveTo>
                    <a:pt x="1591" y="50"/>
                  </a:moveTo>
                  <a:lnTo>
                    <a:pt x="0" y="50"/>
                  </a:lnTo>
                  <a:lnTo>
                    <a:pt x="0" y="0"/>
                  </a:lnTo>
                  <a:lnTo>
                    <a:pt x="1591" y="0"/>
                  </a:lnTo>
                  <a:lnTo>
                    <a:pt x="1591" y="50"/>
                  </a:lnTo>
                </a:path>
              </a:pathLst>
            </a:custGeom>
            <a:solidFill>
              <a:schemeClr val="accent2"/>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6" name="Freeform 471">
              <a:extLst>
                <a:ext uri="{FF2B5EF4-FFF2-40B4-BE49-F238E27FC236}">
                  <a16:creationId xmlns:a16="http://schemas.microsoft.com/office/drawing/2014/main" id="{8084898E-A0B8-2A4D-9361-84FA22B7BB35}"/>
                </a:ext>
              </a:extLst>
            </p:cNvPr>
            <p:cNvSpPr>
              <a:spLocks noChangeArrowheads="1"/>
            </p:cNvSpPr>
            <p:nvPr/>
          </p:nvSpPr>
          <p:spPr bwMode="auto">
            <a:xfrm>
              <a:off x="12016204" y="5451638"/>
              <a:ext cx="346096" cy="346100"/>
            </a:xfrm>
            <a:custGeom>
              <a:avLst/>
              <a:gdLst>
                <a:gd name="T0" fmla="*/ 0 w 278"/>
                <a:gd name="T1" fmla="*/ 139 h 279"/>
                <a:gd name="T2" fmla="*/ 0 w 278"/>
                <a:gd name="T3" fmla="*/ 139 h 279"/>
                <a:gd name="T4" fmla="*/ 139 w 278"/>
                <a:gd name="T5" fmla="*/ 0 h 279"/>
                <a:gd name="T6" fmla="*/ 139 w 278"/>
                <a:gd name="T7" fmla="*/ 0 h 279"/>
                <a:gd name="T8" fmla="*/ 277 w 278"/>
                <a:gd name="T9" fmla="*/ 139 h 279"/>
                <a:gd name="T10" fmla="*/ 277 w 278"/>
                <a:gd name="T11" fmla="*/ 139 h 279"/>
                <a:gd name="T12" fmla="*/ 139 w 278"/>
                <a:gd name="T13" fmla="*/ 278 h 279"/>
                <a:gd name="T14" fmla="*/ 139 w 278"/>
                <a:gd name="T15" fmla="*/ 278 h 279"/>
                <a:gd name="T16" fmla="*/ 0 w 278"/>
                <a:gd name="T17" fmla="*/ 13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9">
                  <a:moveTo>
                    <a:pt x="0" y="139"/>
                  </a:moveTo>
                  <a:lnTo>
                    <a:pt x="0" y="139"/>
                  </a:lnTo>
                  <a:cubicBezTo>
                    <a:pt x="0" y="62"/>
                    <a:pt x="62" y="0"/>
                    <a:pt x="139" y="0"/>
                  </a:cubicBezTo>
                  <a:lnTo>
                    <a:pt x="139" y="0"/>
                  </a:lnTo>
                  <a:cubicBezTo>
                    <a:pt x="214" y="0"/>
                    <a:pt x="277" y="62"/>
                    <a:pt x="277" y="139"/>
                  </a:cubicBezTo>
                  <a:lnTo>
                    <a:pt x="277" y="139"/>
                  </a:lnTo>
                  <a:cubicBezTo>
                    <a:pt x="277" y="216"/>
                    <a:pt x="214" y="278"/>
                    <a:pt x="139" y="278"/>
                  </a:cubicBezTo>
                  <a:lnTo>
                    <a:pt x="139" y="278"/>
                  </a:lnTo>
                  <a:cubicBezTo>
                    <a:pt x="62" y="278"/>
                    <a:pt x="0" y="216"/>
                    <a:pt x="0" y="139"/>
                  </a:cubicBezTo>
                </a:path>
              </a:pathLst>
            </a:custGeom>
            <a:solidFill>
              <a:schemeClr val="accent2"/>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7" name="Freeform 472">
              <a:extLst>
                <a:ext uri="{FF2B5EF4-FFF2-40B4-BE49-F238E27FC236}">
                  <a16:creationId xmlns:a16="http://schemas.microsoft.com/office/drawing/2014/main" id="{10B0F08C-DCD6-D24C-B70C-2E56B6611817}"/>
                </a:ext>
              </a:extLst>
            </p:cNvPr>
            <p:cNvSpPr>
              <a:spLocks noChangeArrowheads="1"/>
            </p:cNvSpPr>
            <p:nvPr/>
          </p:nvSpPr>
          <p:spPr bwMode="auto">
            <a:xfrm>
              <a:off x="11785477" y="5215415"/>
              <a:ext cx="824043" cy="824043"/>
            </a:xfrm>
            <a:custGeom>
              <a:avLst/>
              <a:gdLst>
                <a:gd name="T0" fmla="*/ 330 w 660"/>
                <a:gd name="T1" fmla="*/ 581 h 663"/>
                <a:gd name="T2" fmla="*/ 330 w 660"/>
                <a:gd name="T3" fmla="*/ 581 h 663"/>
                <a:gd name="T4" fmla="*/ 580 w 660"/>
                <a:gd name="T5" fmla="*/ 331 h 663"/>
                <a:gd name="T6" fmla="*/ 580 w 660"/>
                <a:gd name="T7" fmla="*/ 331 h 663"/>
                <a:gd name="T8" fmla="*/ 330 w 660"/>
                <a:gd name="T9" fmla="*/ 80 h 663"/>
                <a:gd name="T10" fmla="*/ 330 w 660"/>
                <a:gd name="T11" fmla="*/ 80 h 663"/>
                <a:gd name="T12" fmla="*/ 80 w 660"/>
                <a:gd name="T13" fmla="*/ 331 h 663"/>
                <a:gd name="T14" fmla="*/ 80 w 660"/>
                <a:gd name="T15" fmla="*/ 331 h 663"/>
                <a:gd name="T16" fmla="*/ 330 w 660"/>
                <a:gd name="T17" fmla="*/ 581 h 663"/>
                <a:gd name="T18" fmla="*/ 330 w 660"/>
                <a:gd name="T19" fmla="*/ 0 h 663"/>
                <a:gd name="T20" fmla="*/ 330 w 660"/>
                <a:gd name="T21" fmla="*/ 0 h 663"/>
                <a:gd name="T22" fmla="*/ 659 w 660"/>
                <a:gd name="T23" fmla="*/ 331 h 663"/>
                <a:gd name="T24" fmla="*/ 659 w 660"/>
                <a:gd name="T25" fmla="*/ 331 h 663"/>
                <a:gd name="T26" fmla="*/ 330 w 660"/>
                <a:gd name="T27" fmla="*/ 662 h 663"/>
                <a:gd name="T28" fmla="*/ 330 w 660"/>
                <a:gd name="T29" fmla="*/ 662 h 663"/>
                <a:gd name="T30" fmla="*/ 0 w 660"/>
                <a:gd name="T31" fmla="*/ 331 h 663"/>
                <a:gd name="T32" fmla="*/ 0 w 660"/>
                <a:gd name="T33" fmla="*/ 331 h 663"/>
                <a:gd name="T34" fmla="*/ 330 w 660"/>
                <a:gd name="T35" fmla="*/ 0 h 6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3">
                  <a:moveTo>
                    <a:pt x="330" y="581"/>
                  </a:moveTo>
                  <a:lnTo>
                    <a:pt x="330" y="581"/>
                  </a:lnTo>
                  <a:cubicBezTo>
                    <a:pt x="467" y="581"/>
                    <a:pt x="580" y="469"/>
                    <a:pt x="580" y="331"/>
                  </a:cubicBezTo>
                  <a:lnTo>
                    <a:pt x="580" y="331"/>
                  </a:lnTo>
                  <a:cubicBezTo>
                    <a:pt x="580" y="193"/>
                    <a:pt x="467" y="80"/>
                    <a:pt x="330" y="80"/>
                  </a:cubicBezTo>
                  <a:lnTo>
                    <a:pt x="330" y="80"/>
                  </a:lnTo>
                  <a:cubicBezTo>
                    <a:pt x="192" y="80"/>
                    <a:pt x="80" y="193"/>
                    <a:pt x="80" y="331"/>
                  </a:cubicBezTo>
                  <a:lnTo>
                    <a:pt x="80" y="331"/>
                  </a:lnTo>
                  <a:cubicBezTo>
                    <a:pt x="80" y="469"/>
                    <a:pt x="192" y="581"/>
                    <a:pt x="330" y="581"/>
                  </a:cubicBezTo>
                  <a:close/>
                  <a:moveTo>
                    <a:pt x="330" y="0"/>
                  </a:moveTo>
                  <a:lnTo>
                    <a:pt x="330" y="0"/>
                  </a:lnTo>
                  <a:cubicBezTo>
                    <a:pt x="511" y="0"/>
                    <a:pt x="659" y="149"/>
                    <a:pt x="659" y="331"/>
                  </a:cubicBezTo>
                  <a:lnTo>
                    <a:pt x="659" y="331"/>
                  </a:lnTo>
                  <a:cubicBezTo>
                    <a:pt x="659" y="513"/>
                    <a:pt x="511" y="662"/>
                    <a:pt x="330" y="662"/>
                  </a:cubicBezTo>
                  <a:lnTo>
                    <a:pt x="330" y="662"/>
                  </a:lnTo>
                  <a:cubicBezTo>
                    <a:pt x="148" y="662"/>
                    <a:pt x="0" y="513"/>
                    <a:pt x="0" y="331"/>
                  </a:cubicBezTo>
                  <a:lnTo>
                    <a:pt x="0" y="331"/>
                  </a:lnTo>
                  <a:cubicBezTo>
                    <a:pt x="0" y="149"/>
                    <a:pt x="148" y="0"/>
                    <a:pt x="330" y="0"/>
                  </a:cubicBezTo>
                  <a:close/>
                </a:path>
              </a:pathLst>
            </a:custGeom>
            <a:solidFill>
              <a:schemeClr val="accent2"/>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8" name="Freeform 473">
              <a:extLst>
                <a:ext uri="{FF2B5EF4-FFF2-40B4-BE49-F238E27FC236}">
                  <a16:creationId xmlns:a16="http://schemas.microsoft.com/office/drawing/2014/main" id="{EF4FCC08-E3AE-C84A-9F8A-46E3C5F9004C}"/>
                </a:ext>
              </a:extLst>
            </p:cNvPr>
            <p:cNvSpPr>
              <a:spLocks noChangeArrowheads="1"/>
            </p:cNvSpPr>
            <p:nvPr/>
          </p:nvSpPr>
          <p:spPr bwMode="auto">
            <a:xfrm>
              <a:off x="9692406" y="5534046"/>
              <a:ext cx="192279" cy="186783"/>
            </a:xfrm>
            <a:custGeom>
              <a:avLst/>
              <a:gdLst>
                <a:gd name="T0" fmla="*/ 76 w 153"/>
                <a:gd name="T1" fmla="*/ 0 h 151"/>
                <a:gd name="T2" fmla="*/ 76 w 153"/>
                <a:gd name="T3" fmla="*/ 0 h 151"/>
                <a:gd name="T4" fmla="*/ 152 w 153"/>
                <a:gd name="T5" fmla="*/ 75 h 151"/>
                <a:gd name="T6" fmla="*/ 152 w 153"/>
                <a:gd name="T7" fmla="*/ 75 h 151"/>
                <a:gd name="T8" fmla="*/ 76 w 153"/>
                <a:gd name="T9" fmla="*/ 150 h 151"/>
                <a:gd name="T10" fmla="*/ 76 w 153"/>
                <a:gd name="T11" fmla="*/ 150 h 151"/>
                <a:gd name="T12" fmla="*/ 0 w 153"/>
                <a:gd name="T13" fmla="*/ 75 h 151"/>
                <a:gd name="T14" fmla="*/ 0 w 153"/>
                <a:gd name="T15" fmla="*/ 75 h 151"/>
                <a:gd name="T16" fmla="*/ 76 w 153"/>
                <a:gd name="T17"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3" h="151">
                  <a:moveTo>
                    <a:pt x="76" y="0"/>
                  </a:moveTo>
                  <a:lnTo>
                    <a:pt x="76" y="0"/>
                  </a:lnTo>
                  <a:cubicBezTo>
                    <a:pt x="118" y="0"/>
                    <a:pt x="152" y="33"/>
                    <a:pt x="152" y="75"/>
                  </a:cubicBezTo>
                  <a:lnTo>
                    <a:pt x="152" y="75"/>
                  </a:lnTo>
                  <a:cubicBezTo>
                    <a:pt x="152" y="117"/>
                    <a:pt x="118" y="150"/>
                    <a:pt x="76" y="150"/>
                  </a:cubicBezTo>
                  <a:lnTo>
                    <a:pt x="76" y="150"/>
                  </a:lnTo>
                  <a:cubicBezTo>
                    <a:pt x="34" y="150"/>
                    <a:pt x="0" y="117"/>
                    <a:pt x="0" y="75"/>
                  </a:cubicBezTo>
                  <a:lnTo>
                    <a:pt x="0" y="75"/>
                  </a:lnTo>
                  <a:cubicBezTo>
                    <a:pt x="0" y="33"/>
                    <a:pt x="34" y="0"/>
                    <a:pt x="76" y="0"/>
                  </a:cubicBezTo>
                </a:path>
              </a:pathLst>
            </a:custGeom>
            <a:solidFill>
              <a:schemeClr val="accent2"/>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49" name="Freeform 474">
              <a:extLst>
                <a:ext uri="{FF2B5EF4-FFF2-40B4-BE49-F238E27FC236}">
                  <a16:creationId xmlns:a16="http://schemas.microsoft.com/office/drawing/2014/main" id="{CE43B536-83B7-174E-9286-978D9AE620C6}"/>
                </a:ext>
              </a:extLst>
            </p:cNvPr>
            <p:cNvSpPr>
              <a:spLocks noChangeArrowheads="1"/>
            </p:cNvSpPr>
            <p:nvPr/>
          </p:nvSpPr>
          <p:spPr bwMode="auto">
            <a:xfrm>
              <a:off x="7483973" y="4731978"/>
              <a:ext cx="1796415" cy="1790919"/>
            </a:xfrm>
            <a:custGeom>
              <a:avLst/>
              <a:gdLst>
                <a:gd name="T0" fmla="*/ 1439 w 1440"/>
                <a:gd name="T1" fmla="*/ 1438 h 1439"/>
                <a:gd name="T2" fmla="*/ 0 w 1440"/>
                <a:gd name="T3" fmla="*/ 1438 h 1439"/>
                <a:gd name="T4" fmla="*/ 0 w 1440"/>
                <a:gd name="T5" fmla="*/ 0 h 1439"/>
                <a:gd name="T6" fmla="*/ 1439 w 1440"/>
                <a:gd name="T7" fmla="*/ 0 h 1439"/>
                <a:gd name="T8" fmla="*/ 1439 w 1440"/>
                <a:gd name="T9" fmla="*/ 1438 h 1439"/>
              </a:gdLst>
              <a:ahLst/>
              <a:cxnLst>
                <a:cxn ang="0">
                  <a:pos x="T0" y="T1"/>
                </a:cxn>
                <a:cxn ang="0">
                  <a:pos x="T2" y="T3"/>
                </a:cxn>
                <a:cxn ang="0">
                  <a:pos x="T4" y="T5"/>
                </a:cxn>
                <a:cxn ang="0">
                  <a:pos x="T6" y="T7"/>
                </a:cxn>
                <a:cxn ang="0">
                  <a:pos x="T8" y="T9"/>
                </a:cxn>
              </a:cxnLst>
              <a:rect l="0" t="0" r="r" b="b"/>
              <a:pathLst>
                <a:path w="1440" h="1439">
                  <a:moveTo>
                    <a:pt x="1439" y="1438"/>
                  </a:moveTo>
                  <a:lnTo>
                    <a:pt x="0" y="1438"/>
                  </a:lnTo>
                  <a:lnTo>
                    <a:pt x="0" y="0"/>
                  </a:lnTo>
                  <a:lnTo>
                    <a:pt x="1439" y="0"/>
                  </a:lnTo>
                  <a:lnTo>
                    <a:pt x="1439" y="1438"/>
                  </a:lnTo>
                </a:path>
              </a:pathLst>
            </a:custGeom>
            <a:solidFill>
              <a:schemeClr val="accent2"/>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66" b="0" i="0" u="none" strike="noStrike" kern="1200" cap="none" spc="0" normalizeH="0" baseline="0" noProof="0">
                <a:ln>
                  <a:noFill/>
                </a:ln>
                <a:solidFill>
                  <a:prstClr val="black"/>
                </a:solidFill>
                <a:effectLst/>
                <a:uLnTx/>
                <a:uFillTx/>
                <a:latin typeface="DM Sans" pitchFamily="2" charset="77"/>
                <a:ea typeface="+mn-ea"/>
                <a:cs typeface="+mn-cs"/>
              </a:endParaRPr>
            </a:p>
          </p:txBody>
        </p:sp>
        <p:sp>
          <p:nvSpPr>
            <p:cNvPr id="6" name="TextBox 5">
              <a:extLst>
                <a:ext uri="{FF2B5EF4-FFF2-40B4-BE49-F238E27FC236}">
                  <a16:creationId xmlns:a16="http://schemas.microsoft.com/office/drawing/2014/main" id="{4CD224D8-2B0C-7C48-A1C1-61D40AE3C148}"/>
                </a:ext>
              </a:extLst>
            </p:cNvPr>
            <p:cNvSpPr txBox="1"/>
            <p:nvPr/>
          </p:nvSpPr>
          <p:spPr>
            <a:xfrm>
              <a:off x="17185706" y="2568810"/>
              <a:ext cx="5716671" cy="1552092"/>
            </a:xfrm>
            <a:prstGeom prst="rect">
              <a:avLst/>
            </a:prstGeom>
            <a:noFill/>
          </p:spPr>
          <p:txBody>
            <a:bodyPr wrap="square" rtlCol="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Arial"/>
                  <a:ea typeface="+mn-ea"/>
                  <a:cs typeface="+mn-cs"/>
                </a:rPr>
                <a:t>Specialist contractor and CRG</a:t>
              </a: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a:ea typeface="+mn-ea"/>
                  <a:cs typeface="+mn-cs"/>
                </a:rPr>
                <a:t>The new curriculum was developed </a:t>
              </a:r>
              <a:endParaRPr kumimoji="0" lang="en-US" sz="1300" b="0" i="0" u="none" strike="noStrike" kern="1200" cap="none" spc="-16" normalizeH="0" baseline="0" noProof="0">
                <a:ln>
                  <a:noFill/>
                </a:ln>
                <a:solidFill>
                  <a:prstClr val="black"/>
                </a:solidFill>
                <a:effectLst/>
                <a:uLnTx/>
                <a:uFillTx/>
                <a:latin typeface="DM Sans" pitchFamily="2" charset="77"/>
                <a:ea typeface="+mn-ea"/>
                <a:cs typeface="+mn-cs"/>
              </a:endParaRPr>
            </a:p>
          </p:txBody>
        </p:sp>
        <p:sp>
          <p:nvSpPr>
            <p:cNvPr id="10" name="TextBox 9">
              <a:extLst>
                <a:ext uri="{FF2B5EF4-FFF2-40B4-BE49-F238E27FC236}">
                  <a16:creationId xmlns:a16="http://schemas.microsoft.com/office/drawing/2014/main" id="{6F0DFF8F-6B02-FF41-B7B5-02DF8C733B62}"/>
                </a:ext>
              </a:extLst>
            </p:cNvPr>
            <p:cNvSpPr txBox="1"/>
            <p:nvPr/>
          </p:nvSpPr>
          <p:spPr>
            <a:xfrm>
              <a:off x="12922616" y="5192648"/>
              <a:ext cx="1375624" cy="725070"/>
            </a:xfrm>
            <a:prstGeom prst="rect">
              <a:avLst/>
            </a:prstGeom>
            <a:noFill/>
          </p:spPr>
          <p:txBody>
            <a:bodyPr wrap="none" rtlCol="0" anchor="b">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0" lang="en-US" sz="1600" b="1" i="0" u="none" strike="noStrike" kern="1200" cap="none" spc="-16" normalizeH="0" baseline="0" noProof="0">
                  <a:ln>
                    <a:noFill/>
                  </a:ln>
                  <a:solidFill>
                    <a:srgbClr val="C69214"/>
                  </a:solidFill>
                  <a:effectLst/>
                  <a:uLnTx/>
                  <a:uFillTx/>
                  <a:latin typeface="DM Sans" pitchFamily="2" charset="77"/>
                  <a:ea typeface="+mn-ea"/>
                  <a:cs typeface="+mn-cs"/>
                </a:rPr>
                <a:t>2024</a:t>
              </a:r>
            </a:p>
          </p:txBody>
        </p:sp>
        <p:sp>
          <p:nvSpPr>
            <p:cNvPr id="11" name="TextBox 10">
              <a:extLst>
                <a:ext uri="{FF2B5EF4-FFF2-40B4-BE49-F238E27FC236}">
                  <a16:creationId xmlns:a16="http://schemas.microsoft.com/office/drawing/2014/main" id="{61802E29-FD2D-0B4A-8EF3-9D94E22BBCA6}"/>
                </a:ext>
              </a:extLst>
            </p:cNvPr>
            <p:cNvSpPr txBox="1"/>
            <p:nvPr/>
          </p:nvSpPr>
          <p:spPr>
            <a:xfrm>
              <a:off x="337157" y="4320446"/>
              <a:ext cx="6927334" cy="1938992"/>
            </a:xfrm>
            <a:prstGeom prst="rect">
              <a:avLst/>
            </a:prstGeom>
            <a:noFill/>
          </p:spPr>
          <p:txBody>
            <a:bodyPr wrap="square" rtlCol="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1400" b="1" i="0" u="none" strike="noStrike" kern="1200" cap="none" spc="-16" normalizeH="0" baseline="0" noProof="0">
                  <a:ln>
                    <a:noFill/>
                  </a:ln>
                  <a:solidFill>
                    <a:prstClr val="black"/>
                  </a:solidFill>
                  <a:effectLst/>
                  <a:uLnTx/>
                  <a:uFillTx/>
                  <a:latin typeface="Arial"/>
                  <a:ea typeface="+mn-ea"/>
                  <a:cs typeface="+mn-cs"/>
                </a:rPr>
                <a:t>Consultation round 1 &amp; partial approval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a:ea typeface="+mn-ea"/>
                  <a:cs typeface="+mn-cs"/>
                </a:rPr>
                <a:t>Feedback: Further review of the LTA programs required, particularly the professional experience requirements</a:t>
              </a:r>
              <a:endParaRPr kumimoji="0" lang="en-US" sz="1300" b="0" i="0" u="none" strike="noStrike" kern="1200" cap="none" spc="-16" normalizeH="0" baseline="0" noProof="0">
                <a:ln>
                  <a:noFill/>
                </a:ln>
                <a:solidFill>
                  <a:prstClr val="black"/>
                </a:solidFill>
                <a:effectLst/>
                <a:uLnTx/>
                <a:uFillTx/>
                <a:latin typeface="DM Sans" pitchFamily="2" charset="77"/>
                <a:ea typeface="+mn-ea"/>
                <a:cs typeface="+mn-cs"/>
              </a:endParaRPr>
            </a:p>
          </p:txBody>
        </p:sp>
        <p:sp>
          <p:nvSpPr>
            <p:cNvPr id="15" name="TextBox 14">
              <a:extLst>
                <a:ext uri="{FF2B5EF4-FFF2-40B4-BE49-F238E27FC236}">
                  <a16:creationId xmlns:a16="http://schemas.microsoft.com/office/drawing/2014/main" id="{9B397667-AC0F-5647-B542-F295E047B44E}"/>
                </a:ext>
              </a:extLst>
            </p:cNvPr>
            <p:cNvSpPr txBox="1"/>
            <p:nvPr/>
          </p:nvSpPr>
          <p:spPr>
            <a:xfrm>
              <a:off x="8286911" y="7337467"/>
              <a:ext cx="3173408" cy="725070"/>
            </a:xfrm>
            <a:prstGeom prst="rect">
              <a:avLst/>
            </a:prstGeom>
            <a:noFill/>
          </p:spPr>
          <p:txBody>
            <a:bodyPr wrap="none" rtlCol="0" anchor="b">
              <a:spAutoFit/>
            </a:bodyPr>
            <a:lstStyle/>
            <a:p>
              <a:pPr marL="0" marR="0" lvl="0" indent="0" algn="r" defTabSz="914400" rtl="0" eaLnBrk="1" fontAlgn="auto" latinLnBrk="0" hangingPunct="1">
                <a:lnSpc>
                  <a:spcPts val="2160"/>
                </a:lnSpc>
                <a:spcBef>
                  <a:spcPts val="0"/>
                </a:spcBef>
                <a:spcAft>
                  <a:spcPts val="0"/>
                </a:spcAft>
                <a:buClrTx/>
                <a:buSzTx/>
                <a:buFontTx/>
                <a:buNone/>
                <a:tabLst/>
                <a:defRPr/>
              </a:pPr>
              <a:r>
                <a:rPr kumimoji="0" lang="en-US" sz="1600" b="1" i="0" u="none" strike="noStrike" kern="1200" cap="none" spc="-16" normalizeH="0" baseline="0" noProof="0">
                  <a:ln>
                    <a:noFill/>
                  </a:ln>
                  <a:solidFill>
                    <a:srgbClr val="007367"/>
                  </a:solidFill>
                  <a:effectLst/>
                  <a:uLnTx/>
                  <a:uFillTx/>
                  <a:latin typeface="DM Sans" pitchFamily="2" charset="77"/>
                  <a:ea typeface="+mn-ea"/>
                  <a:cs typeface="+mn-cs"/>
                </a:rPr>
                <a:t>Oct-Dec 2025</a:t>
              </a:r>
            </a:p>
          </p:txBody>
        </p:sp>
        <p:sp>
          <p:nvSpPr>
            <p:cNvPr id="16" name="TextBox 15">
              <a:extLst>
                <a:ext uri="{FF2B5EF4-FFF2-40B4-BE49-F238E27FC236}">
                  <a16:creationId xmlns:a16="http://schemas.microsoft.com/office/drawing/2014/main" id="{8FFB0836-3CFB-5B4C-A85F-4960FB5718BE}"/>
                </a:ext>
              </a:extLst>
            </p:cNvPr>
            <p:cNvSpPr txBox="1"/>
            <p:nvPr/>
          </p:nvSpPr>
          <p:spPr>
            <a:xfrm>
              <a:off x="12922616" y="9480561"/>
              <a:ext cx="2727779" cy="725070"/>
            </a:xfrm>
            <a:prstGeom prst="rect">
              <a:avLst/>
            </a:prstGeom>
            <a:noFill/>
          </p:spPr>
          <p:txBody>
            <a:bodyPr wrap="none" rtlCol="0" anchor="b">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0" lang="en-US" sz="1600" b="1" i="0" u="none" strike="noStrike" kern="1200" cap="none" spc="-16" normalizeH="0" baseline="0" noProof="0">
                  <a:ln>
                    <a:noFill/>
                  </a:ln>
                  <a:solidFill>
                    <a:srgbClr val="861F41"/>
                  </a:solidFill>
                  <a:effectLst/>
                  <a:uLnTx/>
                  <a:uFillTx/>
                  <a:latin typeface="DM Sans" pitchFamily="2" charset="77"/>
                  <a:ea typeface="+mn-ea"/>
                  <a:cs typeface="+mn-cs"/>
                </a:rPr>
                <a:t>15 Jan 2026 </a:t>
              </a:r>
            </a:p>
          </p:txBody>
        </p:sp>
        <p:sp>
          <p:nvSpPr>
            <p:cNvPr id="21" name="TextBox 20">
              <a:extLst>
                <a:ext uri="{FF2B5EF4-FFF2-40B4-BE49-F238E27FC236}">
                  <a16:creationId xmlns:a16="http://schemas.microsoft.com/office/drawing/2014/main" id="{4344DCB2-E354-0045-87BB-3CCF6AED8BEB}"/>
                </a:ext>
              </a:extLst>
            </p:cNvPr>
            <p:cNvSpPr txBox="1"/>
            <p:nvPr/>
          </p:nvSpPr>
          <p:spPr>
            <a:xfrm>
              <a:off x="8128406" y="11634259"/>
              <a:ext cx="3331915" cy="725070"/>
            </a:xfrm>
            <a:prstGeom prst="rect">
              <a:avLst/>
            </a:prstGeom>
            <a:noFill/>
          </p:spPr>
          <p:txBody>
            <a:bodyPr wrap="none" rtlCol="0" anchor="b">
              <a:spAutoFit/>
            </a:bodyPr>
            <a:lstStyle/>
            <a:p>
              <a:pPr marL="0" marR="0" lvl="0" indent="0" algn="r" defTabSz="914400" rtl="0" eaLnBrk="1" fontAlgn="auto" latinLnBrk="0" hangingPunct="1">
                <a:lnSpc>
                  <a:spcPts val="2160"/>
                </a:lnSpc>
                <a:spcBef>
                  <a:spcPts val="0"/>
                </a:spcBef>
                <a:spcAft>
                  <a:spcPts val="0"/>
                </a:spcAft>
                <a:buClrTx/>
                <a:buSzTx/>
                <a:buFontTx/>
                <a:buNone/>
                <a:tabLst/>
                <a:defRPr/>
              </a:pPr>
              <a:r>
                <a:rPr kumimoji="0" lang="en-US" sz="1600" b="1" i="0" u="none" strike="noStrike" kern="1200" cap="none" spc="-16" normalizeH="0" baseline="0" noProof="0">
                  <a:ln>
                    <a:noFill/>
                  </a:ln>
                  <a:solidFill>
                    <a:srgbClr val="433E2B"/>
                  </a:solidFill>
                  <a:effectLst/>
                  <a:uLnTx/>
                  <a:uFillTx/>
                  <a:latin typeface="DM Sans" pitchFamily="2" charset="77"/>
                  <a:ea typeface="+mn-ea"/>
                  <a:cs typeface="+mn-cs"/>
                </a:rPr>
                <a:t>Jan – Feb 2026</a:t>
              </a:r>
            </a:p>
          </p:txBody>
        </p:sp>
      </p:grpSp>
      <p:sp>
        <p:nvSpPr>
          <p:cNvPr id="8" name="TextBox 7">
            <a:extLst>
              <a:ext uri="{FF2B5EF4-FFF2-40B4-BE49-F238E27FC236}">
                <a16:creationId xmlns:a16="http://schemas.microsoft.com/office/drawing/2014/main" id="{D6791374-0E35-4952-986E-0C8A5EDC9070}"/>
              </a:ext>
            </a:extLst>
          </p:cNvPr>
          <p:cNvSpPr txBox="1"/>
          <p:nvPr/>
        </p:nvSpPr>
        <p:spPr>
          <a:xfrm>
            <a:off x="184698" y="133295"/>
            <a:ext cx="11465609" cy="64633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srgbClr val="384967"/>
                </a:solidFill>
                <a:effectLst/>
                <a:uLnTx/>
                <a:uFillTx/>
                <a:latin typeface="Georgia" panose="02040502050405020303" pitchFamily="18" charset="0"/>
                <a:ea typeface="+mn-ea"/>
                <a:cs typeface="+mn-cs"/>
              </a:rPr>
              <a:t>Development process</a:t>
            </a:r>
          </a:p>
        </p:txBody>
      </p:sp>
      <p:sp>
        <p:nvSpPr>
          <p:cNvPr id="4" name="Straight Connector 3">
            <a:extLst>
              <a:ext uri="{FF2B5EF4-FFF2-40B4-BE49-F238E27FC236}">
                <a16:creationId xmlns:a16="http://schemas.microsoft.com/office/drawing/2014/main" id="{55A00EE4-D65C-1F21-5840-96BA47A2FDFC}"/>
              </a:ext>
            </a:extLst>
          </p:cNvPr>
          <p:cNvSpPr/>
          <p:nvPr/>
        </p:nvSpPr>
        <p:spPr>
          <a:xfrm flipV="1">
            <a:off x="776948" y="790234"/>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14" name="Video 13">
            <a:extLst>
              <a:ext uri="{FF2B5EF4-FFF2-40B4-BE49-F238E27FC236}">
                <a16:creationId xmlns:a16="http://schemas.microsoft.com/office/drawing/2014/main" id="{6B51FEED-788D-4E93-3809-F9BCAA9AB9E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4653609"/>
      </p:ext>
    </p:extLst>
  </p:cSld>
  <p:clrMapOvr>
    <a:masterClrMapping/>
  </p:clrMapOvr>
  <mc:AlternateContent xmlns:mc="http://schemas.openxmlformats.org/markup-compatibility/2006" xmlns:p14="http://schemas.microsoft.com/office/powerpoint/2010/main">
    <mc:Choice Requires="p14">
      <p:transition spd="slow" p14:dur="2000" advTm="61674"/>
    </mc:Choice>
    <mc:Fallback xmlns="">
      <p:transition spd="slow" advTm="61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6">
            <a:extLst>
              <a:ext uri="{FF2B5EF4-FFF2-40B4-BE49-F238E27FC236}">
                <a16:creationId xmlns:a16="http://schemas.microsoft.com/office/drawing/2014/main" id="{3C65A35F-FAF7-498F-8BCE-33DD05922D58}"/>
              </a:ext>
            </a:extLst>
          </p:cNvPr>
          <p:cNvSpPr txBox="1">
            <a:spLocks/>
          </p:cNvSpPr>
          <p:nvPr/>
        </p:nvSpPr>
        <p:spPr>
          <a:xfrm>
            <a:off x="-75514" y="80884"/>
            <a:ext cx="12454359" cy="72233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a:ln>
                  <a:noFill/>
                </a:ln>
                <a:solidFill>
                  <a:srgbClr val="384967"/>
                </a:solidFill>
                <a:effectLst/>
                <a:uLnTx/>
                <a:uFillTx/>
                <a:latin typeface="Georgia" panose="02040502050405020303" pitchFamily="18" charset="0"/>
                <a:ea typeface="+mj-ea"/>
                <a:cs typeface="+mj-cs"/>
              </a:rPr>
              <a:t>Principles of competency based medical education</a:t>
            </a:r>
          </a:p>
        </p:txBody>
      </p:sp>
      <p:sp>
        <p:nvSpPr>
          <p:cNvPr id="7" name="Content Placeholder 2">
            <a:extLst>
              <a:ext uri="{FF2B5EF4-FFF2-40B4-BE49-F238E27FC236}">
                <a16:creationId xmlns:a16="http://schemas.microsoft.com/office/drawing/2014/main" id="{F625B78A-A2C2-4BB2-910E-67C246A5E4DF}"/>
              </a:ext>
            </a:extLst>
          </p:cNvPr>
          <p:cNvSpPr txBox="1">
            <a:spLocks/>
          </p:cNvSpPr>
          <p:nvPr/>
        </p:nvSpPr>
        <p:spPr>
          <a:xfrm>
            <a:off x="1101856" y="1311690"/>
            <a:ext cx="10808493" cy="4751949"/>
          </a:xfrm>
          <a:prstGeom prst="rect">
            <a:avLst/>
          </a:prstGeom>
        </p:spPr>
        <p:txBody>
          <a:bodyPr vert="horz" lIns="91440" tIns="45720" rIns="91440" bIns="45720" rtlCol="0">
            <a:normAutofit/>
          </a:bodyPr>
          <a:lstStyle>
            <a:lvl1pPr marL="457200" indent="-457200" algn="l" defTabSz="914400" rtl="0" eaLnBrk="1" latinLnBrk="0" hangingPunct="1">
              <a:spcBef>
                <a:spcPct val="20000"/>
              </a:spcBef>
              <a:buClr>
                <a:srgbClr val="CB972B"/>
              </a:buClr>
              <a:buFont typeface="Arial" panose="020B0604020202020204" pitchFamily="34" charset="0"/>
              <a:buChar char="•"/>
              <a:defRPr sz="2400" kern="1200">
                <a:solidFill>
                  <a:schemeClr val="tx1"/>
                </a:solidFill>
                <a:latin typeface="+mn-lt"/>
                <a:ea typeface="+mn-ea"/>
                <a:cs typeface="+mn-cs"/>
              </a:defRPr>
            </a:lvl1pPr>
            <a:lvl2pPr marL="914400" indent="-4572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spcBef>
                <a:spcPct val="20000"/>
              </a:spcBef>
              <a:buClr>
                <a:srgbClr val="CB972B"/>
              </a:buClr>
              <a:buFont typeface="Arial" panose="020B0604020202020204" pitchFamily="34" charset="0"/>
              <a:buChar char="•"/>
              <a:defRPr sz="1800" kern="1200">
                <a:solidFill>
                  <a:schemeClr val="tx1"/>
                </a:solidFill>
                <a:latin typeface="+mn-lt"/>
                <a:ea typeface="+mn-ea"/>
                <a:cs typeface="+mn-cs"/>
              </a:defRPr>
            </a:lvl3pPr>
            <a:lvl4pPr marL="1714500" indent="-342900" algn="l" defTabSz="914400" rtl="0" eaLnBrk="1" latinLnBrk="0" hangingPunct="1">
              <a:spcBef>
                <a:spcPct val="20000"/>
              </a:spcBef>
              <a:buClr>
                <a:srgbClr val="CB972B"/>
              </a:buClr>
              <a:buFont typeface="Arial" panose="020B0604020202020204" pitchFamily="34" charset="0"/>
              <a:buChar char="•"/>
              <a:defRPr sz="1600" kern="1200">
                <a:solidFill>
                  <a:schemeClr val="tx1"/>
                </a:solidFill>
                <a:latin typeface="+mn-lt"/>
                <a:ea typeface="+mn-ea"/>
                <a:cs typeface="+mn-cs"/>
              </a:defRPr>
            </a:lvl4pPr>
            <a:lvl5pPr marL="2171700" indent="-342900" algn="l" defTabSz="914400" rtl="0" eaLnBrk="1" latinLnBrk="0" hangingPunct="1">
              <a:spcBef>
                <a:spcPct val="20000"/>
              </a:spcBef>
              <a:buClr>
                <a:srgbClr val="CB972B"/>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ct val="20000"/>
              </a:spcBef>
              <a:spcAft>
                <a:spcPts val="0"/>
              </a:spcAft>
              <a:buClr>
                <a:srgbClr val="CB972B"/>
              </a:buClr>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Arial"/>
                <a:ea typeface="+mn-ea"/>
                <a:cs typeface="+mn-cs"/>
              </a:rPr>
              <a:t>Competencies/ Outcomes determined by the profession, the public and the policy makers</a:t>
            </a:r>
          </a:p>
          <a:p>
            <a:pPr marL="457200" marR="0" lvl="0" indent="-457200" algn="l" defTabSz="914400" rtl="0" eaLnBrk="1" fontAlgn="auto" latinLnBrk="0" hangingPunct="1">
              <a:lnSpc>
                <a:spcPct val="100000"/>
              </a:lnSpc>
              <a:spcBef>
                <a:spcPct val="20000"/>
              </a:spcBef>
              <a:spcAft>
                <a:spcPts val="0"/>
              </a:spcAft>
              <a:buClr>
                <a:srgbClr val="CB972B"/>
              </a:buClr>
              <a:buSzTx/>
              <a:buFont typeface="Arial" panose="020B0604020202020204" pitchFamily="34" charset="0"/>
              <a:buChar char="•"/>
              <a:tabLst/>
              <a:defRPr/>
            </a:pPr>
            <a:endParaRPr kumimoji="0" lang="en-US" sz="2000" b="0" i="0" u="none" strike="noStrike" kern="1200" cap="none" spc="0" normalizeH="0" baseline="0" noProof="0">
              <a:ln>
                <a:noFill/>
              </a:ln>
              <a:solidFill>
                <a:prstClr val="black"/>
              </a:solidFill>
              <a:effectLst/>
              <a:uLnTx/>
              <a:uFillTx/>
              <a:latin typeface="Arial"/>
              <a:ea typeface="+mn-ea"/>
              <a:cs typeface="+mn-cs"/>
            </a:endParaRPr>
          </a:p>
          <a:p>
            <a:pPr marL="457200" marR="0" lvl="0" indent="-457200" algn="l" defTabSz="914400" rtl="0" eaLnBrk="1" fontAlgn="auto" latinLnBrk="0" hangingPunct="1">
              <a:lnSpc>
                <a:spcPct val="100000"/>
              </a:lnSpc>
              <a:spcBef>
                <a:spcPct val="20000"/>
              </a:spcBef>
              <a:spcAft>
                <a:spcPts val="0"/>
              </a:spcAft>
              <a:buClr>
                <a:srgbClr val="CB972B"/>
              </a:buClr>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Arial"/>
                <a:ea typeface="+mn-ea"/>
                <a:cs typeface="+mn-cs"/>
              </a:rPr>
              <a:t>System needs/Health needs </a:t>
            </a:r>
          </a:p>
        </p:txBody>
      </p:sp>
      <p:grpSp>
        <p:nvGrpSpPr>
          <p:cNvPr id="16" name="Group 15">
            <a:extLst>
              <a:ext uri="{FF2B5EF4-FFF2-40B4-BE49-F238E27FC236}">
                <a16:creationId xmlns:a16="http://schemas.microsoft.com/office/drawing/2014/main" id="{641B7D59-180E-D6B8-476E-2C60AD67CAC1}"/>
              </a:ext>
            </a:extLst>
          </p:cNvPr>
          <p:cNvGrpSpPr/>
          <p:nvPr/>
        </p:nvGrpSpPr>
        <p:grpSpPr>
          <a:xfrm>
            <a:off x="4702918" y="2222867"/>
            <a:ext cx="5440400" cy="3624533"/>
            <a:chOff x="4900764" y="2382872"/>
            <a:chExt cx="5440400" cy="3624533"/>
          </a:xfrm>
        </p:grpSpPr>
        <p:sp>
          <p:nvSpPr>
            <p:cNvPr id="8" name="Arrow: Right 7">
              <a:extLst>
                <a:ext uri="{FF2B5EF4-FFF2-40B4-BE49-F238E27FC236}">
                  <a16:creationId xmlns:a16="http://schemas.microsoft.com/office/drawing/2014/main" id="{0CE3A381-33DE-4406-BB70-20B6EB16D26C}"/>
                </a:ext>
              </a:extLst>
            </p:cNvPr>
            <p:cNvSpPr/>
            <p:nvPr/>
          </p:nvSpPr>
          <p:spPr>
            <a:xfrm>
              <a:off x="5807967" y="2408224"/>
              <a:ext cx="122413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13" name="TextBox 12">
              <a:extLst>
                <a:ext uri="{FF2B5EF4-FFF2-40B4-BE49-F238E27FC236}">
                  <a16:creationId xmlns:a16="http://schemas.microsoft.com/office/drawing/2014/main" id="{A57F727C-27B2-4453-99C4-E4C5FFD59D56}"/>
                </a:ext>
              </a:extLst>
            </p:cNvPr>
            <p:cNvSpPr txBox="1"/>
            <p:nvPr/>
          </p:nvSpPr>
          <p:spPr>
            <a:xfrm>
              <a:off x="7173049" y="2382872"/>
              <a:ext cx="30243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Competencies/outcomes</a:t>
              </a:r>
            </a:p>
          </p:txBody>
        </p:sp>
        <p:sp>
          <p:nvSpPr>
            <p:cNvPr id="14" name="Arrow: Down 13">
              <a:extLst>
                <a:ext uri="{FF2B5EF4-FFF2-40B4-BE49-F238E27FC236}">
                  <a16:creationId xmlns:a16="http://schemas.microsoft.com/office/drawing/2014/main" id="{F26EE061-1AD7-461E-8021-D9072E6C13AB}"/>
                </a:ext>
              </a:extLst>
            </p:cNvPr>
            <p:cNvSpPr/>
            <p:nvPr/>
          </p:nvSpPr>
          <p:spPr>
            <a:xfrm>
              <a:off x="8070696" y="2959157"/>
              <a:ext cx="360040" cy="9580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15" name="TextBox 14">
              <a:extLst>
                <a:ext uri="{FF2B5EF4-FFF2-40B4-BE49-F238E27FC236}">
                  <a16:creationId xmlns:a16="http://schemas.microsoft.com/office/drawing/2014/main" id="{6FD5E761-6942-4FC4-AA2A-B7D6B077A639}"/>
                </a:ext>
              </a:extLst>
            </p:cNvPr>
            <p:cNvSpPr txBox="1"/>
            <p:nvPr/>
          </p:nvSpPr>
          <p:spPr>
            <a:xfrm>
              <a:off x="7497085" y="5607674"/>
              <a:ext cx="237626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Assessment</a:t>
              </a:r>
            </a:p>
          </p:txBody>
        </p:sp>
        <p:sp>
          <p:nvSpPr>
            <p:cNvPr id="17" name="Rectangle 16">
              <a:extLst>
                <a:ext uri="{FF2B5EF4-FFF2-40B4-BE49-F238E27FC236}">
                  <a16:creationId xmlns:a16="http://schemas.microsoft.com/office/drawing/2014/main" id="{3A086E33-65F3-4F0A-8D48-3F0E186CFEA1}"/>
                </a:ext>
              </a:extLst>
            </p:cNvPr>
            <p:cNvSpPr/>
            <p:nvPr/>
          </p:nvSpPr>
          <p:spPr>
            <a:xfrm>
              <a:off x="4900764" y="3969600"/>
              <a:ext cx="1795684" cy="52322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rial"/>
                  <a:ea typeface="+mn-ea"/>
                  <a:cs typeface="+mn-cs"/>
                </a:rPr>
                <a:t>Curriculum</a:t>
              </a:r>
            </a:p>
          </p:txBody>
        </p:sp>
        <p:sp>
          <p:nvSpPr>
            <p:cNvPr id="20" name="Arrow: Down 19">
              <a:extLst>
                <a:ext uri="{FF2B5EF4-FFF2-40B4-BE49-F238E27FC236}">
                  <a16:creationId xmlns:a16="http://schemas.microsoft.com/office/drawing/2014/main" id="{9D44A709-6705-4D2C-91A5-5E90DDD8D589}"/>
                </a:ext>
              </a:extLst>
            </p:cNvPr>
            <p:cNvSpPr/>
            <p:nvPr/>
          </p:nvSpPr>
          <p:spPr>
            <a:xfrm>
              <a:off x="8087041" y="4634227"/>
              <a:ext cx="360040" cy="9580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21" name="TextBox 20">
              <a:extLst>
                <a:ext uri="{FF2B5EF4-FFF2-40B4-BE49-F238E27FC236}">
                  <a16:creationId xmlns:a16="http://schemas.microsoft.com/office/drawing/2014/main" id="{60CA0B64-52E0-4873-89B9-BC8ECA97C443}"/>
                </a:ext>
              </a:extLst>
            </p:cNvPr>
            <p:cNvSpPr txBox="1"/>
            <p:nvPr/>
          </p:nvSpPr>
          <p:spPr>
            <a:xfrm>
              <a:off x="6812772" y="4035134"/>
              <a:ext cx="35283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prstClr val="black"/>
                  </a:solidFill>
                  <a:effectLst/>
                  <a:uLnTx/>
                  <a:uFillTx/>
                  <a:latin typeface="Arial"/>
                  <a:ea typeface="+mn-ea"/>
                  <a:cs typeface="+mn-cs"/>
                </a:rPr>
                <a:t>Learning exposures/experiences</a:t>
              </a:r>
            </a:p>
          </p:txBody>
        </p:sp>
        <p:sp>
          <p:nvSpPr>
            <p:cNvPr id="2" name="Arrow: Left 1">
              <a:extLst>
                <a:ext uri="{FF2B5EF4-FFF2-40B4-BE49-F238E27FC236}">
                  <a16:creationId xmlns:a16="http://schemas.microsoft.com/office/drawing/2014/main" id="{CB9748E4-215F-448C-AEBA-0005DAE6190E}"/>
                </a:ext>
              </a:extLst>
            </p:cNvPr>
            <p:cNvSpPr/>
            <p:nvPr/>
          </p:nvSpPr>
          <p:spPr>
            <a:xfrm>
              <a:off x="6068134" y="5638073"/>
              <a:ext cx="1240479" cy="3693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grpSp>
      <p:sp>
        <p:nvSpPr>
          <p:cNvPr id="12" name="TextBox 11">
            <a:extLst>
              <a:ext uri="{FF2B5EF4-FFF2-40B4-BE49-F238E27FC236}">
                <a16:creationId xmlns:a16="http://schemas.microsoft.com/office/drawing/2014/main" id="{603AFEA7-47BA-4C3F-A706-41F15290A349}"/>
              </a:ext>
            </a:extLst>
          </p:cNvPr>
          <p:cNvSpPr txBox="1"/>
          <p:nvPr/>
        </p:nvSpPr>
        <p:spPr>
          <a:xfrm>
            <a:off x="2826291" y="5491239"/>
            <a:ext cx="335490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a:ea typeface="+mn-ea"/>
                <a:cs typeface="+mn-cs"/>
              </a:rPr>
              <a:t>General </a:t>
            </a:r>
            <a:r>
              <a:rPr kumimoji="0" lang="en-US" sz="2000" b="0" i="0" u="none" strike="noStrike" kern="1200" cap="none" spc="0" normalizeH="0" baseline="0" noProof="0" err="1">
                <a:ln>
                  <a:noFill/>
                </a:ln>
                <a:solidFill>
                  <a:prstClr val="black"/>
                </a:solidFill>
                <a:effectLst/>
                <a:uLnTx/>
                <a:uFillTx/>
                <a:latin typeface="Arial"/>
                <a:ea typeface="+mn-ea"/>
                <a:cs typeface="+mn-cs"/>
              </a:rPr>
              <a:t>Paediatrician</a:t>
            </a:r>
            <a:endParaRPr kumimoji="0" lang="en-US" sz="2000" b="0" i="0" u="none" strike="noStrike" kern="1200" cap="none" spc="0" normalizeH="0" baseline="0" noProof="0">
              <a:ln>
                <a:noFill/>
              </a:ln>
              <a:solidFill>
                <a:prstClr val="black"/>
              </a:solidFill>
              <a:effectLst/>
              <a:uLnTx/>
              <a:uFillTx/>
              <a:latin typeface="Arial"/>
              <a:ea typeface="+mn-ea"/>
              <a:cs typeface="+mn-cs"/>
            </a:endParaRPr>
          </a:p>
        </p:txBody>
      </p:sp>
      <p:sp>
        <p:nvSpPr>
          <p:cNvPr id="3" name="Arrow: Up 2">
            <a:extLst>
              <a:ext uri="{FF2B5EF4-FFF2-40B4-BE49-F238E27FC236}">
                <a16:creationId xmlns:a16="http://schemas.microsoft.com/office/drawing/2014/main" id="{90B0529D-F467-4720-BE0F-A958B7D19354}"/>
              </a:ext>
            </a:extLst>
          </p:cNvPr>
          <p:cNvSpPr/>
          <p:nvPr/>
        </p:nvSpPr>
        <p:spPr>
          <a:xfrm>
            <a:off x="3751046" y="2959157"/>
            <a:ext cx="360040" cy="181321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5" name="Oval 4">
            <a:extLst>
              <a:ext uri="{FF2B5EF4-FFF2-40B4-BE49-F238E27FC236}">
                <a16:creationId xmlns:a16="http://schemas.microsoft.com/office/drawing/2014/main" id="{582880EF-5B6B-4FFE-91C9-D4704935BBF2}"/>
              </a:ext>
            </a:extLst>
          </p:cNvPr>
          <p:cNvSpPr/>
          <p:nvPr/>
        </p:nvSpPr>
        <p:spPr>
          <a:xfrm>
            <a:off x="4667452" y="1739377"/>
            <a:ext cx="5981257" cy="4591514"/>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4" name="Straight Connector 3">
            <a:extLst>
              <a:ext uri="{FF2B5EF4-FFF2-40B4-BE49-F238E27FC236}">
                <a16:creationId xmlns:a16="http://schemas.microsoft.com/office/drawing/2014/main" id="{1268002B-1DFA-F53B-33F6-DEC344ADC128}"/>
              </a:ext>
            </a:extLst>
          </p:cNvPr>
          <p:cNvSpPr/>
          <p:nvPr/>
        </p:nvSpPr>
        <p:spPr>
          <a:xfrm flipV="1">
            <a:off x="776948" y="790234"/>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11" name="Graphic 10" descr="Doctor female outline">
            <a:extLst>
              <a:ext uri="{FF2B5EF4-FFF2-40B4-BE49-F238E27FC236}">
                <a16:creationId xmlns:a16="http://schemas.microsoft.com/office/drawing/2014/main" id="{E73AAB00-2031-2730-F76D-00248431621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086046" y="5175135"/>
            <a:ext cx="914400" cy="914400"/>
          </a:xfrm>
          <a:prstGeom prst="rect">
            <a:avLst/>
          </a:prstGeom>
        </p:spPr>
      </p:pic>
      <p:pic>
        <p:nvPicPr>
          <p:cNvPr id="19" name="Video 18">
            <a:extLst>
              <a:ext uri="{FF2B5EF4-FFF2-40B4-BE49-F238E27FC236}">
                <a16:creationId xmlns:a16="http://schemas.microsoft.com/office/drawing/2014/main" id="{A91C87CA-5532-EDE8-B0AF-A87C929D69B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1659340"/>
      </p:ext>
    </p:extLst>
  </p:cSld>
  <p:clrMapOvr>
    <a:masterClrMapping/>
  </p:clrMapOvr>
  <mc:AlternateContent xmlns:mc="http://schemas.openxmlformats.org/markup-compatibility/2006" xmlns:p14="http://schemas.microsoft.com/office/powerpoint/2010/main">
    <mc:Choice Requires="p14">
      <p:transition spd="slow" p14:dur="2000" advTm="127653"/>
    </mc:Choice>
    <mc:Fallback xmlns="">
      <p:transition spd="slow" advTm="127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436B0-10C3-6C1D-202C-923628EEEAB1}"/>
              </a:ext>
            </a:extLst>
          </p:cNvPr>
          <p:cNvSpPr>
            <a:spLocks noGrp="1"/>
          </p:cNvSpPr>
          <p:nvPr>
            <p:ph type="title"/>
          </p:nvPr>
        </p:nvSpPr>
        <p:spPr>
          <a:xfrm>
            <a:off x="606559" y="-107327"/>
            <a:ext cx="10972800" cy="1143000"/>
          </a:xfrm>
        </p:spPr>
        <p:txBody>
          <a:bodyPr>
            <a:normAutofit/>
          </a:bodyPr>
          <a:lstStyle/>
          <a:p>
            <a:r>
              <a:rPr lang="en-US" sz="3600">
                <a:solidFill>
                  <a:srgbClr val="384967"/>
                </a:solidFill>
                <a:latin typeface="Georgia" panose="02040502050405020303" pitchFamily="18" charset="0"/>
              </a:rPr>
              <a:t>Principal improvements</a:t>
            </a:r>
          </a:p>
        </p:txBody>
      </p:sp>
      <p:sp>
        <p:nvSpPr>
          <p:cNvPr id="4" name="Straight Connector 3">
            <a:extLst>
              <a:ext uri="{FF2B5EF4-FFF2-40B4-BE49-F238E27FC236}">
                <a16:creationId xmlns:a16="http://schemas.microsoft.com/office/drawing/2014/main" id="{D6B8F852-C066-B9A3-7250-6DC253047463}"/>
              </a:ext>
            </a:extLst>
          </p:cNvPr>
          <p:cNvSpPr/>
          <p:nvPr/>
        </p:nvSpPr>
        <p:spPr>
          <a:xfrm flipV="1">
            <a:off x="776948" y="790234"/>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graphicFrame>
        <p:nvGraphicFramePr>
          <p:cNvPr id="5" name="Table 4">
            <a:extLst>
              <a:ext uri="{FF2B5EF4-FFF2-40B4-BE49-F238E27FC236}">
                <a16:creationId xmlns:a16="http://schemas.microsoft.com/office/drawing/2014/main" id="{B724ED20-5B9C-6090-3ADB-0298DBD94816}"/>
              </a:ext>
            </a:extLst>
          </p:cNvPr>
          <p:cNvGraphicFramePr>
            <a:graphicFrameLocks noGrp="1"/>
          </p:cNvGraphicFramePr>
          <p:nvPr/>
        </p:nvGraphicFramePr>
        <p:xfrm>
          <a:off x="776948" y="1874520"/>
          <a:ext cx="10972800" cy="3931920"/>
        </p:xfrm>
        <a:graphic>
          <a:graphicData uri="http://schemas.openxmlformats.org/drawingml/2006/table">
            <a:tbl>
              <a:tblPr firstRow="1" bandRow="1">
                <a:tableStyleId>{3B4B98B0-60AC-42C2-AFA5-B58CD77FA1E5}</a:tableStyleId>
              </a:tblPr>
              <a:tblGrid>
                <a:gridCol w="1375943">
                  <a:extLst>
                    <a:ext uri="{9D8B030D-6E8A-4147-A177-3AD203B41FA5}">
                      <a16:colId xmlns:a16="http://schemas.microsoft.com/office/drawing/2014/main" val="2603426931"/>
                    </a:ext>
                  </a:extLst>
                </a:gridCol>
                <a:gridCol w="2504039">
                  <a:extLst>
                    <a:ext uri="{9D8B030D-6E8A-4147-A177-3AD203B41FA5}">
                      <a16:colId xmlns:a16="http://schemas.microsoft.com/office/drawing/2014/main" val="886074142"/>
                    </a:ext>
                  </a:extLst>
                </a:gridCol>
                <a:gridCol w="7092818">
                  <a:extLst>
                    <a:ext uri="{9D8B030D-6E8A-4147-A177-3AD203B41FA5}">
                      <a16:colId xmlns:a16="http://schemas.microsoft.com/office/drawing/2014/main" val="2302130860"/>
                    </a:ext>
                  </a:extLst>
                </a:gridCol>
              </a:tblGrid>
              <a:tr h="370840">
                <a:tc>
                  <a:txBody>
                    <a:bodyPr/>
                    <a:lstStyle/>
                    <a:p>
                      <a:endParaRPr lang="en-AU"/>
                    </a:p>
                  </a:txBody>
                  <a:tcPr>
                    <a:lnL w="19050" cap="flat" cmpd="sng" algn="ctr">
                      <a:noFill/>
                      <a:prstDash val="solid"/>
                      <a:round/>
                      <a:headEnd type="none" w="med" len="med"/>
                      <a:tailEnd type="none" w="med" len="med"/>
                    </a:lnL>
                    <a:lnR w="19050" cap="flat" cmpd="sng" algn="ctr">
                      <a:solidFill>
                        <a:schemeClr val="bg1">
                          <a:lumMod val="75000"/>
                        </a:schemeClr>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400" b="1" kern="1200">
                          <a:solidFill>
                            <a:schemeClr val="tx1"/>
                          </a:solidFill>
                        </a:rPr>
                        <a:t>Clarity </a:t>
                      </a:r>
                    </a:p>
                    <a:p>
                      <a:endParaRPr lang="en-US" sz="2400" b="1" kern="1200">
                        <a:solidFill>
                          <a:schemeClr val="tx1"/>
                        </a:solidFill>
                      </a:endParaRPr>
                    </a:p>
                    <a:p>
                      <a:endParaRPr lang="en-AU" sz="2400" b="1" kern="1200">
                        <a:solidFill>
                          <a:schemeClr val="tx1"/>
                        </a:solidFill>
                        <a:latin typeface="+mn-lt"/>
                        <a:ea typeface="+mn-ea"/>
                        <a:cs typeface="+mn-cs"/>
                      </a:endParaRPr>
                    </a:p>
                  </a:txBody>
                  <a:tcPr>
                    <a:lnL w="19050" cap="flat" cmpd="sng" algn="ctr">
                      <a:solidFill>
                        <a:schemeClr val="bg1">
                          <a:lumMod val="75000"/>
                        </a:schemeClr>
                      </a:solidFill>
                      <a:prstDash val="solid"/>
                      <a:round/>
                      <a:headEnd type="none" w="med" len="med"/>
                      <a:tailEnd type="none" w="med" len="med"/>
                    </a:lnL>
                    <a:lnR w="19050" cap="flat" cmpd="sng" algn="ctr">
                      <a:solidFill>
                        <a:schemeClr val="bg1">
                          <a:lumMod val="75000"/>
                        </a:schemeClr>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400" kern="1200">
                          <a:solidFill>
                            <a:schemeClr val="tx1"/>
                          </a:solidFill>
                        </a:rPr>
                        <a:t>Increased  clarity on what a general pediatrician is, and how they meet the needs of society </a:t>
                      </a:r>
                      <a:endParaRPr lang="en-AU" sz="2400" kern="1200">
                        <a:solidFill>
                          <a:schemeClr val="tx1"/>
                        </a:solidFill>
                        <a:latin typeface="+mn-lt"/>
                        <a:ea typeface="+mn-ea"/>
                        <a:cs typeface="+mn-cs"/>
                      </a:endParaRPr>
                    </a:p>
                  </a:txBody>
                  <a:tcPr>
                    <a:lnL w="1905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56909818"/>
                  </a:ext>
                </a:extLst>
              </a:tr>
              <a:tr h="370840">
                <a:tc>
                  <a:txBody>
                    <a:bodyPr/>
                    <a:lstStyle/>
                    <a:p>
                      <a:endParaRPr lang="en-AU"/>
                    </a:p>
                  </a:txBody>
                  <a:tcPr>
                    <a:lnL w="19050" cap="flat" cmpd="sng" algn="ctr">
                      <a:noFill/>
                      <a:prstDash val="solid"/>
                      <a:round/>
                      <a:headEnd type="none" w="med" len="med"/>
                      <a:tailEnd type="none" w="med" len="med"/>
                    </a:lnL>
                    <a:lnR w="19050" cap="flat" cmpd="sng" algn="ctr">
                      <a:solidFill>
                        <a:schemeClr val="bg1">
                          <a:lumMod val="75000"/>
                        </a:schemeClr>
                      </a:solidFill>
                      <a:prstDash val="solid"/>
                      <a:round/>
                      <a:headEnd type="none" w="med" len="med"/>
                      <a:tailEnd type="none" w="med" len="med"/>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defTabSz="914400" rtl="0" eaLnBrk="1" latinLnBrk="0" hangingPunct="1"/>
                      <a:r>
                        <a:rPr lang="en-US" sz="2400" b="1" kern="1200">
                          <a:solidFill>
                            <a:schemeClr val="tx1"/>
                          </a:solidFill>
                        </a:rPr>
                        <a:t>Training based in practice </a:t>
                      </a:r>
                      <a:endParaRPr lang="en-AU" sz="2400" b="1" kern="1200">
                        <a:solidFill>
                          <a:schemeClr val="tx1"/>
                        </a:solidFill>
                        <a:latin typeface="+mn-lt"/>
                        <a:ea typeface="+mn-ea"/>
                        <a:cs typeface="+mn-cs"/>
                      </a:endParaRPr>
                    </a:p>
                  </a:txBody>
                  <a:tcPr>
                    <a:lnL w="19050" cap="flat" cmpd="sng" algn="ctr">
                      <a:solidFill>
                        <a:schemeClr val="bg1">
                          <a:lumMod val="75000"/>
                        </a:schemeClr>
                      </a:solidFill>
                      <a:prstDash val="solid"/>
                      <a:round/>
                      <a:headEnd type="none" w="med" len="med"/>
                      <a:tailEnd type="none" w="med" len="med"/>
                    </a:lnL>
                    <a:lnR w="19050" cap="flat" cmpd="sng" algn="ctr">
                      <a:solidFill>
                        <a:schemeClr val="bg1">
                          <a:lumMod val="75000"/>
                        </a:schemeClr>
                      </a:solidFill>
                      <a:prstDash val="solid"/>
                      <a:round/>
                      <a:headEnd type="none" w="med" len="med"/>
                      <a:tailEnd type="none" w="med" len="med"/>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2400" b="0">
                          <a:solidFill>
                            <a:srgbClr val="111111"/>
                          </a:solidFill>
                          <a:effectLst/>
                        </a:rPr>
                        <a:t>Make training better resemble consultant roles as a Fellow e.g. greater emphasis on outpatients, developmental paediatrics and regional/rural paediatrics</a:t>
                      </a:r>
                    </a:p>
                  </a:txBody>
                  <a:tcPr>
                    <a:lnL w="1905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00915258"/>
                  </a:ext>
                </a:extLst>
              </a:tr>
              <a:tr h="317018">
                <a:tc>
                  <a:txBody>
                    <a:bodyPr/>
                    <a:lstStyle/>
                    <a:p>
                      <a:endParaRPr lang="en-AU"/>
                    </a:p>
                  </a:txBody>
                  <a:tcPr>
                    <a:lnL w="19050" cap="flat" cmpd="sng" algn="ctr">
                      <a:noFill/>
                      <a:prstDash val="solid"/>
                      <a:round/>
                      <a:headEnd type="none" w="med" len="med"/>
                      <a:tailEnd type="none" w="med" len="med"/>
                    </a:lnL>
                    <a:lnR w="19050" cap="flat" cmpd="sng" algn="ctr">
                      <a:solidFill>
                        <a:schemeClr val="bg1">
                          <a:lumMod val="75000"/>
                        </a:schemeClr>
                      </a:solidFill>
                      <a:prstDash val="solid"/>
                      <a:round/>
                      <a:headEnd type="none" w="med" len="med"/>
                      <a:tailEnd type="none" w="med" len="med"/>
                    </a:lnR>
                    <a:lnT w="19050" cap="flat" cmpd="sng" algn="ctr">
                      <a:solidFill>
                        <a:schemeClr val="bg1">
                          <a:lumMod val="75000"/>
                        </a:schemeClr>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l" defTabSz="914400" rtl="0" eaLnBrk="1" latinLnBrk="0" hangingPunct="1"/>
                      <a:r>
                        <a:rPr lang="en-US" sz="2400" b="1" kern="1200">
                          <a:solidFill>
                            <a:schemeClr val="tx1"/>
                          </a:solidFill>
                        </a:rPr>
                        <a:t>Flexibility</a:t>
                      </a:r>
                      <a:endParaRPr lang="en-AU" sz="2400" b="1" kern="1200">
                        <a:solidFill>
                          <a:schemeClr val="tx1"/>
                        </a:solidFill>
                        <a:latin typeface="+mn-lt"/>
                        <a:ea typeface="+mn-ea"/>
                        <a:cs typeface="+mn-cs"/>
                      </a:endParaRPr>
                    </a:p>
                  </a:txBody>
                  <a:tcPr>
                    <a:lnL w="19050" cap="flat" cmpd="sng" algn="ctr">
                      <a:solidFill>
                        <a:schemeClr val="bg1">
                          <a:lumMod val="75000"/>
                        </a:schemeClr>
                      </a:solidFill>
                      <a:prstDash val="solid"/>
                      <a:round/>
                      <a:headEnd type="none" w="med" len="med"/>
                      <a:tailEnd type="none" w="med" len="med"/>
                    </a:lnL>
                    <a:lnR w="19050" cap="flat" cmpd="sng" algn="ctr">
                      <a:solidFill>
                        <a:schemeClr val="bg1">
                          <a:lumMod val="75000"/>
                        </a:schemeClr>
                      </a:solidFill>
                      <a:prstDash val="solid"/>
                      <a:round/>
                      <a:headEnd type="none" w="med" len="med"/>
                      <a:tailEnd type="none" w="med" len="med"/>
                    </a:lnR>
                    <a:lnT w="19050" cap="flat" cmpd="sng" algn="ctr">
                      <a:solidFill>
                        <a:schemeClr val="bg1">
                          <a:lumMod val="75000"/>
                        </a:schemeClr>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2400">
                          <a:solidFill>
                            <a:srgbClr val="111111"/>
                          </a:solidFill>
                        </a:rPr>
                        <a:t>I</a:t>
                      </a:r>
                      <a:r>
                        <a:rPr lang="en-AU" sz="2400" b="0">
                          <a:solidFill>
                            <a:srgbClr val="111111"/>
                          </a:solidFill>
                          <a:effectLst/>
                        </a:rPr>
                        <a:t>ncrease flexibility and remove unnecessary barriers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a:p>
                  </a:txBody>
                  <a:tcPr>
                    <a:lnL w="1905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chemeClr val="bg1">
                          <a:lumMod val="75000"/>
                        </a:schemeClr>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65006260"/>
                  </a:ext>
                </a:extLst>
              </a:tr>
            </a:tbl>
          </a:graphicData>
        </a:graphic>
      </p:graphicFrame>
      <p:pic>
        <p:nvPicPr>
          <p:cNvPr id="7" name="Graphic 6" descr="Magnifying glass outline">
            <a:extLst>
              <a:ext uri="{FF2B5EF4-FFF2-40B4-BE49-F238E27FC236}">
                <a16:creationId xmlns:a16="http://schemas.microsoft.com/office/drawing/2014/main" id="{F04F67C7-5244-FFAD-C21B-3DEDEBF03E3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85777" y="1933234"/>
            <a:ext cx="914400" cy="914400"/>
          </a:xfrm>
          <a:prstGeom prst="rect">
            <a:avLst/>
          </a:prstGeom>
        </p:spPr>
      </p:pic>
      <p:pic>
        <p:nvPicPr>
          <p:cNvPr id="9" name="Graphic 8" descr="Remote work outline">
            <a:extLst>
              <a:ext uri="{FF2B5EF4-FFF2-40B4-BE49-F238E27FC236}">
                <a16:creationId xmlns:a16="http://schemas.microsoft.com/office/drawing/2014/main" id="{BEA509F5-FF6E-269D-A762-FA6F910A51F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59398" y="3383280"/>
            <a:ext cx="914400" cy="914400"/>
          </a:xfrm>
          <a:prstGeom prst="rect">
            <a:avLst/>
          </a:prstGeom>
        </p:spPr>
      </p:pic>
      <p:pic>
        <p:nvPicPr>
          <p:cNvPr id="6" name="Picture 5">
            <a:extLst>
              <a:ext uri="{FF2B5EF4-FFF2-40B4-BE49-F238E27FC236}">
                <a16:creationId xmlns:a16="http://schemas.microsoft.com/office/drawing/2014/main" id="{A39EDA60-6D68-1C4C-11CE-954A3DE9FB48}"/>
              </a:ext>
            </a:extLst>
          </p:cNvPr>
          <p:cNvPicPr>
            <a:picLocks noChangeAspect="1"/>
          </p:cNvPicPr>
          <p:nvPr/>
        </p:nvPicPr>
        <p:blipFill>
          <a:blip r:embed="rId7"/>
          <a:stretch>
            <a:fillRect/>
          </a:stretch>
        </p:blipFill>
        <p:spPr>
          <a:xfrm>
            <a:off x="985777" y="4789392"/>
            <a:ext cx="914400" cy="856581"/>
          </a:xfrm>
          <a:prstGeom prst="rect">
            <a:avLst/>
          </a:prstGeom>
        </p:spPr>
      </p:pic>
      <p:pic>
        <p:nvPicPr>
          <p:cNvPr id="11" name="Video 10">
            <a:extLst>
              <a:ext uri="{FF2B5EF4-FFF2-40B4-BE49-F238E27FC236}">
                <a16:creationId xmlns:a16="http://schemas.microsoft.com/office/drawing/2014/main" id="{F9E98D7E-83FA-3E62-B6DD-1D74B299576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9756357"/>
      </p:ext>
    </p:extLst>
  </p:cSld>
  <p:clrMapOvr>
    <a:masterClrMapping/>
  </p:clrMapOvr>
  <mc:AlternateContent xmlns:mc="http://schemas.openxmlformats.org/markup-compatibility/2006" xmlns:p14="http://schemas.microsoft.com/office/powerpoint/2010/main">
    <mc:Choice Requires="p14">
      <p:transition spd="slow" p14:dur="2000" advTm="51595"/>
    </mc:Choice>
    <mc:Fallback xmlns="">
      <p:transition spd="slow" advTm="51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4E1D13A-2048-4E1A-184F-15CD195111C9}"/>
              </a:ext>
            </a:extLst>
          </p:cNvPr>
          <p:cNvSpPr/>
          <p:nvPr/>
        </p:nvSpPr>
        <p:spPr>
          <a:xfrm>
            <a:off x="107576" y="6071347"/>
            <a:ext cx="2561868" cy="72233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827AA3E4-0230-FA52-CDEC-E1F246A808A7}"/>
              </a:ext>
            </a:extLst>
          </p:cNvPr>
          <p:cNvSpPr>
            <a:spLocks noGrp="1"/>
          </p:cNvSpPr>
          <p:nvPr>
            <p:ph type="title"/>
          </p:nvPr>
        </p:nvSpPr>
        <p:spPr>
          <a:xfrm>
            <a:off x="609600" y="1"/>
            <a:ext cx="10972800" cy="663950"/>
          </a:xfrm>
        </p:spPr>
        <p:txBody>
          <a:bodyPr/>
          <a:lstStyle/>
          <a:p>
            <a:r>
              <a:rPr lang="en-US" sz="3100">
                <a:solidFill>
                  <a:srgbClr val="384967"/>
                </a:solidFill>
                <a:latin typeface="Georgia"/>
              </a:rPr>
              <a:t>The new curricula  </a:t>
            </a:r>
            <a:endParaRPr lang="en-AU" sz="3100">
              <a:solidFill>
                <a:srgbClr val="384967"/>
              </a:solidFill>
              <a:latin typeface="Georgia"/>
            </a:endParaRPr>
          </a:p>
        </p:txBody>
      </p:sp>
      <p:sp>
        <p:nvSpPr>
          <p:cNvPr id="6" name="Rectangle: Rounded Corners 5">
            <a:extLst>
              <a:ext uri="{FF2B5EF4-FFF2-40B4-BE49-F238E27FC236}">
                <a16:creationId xmlns:a16="http://schemas.microsoft.com/office/drawing/2014/main" id="{2D54F38B-DA8A-EED4-A502-3DBADBF2CF83}"/>
              </a:ext>
            </a:extLst>
          </p:cNvPr>
          <p:cNvSpPr/>
          <p:nvPr/>
        </p:nvSpPr>
        <p:spPr>
          <a:xfrm>
            <a:off x="222717" y="1197898"/>
            <a:ext cx="5572028" cy="5295052"/>
          </a:xfrm>
          <a:prstGeom prst="roundRect">
            <a:avLst/>
          </a:prstGeom>
          <a:solidFill>
            <a:srgbClr val="CB972B">
              <a:alpha val="10196"/>
            </a:srgbClr>
          </a:solidFill>
          <a:ln>
            <a:solidFill>
              <a:schemeClr val="accent2"/>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1" name="TextBox 10">
            <a:extLst>
              <a:ext uri="{FF2B5EF4-FFF2-40B4-BE49-F238E27FC236}">
                <a16:creationId xmlns:a16="http://schemas.microsoft.com/office/drawing/2014/main" id="{05D3AB25-81B4-092C-6459-AC8C519299CE}"/>
              </a:ext>
            </a:extLst>
          </p:cNvPr>
          <p:cNvSpPr txBox="1"/>
          <p:nvPr/>
        </p:nvSpPr>
        <p:spPr>
          <a:xfrm>
            <a:off x="364484" y="1359755"/>
            <a:ext cx="5288494" cy="5032147"/>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B972B"/>
                </a:solidFill>
                <a:effectLst/>
                <a:uLnTx/>
                <a:uFillTx/>
                <a:latin typeface="Arial"/>
                <a:ea typeface="+mn-ea"/>
                <a:cs typeface="+mn-cs"/>
              </a:rPr>
              <a:t>What's not changing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a:ea typeface="+mn-ea"/>
                <a:cs typeface="Arial"/>
              </a:rPr>
              <a:t>Trainees and supervisors will still....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Plan learning for a rotation </a:t>
            </a:r>
            <a:endParaRPr kumimoji="0" lang="en-US" sz="1800" b="0" i="0" u="none" strike="noStrike" kern="1200" cap="none" spc="0" normalizeH="0" baseline="0" noProof="0">
              <a:ln>
                <a:noFill/>
              </a:ln>
              <a:solidFill>
                <a:prstClr val="black"/>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Work with and observe trainees doing their job </a:t>
            </a:r>
            <a:endParaRPr kumimoji="0" lang="en-US" sz="1800" b="0" i="0" u="none" strike="noStrike" kern="1200" cap="none" spc="0" normalizeH="0" baseline="0" noProof="0">
              <a:ln>
                <a:noFill/>
              </a:ln>
              <a:solidFill>
                <a:prstClr val="black"/>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Provide feedback to trainees on their performance and progress</a:t>
            </a:r>
            <a:endParaRPr kumimoji="0" lang="en-US" sz="1800" b="0" i="0" u="none" strike="noStrike" kern="1200" cap="none" spc="0" normalizeH="0" baseline="0" noProof="0">
              <a:ln>
                <a:noFill/>
              </a:ln>
              <a:solidFill>
                <a:prstClr val="black"/>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Assess trainees through rotation and at the end via a report </a:t>
            </a:r>
            <a:endParaRPr kumimoji="0" lang="en-US" sz="1800" b="0" i="0" u="none" strike="noStrike" kern="1200" cap="none" spc="0" normalizeH="0" baseline="0" noProof="0">
              <a:ln>
                <a:noFill/>
              </a:ln>
              <a:solidFill>
                <a:prstClr val="black"/>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Contribute to the learning and understanding of the curriculum </a:t>
            </a:r>
            <a:endParaRPr kumimoji="0" lang="en-US" sz="1800" b="0" i="0" u="none" strike="noStrike" kern="1200" cap="none" spc="0" normalizeH="0" baseline="0" noProof="0">
              <a:ln>
                <a:noFill/>
              </a:ln>
              <a:solidFill>
                <a:prstClr val="black"/>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a:ea typeface="+mn-ea"/>
                <a:cs typeface="+mn-cs"/>
              </a:rPr>
              <a:t>Enter learning and assessment information onto an online platform</a:t>
            </a:r>
            <a:endParaRPr kumimoji="0" lang="en-US" sz="1800" b="0" i="0" u="none" strike="noStrike" kern="1200" cap="none" spc="0" normalizeH="0" baseline="0" noProof="0">
              <a:ln>
                <a:noFill/>
              </a:ln>
              <a:solidFill>
                <a:prstClr val="black"/>
              </a:solidFill>
              <a:effectLst/>
              <a:uLnTx/>
              <a:uFillTx/>
              <a:latin typeface="Arial"/>
              <a:ea typeface="+mn-ea"/>
              <a:cs typeface="Arial"/>
            </a:endParaRPr>
          </a:p>
        </p:txBody>
      </p:sp>
      <p:sp>
        <p:nvSpPr>
          <p:cNvPr id="13" name="Straight Connector 12">
            <a:extLst>
              <a:ext uri="{FF2B5EF4-FFF2-40B4-BE49-F238E27FC236}">
                <a16:creationId xmlns:a16="http://schemas.microsoft.com/office/drawing/2014/main" id="{97E8B063-9223-E237-BDD7-1A19D1683519}"/>
              </a:ext>
            </a:extLst>
          </p:cNvPr>
          <p:cNvSpPr/>
          <p:nvPr/>
        </p:nvSpPr>
        <p:spPr>
          <a:xfrm flipV="1">
            <a:off x="691753" y="635375"/>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Rounded Corners 13">
            <a:extLst>
              <a:ext uri="{FF2B5EF4-FFF2-40B4-BE49-F238E27FC236}">
                <a16:creationId xmlns:a16="http://schemas.microsoft.com/office/drawing/2014/main" id="{206DB9D9-806F-7F17-5825-330124C8D5B5}"/>
              </a:ext>
            </a:extLst>
          </p:cNvPr>
          <p:cNvSpPr/>
          <p:nvPr/>
        </p:nvSpPr>
        <p:spPr>
          <a:xfrm>
            <a:off x="6166884" y="1197898"/>
            <a:ext cx="5572028" cy="5295052"/>
          </a:xfrm>
          <a:prstGeom prst="roundRect">
            <a:avLst/>
          </a:prstGeom>
          <a:solidFill>
            <a:srgbClr val="384967">
              <a:alpha val="10196"/>
            </a:srgbClr>
          </a:solidFill>
          <a:ln>
            <a:solidFill>
              <a:schemeClr val="tx2"/>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Calibri"/>
              <a:cs typeface="Calibri"/>
            </a:endParaRPr>
          </a:p>
        </p:txBody>
      </p:sp>
      <p:sp>
        <p:nvSpPr>
          <p:cNvPr id="15" name="TextBox 14">
            <a:extLst>
              <a:ext uri="{FF2B5EF4-FFF2-40B4-BE49-F238E27FC236}">
                <a16:creationId xmlns:a16="http://schemas.microsoft.com/office/drawing/2014/main" id="{E3696205-D130-D973-2AE0-9258AFE3E0BA}"/>
              </a:ext>
            </a:extLst>
          </p:cNvPr>
          <p:cNvSpPr txBox="1"/>
          <p:nvPr/>
        </p:nvSpPr>
        <p:spPr>
          <a:xfrm>
            <a:off x="6290931" y="1413989"/>
            <a:ext cx="5323934" cy="4862870"/>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PREP versus new curricula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a:ea typeface="+mn-ea"/>
                <a:cs typeface="+mn-cs"/>
              </a:rPr>
              <a:t> </a:t>
            </a:r>
            <a:endParaRPr kumimoji="0" lang="en-US" sz="1800" b="1" i="0" u="none" strike="noStrike" kern="1200" cap="none" spc="0" normalizeH="0" baseline="0" noProof="0">
              <a:ln>
                <a:noFill/>
              </a:ln>
              <a:solidFill>
                <a:prstClr val="black"/>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srgbClr val="384967"/>
                </a:solidFill>
                <a:effectLst/>
                <a:uLnTx/>
                <a:uFillTx/>
                <a:latin typeface="Arial"/>
                <a:ea typeface="+mn-ea"/>
                <a:cs typeface="+mn-cs"/>
              </a:rPr>
              <a:t>Be aware of the different learning goals/outcomes  </a:t>
            </a:r>
            <a:endParaRPr kumimoji="0" lang="en-US" sz="1600" b="1" i="0" u="none" strike="noStrike" kern="1200" cap="none" spc="0" normalizeH="0" baseline="0" noProof="0">
              <a:ln>
                <a:noFill/>
              </a:ln>
              <a:solidFill>
                <a:srgbClr val="384967"/>
              </a:solidFill>
              <a:effectLst/>
              <a:uLnTx/>
              <a:uFillTx/>
              <a:latin typeface="Arial"/>
              <a:ea typeface="+mn-ea"/>
              <a:cs typeface="Arial"/>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mn-ea"/>
                <a:cs typeface="+mn-cs"/>
              </a:rPr>
              <a:t>New curriculum learning goals </a:t>
            </a:r>
            <a:endParaRPr kumimoji="0" lang="en-US" sz="1600" b="0" i="0" u="none" strike="noStrike" kern="1200" cap="none" spc="0" normalizeH="0" baseline="0" noProof="0">
              <a:ln>
                <a:noFill/>
              </a:ln>
              <a:solidFill>
                <a:prstClr val="black"/>
              </a:solidFill>
              <a:effectLst/>
              <a:uLnTx/>
              <a:uFillTx/>
              <a:latin typeface="Arial"/>
              <a:ea typeface="+mn-ea"/>
              <a:cs typeface="Arial"/>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mn-ea"/>
                <a:cs typeface="+mn-cs"/>
              </a:rPr>
              <a:t>PREP and PQC</a:t>
            </a:r>
            <a:endParaRPr kumimoji="0" lang="en-US" sz="1600" b="0" i="0" u="none" strike="noStrike" kern="1200" cap="none" spc="0" normalizeH="0" baseline="0" noProof="0">
              <a:ln>
                <a:noFill/>
              </a:ln>
              <a:solidFill>
                <a:prstClr val="black"/>
              </a:solidFill>
              <a:effectLst/>
              <a:uLnTx/>
              <a:uFillTx/>
              <a:latin typeface="Arial"/>
              <a:ea typeface="+mn-ea"/>
              <a:cs typeface="Arial"/>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a:ln>
                <a:noFill/>
              </a:ln>
              <a:solidFill>
                <a:prstClr val="black"/>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srgbClr val="384967"/>
                </a:solidFill>
                <a:effectLst/>
                <a:uLnTx/>
                <a:uFillTx/>
                <a:latin typeface="Arial"/>
                <a:ea typeface="Calibri"/>
                <a:cs typeface="Calibri"/>
              </a:rPr>
              <a:t>Use 2 online platforms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PREP portal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TMP</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srgbClr val="384967"/>
                </a:solidFill>
                <a:effectLst/>
                <a:uLnTx/>
                <a:uFillTx/>
                <a:latin typeface="Arial"/>
                <a:ea typeface="Calibri"/>
                <a:cs typeface="Calibri"/>
              </a:rPr>
              <a:t>Use different learning and assessment tools with differences in rating scales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LNA or rotation plan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Mini-CEX/</a:t>
            </a:r>
            <a:r>
              <a:rPr kumimoji="0" lang="en-US" sz="1600" b="0" i="0" u="none" strike="noStrike" kern="1200" cap="none" spc="0" normalizeH="0" baseline="0" noProof="0" err="1">
                <a:ln>
                  <a:noFill/>
                </a:ln>
                <a:solidFill>
                  <a:prstClr val="black"/>
                </a:solidFill>
                <a:effectLst/>
                <a:uLnTx/>
                <a:uFillTx/>
                <a:latin typeface="Arial"/>
                <a:ea typeface="Calibri"/>
                <a:cs typeface="Calibri"/>
              </a:rPr>
              <a:t>CbD</a:t>
            </a:r>
            <a:r>
              <a:rPr kumimoji="0" lang="en-US" sz="1600" b="0" i="0" u="none" strike="noStrike" kern="1200" cap="none" spc="0" normalizeH="0" baseline="0" noProof="0">
                <a:ln>
                  <a:noFill/>
                </a:ln>
                <a:solidFill>
                  <a:prstClr val="black"/>
                </a:solidFill>
                <a:effectLst/>
                <a:uLnTx/>
                <a:uFillTx/>
                <a:latin typeface="Arial"/>
                <a:ea typeface="Calibri"/>
                <a:cs typeface="Calibri"/>
              </a:rPr>
              <a:t> or observation capture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1" i="0" u="none" strike="noStrike" kern="1200" cap="none" spc="0" normalizeH="0" baseline="0" noProof="0">
              <a:ln>
                <a:noFill/>
              </a:ln>
              <a:solidFill>
                <a:srgbClr val="384967"/>
              </a:solidFill>
              <a:effectLst/>
              <a:uLnTx/>
              <a:uFillTx/>
              <a:latin typeface="Arial"/>
              <a:ea typeface="Calibri"/>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srgbClr val="384967"/>
                </a:solidFill>
                <a:effectLst/>
                <a:uLnTx/>
                <a:uFillTx/>
                <a:latin typeface="Arial"/>
                <a:ea typeface="Calibri"/>
                <a:cs typeface="Calibri"/>
              </a:rPr>
              <a:t>Use expected standards to benchmark performance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a:ea typeface="Calibri"/>
                <a:cs typeface="Calibri"/>
              </a:rPr>
              <a:t>Progression criteria (new program only)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677504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6">
            <a:extLst>
              <a:ext uri="{FF2B5EF4-FFF2-40B4-BE49-F238E27FC236}">
                <a16:creationId xmlns:a16="http://schemas.microsoft.com/office/drawing/2014/main" id="{BB6CBA8B-7523-4AB1-AADA-E0C30C1AF633}"/>
              </a:ext>
            </a:extLst>
          </p:cNvPr>
          <p:cNvSpPr txBox="1">
            <a:spLocks/>
          </p:cNvSpPr>
          <p:nvPr/>
        </p:nvSpPr>
        <p:spPr>
          <a:xfrm>
            <a:off x="859755" y="338123"/>
            <a:ext cx="10472490" cy="72233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panose="02040502050405020303" pitchFamily="18" charset="0"/>
                <a:ea typeface="+mj-ea"/>
                <a:cs typeface="+mj-cs"/>
              </a:rPr>
              <a:t>What is changing?</a:t>
            </a:r>
            <a:endParaRPr kumimoji="0" lang="en-AU" sz="3100" b="1" i="0" u="none" strike="noStrike" kern="1200" cap="none" spc="0" normalizeH="0" baseline="50000" noProof="0">
              <a:ln>
                <a:noFill/>
              </a:ln>
              <a:solidFill>
                <a:srgbClr val="384967"/>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 name="Straight Connector 1">
            <a:extLst>
              <a:ext uri="{FF2B5EF4-FFF2-40B4-BE49-F238E27FC236}">
                <a16:creationId xmlns:a16="http://schemas.microsoft.com/office/drawing/2014/main" id="{9386B779-D3F5-652F-F0D7-61C57C7D8BB5}"/>
              </a:ext>
            </a:extLst>
          </p:cNvPr>
          <p:cNvSpPr/>
          <p:nvPr/>
        </p:nvSpPr>
        <p:spPr>
          <a:xfrm flipV="1">
            <a:off x="691753" y="1031883"/>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grpSp>
        <p:nvGrpSpPr>
          <p:cNvPr id="17" name="Group 16">
            <a:extLst>
              <a:ext uri="{FF2B5EF4-FFF2-40B4-BE49-F238E27FC236}">
                <a16:creationId xmlns:a16="http://schemas.microsoft.com/office/drawing/2014/main" id="{F09332E5-E4C2-F9B8-D1F3-34F6F3D16B4A}"/>
              </a:ext>
            </a:extLst>
          </p:cNvPr>
          <p:cNvGrpSpPr/>
          <p:nvPr/>
        </p:nvGrpSpPr>
        <p:grpSpPr>
          <a:xfrm>
            <a:off x="226413" y="1640662"/>
            <a:ext cx="5944734" cy="2976442"/>
            <a:chOff x="114054" y="1651955"/>
            <a:chExt cx="5944734" cy="2976442"/>
          </a:xfrm>
        </p:grpSpPr>
        <p:sp>
          <p:nvSpPr>
            <p:cNvPr id="3" name="TextBox 2">
              <a:extLst>
                <a:ext uri="{FF2B5EF4-FFF2-40B4-BE49-F238E27FC236}">
                  <a16:creationId xmlns:a16="http://schemas.microsoft.com/office/drawing/2014/main" id="{64FBC17B-85ED-451A-634F-0C278104F06F}"/>
                </a:ext>
              </a:extLst>
            </p:cNvPr>
            <p:cNvSpPr txBox="1"/>
            <p:nvPr/>
          </p:nvSpPr>
          <p:spPr>
            <a:xfrm>
              <a:off x="956385" y="3858250"/>
              <a:ext cx="4960635" cy="770147"/>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15000"/>
                </a:lnSpc>
                <a:spcBef>
                  <a:spcPts val="0"/>
                </a:spcBef>
                <a:spcAft>
                  <a:spcPts val="0"/>
                </a:spcAft>
                <a:buClr>
                  <a:srgbClr val="244061"/>
                </a:buClr>
                <a:buSzTx/>
                <a:buFontTx/>
                <a:buNone/>
                <a:tabLst/>
                <a:defRPr/>
              </a:pPr>
              <a:r>
                <a:rPr kumimoji="0" lang="en-AU" sz="2000" b="1" i="0" u="none" strike="noStrike" kern="1200" cap="none" spc="0" normalizeH="0" baseline="0" noProof="0">
                  <a:ln>
                    <a:noFill/>
                  </a:ln>
                  <a:solidFill>
                    <a:srgbClr val="404040"/>
                  </a:solidFill>
                  <a:effectLst/>
                  <a:uLnTx/>
                  <a:uFillTx/>
                  <a:latin typeface="Arial"/>
                  <a:ea typeface="Times New Roman" panose="02020603050405020304" pitchFamily="18" charset="0"/>
                  <a:cs typeface="Times New Roman"/>
                </a:rPr>
                <a:t>Progression</a:t>
              </a:r>
              <a:r>
                <a:rPr kumimoji="0" lang="en-AU" sz="2000" b="0" i="0" u="none" strike="noStrike" kern="1200" cap="none" spc="0" normalizeH="0" baseline="0" noProof="0">
                  <a:ln>
                    <a:noFill/>
                  </a:ln>
                  <a:solidFill>
                    <a:srgbClr val="404040"/>
                  </a:solidFill>
                  <a:effectLst/>
                  <a:uLnTx/>
                  <a:uFillTx/>
                  <a:latin typeface="Arial"/>
                  <a:ea typeface="Times New Roman" panose="02020603050405020304" pitchFamily="18" charset="0"/>
                  <a:cs typeface="Times New Roman"/>
                </a:rPr>
                <a:t>  </a:t>
              </a: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AU" sz="2000" b="0" i="0" u="none" strike="noStrike" kern="1200" cap="none" spc="0" normalizeH="0" baseline="0" noProof="0">
                  <a:ln>
                    <a:noFill/>
                  </a:ln>
                  <a:solidFill>
                    <a:srgbClr val="404040"/>
                  </a:solidFill>
                  <a:effectLst/>
                  <a:uLnTx/>
                  <a:uFillTx/>
                  <a:latin typeface="Arial"/>
                  <a:ea typeface="Calibri"/>
                  <a:cs typeface="Times New Roman"/>
                </a:rPr>
                <a:t>Progress Review Panels</a:t>
              </a:r>
            </a:p>
          </p:txBody>
        </p:sp>
        <p:sp>
          <p:nvSpPr>
            <p:cNvPr id="7" name="TextBox 6">
              <a:extLst>
                <a:ext uri="{FF2B5EF4-FFF2-40B4-BE49-F238E27FC236}">
                  <a16:creationId xmlns:a16="http://schemas.microsoft.com/office/drawing/2014/main" id="{86D38675-B9C7-B771-ACA4-6AB940C30ADF}"/>
                </a:ext>
              </a:extLst>
            </p:cNvPr>
            <p:cNvSpPr txBox="1"/>
            <p:nvPr/>
          </p:nvSpPr>
          <p:spPr>
            <a:xfrm>
              <a:off x="956385" y="1651955"/>
              <a:ext cx="5102403" cy="2539862"/>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15000"/>
                </a:lnSpc>
                <a:spcBef>
                  <a:spcPts val="0"/>
                </a:spcBef>
                <a:spcAft>
                  <a:spcPts val="0"/>
                </a:spcAft>
                <a:buClr>
                  <a:srgbClr val="244061"/>
                </a:buClr>
                <a:buSzTx/>
                <a:buFontTx/>
                <a:buNone/>
                <a:tabLst/>
                <a:defRPr/>
              </a:pPr>
              <a:r>
                <a:rPr kumimoji="0" lang="en-AU" sz="2000" b="1" i="0" u="none" strike="noStrike" kern="1200" cap="none" spc="0" normalizeH="0" baseline="0" noProof="0">
                  <a:ln>
                    <a:noFill/>
                  </a:ln>
                  <a:solidFill>
                    <a:srgbClr val="404040"/>
                  </a:solidFill>
                  <a:effectLst/>
                  <a:uLnTx/>
                  <a:uFillTx/>
                  <a:latin typeface="Arial"/>
                  <a:ea typeface="Times New Roman" panose="02020603050405020304" pitchFamily="18" charset="0"/>
                  <a:cs typeface="Times New Roman"/>
                </a:rPr>
                <a:t>Standards </a:t>
              </a: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US"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rPr>
                <a:t>Practical, work-focused learning goals</a:t>
              </a:r>
              <a:endParaRPr kumimoji="0" lang="en-AU"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endParaRP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US"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rPr>
                <a:t>Explicit standards of achievement</a:t>
              </a: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US"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rPr>
                <a:t>Criteria that trainees need to meet to progress in training</a:t>
              </a:r>
            </a:p>
            <a:p>
              <a:pPr marL="342900" marR="0" lvl="0" indent="-342900" algn="l" defTabSz="914400" rtl="0" eaLnBrk="1" fontAlgn="auto" latinLnBrk="0" hangingPunct="1">
                <a:lnSpc>
                  <a:spcPct val="114999"/>
                </a:lnSpc>
                <a:spcBef>
                  <a:spcPts val="0"/>
                </a:spcBef>
                <a:spcAft>
                  <a:spcPts val="0"/>
                </a:spcAft>
                <a:buClr>
                  <a:srgbClr val="244061"/>
                </a:buClr>
                <a:buSzTx/>
                <a:buFont typeface="Symbol" panose="05050102010706020507" pitchFamily="18" charset="2"/>
                <a:buChar char=""/>
                <a:tabLst/>
                <a:defRPr/>
              </a:pPr>
              <a:endParaRPr kumimoji="0" lang="en-AU" sz="2000" b="0" i="0" u="none" strike="noStrike" kern="1200" cap="none" spc="0" normalizeH="0" baseline="0" noProof="0">
                <a:ln>
                  <a:noFill/>
                </a:ln>
                <a:solidFill>
                  <a:prstClr val="black"/>
                </a:solidFill>
                <a:effectLst/>
                <a:uLnTx/>
                <a:uFillTx/>
                <a:latin typeface="Arial"/>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0"/>
                </a:spcAft>
                <a:buClr>
                  <a:srgbClr val="244061"/>
                </a:buClr>
                <a:buSzTx/>
                <a:buFontTx/>
                <a:buNone/>
                <a:tabLst/>
                <a:defRPr/>
              </a:pPr>
              <a:endParaRPr kumimoji="0" lang="en-AU" sz="2000" b="0" i="0" u="none" strike="noStrike" kern="1200" cap="none" spc="0" normalizeH="0" baseline="0" noProof="0">
                <a:ln>
                  <a:noFill/>
                </a:ln>
                <a:solidFill>
                  <a:prstClr val="black"/>
                </a:solidFill>
                <a:effectLst/>
                <a:uLnTx/>
                <a:uFillTx/>
                <a:latin typeface="Arial"/>
                <a:ea typeface="Calibri" panose="020F0502020204030204" pitchFamily="34" charset="0"/>
                <a:cs typeface="Times New Roman"/>
              </a:endParaRPr>
            </a:p>
          </p:txBody>
        </p:sp>
        <p:pic>
          <p:nvPicPr>
            <p:cNvPr id="9" name="Graphic 8" descr="Shield Tick with solid fill">
              <a:extLst>
                <a:ext uri="{FF2B5EF4-FFF2-40B4-BE49-F238E27FC236}">
                  <a16:creationId xmlns:a16="http://schemas.microsoft.com/office/drawing/2014/main" id="{60EE4841-13D3-C933-98E3-8D29BAA2379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054" y="1651955"/>
              <a:ext cx="745701" cy="745701"/>
            </a:xfrm>
            <a:prstGeom prst="rect">
              <a:avLst/>
            </a:prstGeom>
          </p:spPr>
        </p:pic>
        <p:pic>
          <p:nvPicPr>
            <p:cNvPr id="13" name="Graphic 12" descr="Bar graph with upward trend with solid fill">
              <a:extLst>
                <a:ext uri="{FF2B5EF4-FFF2-40B4-BE49-F238E27FC236}">
                  <a16:creationId xmlns:a16="http://schemas.microsoft.com/office/drawing/2014/main" id="{D9A8B741-61D7-5A61-5077-98FC6ECB21C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92367" y="3875043"/>
              <a:ext cx="589074" cy="589074"/>
            </a:xfrm>
            <a:prstGeom prst="rect">
              <a:avLst/>
            </a:prstGeom>
          </p:spPr>
        </p:pic>
      </p:grpSp>
      <p:grpSp>
        <p:nvGrpSpPr>
          <p:cNvPr id="16" name="Group 15">
            <a:extLst>
              <a:ext uri="{FF2B5EF4-FFF2-40B4-BE49-F238E27FC236}">
                <a16:creationId xmlns:a16="http://schemas.microsoft.com/office/drawing/2014/main" id="{DC5B4D93-E822-CDC5-F6BB-ED121699FEC0}"/>
              </a:ext>
            </a:extLst>
          </p:cNvPr>
          <p:cNvGrpSpPr/>
          <p:nvPr/>
        </p:nvGrpSpPr>
        <p:grpSpPr>
          <a:xfrm>
            <a:off x="6356427" y="1764643"/>
            <a:ext cx="6060558" cy="3313592"/>
            <a:chOff x="6646310" y="1685541"/>
            <a:chExt cx="6060558" cy="3313592"/>
          </a:xfrm>
        </p:grpSpPr>
        <p:sp>
          <p:nvSpPr>
            <p:cNvPr id="4" name="TextBox 3">
              <a:extLst>
                <a:ext uri="{FF2B5EF4-FFF2-40B4-BE49-F238E27FC236}">
                  <a16:creationId xmlns:a16="http://schemas.microsoft.com/office/drawing/2014/main" id="{C594261B-21CD-4A3F-B738-E0A34184EC1D}"/>
                </a:ext>
              </a:extLst>
            </p:cNvPr>
            <p:cNvSpPr txBox="1"/>
            <p:nvPr/>
          </p:nvSpPr>
          <p:spPr>
            <a:xfrm>
              <a:off x="7523171" y="1685541"/>
              <a:ext cx="5183697" cy="1831976"/>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15000"/>
                </a:lnSpc>
                <a:spcBef>
                  <a:spcPts val="0"/>
                </a:spcBef>
                <a:spcAft>
                  <a:spcPts val="0"/>
                </a:spcAft>
                <a:buClr>
                  <a:srgbClr val="244061"/>
                </a:buClr>
                <a:buSzTx/>
                <a:buFontTx/>
                <a:buNone/>
                <a:tabLst/>
                <a:defRPr/>
              </a:pPr>
              <a:r>
                <a:rPr kumimoji="0" lang="en-AU" sz="2000" b="1" i="0" u="none" strike="noStrike" kern="1200" cap="none" spc="0" normalizeH="0" baseline="0" noProof="0">
                  <a:ln>
                    <a:noFill/>
                  </a:ln>
                  <a:solidFill>
                    <a:srgbClr val="404040"/>
                  </a:solidFill>
                  <a:effectLst/>
                  <a:uLnTx/>
                  <a:uFillTx/>
                  <a:latin typeface="Arial"/>
                  <a:ea typeface="Times New Roman" panose="02020603050405020304" pitchFamily="18" charset="0"/>
                  <a:cs typeface="Times New Roman"/>
                </a:rPr>
                <a:t> Learning and assessment </a:t>
              </a:r>
            </a:p>
            <a:p>
              <a:pPr marL="342900" marR="0" lvl="0" indent="-342900" algn="l" defTabSz="914400" rtl="0" eaLnBrk="1" fontAlgn="auto" latinLnBrk="0" hangingPunct="1">
                <a:lnSpc>
                  <a:spcPct val="114999"/>
                </a:lnSpc>
                <a:spcBef>
                  <a:spcPts val="0"/>
                </a:spcBef>
                <a:spcAft>
                  <a:spcPts val="0"/>
                </a:spcAft>
                <a:buClr>
                  <a:srgbClr val="244061"/>
                </a:buClr>
                <a:buSzTx/>
                <a:buFont typeface="Symbol" panose="05050102010706020507" pitchFamily="18" charset="2"/>
                <a:buChar char=""/>
                <a:tabLst/>
                <a:defRPr/>
              </a:pPr>
              <a:r>
                <a:rPr kumimoji="0" lang="en-AU" sz="2000" b="0" i="0" u="none" strike="noStrike" kern="1200" cap="none" spc="0" normalizeH="0" baseline="0" noProof="0">
                  <a:ln>
                    <a:noFill/>
                  </a:ln>
                  <a:solidFill>
                    <a:srgbClr val="404040"/>
                  </a:solidFill>
                  <a:effectLst/>
                  <a:uLnTx/>
                  <a:uFillTx/>
                  <a:latin typeface="Arial"/>
                  <a:ea typeface="Times New Roman" panose="02020603050405020304" pitchFamily="18" charset="0"/>
                  <a:cs typeface="Times New Roman"/>
                </a:rPr>
                <a:t>New learning and assessment tools</a:t>
              </a:r>
              <a:endParaRPr kumimoji="0" lang="en-AU" sz="1600" b="0" i="0" u="none" strike="noStrike" kern="1200" cap="none" spc="0" normalizeH="0" baseline="0" noProof="0">
                <a:ln>
                  <a:noFill/>
                </a:ln>
                <a:solidFill>
                  <a:prstClr val="black"/>
                </a:solidFill>
                <a:effectLst/>
                <a:uLnTx/>
                <a:uFillTx/>
                <a:latin typeface="Arial"/>
                <a:ea typeface="+mn-ea"/>
                <a:cs typeface="Times New Roman"/>
              </a:endParaRP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AU"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rPr>
                <a:t>Enhanced assessment frequency</a:t>
              </a: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AU"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rPr>
                <a:t>Introduction of learning themes that provide flexible training options</a:t>
              </a:r>
              <a:endParaRPr kumimoji="0" lang="en-AU"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CA4C45D-33A0-167F-4D2A-5DB31D9B4839}"/>
                </a:ext>
              </a:extLst>
            </p:cNvPr>
            <p:cNvSpPr txBox="1"/>
            <p:nvPr/>
          </p:nvSpPr>
          <p:spPr>
            <a:xfrm>
              <a:off x="7523171" y="3875043"/>
              <a:ext cx="4787163" cy="1124090"/>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15000"/>
                </a:lnSpc>
                <a:spcBef>
                  <a:spcPts val="0"/>
                </a:spcBef>
                <a:spcAft>
                  <a:spcPts val="0"/>
                </a:spcAft>
                <a:buClr>
                  <a:srgbClr val="244061"/>
                </a:buClr>
                <a:buSzTx/>
                <a:buFontTx/>
                <a:buNone/>
                <a:tabLst/>
                <a:defRPr/>
              </a:pPr>
              <a:r>
                <a:rPr kumimoji="0" lang="en-AU" sz="2000" b="1" i="0" u="none" strike="noStrike" kern="1200" cap="none" spc="0" normalizeH="0" baseline="0" noProof="0">
                  <a:ln>
                    <a:noFill/>
                  </a:ln>
                  <a:solidFill>
                    <a:srgbClr val="404040"/>
                  </a:solidFill>
                  <a:effectLst/>
                  <a:uLnTx/>
                  <a:uFillTx/>
                  <a:latin typeface="Arial"/>
                  <a:ea typeface="Times New Roman" panose="02020603050405020304" pitchFamily="18" charset="0"/>
                  <a:cs typeface="Times New Roman"/>
                </a:rPr>
                <a:t>Technology </a:t>
              </a:r>
            </a:p>
            <a:p>
              <a:pPr marL="342900" marR="0" lvl="0" indent="-342900" algn="l" defTabSz="914400" rtl="0" eaLnBrk="1" fontAlgn="auto" latinLnBrk="0" hangingPunct="1">
                <a:lnSpc>
                  <a:spcPct val="115000"/>
                </a:lnSpc>
                <a:spcBef>
                  <a:spcPts val="0"/>
                </a:spcBef>
                <a:spcAft>
                  <a:spcPts val="0"/>
                </a:spcAft>
                <a:buClr>
                  <a:srgbClr val="244061"/>
                </a:buClr>
                <a:buSzTx/>
                <a:buFont typeface="Symbol" panose="05050102010706020507" pitchFamily="18" charset="2"/>
                <a:buChar char=""/>
                <a:tabLst/>
                <a:defRPr/>
              </a:pPr>
              <a:r>
                <a:rPr kumimoji="0" lang="en-AU"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panose="02020603050405020304" pitchFamily="18" charset="0"/>
                </a:rPr>
                <a:t>New technology (TMP)</a:t>
              </a:r>
            </a:p>
            <a:p>
              <a:pPr marL="0" marR="0" lvl="0" indent="0" algn="l" defTabSz="914400" rtl="0" eaLnBrk="1" fontAlgn="auto" latinLnBrk="0" hangingPunct="1">
                <a:lnSpc>
                  <a:spcPct val="115000"/>
                </a:lnSpc>
                <a:spcBef>
                  <a:spcPts val="0"/>
                </a:spcBef>
                <a:spcAft>
                  <a:spcPts val="0"/>
                </a:spcAft>
                <a:buClr>
                  <a:srgbClr val="244061"/>
                </a:buClr>
                <a:buSzTx/>
                <a:buFontTx/>
                <a:buNone/>
                <a:tabLst/>
                <a:defRPr/>
              </a:pPr>
              <a:endParaRPr kumimoji="0" lang="en-AU" sz="2000" b="0" i="0" u="none" strike="noStrike" kern="1200" cap="none" spc="0" normalizeH="0" baseline="0" noProof="0">
                <a:ln>
                  <a:noFill/>
                </a:ln>
                <a:solidFill>
                  <a:srgbClr val="404040"/>
                </a:solidFill>
                <a:effectLst/>
                <a:uLnTx/>
                <a:uFillTx/>
                <a:latin typeface="Arial"/>
                <a:ea typeface="Calibri" panose="020F0502020204030204" pitchFamily="34" charset="0"/>
                <a:cs typeface="Times New Roman"/>
              </a:endParaRPr>
            </a:p>
          </p:txBody>
        </p:sp>
        <p:pic>
          <p:nvPicPr>
            <p:cNvPr id="11" name="Graphic 10" descr="Clipboard Checked with solid fill">
              <a:extLst>
                <a:ext uri="{FF2B5EF4-FFF2-40B4-BE49-F238E27FC236}">
                  <a16:creationId xmlns:a16="http://schemas.microsoft.com/office/drawing/2014/main" id="{F84E421A-A820-4EDA-9835-84503707E39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46310" y="1685541"/>
              <a:ext cx="758527" cy="758527"/>
            </a:xfrm>
            <a:prstGeom prst="rect">
              <a:avLst/>
            </a:prstGeom>
          </p:spPr>
        </p:pic>
        <p:pic>
          <p:nvPicPr>
            <p:cNvPr id="15" name="Graphic 14" descr="Ui Ux with solid fill">
              <a:extLst>
                <a:ext uri="{FF2B5EF4-FFF2-40B4-BE49-F238E27FC236}">
                  <a16:creationId xmlns:a16="http://schemas.microsoft.com/office/drawing/2014/main" id="{2CF43E29-28C1-25D6-B683-9FAC867049A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739393" y="3875044"/>
              <a:ext cx="665444" cy="665444"/>
            </a:xfrm>
            <a:prstGeom prst="rect">
              <a:avLst/>
            </a:prstGeom>
          </p:spPr>
        </p:pic>
      </p:grpSp>
    </p:spTree>
    <p:extLst>
      <p:ext uri="{BB962C8B-B14F-4D97-AF65-F5344CB8AC3E}">
        <p14:creationId xmlns:p14="http://schemas.microsoft.com/office/powerpoint/2010/main" val="2595028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9C0E0-3C91-E38D-DDE1-FD930F21B832}"/>
            </a:ext>
          </a:extLst>
        </p:cNvPr>
        <p:cNvGrpSpPr/>
        <p:nvPr/>
      </p:nvGrpSpPr>
      <p:grpSpPr>
        <a:xfrm>
          <a:off x="0" y="0"/>
          <a:ext cx="0" cy="0"/>
          <a:chOff x="0" y="0"/>
          <a:chExt cx="0" cy="0"/>
        </a:xfrm>
      </p:grpSpPr>
      <p:pic>
        <p:nvPicPr>
          <p:cNvPr id="3" name="Picture 2" descr="A blue background with white text&#10;&#10;Description automatically generated">
            <a:extLst>
              <a:ext uri="{FF2B5EF4-FFF2-40B4-BE49-F238E27FC236}">
                <a16:creationId xmlns:a16="http://schemas.microsoft.com/office/drawing/2014/main" id="{17B2B26C-8C07-D394-298C-0FD16CD7F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3418802"/>
      </p:ext>
    </p:extLst>
  </p:cSld>
  <p:clrMapOvr>
    <a:masterClrMapping/>
  </p:clrMapOvr>
  <mc:AlternateContent xmlns:mc="http://schemas.openxmlformats.org/markup-compatibility/2006" xmlns:p14="http://schemas.microsoft.com/office/powerpoint/2010/main">
    <mc:Choice Requires="p14">
      <p:transition spd="slow" p14:dur="2000" advTm="6066"/>
    </mc:Choice>
    <mc:Fallback xmlns="">
      <p:transition spd="slow" advTm="6066"/>
    </mc:Fallback>
  </mc:AlternateContent>
</p:sld>
</file>

<file path=ppt/theme/theme1.xml><?xml version="1.0" encoding="utf-8"?>
<a:theme xmlns:a="http://schemas.openxmlformats.org/drawingml/2006/main" name="ATCR Theme">
  <a:themeElements>
    <a:clrScheme name="RACP theme">
      <a:dk1>
        <a:sysClr val="windowText" lastClr="000000"/>
      </a:dk1>
      <a:lt1>
        <a:sysClr val="window" lastClr="FFFFFF"/>
      </a:lt1>
      <a:dk2>
        <a:srgbClr val="384967"/>
      </a:dk2>
      <a:lt2>
        <a:srgbClr val="E7E6E6"/>
      </a:lt2>
      <a:accent1>
        <a:srgbClr val="384967"/>
      </a:accent1>
      <a:accent2>
        <a:srgbClr val="C69214"/>
      </a:accent2>
      <a:accent3>
        <a:srgbClr val="007367"/>
      </a:accent3>
      <a:accent4>
        <a:srgbClr val="861F41"/>
      </a:accent4>
      <a:accent5>
        <a:srgbClr val="433E2B"/>
      </a:accent5>
      <a:accent6>
        <a:srgbClr val="70685B"/>
      </a:accent6>
      <a:hlink>
        <a:srgbClr val="CEB888"/>
      </a:hlink>
      <a:folHlink>
        <a:srgbClr val="B1B3B3"/>
      </a:folHlink>
    </a:clrScheme>
    <a:fontScheme name="RACP New Brand Final">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TCR Theme" id="{0F1860FA-C452-4223-B21F-C552B54058A8}" vid="{77DE6B04-AA23-42F9-9584-1EE50849824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AC724EA9FAAA43A1F79233C37E1B8C" ma:contentTypeVersion="16" ma:contentTypeDescription="Create a new document." ma:contentTypeScope="" ma:versionID="62c7ee9f94616fbca67b26fb9a781f5e">
  <xsd:schema xmlns:xsd="http://www.w3.org/2001/XMLSchema" xmlns:xs="http://www.w3.org/2001/XMLSchema" xmlns:p="http://schemas.microsoft.com/office/2006/metadata/properties" xmlns:ns2="8a45df18-1b1a-499d-90c6-d04be75f9f9a" xmlns:ns3="0b77cf3b-53b0-4276-95d6-69a9c81ff526" targetNamespace="http://schemas.microsoft.com/office/2006/metadata/properties" ma:root="true" ma:fieldsID="25af3840dc098b67432e29f8f86430e1" ns2:_="" ns3:_="">
    <xsd:import namespace="8a45df18-1b1a-499d-90c6-d04be75f9f9a"/>
    <xsd:import namespace="0b77cf3b-53b0-4276-95d6-69a9c81ff52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numbe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5df18-1b1a-499d-90c6-d04be75f9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number" ma:index="11" nillable="true" ma:displayName="number" ma:format="Dropdown" ma:internalName="number" ma:percentage="FALSE">
      <xsd:simpleType>
        <xsd:restriction base="dms:Number"/>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acd75f2-112b-4bdb-b5f6-bb7ce9b5a1b1"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77cf3b-53b0-4276-95d6-69a9c81ff5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2bb30202-f0f6-4428-8a4b-8548b02ff135}" ma:internalName="TaxCatchAll" ma:showField="CatchAllData" ma:web="0b77cf3b-53b0-4276-95d6-69a9c81ff52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b77cf3b-53b0-4276-95d6-69a9c81ff526" xsi:nil="true"/>
    <number xmlns="8a45df18-1b1a-499d-90c6-d04be75f9f9a" xsi:nil="true"/>
    <lcf76f155ced4ddcb4097134ff3c332f xmlns="8a45df18-1b1a-499d-90c6-d04be75f9f9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163E259-1F73-4CCE-9599-279D1BE082C8}">
  <ds:schemaRefs>
    <ds:schemaRef ds:uri="http://schemas.microsoft.com/sharepoint/v3/contenttype/forms"/>
  </ds:schemaRefs>
</ds:datastoreItem>
</file>

<file path=customXml/itemProps2.xml><?xml version="1.0" encoding="utf-8"?>
<ds:datastoreItem xmlns:ds="http://schemas.openxmlformats.org/officeDocument/2006/customXml" ds:itemID="{D1DFB100-FE30-4E7C-A9EC-0B4E3125A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5df18-1b1a-499d-90c6-d04be75f9f9a"/>
    <ds:schemaRef ds:uri="0b77cf3b-53b0-4276-95d6-69a9c81ff5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643036-4D45-405C-BDB0-1F4CA9CAAFB2}">
  <ds:schemaRefs>
    <ds:schemaRef ds:uri="http://purl.org/dc/dcmitype/"/>
    <ds:schemaRef ds:uri="http://purl.org/dc/elements/1.1/"/>
    <ds:schemaRef ds:uri="0b77cf3b-53b0-4276-95d6-69a9c81ff526"/>
    <ds:schemaRef ds:uri="http://schemas.microsoft.com/office/2006/documentManagement/types"/>
    <ds:schemaRef ds:uri="http://schemas.microsoft.com/office/infopath/2007/PartnerControls"/>
    <ds:schemaRef ds:uri="http://www.w3.org/XML/1998/namespace"/>
    <ds:schemaRef ds:uri="http://purl.org/dc/terms/"/>
    <ds:schemaRef ds:uri="http://schemas.openxmlformats.org/package/2006/metadata/core-properties"/>
    <ds:schemaRef ds:uri="8a45df18-1b1a-499d-90c6-d04be75f9f9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6</TotalTime>
  <Words>1104</Words>
  <Application>Microsoft Office PowerPoint</Application>
  <PresentationFormat>Widescreen</PresentationFormat>
  <Paragraphs>117</Paragraphs>
  <Slides>7</Slides>
  <Notes>7</Notes>
  <HiddenSlides>0</HiddenSlides>
  <MMClips>3</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ATCR Theme</vt:lpstr>
      <vt:lpstr>General Paediatrics  What is changing and why?</vt:lpstr>
      <vt:lpstr>PowerPoint Presentation</vt:lpstr>
      <vt:lpstr>PowerPoint Presentation</vt:lpstr>
      <vt:lpstr>Principal improvements</vt:lpstr>
      <vt:lpstr>The new curricula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Sarah Buxton</cp:lastModifiedBy>
  <cp:revision>2</cp:revision>
  <dcterms:created xsi:type="dcterms:W3CDTF">2026-04-13T05:04:11Z</dcterms:created>
  <dcterms:modified xsi:type="dcterms:W3CDTF">2026-06-03T06:52:07Z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0x01010029AC724EA9FAAA43A1F79233C37E1B8C</vt:lpwstr>
  </property>
  <property fmtid="{D5CDD505-2E9C-101B-9397-08002B2CF9AE}" pid="3" name="MediaServiceImageTags">
    <vt:lpwstr/>
  </property>
</Properties>
</file>