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9"/>
  </p:notesMasterIdLst>
  <p:sldIdLst>
    <p:sldId id="2147481858" r:id="rId5"/>
    <p:sldId id="2147481503" r:id="rId6"/>
    <p:sldId id="2147481504" r:id="rId7"/>
    <p:sldId id="214748157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6C6A7E-C07E-4CF8-8C10-AF14AB5FC853}" v="1" dt="2026-05-19T05:37:03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1" d="100"/>
          <a:sy n="91" d="100"/>
        </p:scale>
        <p:origin x="5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19AD7-FD69-4020-8AED-544D99D4E538}" type="datetimeFigureOut"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CC440-7F06-4879-8AC9-E673DFFA64A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720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81D73-1BD7-E669-069D-B5EC75AD2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43F137-DB08-54F5-6DAB-4AC15CEEF7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85725" y="744538"/>
            <a:ext cx="6619875" cy="3724275"/>
          </a:xfrm>
        </p:spPr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9AB58E-CB09-4A37-298F-78B4558105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66488B-B9A6-BE20-C757-9828D3AC74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D314AA-B49A-4172-BE51-BE46CD9CB688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875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E607C-3547-19B9-F439-685172F4F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B5E716-65DB-4DAA-6985-0648A651ED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85725" y="744538"/>
            <a:ext cx="6618288" cy="372427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906A2F-3918-471F-8F47-BF91B7A999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&lt;replace outro slide&gt;</a:t>
            </a:r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6FFFD-5360-AFEA-2314-1A7FD2FD81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D314AA-B49A-4172-BE51-BE46CD9CB688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C5844-0366-00E9-5BBD-682BF224C4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5467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72B-4AAE-4284-BB41-5F7941530F0A}" type="datetimeFigureOut">
              <a:rPr lang="en-AU" smtClean="0"/>
              <a:t>2/06/2026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676" y="2688397"/>
            <a:ext cx="7062648" cy="148120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597284B-CF66-B260-D924-9903405083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676" y="2688397"/>
            <a:ext cx="7062648" cy="1481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27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72B-4AAE-4284-BB41-5F7941530F0A}" type="datetimeFigureOut">
              <a:rPr lang="en-AU" smtClean="0"/>
              <a:t>2/06/2026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311556E-F10E-6999-908D-23EDE65026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40" y="6201138"/>
            <a:ext cx="2123505" cy="59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48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>
            <a:normAutofit/>
          </a:bodyPr>
          <a:lstStyle>
            <a:lvl1pPr>
              <a:defRPr sz="4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72B-4AAE-4284-BB41-5F7941530F0A}" type="datetimeFigureOut">
              <a:rPr lang="en-AU" smtClean="0"/>
              <a:t>2/06/2026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5308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72B-4AAE-4284-BB41-5F7941530F0A}" type="datetimeFigureOut">
              <a:rPr lang="en-AU" smtClean="0"/>
              <a:t>2/06/2026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071" y="2688397"/>
            <a:ext cx="5849859" cy="1481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256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52" y="6201141"/>
            <a:ext cx="2283185" cy="478839"/>
          </a:xfrm>
          <a:prstGeom prst="rect">
            <a:avLst/>
          </a:prstGeom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1">
                <a:solidFill>
                  <a:srgbClr val="433E3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Clr>
                <a:srgbClr val="CB972B"/>
              </a:buClr>
              <a:buFont typeface="Arial" panose="020B0604020202020204" pitchFamily="34" charset="0"/>
              <a:buChar char="•"/>
              <a:defRPr sz="2400"/>
            </a:lvl1pPr>
            <a:lvl2pPr marL="914400" indent="-457200">
              <a:buClr>
                <a:srgbClr val="CB972B"/>
              </a:buClr>
              <a:buFont typeface="Arial" panose="020B0604020202020204" pitchFamily="34" charset="0"/>
              <a:buChar char="•"/>
              <a:defRPr sz="2000"/>
            </a:lvl2pPr>
            <a:lvl3pPr marL="1257300" indent="-342900">
              <a:buClr>
                <a:srgbClr val="CB972B"/>
              </a:buClr>
              <a:buFont typeface="Arial" panose="020B0604020202020204" pitchFamily="34" charset="0"/>
              <a:buChar char="•"/>
              <a:defRPr sz="1800"/>
            </a:lvl3pPr>
            <a:lvl4pPr marL="1714500" indent="-342900">
              <a:buClr>
                <a:srgbClr val="CB972B"/>
              </a:buClr>
              <a:buFont typeface="Arial" panose="020B0604020202020204" pitchFamily="34" charset="0"/>
              <a:buChar char="•"/>
              <a:defRPr sz="1600"/>
            </a:lvl4pPr>
            <a:lvl5pPr marL="2171700" indent="-342900">
              <a:buClr>
                <a:srgbClr val="CB972B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7281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2640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DDB3C14-5BDB-7B4C-9CD1-3C2156BE907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0611" y="1808642"/>
            <a:ext cx="2272876" cy="18832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7AEF380-D2F4-9943-B5DC-76E1010E525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559913" y="1808642"/>
            <a:ext cx="2272876" cy="18832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B256590F-1984-B046-909C-39A3E99EEFD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158514" y="1808642"/>
            <a:ext cx="2272876" cy="18832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1FEBD460-FCC0-394B-A281-187ED0CB3A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9213" y="1808642"/>
            <a:ext cx="2272876" cy="18832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255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D5D5-BC0C-4E15-88E2-EF265D4E282B}" type="datetime1">
              <a:rPr lang="en-AU" smtClean="0"/>
              <a:t>2/06/2026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A13E-5112-45F0-A91C-85559AA2FA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808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40" y="6201138"/>
            <a:ext cx="2123505" cy="592726"/>
          </a:xfrm>
          <a:prstGeom prst="rect">
            <a:avLst/>
          </a:prstGeom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1">
                <a:solidFill>
                  <a:srgbClr val="433E3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Clr>
                <a:srgbClr val="CB972B"/>
              </a:buClr>
              <a:buFont typeface="Arial" panose="020B0604020202020204" pitchFamily="34" charset="0"/>
              <a:buChar char="•"/>
              <a:defRPr sz="2400"/>
            </a:lvl1pPr>
            <a:lvl2pPr marL="914400" indent="-457200">
              <a:buClr>
                <a:srgbClr val="CB972B"/>
              </a:buClr>
              <a:buFont typeface="Arial" panose="020B0604020202020204" pitchFamily="34" charset="0"/>
              <a:buChar char="•"/>
              <a:defRPr sz="2000"/>
            </a:lvl2pPr>
            <a:lvl3pPr marL="1257300" indent="-342900">
              <a:buClr>
                <a:srgbClr val="CB972B"/>
              </a:buClr>
              <a:buFont typeface="Arial" panose="020B0604020202020204" pitchFamily="34" charset="0"/>
              <a:buChar char="•"/>
              <a:defRPr sz="1800"/>
            </a:lvl3pPr>
            <a:lvl4pPr marL="1714500" indent="-342900">
              <a:buClr>
                <a:srgbClr val="CB972B"/>
              </a:buClr>
              <a:buFont typeface="Arial" panose="020B0604020202020204" pitchFamily="34" charset="0"/>
              <a:buChar char="•"/>
              <a:defRPr sz="1600"/>
            </a:lvl4pPr>
            <a:lvl5pPr marL="2171700" indent="-342900">
              <a:buClr>
                <a:srgbClr val="CB972B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3FB41F-B75D-4F67-9153-5FD37D674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3D5946-FB89-49A1-9635-CB4AD0B8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0642EC-107E-4B1D-93F6-74B8BA24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5762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none">
                <a:solidFill>
                  <a:srgbClr val="433E3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rgbClr val="70685B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72B-4AAE-4284-BB41-5F7941530F0A}" type="datetimeFigureOut">
              <a:rPr lang="en-AU" smtClean="0"/>
              <a:t>2/06/2026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9F658A9-173F-872E-61B8-623E2103CD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40" y="6201138"/>
            <a:ext cx="2123505" cy="59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200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72B-4AAE-4284-BB41-5F7941530F0A}" type="datetimeFigureOut">
              <a:rPr lang="en-AU" smtClean="0"/>
              <a:t>2/06/2026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6F22111-7216-F276-797E-DCE9D9C050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40" y="6201138"/>
            <a:ext cx="2123505" cy="59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881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72B-4AAE-4284-BB41-5F7941530F0A}" type="datetimeFigureOut">
              <a:rPr lang="en-AU" smtClean="0"/>
              <a:t>2/06/2026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C99E12B-0C91-6610-E8C9-9694634F2E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40" y="6201138"/>
            <a:ext cx="2123505" cy="59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811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72B-4AAE-4284-BB41-5F7941530F0A}" type="datetimeFigureOut">
              <a:rPr lang="en-AU" smtClean="0"/>
              <a:t>2/06/2026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865870-7A87-B9C6-2423-3D9C9C30D2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40" y="6201138"/>
            <a:ext cx="2123505" cy="59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98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72B-4AAE-4284-BB41-5F7941530F0A}" type="datetimeFigureOut">
              <a:rPr lang="en-AU" smtClean="0"/>
              <a:t>2/06/2026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212C71-CE46-E037-1D67-601503B275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40" y="6201138"/>
            <a:ext cx="2123505" cy="59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10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72B-4AAE-4284-BB41-5F7941530F0A}" type="datetimeFigureOut">
              <a:rPr lang="en-AU" smtClean="0"/>
              <a:t>2/06/2026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4442C57-AB02-A271-2A6D-AF4FB9B052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40" y="6201138"/>
            <a:ext cx="2123505" cy="59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13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72B-4AAE-4284-BB41-5F7941530F0A}" type="datetimeFigureOut">
              <a:rPr lang="en-AU" smtClean="0"/>
              <a:t>2/06/2026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219558-0019-982C-300F-4FDC6AFFF7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40" y="6201138"/>
            <a:ext cx="2123505" cy="59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479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BA72B-4AAE-4284-BB41-5F7941530F0A}" type="datetimeFigureOut">
              <a:rPr lang="en-AU" smtClean="0"/>
              <a:t>2/06/2026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49DEF-C8E3-4C8C-8987-6A1C1546173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911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B972B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B972B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B972B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CB972B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CB972B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47E8C-EBCE-E43D-2FAF-ECB026E9A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C256018-C970-6D98-60B3-60D60C0D0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128" y="2252838"/>
            <a:ext cx="11637124" cy="1057267"/>
          </a:xfrm>
        </p:spPr>
        <p:txBody>
          <a:bodyPr>
            <a:noAutofit/>
          </a:bodyPr>
          <a:lstStyle/>
          <a:p>
            <a:r>
              <a:rPr lang="en-US" sz="2400">
                <a:solidFill>
                  <a:schemeClr val="tx2">
                    <a:lumMod val="75000"/>
                  </a:schemeClr>
                </a:solidFill>
              </a:rPr>
              <a:t>General Paediatrics</a:t>
            </a:r>
            <a:br>
              <a:rPr lang="en-US" sz="2400">
                <a:solidFill>
                  <a:schemeClr val="tx2">
                    <a:lumMod val="75000"/>
                  </a:schemeClr>
                </a:solidFill>
              </a:rPr>
            </a:br>
            <a:br>
              <a:rPr lang="en-US" sz="2400"/>
            </a:br>
            <a:r>
              <a:rPr lang="en-US" sz="2400">
                <a:solidFill>
                  <a:schemeClr val="accent2"/>
                </a:solidFill>
              </a:rPr>
              <a:t>What does it mean for my site?</a:t>
            </a:r>
            <a:endParaRPr lang="en-AU" sz="3200">
              <a:solidFill>
                <a:schemeClr val="accent2"/>
              </a:solidFill>
              <a:latin typeface="Georgia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228BF5-EF75-62FD-C5B9-6D3952CF1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128" y="3429000"/>
            <a:ext cx="9361294" cy="528079"/>
          </a:xfrm>
        </p:spPr>
        <p:txBody>
          <a:bodyPr>
            <a:normAutofit/>
          </a:bodyPr>
          <a:lstStyle/>
          <a:p>
            <a:r>
              <a:rPr lang="en-US" dirty="0"/>
              <a:t>May 2026</a:t>
            </a:r>
          </a:p>
        </p:txBody>
      </p:sp>
      <p:pic>
        <p:nvPicPr>
          <p:cNvPr id="8" name="Picture 7" descr="A blue and yellow logo&#10;&#10;Description automatically generated">
            <a:extLst>
              <a:ext uri="{FF2B5EF4-FFF2-40B4-BE49-F238E27FC236}">
                <a16:creationId xmlns:a16="http://schemas.microsoft.com/office/drawing/2014/main" id="{AB5D4FDB-FC4E-5457-B563-1F1C86E798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6988" y="5714998"/>
            <a:ext cx="5715012" cy="114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35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63"/>
    </mc:Choice>
    <mc:Fallback xmlns="">
      <p:transition spd="slow" advTm="3006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76E04-6EA7-F9B2-F6FC-202B75F3F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446" y="255492"/>
            <a:ext cx="10972800" cy="510888"/>
          </a:xfrm>
        </p:spPr>
        <p:txBody>
          <a:bodyPr>
            <a:noAutofit/>
          </a:bodyPr>
          <a:lstStyle/>
          <a:p>
            <a:r>
              <a:rPr lang="en-US" sz="3100">
                <a:solidFill>
                  <a:schemeClr val="tx2"/>
                </a:solidFill>
                <a:ea typeface="+mn-ea"/>
                <a:cs typeface="Poppins"/>
              </a:rPr>
              <a:t>Accreditation and site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371CE-5F85-26E3-E6B3-01AC5F2AC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81566"/>
            <a:ext cx="109728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GB"/>
              <a:t>General paediatrics training sites are currently accredited according to the types of professional experience trainees need to have in the current PREP program.</a:t>
            </a:r>
          </a:p>
          <a:p>
            <a:pPr>
              <a:lnSpc>
                <a:spcPct val="120000"/>
              </a:lnSpc>
            </a:pPr>
            <a:r>
              <a:rPr lang="en-GB"/>
              <a:t>The new curriculum introduces new, simplified professional experience types that are designed to: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/>
              <a:t>Focus training experiences on ‘bread and butter’ general paediatrics 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/>
              <a:t>Increase flexibility for trainees to gain equivalent learning experiences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/>
              <a:t>Remove bottlenecks for trainees’ access to particular training experiences, e.g. sites accredited for neonatal training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/>
              <a:t>Ensure exposure to professional experiences that learning outcomes, e.g. outpatients and developmental / behavioural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/>
              <a:t>Enable trainees to spend more time training at rural, regional and regional and remote training sites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3A16BBD2-29F7-02C2-7C9C-CDE756CE2971}"/>
              </a:ext>
            </a:extLst>
          </p:cNvPr>
          <p:cNvSpPr/>
          <p:nvPr/>
        </p:nvSpPr>
        <p:spPr>
          <a:xfrm>
            <a:off x="733530" y="914400"/>
            <a:ext cx="10766716" cy="19146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967042D-0C89-3BC4-54A7-89B6E6DC0B43}"/>
              </a:ext>
            </a:extLst>
          </p:cNvPr>
          <p:cNvGraphicFramePr>
            <a:graphicFrameLocks noGrp="1"/>
          </p:cNvGraphicFramePr>
          <p:nvPr/>
        </p:nvGraphicFramePr>
        <p:xfrm>
          <a:off x="3505200" y="5389785"/>
          <a:ext cx="6096000" cy="12127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02186644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321533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1050" b="1">
                          <a:solidFill>
                            <a:schemeClr val="bg1"/>
                          </a:solidFill>
                        </a:rPr>
                        <a:t>Current PREP professional experience types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050" b="1">
                          <a:solidFill>
                            <a:schemeClr val="bg1"/>
                          </a:solidFill>
                        </a:rPr>
                        <a:t>New program professional experience types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7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050" kern="1200">
                          <a:solidFill>
                            <a:schemeClr val="dk1"/>
                          </a:solidFill>
                        </a:rPr>
                        <a:t>General paediatrics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050" kern="1200">
                          <a:solidFill>
                            <a:schemeClr val="dk1"/>
                          </a:solidFill>
                        </a:rPr>
                        <a:t>Neonatal training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kern="1200">
                          <a:solidFill>
                            <a:schemeClr val="dk1"/>
                          </a:solidFill>
                        </a:rPr>
                        <a:t>Acute paediatrics</a:t>
                      </a:r>
                      <a:endParaRPr lang="en-AU" sz="1050" kern="1200">
                        <a:solidFill>
                          <a:schemeClr val="dk1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kern="1200">
                          <a:solidFill>
                            <a:schemeClr val="dk1"/>
                          </a:solidFill>
                        </a:rPr>
                        <a:t>Community/developmental paediatrics</a:t>
                      </a:r>
                      <a:endParaRPr lang="en-AU" sz="105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050" kern="1200">
                          <a:solidFill>
                            <a:schemeClr val="dk1"/>
                          </a:solidFill>
                        </a:rPr>
                        <a:t>Essential general paediatrics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050" kern="1200">
                          <a:solidFill>
                            <a:schemeClr val="dk1"/>
                          </a:solidFill>
                        </a:rPr>
                        <a:t>Hospital paediatrics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050" kern="1200">
                          <a:solidFill>
                            <a:schemeClr val="dk1"/>
                          </a:solidFill>
                        </a:rPr>
                        <a:t>Developmental and behavioural paediatrics</a:t>
                      </a:r>
                      <a:endParaRPr lang="en-AU" sz="105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336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6498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F89E7-77F3-BB65-11DF-D883061D4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123" y="1000881"/>
            <a:ext cx="5362470" cy="545299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/>
              <a:t>Familiarise yourself with the definitions of the new professional experience types 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/>
              <a:t>Map the professional experiences (e.g. rosters/types of jobs) at your site, to show how they meet the professional experience types and  the program learning goals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/>
              <a:t>Clarify how each of these roles are a distinct advanced training role (as opposed to basic training)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/>
              <a:t>Consider adjusting current rosters or types of jobs to optimise how they meet professional experience types and the ell as meet learning outcomes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/>
              <a:t>Consider adjusting rosters or creating new types of job that are not currently available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11E058-D276-5051-045D-8A7ADA96E836}"/>
              </a:ext>
            </a:extLst>
          </p:cNvPr>
          <p:cNvSpPr txBox="1">
            <a:spLocks/>
          </p:cNvSpPr>
          <p:nvPr/>
        </p:nvSpPr>
        <p:spPr>
          <a:xfrm>
            <a:off x="527446" y="255492"/>
            <a:ext cx="10972800" cy="5108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i="0" kern="1200">
                <a:solidFill>
                  <a:srgbClr val="433E3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1" i="0" u="none" strike="noStrike" kern="1200" cap="none" spc="0" normalizeH="0" baseline="0" noProof="0">
                <a:ln>
                  <a:noFill/>
                </a:ln>
                <a:solidFill>
                  <a:srgbClr val="384967"/>
                </a:solidFill>
                <a:effectLst/>
                <a:uLnTx/>
                <a:uFillTx/>
                <a:latin typeface="Georgia"/>
                <a:ea typeface="+mj-ea"/>
                <a:cs typeface="Poppins"/>
              </a:rPr>
              <a:t>What do sites need to do to prepare?</a:t>
            </a: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404EA29A-663B-3664-EBF4-8EB9C71600C0}"/>
              </a:ext>
            </a:extLst>
          </p:cNvPr>
          <p:cNvSpPr/>
          <p:nvPr/>
        </p:nvSpPr>
        <p:spPr>
          <a:xfrm>
            <a:off x="733530" y="914400"/>
            <a:ext cx="10766716" cy="19146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8A18380-8932-38AE-8266-47389302482A}"/>
              </a:ext>
            </a:extLst>
          </p:cNvPr>
          <p:cNvGraphicFramePr>
            <a:graphicFrameLocks noGrp="1"/>
          </p:cNvGraphicFramePr>
          <p:nvPr/>
        </p:nvGraphicFramePr>
        <p:xfrm>
          <a:off x="5819568" y="975219"/>
          <a:ext cx="6211066" cy="1638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1066">
                  <a:extLst>
                    <a:ext uri="{9D8B030D-6E8A-4147-A177-3AD203B41FA5}">
                      <a16:colId xmlns:a16="http://schemas.microsoft.com/office/drawing/2014/main" val="1021866446"/>
                    </a:ext>
                  </a:extLst>
                </a:gridCol>
              </a:tblGrid>
              <a:tr h="227281">
                <a:tc>
                  <a:txBody>
                    <a:bodyPr/>
                    <a:lstStyle/>
                    <a:p>
                      <a:r>
                        <a:rPr lang="en-AU" sz="1000" b="1">
                          <a:solidFill>
                            <a:schemeClr val="bg1"/>
                          </a:solidFill>
                        </a:rPr>
                        <a:t>Essential general paediatrics (minimum 12 months)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7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</a:rPr>
                        <a:t>Must be at a site / setting accredited for Advanced Training in General Paediatrics.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</a:rPr>
                        <a:t>Is a distinct advanced training (non-basic training) role.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</a:rPr>
                        <a:t>Is a role that provides exposure to general paediatric patients across the age range in a breadth of settings: emergency department, paediatric and neonatal wards, and outpatient clinics.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</a:rPr>
                        <a:t>Includes a neonatal or perinatal component, </a:t>
                      </a:r>
                      <a:br>
                        <a:rPr lang="en-GB" sz="950" kern="1200">
                          <a:solidFill>
                            <a:schemeClr val="dk1"/>
                          </a:solidFill>
                        </a:rPr>
                      </a:br>
                      <a:r>
                        <a:rPr lang="en-GB" sz="950" kern="1200">
                          <a:solidFill>
                            <a:schemeClr val="dk1"/>
                          </a:solidFill>
                        </a:rPr>
                        <a:t>e.g. attending elective / emergency deliveries, completing baby checks, ward rounds on special care nursery babies, and neonatal procedures. 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</a:rPr>
                        <a:t>Includes an average of 1 outpatient clinic per week per trainee.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</a:rPr>
                        <a:t>Has a case-mix that includes patients with behavioural and/or developmental problems.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33660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3C712F2-0844-F5B8-D1EF-59EEE58D8B67}"/>
              </a:ext>
            </a:extLst>
          </p:cNvPr>
          <p:cNvGraphicFramePr>
            <a:graphicFrameLocks noGrp="1"/>
          </p:cNvGraphicFramePr>
          <p:nvPr/>
        </p:nvGraphicFramePr>
        <p:xfrm>
          <a:off x="5819568" y="2651615"/>
          <a:ext cx="6211066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1066">
                  <a:extLst>
                    <a:ext uri="{9D8B030D-6E8A-4147-A177-3AD203B41FA5}">
                      <a16:colId xmlns:a16="http://schemas.microsoft.com/office/drawing/2014/main" val="1021866446"/>
                    </a:ext>
                  </a:extLst>
                </a:gridCol>
              </a:tblGrid>
              <a:tr h="227281">
                <a:tc>
                  <a:txBody>
                    <a:bodyPr/>
                    <a:lstStyle/>
                    <a:p>
                      <a:r>
                        <a:rPr lang="en-AU" sz="1000" b="1">
                          <a:solidFill>
                            <a:schemeClr val="bg1"/>
                          </a:solidFill>
                        </a:rPr>
                        <a:t>Hospital paediatrics (minimum 6 months)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7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Must be at a site / setting accredited for Advanced Training in General Paediatrics.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role that involves frequent care of acutely unwell general paediatric patients in hospital-based settings.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Role should include care for patients with acute and emergency presentations and responding </a:t>
                      </a:r>
                      <a:b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acutely deteriorating patients, e.g. attendance to review patients in a paediatric emergency department, paediatric / neonatal intensive care unit, or as part of a weekly paediatric on-call roster where attendance is required.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Examples of suitable rotations include:</a:t>
                      </a:r>
                    </a:p>
                    <a:p>
                      <a:pPr marL="636588" marR="0" lvl="1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paediatric emergency medicine, paediatric or neonatal intensive care unit</a:t>
                      </a:r>
                    </a:p>
                    <a:p>
                      <a:pPr marL="636588" marR="0" lvl="1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hospital medical lead, hospital in the home (HITH)</a:t>
                      </a:r>
                    </a:p>
                    <a:p>
                      <a:pPr marL="636588" marR="0" lvl="1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 paediatrics at a regional / rural </a:t>
                      </a:r>
                      <a:b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hospital that involves on-call rosters and responding to deteriorating patients.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Paediatric subspecialty rotations are not suitable.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33660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A5C97E4-353D-BA7B-7229-D606416A0659}"/>
              </a:ext>
            </a:extLst>
          </p:cNvPr>
          <p:cNvGraphicFramePr>
            <a:graphicFrameLocks noGrp="1"/>
          </p:cNvGraphicFramePr>
          <p:nvPr/>
        </p:nvGraphicFramePr>
        <p:xfrm>
          <a:off x="5819568" y="4762350"/>
          <a:ext cx="6211066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1066">
                  <a:extLst>
                    <a:ext uri="{9D8B030D-6E8A-4147-A177-3AD203B41FA5}">
                      <a16:colId xmlns:a16="http://schemas.microsoft.com/office/drawing/2014/main" val="1021866446"/>
                    </a:ext>
                  </a:extLst>
                </a:gridCol>
              </a:tblGrid>
              <a:tr h="227281">
                <a:tc>
                  <a:txBody>
                    <a:bodyPr/>
                    <a:lstStyle/>
                    <a:p>
                      <a:r>
                        <a:rPr lang="en-AU" sz="1000" b="1">
                          <a:solidFill>
                            <a:schemeClr val="bg1"/>
                          </a:solidFill>
                        </a:rPr>
                        <a:t>Developmental and behavioural paediatrics (minimum 6 months)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7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Must be at a site / setting accredited for Advanced Training in General Paediatrics.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distinct advanced trainee role where there is a focus on seeing patients with complex behavioural, neurodevelopmental, and psychosocial presentations.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Includes outpatient clinics, which must comprise (but does not have to be exclusively) patients with behavioural and/or developmental problems.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Examples of suitable rotations include: </a:t>
                      </a:r>
                    </a:p>
                    <a:p>
                      <a:pPr marL="627063" marR="0" lvl="1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neurodevelopmental clinics, community paediatric clinics (public or private)</a:t>
                      </a:r>
                    </a:p>
                    <a:p>
                      <a:pPr marL="627063" marR="0" lvl="1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child protection </a:t>
                      </a:r>
                    </a:p>
                    <a:p>
                      <a:pPr marL="627063" marR="0" lvl="1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adolescent and young adult medicine</a:t>
                      </a:r>
                    </a:p>
                    <a:p>
                      <a:pPr marL="627063" marR="0" lvl="1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Aboriginal and Torres Strait Islander or Māori health</a:t>
                      </a:r>
                    </a:p>
                    <a:p>
                      <a:pPr marL="627063" marR="0" lvl="1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refugee and immigrant health</a:t>
                      </a:r>
                    </a:p>
                    <a:p>
                      <a:pPr marL="627063" marR="0" lvl="1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rural rotation with substantial developmental or outpatient paediatrics.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336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351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9C0E0-3C91-E38D-DDE1-FD930F21B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17B2B26C-8C07-D394-298C-0FD16CD7FA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41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66"/>
    </mc:Choice>
    <mc:Fallback xmlns="">
      <p:transition spd="slow" advTm="6066"/>
    </mc:Fallback>
  </mc:AlternateContent>
</p:sld>
</file>

<file path=ppt/theme/theme1.xml><?xml version="1.0" encoding="utf-8"?>
<a:theme xmlns:a="http://schemas.openxmlformats.org/drawingml/2006/main" name="ATCR Theme">
  <a:themeElements>
    <a:clrScheme name="RACP theme">
      <a:dk1>
        <a:sysClr val="windowText" lastClr="000000"/>
      </a:dk1>
      <a:lt1>
        <a:sysClr val="window" lastClr="FFFFFF"/>
      </a:lt1>
      <a:dk2>
        <a:srgbClr val="384967"/>
      </a:dk2>
      <a:lt2>
        <a:srgbClr val="E7E6E6"/>
      </a:lt2>
      <a:accent1>
        <a:srgbClr val="384967"/>
      </a:accent1>
      <a:accent2>
        <a:srgbClr val="C69214"/>
      </a:accent2>
      <a:accent3>
        <a:srgbClr val="007367"/>
      </a:accent3>
      <a:accent4>
        <a:srgbClr val="861F41"/>
      </a:accent4>
      <a:accent5>
        <a:srgbClr val="433E2B"/>
      </a:accent5>
      <a:accent6>
        <a:srgbClr val="70685B"/>
      </a:accent6>
      <a:hlink>
        <a:srgbClr val="CEB888"/>
      </a:hlink>
      <a:folHlink>
        <a:srgbClr val="B1B3B3"/>
      </a:folHlink>
    </a:clrScheme>
    <a:fontScheme name="RACP New Brand Final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CR Theme" id="{0F1860FA-C452-4223-B21F-C552B54058A8}" vid="{77DE6B04-AA23-42F9-9584-1EE5084982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77cf3b-53b0-4276-95d6-69a9c81ff526" xsi:nil="true"/>
    <number xmlns="8a45df18-1b1a-499d-90c6-d04be75f9f9a" xsi:nil="true"/>
    <lcf76f155ced4ddcb4097134ff3c332f xmlns="8a45df18-1b1a-499d-90c6-d04be75f9f9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AC724EA9FAAA43A1F79233C37E1B8C" ma:contentTypeVersion="16" ma:contentTypeDescription="Create a new document." ma:contentTypeScope="" ma:versionID="62c7ee9f94616fbca67b26fb9a781f5e">
  <xsd:schema xmlns:xsd="http://www.w3.org/2001/XMLSchema" xmlns:xs="http://www.w3.org/2001/XMLSchema" xmlns:p="http://schemas.microsoft.com/office/2006/metadata/properties" xmlns:ns2="8a45df18-1b1a-499d-90c6-d04be75f9f9a" xmlns:ns3="0b77cf3b-53b0-4276-95d6-69a9c81ff526" targetNamespace="http://schemas.microsoft.com/office/2006/metadata/properties" ma:root="true" ma:fieldsID="25af3840dc098b67432e29f8f86430e1" ns2:_="" ns3:_="">
    <xsd:import namespace="8a45df18-1b1a-499d-90c6-d04be75f9f9a"/>
    <xsd:import namespace="0b77cf3b-53b0-4276-95d6-69a9c81ff5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numbe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45df18-1b1a-499d-90c6-d04be75f9f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umber" ma:index="11" nillable="true" ma:displayName="number" ma:format="Dropdown" ma:internalName="number" ma:percentage="FALSE">
      <xsd:simpleType>
        <xsd:restriction base="dms:Number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acd75f2-112b-4bdb-b5f6-bb7ce9b5a1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7cf3b-53b0-4276-95d6-69a9c81ff52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bb30202-f0f6-4428-8a4b-8548b02ff135}" ma:internalName="TaxCatchAll" ma:showField="CatchAllData" ma:web="0b77cf3b-53b0-4276-95d6-69a9c81ff5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63E259-1F73-4CCE-9599-279D1BE082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643036-4D45-405C-BDB0-1F4CA9CAAFB2}">
  <ds:schemaRefs>
    <ds:schemaRef ds:uri="http://purl.org/dc/dcmitype/"/>
    <ds:schemaRef ds:uri="http://schemas.microsoft.com/office/infopath/2007/PartnerControls"/>
    <ds:schemaRef ds:uri="http://schemas.microsoft.com/office/2006/metadata/properties"/>
    <ds:schemaRef ds:uri="0b77cf3b-53b0-4276-95d6-69a9c81ff526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8a45df18-1b1a-499d-90c6-d04be75f9f9a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1DFB100-FE30-4E7C-A9EC-0B4E3125A3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45df18-1b1a-499d-90c6-d04be75f9f9a"/>
    <ds:schemaRef ds:uri="0b77cf3b-53b0-4276-95d6-69a9c81ff5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665</Words>
  <Application>Microsoft Office PowerPoint</Application>
  <PresentationFormat>Widescreen</PresentationFormat>
  <Paragraphs>55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ATCR Theme</vt:lpstr>
      <vt:lpstr>General Paediatrics  What does it mean for my site?</vt:lpstr>
      <vt:lpstr>Accreditation and site impact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Sarah Buxton</cp:lastModifiedBy>
  <cp:revision>4</cp:revision>
  <dcterms:created xsi:type="dcterms:W3CDTF">2026-04-13T05:04:11Z</dcterms:created>
  <dcterms:modified xsi:type="dcterms:W3CDTF">2026-06-03T06:57:34Z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0x01010029AC724EA9FAAA43A1F79233C37E1B8C</vt:lpwstr>
  </property>
  <property fmtid="{D5CDD505-2E9C-101B-9397-08002B2CF9AE}" pid="3" name="MediaServiceImageTags">
    <vt:lpwstr/>
  </property>
</Properties>
</file>