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 id="2147483689" r:id="rId5"/>
  </p:sldMasterIdLst>
  <p:notesMasterIdLst>
    <p:notesMasterId r:id="rId13"/>
  </p:notesMasterIdLst>
  <p:sldIdLst>
    <p:sldId id="2147481855" r:id="rId6"/>
    <p:sldId id="2147481848" r:id="rId7"/>
    <p:sldId id="2147481847" r:id="rId8"/>
    <p:sldId id="2147481485" r:id="rId9"/>
    <p:sldId id="2147481442" r:id="rId10"/>
    <p:sldId id="2147481859" r:id="rId11"/>
    <p:sldId id="214748157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91" d="100"/>
          <a:sy n="91" d="100"/>
        </p:scale>
        <p:origin x="56" y="2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notesMaster" Target="notesMasters/notesMaster1.xml"/><Relationship Id="rId3" Type="http://schemas.openxmlformats.org/officeDocument/2006/relationships/customXml" Target="../customXml/item3.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viewProps" Target="viewProps.xml"/><Relationship Id="rId10" Type="http://schemas.openxmlformats.org/officeDocument/2006/relationships/slide" Target="slides/slide5.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AU"/>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5F170C-E40A-45BC-85D0-8448ED093932}" type="datetimeFigureOut">
              <a:rPr lang="en-AU" smtClean="0"/>
              <a:t>3/06/2026</a:t>
            </a:fld>
            <a:endParaRPr lang="en-AU"/>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AU"/>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AU"/>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6D5F64-D450-4F65-BD12-C1845FBA4859}" type="slidenum">
              <a:rPr lang="en-AU" smtClean="0"/>
              <a:t>‹#›</a:t>
            </a:fld>
            <a:endParaRPr lang="en-AU"/>
          </a:p>
        </p:txBody>
      </p:sp>
    </p:spTree>
    <p:extLst>
      <p:ext uri="{BB962C8B-B14F-4D97-AF65-F5344CB8AC3E}">
        <p14:creationId xmlns:p14="http://schemas.microsoft.com/office/powerpoint/2010/main" val="11691196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elearning.racp.edu.au/course/index.php?categoryid=52" TargetMode="External"/><Relationship Id="rId2" Type="http://schemas.openxmlformats.org/officeDocument/2006/relationships/slide" Target="../slides/slide5.xml"/><Relationship Id="rId1" Type="http://schemas.openxmlformats.org/officeDocument/2006/relationships/notesMaster" Target="../notesMasters/notesMaster1.xml"/><Relationship Id="rId4" Type="http://schemas.openxmlformats.org/officeDocument/2006/relationships/hyperlink" Target="https://my.racp.edu.au/"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B04327-FED4-1D23-341A-A3A981BEF9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7E87F0-F741-4610-5843-FA99DF241BF9}"/>
              </a:ext>
            </a:extLst>
          </p:cNvPr>
          <p:cNvSpPr>
            <a:spLocks noGrp="1" noRot="1" noChangeAspect="1"/>
          </p:cNvSpPr>
          <p:nvPr>
            <p:ph type="sldImg"/>
          </p:nvPr>
        </p:nvSpPr>
        <p:spPr>
          <a:xfrm>
            <a:off x="85725" y="744538"/>
            <a:ext cx="6619875" cy="3724275"/>
          </a:xfrm>
        </p:spPr>
        <p:txBody>
          <a:bodyPr/>
          <a:lstStyle/>
          <a:p>
            <a:endParaRPr lang="en-AU"/>
          </a:p>
        </p:txBody>
      </p:sp>
      <p:sp>
        <p:nvSpPr>
          <p:cNvPr id="3" name="Notes Placeholder 2">
            <a:extLst>
              <a:ext uri="{FF2B5EF4-FFF2-40B4-BE49-F238E27FC236}">
                <a16:creationId xmlns:a16="http://schemas.microsoft.com/office/drawing/2014/main" id="{D6D16F54-06B6-DAE7-921A-A18E9DC22964}"/>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DDD0E48A-271F-78A4-3C23-7BF5C678A5C6}"/>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2D314AA-B49A-4172-BE51-BE46CD9CB688}" type="slidenum">
              <a:rPr kumimoji="0" lang="en-AU"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AU"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162081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327E2C-9971-F048-DEF7-C343A03A03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0D7E97-5238-1A1E-906D-B49C8006D199}"/>
              </a:ext>
            </a:extLst>
          </p:cNvPr>
          <p:cNvSpPr>
            <a:spLocks noGrp="1" noRot="1" noChangeAspect="1"/>
          </p:cNvSpPr>
          <p:nvPr>
            <p:ph type="sldImg"/>
          </p:nvPr>
        </p:nvSpPr>
        <p:spPr/>
        <p:txBody>
          <a:bodyPr/>
          <a:lstStyle/>
          <a:p>
            <a:endParaRPr lang="en-AU"/>
          </a:p>
        </p:txBody>
      </p:sp>
      <p:sp>
        <p:nvSpPr>
          <p:cNvPr id="3" name="Notes Placeholder 2">
            <a:extLst>
              <a:ext uri="{FF2B5EF4-FFF2-40B4-BE49-F238E27FC236}">
                <a16:creationId xmlns:a16="http://schemas.microsoft.com/office/drawing/2014/main" id="{EF6442CA-446A-144B-4896-93F60E0A118B}"/>
              </a:ext>
            </a:extLst>
          </p:cNvPr>
          <p:cNvSpPr>
            <a:spLocks noGrp="1"/>
          </p:cNvSpPr>
          <p:nvPr>
            <p:ph type="body" idx="1"/>
          </p:nvPr>
        </p:nvSpPr>
        <p:spPr/>
        <p:txBody>
          <a:bodyPr/>
          <a:lstStyle/>
          <a:p>
            <a:r>
              <a:rPr lang="en-AU"/>
              <a:t>We have come up with some examples of possible trainee journeys through Advanced Training in General Paediatrics to help with understanding what training might look like. </a:t>
            </a:r>
          </a:p>
          <a:p>
            <a:endParaRPr lang="en-AU"/>
          </a:p>
        </p:txBody>
      </p:sp>
      <p:sp>
        <p:nvSpPr>
          <p:cNvPr id="4" name="Slide Number Placeholder 3">
            <a:extLst>
              <a:ext uri="{FF2B5EF4-FFF2-40B4-BE49-F238E27FC236}">
                <a16:creationId xmlns:a16="http://schemas.microsoft.com/office/drawing/2014/main" id="{38402AE8-252E-16A7-2C18-4E4A7943DE0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7CB7F7-268C-4AC9-8135-C35AB906AD23}" type="slidenum">
              <a:rPr kumimoji="0" lang="en-AU"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AU"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161380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6B47E7-81AE-93A5-4EB8-F93CD1C18F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F44C3C-F464-0873-3E11-4A2235E2182B}"/>
              </a:ext>
            </a:extLst>
          </p:cNvPr>
          <p:cNvSpPr>
            <a:spLocks noGrp="1" noRot="1" noChangeAspect="1"/>
          </p:cNvSpPr>
          <p:nvPr>
            <p:ph type="sldImg"/>
          </p:nvPr>
        </p:nvSpPr>
        <p:spPr/>
        <p:txBody>
          <a:bodyPr/>
          <a:lstStyle/>
          <a:p>
            <a:endParaRPr lang="en-AU"/>
          </a:p>
        </p:txBody>
      </p:sp>
      <p:sp>
        <p:nvSpPr>
          <p:cNvPr id="3" name="Notes Placeholder 2">
            <a:extLst>
              <a:ext uri="{FF2B5EF4-FFF2-40B4-BE49-F238E27FC236}">
                <a16:creationId xmlns:a16="http://schemas.microsoft.com/office/drawing/2014/main" id="{7F8392E4-8F2A-1F68-D46A-760199D35B34}"/>
              </a:ext>
            </a:extLst>
          </p:cNvPr>
          <p:cNvSpPr>
            <a:spLocks noGrp="1"/>
          </p:cNvSpPr>
          <p:nvPr>
            <p:ph type="body" idx="1"/>
          </p:nvPr>
        </p:nvSpPr>
        <p:spPr/>
        <p:txBody>
          <a:bodyPr/>
          <a:lstStyle/>
          <a:p>
            <a:r>
              <a:rPr lang="en-AU"/>
              <a:t>Note that these are made up examples to illustrate a possible journey, and there are many different permutations.  These examples have not included assessment requirements and progression criteria.</a:t>
            </a:r>
          </a:p>
        </p:txBody>
      </p:sp>
      <p:sp>
        <p:nvSpPr>
          <p:cNvPr id="4" name="Slide Number Placeholder 3">
            <a:extLst>
              <a:ext uri="{FF2B5EF4-FFF2-40B4-BE49-F238E27FC236}">
                <a16:creationId xmlns:a16="http://schemas.microsoft.com/office/drawing/2014/main" id="{F159EE20-6385-5DB2-C1FF-30A65AF025D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7CB7F7-268C-4AC9-8135-C35AB906AD23}" type="slidenum">
              <a:rPr kumimoji="0" lang="en-AU"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AU"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6907717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AU"/>
          </a:p>
        </p:txBody>
      </p:sp>
      <p:sp>
        <p:nvSpPr>
          <p:cNvPr id="3" name="Notes Placeholder 2"/>
          <p:cNvSpPr>
            <a:spLocks noGrp="1"/>
          </p:cNvSpPr>
          <p:nvPr>
            <p:ph type="body" idx="1"/>
          </p:nvPr>
        </p:nvSpPr>
        <p:spPr/>
        <p:txBody>
          <a:bodyPr/>
          <a:lstStyle/>
          <a:p>
            <a:r>
              <a:rPr lang="en-US"/>
              <a:t>How does this all come together? </a:t>
            </a:r>
          </a:p>
          <a:p>
            <a:r>
              <a:rPr lang="en-US"/>
              <a:t>This is the overall journey of an Advanced Trainee over a phase of training. In this example, the trainee is completing 4 quarters over their phase of training. Looking at their first quarter, you can see the learning and assessment activities that take place. These activities are conducted in each quarter, with the addition of a Phase Progress report check-in point in quarter 2 and the Phase Progress Report in quarter 4 that brings together the evidence from the phase. The rotation supervisor reviews the information and makes a progression decision which is forwarded to the Progress Review Panel for a decision. </a:t>
            </a:r>
          </a:p>
          <a:p>
            <a:endParaRPr lang="en-AU"/>
          </a:p>
        </p:txBody>
      </p:sp>
      <p:sp>
        <p:nvSpPr>
          <p:cNvPr id="4" name="Footer Placeholder 3"/>
          <p:cNvSpPr>
            <a:spLocks noGrp="1"/>
          </p:cNvSpPr>
          <p:nvPr>
            <p:ph type="ftr" sz="quarter" idx="4"/>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200" b="0" i="0" u="none" strike="noStrike" kern="1200" cap="none" spc="0" normalizeH="0" baseline="0" noProof="0">
              <a:ln>
                <a:noFill/>
              </a:ln>
              <a:solidFill>
                <a:prstClr val="black"/>
              </a:solidFill>
              <a:effectLst/>
              <a:uLnTx/>
              <a:uFillTx/>
              <a:latin typeface="Calibri"/>
              <a:ea typeface="+mn-ea"/>
              <a:cs typeface="+mn-cs"/>
            </a:endParaRP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2D314AA-B49A-4172-BE51-BE46CD9CB688}" type="slidenum">
              <a:rPr kumimoji="0" lang="en-AU"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AU"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52286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5725" y="744538"/>
            <a:ext cx="6618288" cy="3724275"/>
          </a:xfrm>
        </p:spPr>
        <p:txBody>
          <a:bodyPr/>
          <a:lstStyle/>
          <a:p>
            <a:endParaRPr lang="en-AU"/>
          </a:p>
        </p:txBody>
      </p:sp>
      <p:sp>
        <p:nvSpPr>
          <p:cNvPr id="3" name="Notes Placeholder 2"/>
          <p:cNvSpPr>
            <a:spLocks noGrp="1"/>
          </p:cNvSpPr>
          <p:nvPr>
            <p:ph type="body" idx="1"/>
          </p:nvPr>
        </p:nvSpPr>
        <p:spPr/>
        <p:txBody>
          <a:bodyPr/>
          <a:lstStyle/>
          <a:p>
            <a:r>
              <a:rPr lang="en-US"/>
              <a:t>&lt;read slide&gt;</a:t>
            </a:r>
          </a:p>
          <a:p>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&lt;share links with participants&gt; </a:t>
            </a:r>
            <a:r>
              <a:rPr lang="en-US">
                <a:hlinkClick r:id="rId3"/>
              </a:rPr>
              <a:t>RACP eLearning portal </a:t>
            </a:r>
            <a:r>
              <a:rPr lang="en-US"/>
              <a:t>  </a:t>
            </a:r>
            <a:r>
              <a:rPr lang="en-US" err="1">
                <a:hlinkClick r:id="rId4"/>
              </a:rPr>
              <a:t>MyRACP</a:t>
            </a:r>
            <a:endParaRPr lang="en-US"/>
          </a:p>
          <a:p>
            <a:endParaRPr lang="en-AU"/>
          </a:p>
        </p:txBody>
      </p:sp>
      <p:sp>
        <p:nvSpPr>
          <p:cNvPr id="4" name="Footer Placeholder 3"/>
          <p:cNvSpPr>
            <a:spLocks noGrp="1"/>
          </p:cNvSpPr>
          <p:nvPr>
            <p:ph type="ftr" sz="quarter" idx="4"/>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200" b="0" i="0" u="none" strike="noStrike" kern="1200" cap="none" spc="0" normalizeH="0" baseline="0" noProof="0">
              <a:ln>
                <a:noFill/>
              </a:ln>
              <a:solidFill>
                <a:prstClr val="black"/>
              </a:solidFill>
              <a:effectLst/>
              <a:uLnTx/>
              <a:uFillTx/>
              <a:latin typeface="Calibri"/>
              <a:ea typeface="+mn-ea"/>
              <a:cs typeface="+mn-cs"/>
            </a:endParaRP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2D314AA-B49A-4172-BE51-BE46CD9CB688}" type="slidenum">
              <a:rPr kumimoji="0" lang="en-AU"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AU"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2205229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EE607C-3547-19B9-F439-685172F4F1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B5E716-65DB-4DAA-6985-0648A651ED04}"/>
              </a:ext>
            </a:extLst>
          </p:cNvPr>
          <p:cNvSpPr>
            <a:spLocks noGrp="1" noRot="1" noChangeAspect="1"/>
          </p:cNvSpPr>
          <p:nvPr>
            <p:ph type="sldImg"/>
          </p:nvPr>
        </p:nvSpPr>
        <p:spPr>
          <a:xfrm>
            <a:off x="85725" y="744538"/>
            <a:ext cx="6618288" cy="3724275"/>
          </a:xfrm>
        </p:spPr>
      </p:sp>
      <p:sp>
        <p:nvSpPr>
          <p:cNvPr id="3" name="Notes Placeholder 2">
            <a:extLst>
              <a:ext uri="{FF2B5EF4-FFF2-40B4-BE49-F238E27FC236}">
                <a16:creationId xmlns:a16="http://schemas.microsoft.com/office/drawing/2014/main" id="{24906A2F-3918-471F-8F47-BF91B7A99995}"/>
              </a:ext>
            </a:extLst>
          </p:cNvPr>
          <p:cNvSpPr>
            <a:spLocks noGrp="1"/>
          </p:cNvSpPr>
          <p:nvPr>
            <p:ph type="body" idx="1"/>
          </p:nvPr>
        </p:nvSpPr>
        <p:spPr/>
        <p:txBody>
          <a:bodyPr/>
          <a:lstStyle/>
          <a:p>
            <a:r>
              <a:rPr lang="en-US"/>
              <a:t>&lt;replace outro slide&gt;</a:t>
            </a:r>
            <a:endParaRPr lang="en-AU"/>
          </a:p>
        </p:txBody>
      </p:sp>
      <p:sp>
        <p:nvSpPr>
          <p:cNvPr id="4" name="Slide Number Placeholder 3">
            <a:extLst>
              <a:ext uri="{FF2B5EF4-FFF2-40B4-BE49-F238E27FC236}">
                <a16:creationId xmlns:a16="http://schemas.microsoft.com/office/drawing/2014/main" id="{95E6FFFD-5360-AFEA-2314-1A7FD2FD81B6}"/>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2D314AA-B49A-4172-BE51-BE46CD9CB688}" type="slidenum">
              <a:rPr kumimoji="0" lang="en-AU"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AU" sz="1200" b="0" i="0" u="none" strike="noStrike" kern="1200" cap="none" spc="0" normalizeH="0" baseline="0" noProof="0">
              <a:ln>
                <a:noFill/>
              </a:ln>
              <a:solidFill>
                <a:prstClr val="black"/>
              </a:solidFill>
              <a:effectLst/>
              <a:uLnTx/>
              <a:uFillTx/>
              <a:latin typeface="Calibri"/>
              <a:ea typeface="+mn-ea"/>
              <a:cs typeface="+mn-cs"/>
            </a:endParaRPr>
          </a:p>
        </p:txBody>
      </p:sp>
      <p:sp>
        <p:nvSpPr>
          <p:cNvPr id="5" name="Footer Placeholder 4">
            <a:extLst>
              <a:ext uri="{FF2B5EF4-FFF2-40B4-BE49-F238E27FC236}">
                <a16:creationId xmlns:a16="http://schemas.microsoft.com/office/drawing/2014/main" id="{BB0C5844-0366-00E9-5BBD-682BF224C42B}"/>
              </a:ext>
            </a:extLst>
          </p:cNvPr>
          <p:cNvSpPr>
            <a:spLocks noGrp="1"/>
          </p:cNvSpPr>
          <p:nvPr>
            <p:ph type="ftr" sz="quarter" idx="4"/>
          </p:nvPr>
        </p:nvSpPr>
        <p:spPr/>
        <p:txBody>
          <a:bodyPr/>
          <a:lstStyle/>
          <a:p>
            <a:endParaRPr lang="en-AU"/>
          </a:p>
        </p:txBody>
      </p:sp>
    </p:spTree>
    <p:extLst>
      <p:ext uri="{BB962C8B-B14F-4D97-AF65-F5344CB8AC3E}">
        <p14:creationId xmlns:p14="http://schemas.microsoft.com/office/powerpoint/2010/main" val="364546724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11BBA72B-4AAE-4284-BB41-5F7941530F0A}" type="datetimeFigureOut">
              <a:rPr lang="en-AU" smtClean="0"/>
              <a:t>3/06/2026</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E8449DEF-C8E3-4C8C-8987-6A1C15461730}" type="slidenum">
              <a:rPr lang="en-AU" smtClean="0"/>
              <a:t>‹#›</a:t>
            </a:fld>
            <a:endParaRPr lang="en-AU"/>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64676" y="2688397"/>
            <a:ext cx="7062648" cy="1481206"/>
          </a:xfrm>
          <a:prstGeom prst="rect">
            <a:avLst/>
          </a:prstGeom>
        </p:spPr>
      </p:pic>
      <p:pic>
        <p:nvPicPr>
          <p:cNvPr id="2" name="Picture 1">
            <a:extLst>
              <a:ext uri="{FF2B5EF4-FFF2-40B4-BE49-F238E27FC236}">
                <a16:creationId xmlns:a16="http://schemas.microsoft.com/office/drawing/2014/main" id="{1597284B-CF66-B260-D924-99034050838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564676" y="2688397"/>
            <a:ext cx="7062648" cy="1481206"/>
          </a:xfrm>
          <a:prstGeom prst="rect">
            <a:avLst/>
          </a:prstGeom>
        </p:spPr>
      </p:pic>
    </p:spTree>
    <p:extLst>
      <p:ext uri="{BB962C8B-B14F-4D97-AF65-F5344CB8AC3E}">
        <p14:creationId xmlns:p14="http://schemas.microsoft.com/office/powerpoint/2010/main" val="13986847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39340" y="6201138"/>
            <a:ext cx="2123505" cy="592726"/>
          </a:xfrm>
          <a:prstGeom prst="rect">
            <a:avLst/>
          </a:prstGeom>
        </p:spPr>
      </p:pic>
      <p:sp>
        <p:nvSpPr>
          <p:cNvPr id="8"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lvl1pPr>
              <a:defRPr sz="4000" b="1">
                <a:solidFill>
                  <a:srgbClr val="433E35"/>
                </a:solidFill>
              </a:defRPr>
            </a:lvl1pPr>
          </a:lstStyle>
          <a:p>
            <a:r>
              <a:rPr lang="en-US"/>
              <a:t>Click to edit Master title style</a:t>
            </a:r>
            <a:endParaRPr lang="en-AU"/>
          </a:p>
        </p:txBody>
      </p:sp>
      <p:sp>
        <p:nvSpPr>
          <p:cNvPr id="9" name="Text Placeholder 2"/>
          <p:cNvSpPr>
            <a:spLocks noGrp="1"/>
          </p:cNvSpPr>
          <p:nvPr>
            <p:ph idx="1"/>
          </p:nvPr>
        </p:nvSpPr>
        <p:spPr>
          <a:xfrm>
            <a:off x="609600" y="1600201"/>
            <a:ext cx="10972800" cy="4525963"/>
          </a:xfrm>
          <a:prstGeom prst="rect">
            <a:avLst/>
          </a:prstGeom>
        </p:spPr>
        <p:txBody>
          <a:bodyPr vert="horz" lIns="91440" tIns="45720" rIns="91440" bIns="45720" rtlCol="0">
            <a:normAutofit/>
          </a:bodyPr>
          <a:lstStyle>
            <a:lvl1pPr marL="457200" indent="-457200">
              <a:buClr>
                <a:srgbClr val="CB972B"/>
              </a:buClr>
              <a:buFont typeface="Arial" panose="020B0604020202020204" pitchFamily="34" charset="0"/>
              <a:buChar char="•"/>
              <a:defRPr sz="2400"/>
            </a:lvl1pPr>
            <a:lvl2pPr marL="914400" indent="-457200">
              <a:buClr>
                <a:srgbClr val="CB972B"/>
              </a:buClr>
              <a:buFont typeface="Arial" panose="020B0604020202020204" pitchFamily="34" charset="0"/>
              <a:buChar char="•"/>
              <a:defRPr sz="2000"/>
            </a:lvl2pPr>
            <a:lvl3pPr marL="1257300" indent="-342900">
              <a:buClr>
                <a:srgbClr val="CB972B"/>
              </a:buClr>
              <a:buFont typeface="Arial" panose="020B0604020202020204" pitchFamily="34" charset="0"/>
              <a:buChar char="•"/>
              <a:defRPr sz="1800"/>
            </a:lvl3pPr>
            <a:lvl4pPr marL="1714500" indent="-342900">
              <a:buClr>
                <a:srgbClr val="CB972B"/>
              </a:buClr>
              <a:buFont typeface="Arial" panose="020B0604020202020204" pitchFamily="34" charset="0"/>
              <a:buChar char="•"/>
              <a:defRPr sz="1600"/>
            </a:lvl4pPr>
            <a:lvl5pPr marL="2171700" indent="-342900">
              <a:buClr>
                <a:srgbClr val="CB972B"/>
              </a:buClr>
              <a:buFont typeface="Arial" panose="020B0604020202020204" pitchFamily="34" charset="0"/>
              <a:buChar cha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2" name="Date Placeholder 1">
            <a:extLst>
              <a:ext uri="{FF2B5EF4-FFF2-40B4-BE49-F238E27FC236}">
                <a16:creationId xmlns:a16="http://schemas.microsoft.com/office/drawing/2014/main" id="{CB3FB41F-B75D-4F67-9153-5FD37D674E8F}"/>
              </a:ext>
            </a:extLst>
          </p:cNvPr>
          <p:cNvSpPr>
            <a:spLocks noGrp="1"/>
          </p:cNvSpPr>
          <p:nvPr>
            <p:ph type="dt" sz="half" idx="10"/>
          </p:nvPr>
        </p:nvSpPr>
        <p:spPr/>
        <p:txBody>
          <a:bodyPr/>
          <a:lstStyle/>
          <a:p>
            <a:endParaRPr lang="en-AU"/>
          </a:p>
        </p:txBody>
      </p:sp>
      <p:sp>
        <p:nvSpPr>
          <p:cNvPr id="3" name="Footer Placeholder 2">
            <a:extLst>
              <a:ext uri="{FF2B5EF4-FFF2-40B4-BE49-F238E27FC236}">
                <a16:creationId xmlns:a16="http://schemas.microsoft.com/office/drawing/2014/main" id="{6F3D5946-FB89-49A1-9635-CB4AD0B86FF8}"/>
              </a:ext>
            </a:extLst>
          </p:cNvPr>
          <p:cNvSpPr>
            <a:spLocks noGrp="1"/>
          </p:cNvSpPr>
          <p:nvPr>
            <p:ph type="ftr" sz="quarter" idx="11"/>
          </p:nvPr>
        </p:nvSpPr>
        <p:spPr/>
        <p:txBody>
          <a:bodyPr/>
          <a:lstStyle/>
          <a:p>
            <a:endParaRPr lang="en-AU"/>
          </a:p>
        </p:txBody>
      </p:sp>
      <p:sp>
        <p:nvSpPr>
          <p:cNvPr id="4" name="Slide Number Placeholder 3">
            <a:extLst>
              <a:ext uri="{FF2B5EF4-FFF2-40B4-BE49-F238E27FC236}">
                <a16:creationId xmlns:a16="http://schemas.microsoft.com/office/drawing/2014/main" id="{700642EC-107E-4B1D-93F6-74B8BA24A68A}"/>
              </a:ext>
            </a:extLst>
          </p:cNvPr>
          <p:cNvSpPr>
            <a:spLocks noGrp="1"/>
          </p:cNvSpPr>
          <p:nvPr>
            <p:ph type="sldNum" sz="quarter" idx="12"/>
          </p:nvPr>
        </p:nvSpPr>
        <p:spPr/>
        <p:txBody>
          <a:bodyPr/>
          <a:lstStyle/>
          <a:p>
            <a:fld id="{E8449DEF-C8E3-4C8C-8987-6A1C15461730}" type="slidenum">
              <a:rPr lang="en-AU" smtClean="0"/>
              <a:t>‹#›</a:t>
            </a:fld>
            <a:endParaRPr lang="en-AU"/>
          </a:p>
        </p:txBody>
      </p:sp>
    </p:spTree>
    <p:extLst>
      <p:ext uri="{BB962C8B-B14F-4D97-AF65-F5344CB8AC3E}">
        <p14:creationId xmlns:p14="http://schemas.microsoft.com/office/powerpoint/2010/main" val="4130135468"/>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963084" y="4406901"/>
            <a:ext cx="10363200" cy="1362075"/>
          </a:xfrm>
        </p:spPr>
        <p:txBody>
          <a:bodyPr anchor="t"/>
          <a:lstStyle>
            <a:lvl1pPr algn="l">
              <a:defRPr sz="4000" b="1" cap="none">
                <a:solidFill>
                  <a:srgbClr val="433E35"/>
                </a:solidFill>
              </a:defRPr>
            </a:lvl1pPr>
          </a:lstStyle>
          <a:p>
            <a:r>
              <a:rPr lang="en-US"/>
              <a:t>Click to edit master title style</a:t>
            </a:r>
            <a:endParaRPr lang="en-AU"/>
          </a:p>
        </p:txBody>
      </p:sp>
      <p:sp>
        <p:nvSpPr>
          <p:cNvPr id="3" name="Text Placeholder 2"/>
          <p:cNvSpPr>
            <a:spLocks noGrp="1"/>
          </p:cNvSpPr>
          <p:nvPr>
            <p:ph type="body" idx="1"/>
          </p:nvPr>
        </p:nvSpPr>
        <p:spPr>
          <a:xfrm>
            <a:off x="963084" y="2906713"/>
            <a:ext cx="10363200" cy="1500187"/>
          </a:xfrm>
        </p:spPr>
        <p:txBody>
          <a:bodyPr anchor="b">
            <a:normAutofit/>
          </a:bodyPr>
          <a:lstStyle>
            <a:lvl1pPr marL="0" indent="0">
              <a:buNone/>
              <a:defRPr sz="1800">
                <a:solidFill>
                  <a:srgbClr val="70685B"/>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BBA72B-4AAE-4284-BB41-5F7941530F0A}" type="datetimeFigureOut">
              <a:rPr lang="en-AU" smtClean="0"/>
              <a:t>3/06/2026</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E8449DEF-C8E3-4C8C-8987-6A1C15461730}" type="slidenum">
              <a:rPr lang="en-AU" smtClean="0"/>
              <a:t>‹#›</a:t>
            </a:fld>
            <a:endParaRPr lang="en-AU"/>
          </a:p>
        </p:txBody>
      </p:sp>
      <p:pic>
        <p:nvPicPr>
          <p:cNvPr id="9" name="Picture 8">
            <a:extLst>
              <a:ext uri="{FF2B5EF4-FFF2-40B4-BE49-F238E27FC236}">
                <a16:creationId xmlns:a16="http://schemas.microsoft.com/office/drawing/2014/main" id="{59F658A9-173F-872E-61B8-623E2103CD79}"/>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9340" y="6201138"/>
            <a:ext cx="2123505" cy="592726"/>
          </a:xfrm>
          <a:prstGeom prst="rect">
            <a:avLst/>
          </a:prstGeom>
        </p:spPr>
      </p:pic>
    </p:spTree>
    <p:extLst>
      <p:ext uri="{BB962C8B-B14F-4D97-AF65-F5344CB8AC3E}">
        <p14:creationId xmlns:p14="http://schemas.microsoft.com/office/powerpoint/2010/main" val="1864904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4000" b="1"/>
            </a:lvl1pPr>
          </a:lstStyle>
          <a:p>
            <a:r>
              <a:rPr lang="en-US"/>
              <a:t>Click to edit Master title style</a:t>
            </a:r>
            <a:endParaRPr lang="en-AU"/>
          </a:p>
        </p:txBody>
      </p:sp>
      <p:sp>
        <p:nvSpPr>
          <p:cNvPr id="3" name="Content Placeholder 2"/>
          <p:cNvSpPr>
            <a:spLocks noGrp="1"/>
          </p:cNvSpPr>
          <p:nvPr>
            <p:ph sz="half" idx="1"/>
          </p:nvPr>
        </p:nvSpPr>
        <p:spPr>
          <a:xfrm>
            <a:off x="609600" y="1600201"/>
            <a:ext cx="5384800" cy="4525963"/>
          </a:xfrm>
        </p:spPr>
        <p:txBody>
          <a:bodyPr>
            <a:normAutofit/>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Content Placeholder 3"/>
          <p:cNvSpPr>
            <a:spLocks noGrp="1"/>
          </p:cNvSpPr>
          <p:nvPr>
            <p:ph sz="half" idx="2"/>
          </p:nvPr>
        </p:nvSpPr>
        <p:spPr>
          <a:xfrm>
            <a:off x="6197600" y="1600201"/>
            <a:ext cx="5384800" cy="4525963"/>
          </a:xfrm>
        </p:spPr>
        <p:txBody>
          <a:bodyPr>
            <a:normAutofit/>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5" name="Date Placeholder 4"/>
          <p:cNvSpPr>
            <a:spLocks noGrp="1"/>
          </p:cNvSpPr>
          <p:nvPr>
            <p:ph type="dt" sz="half" idx="10"/>
          </p:nvPr>
        </p:nvSpPr>
        <p:spPr/>
        <p:txBody>
          <a:bodyPr/>
          <a:lstStyle/>
          <a:p>
            <a:fld id="{11BBA72B-4AAE-4284-BB41-5F7941530F0A}" type="datetimeFigureOut">
              <a:rPr lang="en-AU" smtClean="0"/>
              <a:t>3/06/2026</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E8449DEF-C8E3-4C8C-8987-6A1C15461730}" type="slidenum">
              <a:rPr lang="en-AU" smtClean="0"/>
              <a:t>‹#›</a:t>
            </a:fld>
            <a:endParaRPr lang="en-AU"/>
          </a:p>
        </p:txBody>
      </p:sp>
      <p:pic>
        <p:nvPicPr>
          <p:cNvPr id="10" name="Picture 9">
            <a:extLst>
              <a:ext uri="{FF2B5EF4-FFF2-40B4-BE49-F238E27FC236}">
                <a16:creationId xmlns:a16="http://schemas.microsoft.com/office/drawing/2014/main" id="{F6F22111-7216-F276-797E-DCE9D9C050C2}"/>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9340" y="6201138"/>
            <a:ext cx="2123505" cy="592726"/>
          </a:xfrm>
          <a:prstGeom prst="rect">
            <a:avLst/>
          </a:prstGeom>
        </p:spPr>
      </p:pic>
    </p:spTree>
    <p:extLst>
      <p:ext uri="{BB962C8B-B14F-4D97-AF65-F5344CB8AC3E}">
        <p14:creationId xmlns:p14="http://schemas.microsoft.com/office/powerpoint/2010/main" val="1176158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4000" b="1"/>
            </a:lvl1pPr>
          </a:lstStyle>
          <a:p>
            <a:r>
              <a:rPr lang="en-US"/>
              <a:t>Click to edit Master title style</a:t>
            </a:r>
            <a:endParaRPr lang="en-AU"/>
          </a:p>
        </p:txBody>
      </p:sp>
      <p:sp>
        <p:nvSpPr>
          <p:cNvPr id="3" name="Text Placeholder 2"/>
          <p:cNvSpPr>
            <a:spLocks noGrp="1"/>
          </p:cNvSpPr>
          <p:nvPr>
            <p:ph type="body" idx="1"/>
          </p:nvPr>
        </p:nvSpPr>
        <p:spPr>
          <a:xfrm>
            <a:off x="609600" y="1535113"/>
            <a:ext cx="5386917" cy="639762"/>
          </a:xfr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5" name="Text Placeholder 4"/>
          <p:cNvSpPr>
            <a:spLocks noGrp="1"/>
          </p:cNvSpPr>
          <p:nvPr>
            <p:ph type="body" sz="quarter" idx="3"/>
          </p:nvPr>
        </p:nvSpPr>
        <p:spPr>
          <a:xfrm>
            <a:off x="6193368" y="1535113"/>
            <a:ext cx="5389033" cy="639762"/>
          </a:xfr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7" name="Date Placeholder 6"/>
          <p:cNvSpPr>
            <a:spLocks noGrp="1"/>
          </p:cNvSpPr>
          <p:nvPr>
            <p:ph type="dt" sz="half" idx="10"/>
          </p:nvPr>
        </p:nvSpPr>
        <p:spPr/>
        <p:txBody>
          <a:bodyPr/>
          <a:lstStyle/>
          <a:p>
            <a:fld id="{11BBA72B-4AAE-4284-BB41-5F7941530F0A}" type="datetimeFigureOut">
              <a:rPr lang="en-AU" smtClean="0"/>
              <a:t>3/06/2026</a:t>
            </a:fld>
            <a:endParaRPr lang="en-AU"/>
          </a:p>
        </p:txBody>
      </p:sp>
      <p:sp>
        <p:nvSpPr>
          <p:cNvPr id="8" name="Footer Placeholder 7"/>
          <p:cNvSpPr>
            <a:spLocks noGrp="1"/>
          </p:cNvSpPr>
          <p:nvPr>
            <p:ph type="ftr" sz="quarter" idx="11"/>
          </p:nvPr>
        </p:nvSpPr>
        <p:spPr/>
        <p:txBody>
          <a:bodyPr/>
          <a:lstStyle/>
          <a:p>
            <a:endParaRPr lang="en-AU"/>
          </a:p>
        </p:txBody>
      </p:sp>
      <p:sp>
        <p:nvSpPr>
          <p:cNvPr id="9" name="Slide Number Placeholder 8"/>
          <p:cNvSpPr>
            <a:spLocks noGrp="1"/>
          </p:cNvSpPr>
          <p:nvPr>
            <p:ph type="sldNum" sz="quarter" idx="12"/>
          </p:nvPr>
        </p:nvSpPr>
        <p:spPr/>
        <p:txBody>
          <a:bodyPr/>
          <a:lstStyle/>
          <a:p>
            <a:fld id="{E8449DEF-C8E3-4C8C-8987-6A1C15461730}" type="slidenum">
              <a:rPr lang="en-AU" smtClean="0"/>
              <a:t>‹#›</a:t>
            </a:fld>
            <a:endParaRPr lang="en-AU"/>
          </a:p>
        </p:txBody>
      </p:sp>
      <p:pic>
        <p:nvPicPr>
          <p:cNvPr id="12" name="Picture 11">
            <a:extLst>
              <a:ext uri="{FF2B5EF4-FFF2-40B4-BE49-F238E27FC236}">
                <a16:creationId xmlns:a16="http://schemas.microsoft.com/office/drawing/2014/main" id="{EC99E12B-0C91-6610-E8C9-9694634F2EBC}"/>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9340" y="6201138"/>
            <a:ext cx="2123505" cy="592726"/>
          </a:xfrm>
          <a:prstGeom prst="rect">
            <a:avLst/>
          </a:prstGeom>
        </p:spPr>
      </p:pic>
    </p:spTree>
    <p:extLst>
      <p:ext uri="{BB962C8B-B14F-4D97-AF65-F5344CB8AC3E}">
        <p14:creationId xmlns:p14="http://schemas.microsoft.com/office/powerpoint/2010/main" val="31008722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4000" b="1"/>
            </a:lvl1pPr>
          </a:lstStyle>
          <a:p>
            <a:r>
              <a:rPr lang="en-US"/>
              <a:t>Click to edit Master title style</a:t>
            </a:r>
            <a:endParaRPr lang="en-AU"/>
          </a:p>
        </p:txBody>
      </p:sp>
      <p:sp>
        <p:nvSpPr>
          <p:cNvPr id="3" name="Date Placeholder 2"/>
          <p:cNvSpPr>
            <a:spLocks noGrp="1"/>
          </p:cNvSpPr>
          <p:nvPr>
            <p:ph type="dt" sz="half" idx="10"/>
          </p:nvPr>
        </p:nvSpPr>
        <p:spPr/>
        <p:txBody>
          <a:bodyPr/>
          <a:lstStyle/>
          <a:p>
            <a:fld id="{11BBA72B-4AAE-4284-BB41-5F7941530F0A}" type="datetimeFigureOut">
              <a:rPr lang="en-AU" smtClean="0"/>
              <a:t>3/06/2026</a:t>
            </a:fld>
            <a:endParaRPr lang="en-AU"/>
          </a:p>
        </p:txBody>
      </p:sp>
      <p:sp>
        <p:nvSpPr>
          <p:cNvPr id="4" name="Footer Placeholder 3"/>
          <p:cNvSpPr>
            <a:spLocks noGrp="1"/>
          </p:cNvSpPr>
          <p:nvPr>
            <p:ph type="ftr" sz="quarter" idx="11"/>
          </p:nvPr>
        </p:nvSpPr>
        <p:spPr/>
        <p:txBody>
          <a:bodyPr/>
          <a:lstStyle/>
          <a:p>
            <a:endParaRPr lang="en-AU"/>
          </a:p>
        </p:txBody>
      </p:sp>
      <p:sp>
        <p:nvSpPr>
          <p:cNvPr id="5" name="Slide Number Placeholder 4"/>
          <p:cNvSpPr>
            <a:spLocks noGrp="1"/>
          </p:cNvSpPr>
          <p:nvPr>
            <p:ph type="sldNum" sz="quarter" idx="12"/>
          </p:nvPr>
        </p:nvSpPr>
        <p:spPr/>
        <p:txBody>
          <a:bodyPr/>
          <a:lstStyle/>
          <a:p>
            <a:fld id="{E8449DEF-C8E3-4C8C-8987-6A1C15461730}" type="slidenum">
              <a:rPr lang="en-AU" smtClean="0"/>
              <a:t>‹#›</a:t>
            </a:fld>
            <a:endParaRPr lang="en-AU"/>
          </a:p>
        </p:txBody>
      </p:sp>
      <p:pic>
        <p:nvPicPr>
          <p:cNvPr id="8" name="Picture 7">
            <a:extLst>
              <a:ext uri="{FF2B5EF4-FFF2-40B4-BE49-F238E27FC236}">
                <a16:creationId xmlns:a16="http://schemas.microsoft.com/office/drawing/2014/main" id="{FF865870-7A87-B9C6-2423-3D9C9C30D280}"/>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9340" y="6201138"/>
            <a:ext cx="2123505" cy="592726"/>
          </a:xfrm>
          <a:prstGeom prst="rect">
            <a:avLst/>
          </a:prstGeom>
        </p:spPr>
      </p:pic>
    </p:spTree>
    <p:extLst>
      <p:ext uri="{BB962C8B-B14F-4D97-AF65-F5344CB8AC3E}">
        <p14:creationId xmlns:p14="http://schemas.microsoft.com/office/powerpoint/2010/main" val="11845818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BBA72B-4AAE-4284-BB41-5F7941530F0A}" type="datetimeFigureOut">
              <a:rPr lang="en-AU" smtClean="0"/>
              <a:t>3/06/2026</a:t>
            </a:fld>
            <a:endParaRPr lang="en-AU"/>
          </a:p>
        </p:txBody>
      </p:sp>
      <p:sp>
        <p:nvSpPr>
          <p:cNvPr id="3" name="Footer Placeholder 2"/>
          <p:cNvSpPr>
            <a:spLocks noGrp="1"/>
          </p:cNvSpPr>
          <p:nvPr>
            <p:ph type="ftr" sz="quarter" idx="11"/>
          </p:nvPr>
        </p:nvSpPr>
        <p:spPr/>
        <p:txBody>
          <a:bodyPr/>
          <a:lstStyle/>
          <a:p>
            <a:endParaRPr lang="en-AU"/>
          </a:p>
        </p:txBody>
      </p:sp>
      <p:sp>
        <p:nvSpPr>
          <p:cNvPr id="4" name="Slide Number Placeholder 3"/>
          <p:cNvSpPr>
            <a:spLocks noGrp="1"/>
          </p:cNvSpPr>
          <p:nvPr>
            <p:ph type="sldNum" sz="quarter" idx="12"/>
          </p:nvPr>
        </p:nvSpPr>
        <p:spPr/>
        <p:txBody>
          <a:bodyPr/>
          <a:lstStyle/>
          <a:p>
            <a:fld id="{E8449DEF-C8E3-4C8C-8987-6A1C15461730}" type="slidenum">
              <a:rPr lang="en-AU" smtClean="0"/>
              <a:t>‹#›</a:t>
            </a:fld>
            <a:endParaRPr lang="en-AU"/>
          </a:p>
        </p:txBody>
      </p:sp>
      <p:pic>
        <p:nvPicPr>
          <p:cNvPr id="7" name="Picture 6">
            <a:extLst>
              <a:ext uri="{FF2B5EF4-FFF2-40B4-BE49-F238E27FC236}">
                <a16:creationId xmlns:a16="http://schemas.microsoft.com/office/drawing/2014/main" id="{7B212C71-CE46-E037-1D67-601503B275D8}"/>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9340" y="6201138"/>
            <a:ext cx="2123505" cy="592726"/>
          </a:xfrm>
          <a:prstGeom prst="rect">
            <a:avLst/>
          </a:prstGeom>
        </p:spPr>
      </p:pic>
    </p:spTree>
    <p:extLst>
      <p:ext uri="{BB962C8B-B14F-4D97-AF65-F5344CB8AC3E}">
        <p14:creationId xmlns:p14="http://schemas.microsoft.com/office/powerpoint/2010/main" val="37458789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normAutofit/>
          </a:bodyPr>
          <a:lstStyle>
            <a:lvl1pPr algn="l">
              <a:defRPr sz="2000" b="1"/>
            </a:lvl1pPr>
          </a:lstStyle>
          <a:p>
            <a:r>
              <a:rPr lang="en-US"/>
              <a:t>Click to edit Master title style</a:t>
            </a:r>
            <a:endParaRPr lang="en-AU"/>
          </a:p>
        </p:txBody>
      </p:sp>
      <p:sp>
        <p:nvSpPr>
          <p:cNvPr id="3" name="Content Placeholder 2"/>
          <p:cNvSpPr>
            <a:spLocks noGrp="1"/>
          </p:cNvSpPr>
          <p:nvPr>
            <p:ph idx="1"/>
          </p:nvPr>
        </p:nvSpPr>
        <p:spPr>
          <a:xfrm>
            <a:off x="4766733" y="273051"/>
            <a:ext cx="6815667" cy="585311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BBA72B-4AAE-4284-BB41-5F7941530F0A}" type="datetimeFigureOut">
              <a:rPr lang="en-AU" smtClean="0"/>
              <a:t>3/06/2026</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E8449DEF-C8E3-4C8C-8987-6A1C15461730}" type="slidenum">
              <a:rPr lang="en-AU" smtClean="0"/>
              <a:t>‹#›</a:t>
            </a:fld>
            <a:endParaRPr lang="en-AU"/>
          </a:p>
        </p:txBody>
      </p:sp>
      <p:pic>
        <p:nvPicPr>
          <p:cNvPr id="10" name="Picture 9">
            <a:extLst>
              <a:ext uri="{FF2B5EF4-FFF2-40B4-BE49-F238E27FC236}">
                <a16:creationId xmlns:a16="http://schemas.microsoft.com/office/drawing/2014/main" id="{E4442C57-AB02-A271-2A6D-AF4FB9B052B5}"/>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9340" y="6201138"/>
            <a:ext cx="2123505" cy="592726"/>
          </a:xfrm>
          <a:prstGeom prst="rect">
            <a:avLst/>
          </a:prstGeom>
        </p:spPr>
      </p:pic>
    </p:spTree>
    <p:extLst>
      <p:ext uri="{BB962C8B-B14F-4D97-AF65-F5344CB8AC3E}">
        <p14:creationId xmlns:p14="http://schemas.microsoft.com/office/powerpoint/2010/main" val="3887816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AU"/>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AU"/>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BBA72B-4AAE-4284-BB41-5F7941530F0A}" type="datetimeFigureOut">
              <a:rPr lang="en-AU" smtClean="0"/>
              <a:t>3/06/2026</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E8449DEF-C8E3-4C8C-8987-6A1C15461730}" type="slidenum">
              <a:rPr lang="en-AU" smtClean="0"/>
              <a:t>‹#›</a:t>
            </a:fld>
            <a:endParaRPr lang="en-AU"/>
          </a:p>
        </p:txBody>
      </p:sp>
      <p:pic>
        <p:nvPicPr>
          <p:cNvPr id="10" name="Picture 9">
            <a:extLst>
              <a:ext uri="{FF2B5EF4-FFF2-40B4-BE49-F238E27FC236}">
                <a16:creationId xmlns:a16="http://schemas.microsoft.com/office/drawing/2014/main" id="{41219558-0019-982C-300F-4FDC6AFFF780}"/>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9340" y="6201138"/>
            <a:ext cx="2123505" cy="592726"/>
          </a:xfrm>
          <a:prstGeom prst="rect">
            <a:avLst/>
          </a:prstGeom>
        </p:spPr>
      </p:pic>
    </p:spTree>
    <p:extLst>
      <p:ext uri="{BB962C8B-B14F-4D97-AF65-F5344CB8AC3E}">
        <p14:creationId xmlns:p14="http://schemas.microsoft.com/office/powerpoint/2010/main" val="18769988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AU"/>
          </a:p>
        </p:txBody>
      </p:sp>
      <p:sp>
        <p:nvSpPr>
          <p:cNvPr id="3" name="Vertical Text Placeholder 2"/>
          <p:cNvSpPr>
            <a:spLocks noGrp="1"/>
          </p:cNvSpPr>
          <p:nvPr>
            <p:ph type="body" orient="vert" idx="1"/>
          </p:nvPr>
        </p:nvSpPr>
        <p:spPr/>
        <p:txBody>
          <a:bodyPr vert="eaVert">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p:cNvSpPr>
            <a:spLocks noGrp="1"/>
          </p:cNvSpPr>
          <p:nvPr>
            <p:ph type="dt" sz="half" idx="10"/>
          </p:nvPr>
        </p:nvSpPr>
        <p:spPr/>
        <p:txBody>
          <a:bodyPr/>
          <a:lstStyle/>
          <a:p>
            <a:fld id="{11BBA72B-4AAE-4284-BB41-5F7941530F0A}" type="datetimeFigureOut">
              <a:rPr lang="en-AU" smtClean="0"/>
              <a:t>3/06/2026</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E8449DEF-C8E3-4C8C-8987-6A1C15461730}" type="slidenum">
              <a:rPr lang="en-AU" smtClean="0"/>
              <a:t>‹#›</a:t>
            </a:fld>
            <a:endParaRPr lang="en-AU"/>
          </a:p>
        </p:txBody>
      </p:sp>
      <p:pic>
        <p:nvPicPr>
          <p:cNvPr id="9" name="Picture 8">
            <a:extLst>
              <a:ext uri="{FF2B5EF4-FFF2-40B4-BE49-F238E27FC236}">
                <a16:creationId xmlns:a16="http://schemas.microsoft.com/office/drawing/2014/main" id="{F311556E-F10E-6999-908D-23EDE65026EB}"/>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9340" y="6201138"/>
            <a:ext cx="2123505" cy="592726"/>
          </a:xfrm>
          <a:prstGeom prst="rect">
            <a:avLst/>
          </a:prstGeom>
        </p:spPr>
      </p:pic>
    </p:spTree>
    <p:extLst>
      <p:ext uri="{BB962C8B-B14F-4D97-AF65-F5344CB8AC3E}">
        <p14:creationId xmlns:p14="http://schemas.microsoft.com/office/powerpoint/2010/main" val="30320041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normAutofit/>
          </a:bodyPr>
          <a:lstStyle>
            <a:lvl1pPr>
              <a:defRPr sz="4000" b="1"/>
            </a:lvl1pPr>
          </a:lstStyle>
          <a:p>
            <a:r>
              <a:rPr lang="en-US"/>
              <a:t>Click to edit Master title style</a:t>
            </a:r>
            <a:endParaRPr lang="en-AU"/>
          </a:p>
        </p:txBody>
      </p:sp>
      <p:sp>
        <p:nvSpPr>
          <p:cNvPr id="3" name="Vertical Text Placeholder 2"/>
          <p:cNvSpPr>
            <a:spLocks noGrp="1"/>
          </p:cNvSpPr>
          <p:nvPr>
            <p:ph type="body" orient="vert" idx="1"/>
          </p:nvPr>
        </p:nvSpPr>
        <p:spPr>
          <a:xfrm>
            <a:off x="609600" y="274639"/>
            <a:ext cx="8026400" cy="5851525"/>
          </a:xfrm>
        </p:spPr>
        <p:txBody>
          <a:bodyPr vert="eaVert">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p:cNvSpPr>
            <a:spLocks noGrp="1"/>
          </p:cNvSpPr>
          <p:nvPr>
            <p:ph type="dt" sz="half" idx="10"/>
          </p:nvPr>
        </p:nvSpPr>
        <p:spPr/>
        <p:txBody>
          <a:bodyPr/>
          <a:lstStyle/>
          <a:p>
            <a:fld id="{11BBA72B-4AAE-4284-BB41-5F7941530F0A}" type="datetimeFigureOut">
              <a:rPr lang="en-AU" smtClean="0"/>
              <a:t>3/06/2026</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E8449DEF-C8E3-4C8C-8987-6A1C15461730}" type="slidenum">
              <a:rPr lang="en-AU" smtClean="0"/>
              <a:t>‹#›</a:t>
            </a:fld>
            <a:endParaRPr lang="en-AU"/>
          </a:p>
        </p:txBody>
      </p:sp>
    </p:spTree>
    <p:extLst>
      <p:ext uri="{BB962C8B-B14F-4D97-AF65-F5344CB8AC3E}">
        <p14:creationId xmlns:p14="http://schemas.microsoft.com/office/powerpoint/2010/main" val="8339477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11BBA72B-4AAE-4284-BB41-5F7941530F0A}" type="datetimeFigureOut">
              <a:rPr lang="en-AU" smtClean="0"/>
              <a:t>3/06/2026</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E8449DEF-C8E3-4C8C-8987-6A1C15461730}" type="slidenum">
              <a:rPr lang="en-AU" smtClean="0"/>
              <a:t>‹#›</a:t>
            </a:fld>
            <a:endParaRPr lang="en-AU"/>
          </a:p>
        </p:txBody>
      </p:sp>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171071" y="2688397"/>
            <a:ext cx="5849859" cy="1481206"/>
          </a:xfrm>
          <a:prstGeom prst="rect">
            <a:avLst/>
          </a:prstGeom>
        </p:spPr>
      </p:pic>
    </p:spTree>
    <p:extLst>
      <p:ext uri="{BB962C8B-B14F-4D97-AF65-F5344CB8AC3E}">
        <p14:creationId xmlns:p14="http://schemas.microsoft.com/office/powerpoint/2010/main" val="34559639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9352" y="6201141"/>
            <a:ext cx="2283185" cy="478839"/>
          </a:xfrm>
          <a:prstGeom prst="rect">
            <a:avLst/>
          </a:prstGeom>
        </p:spPr>
      </p:pic>
      <p:sp>
        <p:nvSpPr>
          <p:cNvPr id="8"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lvl1pPr>
              <a:defRPr sz="4000" b="1">
                <a:solidFill>
                  <a:srgbClr val="433E35"/>
                </a:solidFill>
              </a:defRPr>
            </a:lvl1pPr>
          </a:lstStyle>
          <a:p>
            <a:r>
              <a:rPr lang="en-US"/>
              <a:t>Click to edit Master title style</a:t>
            </a:r>
            <a:endParaRPr lang="en-AU"/>
          </a:p>
        </p:txBody>
      </p:sp>
      <p:sp>
        <p:nvSpPr>
          <p:cNvPr id="9" name="Text Placeholder 2"/>
          <p:cNvSpPr>
            <a:spLocks noGrp="1"/>
          </p:cNvSpPr>
          <p:nvPr>
            <p:ph idx="1"/>
          </p:nvPr>
        </p:nvSpPr>
        <p:spPr>
          <a:xfrm>
            <a:off x="609600" y="1600203"/>
            <a:ext cx="10972800" cy="4525963"/>
          </a:xfrm>
          <a:prstGeom prst="rect">
            <a:avLst/>
          </a:prstGeom>
        </p:spPr>
        <p:txBody>
          <a:bodyPr vert="horz" lIns="91440" tIns="45720" rIns="91440" bIns="45720" rtlCol="0">
            <a:normAutofit/>
          </a:bodyPr>
          <a:lstStyle>
            <a:lvl1pPr marL="457200" indent="-457200">
              <a:buClr>
                <a:srgbClr val="CB972B"/>
              </a:buClr>
              <a:buFont typeface="Arial" panose="020B0604020202020204" pitchFamily="34" charset="0"/>
              <a:buChar char="•"/>
              <a:defRPr sz="2400"/>
            </a:lvl1pPr>
            <a:lvl2pPr marL="914400" indent="-457200">
              <a:buClr>
                <a:srgbClr val="CB972B"/>
              </a:buClr>
              <a:buFont typeface="Arial" panose="020B0604020202020204" pitchFamily="34" charset="0"/>
              <a:buChar char="•"/>
              <a:defRPr sz="2000"/>
            </a:lvl2pPr>
            <a:lvl3pPr marL="1257300" indent="-342900">
              <a:buClr>
                <a:srgbClr val="CB972B"/>
              </a:buClr>
              <a:buFont typeface="Arial" panose="020B0604020202020204" pitchFamily="34" charset="0"/>
              <a:buChar char="•"/>
              <a:defRPr sz="1800"/>
            </a:lvl3pPr>
            <a:lvl4pPr marL="1714500" indent="-342900">
              <a:buClr>
                <a:srgbClr val="CB972B"/>
              </a:buClr>
              <a:buFont typeface="Arial" panose="020B0604020202020204" pitchFamily="34" charset="0"/>
              <a:buChar char="•"/>
              <a:defRPr sz="1600"/>
            </a:lvl4pPr>
            <a:lvl5pPr marL="2171700" indent="-342900">
              <a:buClr>
                <a:srgbClr val="CB972B"/>
              </a:buClr>
              <a:buFont typeface="Arial" panose="020B0604020202020204" pitchFamily="34" charset="0"/>
              <a:buChar cha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Tree>
    <p:extLst>
      <p:ext uri="{BB962C8B-B14F-4D97-AF65-F5344CB8AC3E}">
        <p14:creationId xmlns:p14="http://schemas.microsoft.com/office/powerpoint/2010/main" val="13328639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Default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5954460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1DDB3C14-5BDB-7B4C-9CD1-3C2156BE9071}"/>
              </a:ext>
            </a:extLst>
          </p:cNvPr>
          <p:cNvSpPr>
            <a:spLocks noGrp="1"/>
          </p:cNvSpPr>
          <p:nvPr>
            <p:ph type="pic" sz="quarter" idx="10"/>
          </p:nvPr>
        </p:nvSpPr>
        <p:spPr>
          <a:xfrm>
            <a:off x="760611" y="1808642"/>
            <a:ext cx="2272876" cy="1883249"/>
          </a:xfrm>
          <a:prstGeom prst="rect">
            <a:avLst/>
          </a:prstGeom>
          <a:solidFill>
            <a:schemeClr val="bg1">
              <a:lumMod val="95000"/>
            </a:schemeClr>
          </a:solidFill>
        </p:spPr>
        <p:txBody>
          <a:bodyPr anchor="t">
            <a:normAutofit/>
          </a:bodyPr>
          <a:lstStyle>
            <a:lvl1pPr algn="ctr">
              <a:defRPr sz="1200"/>
            </a:lvl1pPr>
          </a:lstStyle>
          <a:p>
            <a:endParaRPr lang="en-US"/>
          </a:p>
        </p:txBody>
      </p:sp>
      <p:sp>
        <p:nvSpPr>
          <p:cNvPr id="5" name="Picture Placeholder 3">
            <a:extLst>
              <a:ext uri="{FF2B5EF4-FFF2-40B4-BE49-F238E27FC236}">
                <a16:creationId xmlns:a16="http://schemas.microsoft.com/office/drawing/2014/main" id="{B7AEF380-D2F4-9943-B5DC-76E1010E5254}"/>
              </a:ext>
            </a:extLst>
          </p:cNvPr>
          <p:cNvSpPr>
            <a:spLocks noGrp="1"/>
          </p:cNvSpPr>
          <p:nvPr>
            <p:ph type="pic" sz="quarter" idx="11"/>
          </p:nvPr>
        </p:nvSpPr>
        <p:spPr>
          <a:xfrm>
            <a:off x="3559913" y="1808642"/>
            <a:ext cx="2272876" cy="1883249"/>
          </a:xfrm>
          <a:prstGeom prst="rect">
            <a:avLst/>
          </a:prstGeom>
          <a:solidFill>
            <a:schemeClr val="bg1">
              <a:lumMod val="95000"/>
            </a:schemeClr>
          </a:solidFill>
        </p:spPr>
        <p:txBody>
          <a:bodyPr anchor="t">
            <a:normAutofit/>
          </a:bodyPr>
          <a:lstStyle>
            <a:lvl1pPr algn="ctr">
              <a:defRPr sz="1200"/>
            </a:lvl1pPr>
          </a:lstStyle>
          <a:p>
            <a:endParaRPr lang="en-US"/>
          </a:p>
        </p:txBody>
      </p:sp>
      <p:sp>
        <p:nvSpPr>
          <p:cNvPr id="6" name="Picture Placeholder 3">
            <a:extLst>
              <a:ext uri="{FF2B5EF4-FFF2-40B4-BE49-F238E27FC236}">
                <a16:creationId xmlns:a16="http://schemas.microsoft.com/office/drawing/2014/main" id="{B256590F-1984-B046-909C-39A3E99EEFD3}"/>
              </a:ext>
            </a:extLst>
          </p:cNvPr>
          <p:cNvSpPr>
            <a:spLocks noGrp="1"/>
          </p:cNvSpPr>
          <p:nvPr>
            <p:ph type="pic" sz="quarter" idx="12"/>
          </p:nvPr>
        </p:nvSpPr>
        <p:spPr>
          <a:xfrm>
            <a:off x="9158514" y="1808642"/>
            <a:ext cx="2272876" cy="1883249"/>
          </a:xfrm>
          <a:prstGeom prst="rect">
            <a:avLst/>
          </a:prstGeom>
          <a:solidFill>
            <a:schemeClr val="bg1">
              <a:lumMod val="95000"/>
            </a:schemeClr>
          </a:solidFill>
        </p:spPr>
        <p:txBody>
          <a:bodyPr anchor="t">
            <a:normAutofit/>
          </a:bodyPr>
          <a:lstStyle>
            <a:lvl1pPr algn="ctr">
              <a:defRPr sz="1200"/>
            </a:lvl1pPr>
          </a:lstStyle>
          <a:p>
            <a:endParaRPr lang="en-US"/>
          </a:p>
        </p:txBody>
      </p:sp>
      <p:sp>
        <p:nvSpPr>
          <p:cNvPr id="7" name="Picture Placeholder 3">
            <a:extLst>
              <a:ext uri="{FF2B5EF4-FFF2-40B4-BE49-F238E27FC236}">
                <a16:creationId xmlns:a16="http://schemas.microsoft.com/office/drawing/2014/main" id="{1FEBD460-FCC0-394B-A281-187ED0CB3A1D}"/>
              </a:ext>
            </a:extLst>
          </p:cNvPr>
          <p:cNvSpPr>
            <a:spLocks noGrp="1"/>
          </p:cNvSpPr>
          <p:nvPr>
            <p:ph type="pic" sz="quarter" idx="13"/>
          </p:nvPr>
        </p:nvSpPr>
        <p:spPr>
          <a:xfrm>
            <a:off x="6359213" y="1808642"/>
            <a:ext cx="2272876" cy="1883249"/>
          </a:xfrm>
          <a:prstGeom prst="rect">
            <a:avLst/>
          </a:prstGeom>
          <a:solidFill>
            <a:schemeClr val="bg1">
              <a:lumMod val="95000"/>
            </a:schemeClr>
          </a:solidFill>
        </p:spPr>
        <p:txBody>
          <a:bodyPr anchor="t">
            <a:normAutofit/>
          </a:bodyPr>
          <a:lstStyle>
            <a:lvl1pPr algn="ctr">
              <a:defRPr sz="1200"/>
            </a:lvl1pPr>
          </a:lstStyle>
          <a:p>
            <a:endParaRPr lang="en-US"/>
          </a:p>
        </p:txBody>
      </p:sp>
    </p:spTree>
    <p:extLst>
      <p:ext uri="{BB962C8B-B14F-4D97-AF65-F5344CB8AC3E}">
        <p14:creationId xmlns:p14="http://schemas.microsoft.com/office/powerpoint/2010/main" val="34335568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cSld name="2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9" indent="0" algn="ctr">
              <a:buNone/>
              <a:defRPr sz="2000"/>
            </a:lvl2pPr>
            <a:lvl3pPr marL="914418" indent="0" algn="ctr">
              <a:buNone/>
              <a:defRPr sz="1800"/>
            </a:lvl3pPr>
            <a:lvl4pPr marL="1371627" indent="0" algn="ctr">
              <a:buNone/>
              <a:defRPr sz="1600"/>
            </a:lvl4pPr>
            <a:lvl5pPr marL="1828837" indent="0" algn="ctr">
              <a:buNone/>
              <a:defRPr sz="1600"/>
            </a:lvl5pPr>
            <a:lvl6pPr marL="2286046" indent="0" algn="ctr">
              <a:buNone/>
              <a:defRPr sz="1600"/>
            </a:lvl6pPr>
            <a:lvl7pPr marL="2743255" indent="0" algn="ctr">
              <a:buNone/>
              <a:defRPr sz="1600"/>
            </a:lvl7pPr>
            <a:lvl8pPr marL="3200464" indent="0" algn="ctr">
              <a:buNone/>
              <a:defRPr sz="1600"/>
            </a:lvl8pPr>
            <a:lvl9pPr marL="3657673"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CF2D5D5-BC0C-4E15-88E2-EF265D4E282B}" type="datetime1">
              <a:rPr lang="en-AU" smtClean="0"/>
              <a:t>3/06/2026</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534FA13E-5112-45F0-A91C-85559AA2FAB1}" type="slidenum">
              <a:rPr lang="en-AU" smtClean="0"/>
              <a:t>‹#›</a:t>
            </a:fld>
            <a:endParaRPr lang="en-AU"/>
          </a:p>
        </p:txBody>
      </p:sp>
    </p:spTree>
    <p:extLst>
      <p:ext uri="{BB962C8B-B14F-4D97-AF65-F5344CB8AC3E}">
        <p14:creationId xmlns:p14="http://schemas.microsoft.com/office/powerpoint/2010/main" val="34479245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DEB81-595F-190A-68F5-ACD512F9DAD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AU"/>
          </a:p>
        </p:txBody>
      </p:sp>
      <p:sp>
        <p:nvSpPr>
          <p:cNvPr id="3" name="Subtitle 2">
            <a:extLst>
              <a:ext uri="{FF2B5EF4-FFF2-40B4-BE49-F238E27FC236}">
                <a16:creationId xmlns:a16="http://schemas.microsoft.com/office/drawing/2014/main" id="{F23D70E8-C0DB-D015-E0C9-E7D5D051852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AU"/>
          </a:p>
        </p:txBody>
      </p:sp>
      <p:sp>
        <p:nvSpPr>
          <p:cNvPr id="4" name="Date Placeholder 3">
            <a:extLst>
              <a:ext uri="{FF2B5EF4-FFF2-40B4-BE49-F238E27FC236}">
                <a16:creationId xmlns:a16="http://schemas.microsoft.com/office/drawing/2014/main" id="{0ACFA526-21A6-FDE6-5253-13922BB9C994}"/>
              </a:ext>
            </a:extLst>
          </p:cNvPr>
          <p:cNvSpPr>
            <a:spLocks noGrp="1"/>
          </p:cNvSpPr>
          <p:nvPr>
            <p:ph type="dt" sz="half" idx="10"/>
          </p:nvPr>
        </p:nvSpPr>
        <p:spPr/>
        <p:txBody>
          <a:bodyPr/>
          <a:lstStyle/>
          <a:p>
            <a:fld id="{1F7607AC-D138-4A13-91C3-19ECD95404F4}" type="datetimeFigureOut">
              <a:rPr lang="en-AU" smtClean="0"/>
              <a:t>3/06/2026</a:t>
            </a:fld>
            <a:endParaRPr lang="en-AU"/>
          </a:p>
        </p:txBody>
      </p:sp>
      <p:sp>
        <p:nvSpPr>
          <p:cNvPr id="5" name="Footer Placeholder 4">
            <a:extLst>
              <a:ext uri="{FF2B5EF4-FFF2-40B4-BE49-F238E27FC236}">
                <a16:creationId xmlns:a16="http://schemas.microsoft.com/office/drawing/2014/main" id="{32D39257-319F-8ECF-BF4E-A4A21156BBBC}"/>
              </a:ext>
            </a:extLst>
          </p:cNvPr>
          <p:cNvSpPr>
            <a:spLocks noGrp="1"/>
          </p:cNvSpPr>
          <p:nvPr>
            <p:ph type="ftr" sz="quarter" idx="11"/>
          </p:nvPr>
        </p:nvSpPr>
        <p:spPr/>
        <p:txBody>
          <a:bodyPr/>
          <a:lstStyle/>
          <a:p>
            <a:endParaRPr lang="en-AU"/>
          </a:p>
        </p:txBody>
      </p:sp>
      <p:sp>
        <p:nvSpPr>
          <p:cNvPr id="6" name="Slide Number Placeholder 5">
            <a:extLst>
              <a:ext uri="{FF2B5EF4-FFF2-40B4-BE49-F238E27FC236}">
                <a16:creationId xmlns:a16="http://schemas.microsoft.com/office/drawing/2014/main" id="{72897FD3-59DC-6B62-9F69-AE65F26EAB3D}"/>
              </a:ext>
            </a:extLst>
          </p:cNvPr>
          <p:cNvSpPr>
            <a:spLocks noGrp="1"/>
          </p:cNvSpPr>
          <p:nvPr>
            <p:ph type="sldNum" sz="quarter" idx="12"/>
          </p:nvPr>
        </p:nvSpPr>
        <p:spPr/>
        <p:txBody>
          <a:bodyPr/>
          <a:lstStyle/>
          <a:p>
            <a:fld id="{48642F26-83E5-428D-AEC6-ABFFB94BF76B}" type="slidenum">
              <a:rPr lang="en-AU" smtClean="0"/>
              <a:t>‹#›</a:t>
            </a:fld>
            <a:endParaRPr lang="en-AU"/>
          </a:p>
        </p:txBody>
      </p:sp>
    </p:spTree>
    <p:extLst>
      <p:ext uri="{BB962C8B-B14F-4D97-AF65-F5344CB8AC3E}">
        <p14:creationId xmlns:p14="http://schemas.microsoft.com/office/powerpoint/2010/main" val="366628765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6B829-A8AD-D2CA-FDAB-77244928E16F}"/>
              </a:ext>
            </a:extLst>
          </p:cNvPr>
          <p:cNvSpPr>
            <a:spLocks noGrp="1"/>
          </p:cNvSpPr>
          <p:nvPr>
            <p:ph type="title"/>
          </p:nvPr>
        </p:nvSpPr>
        <p:spPr/>
        <p:txBody>
          <a:bodyPr/>
          <a:lstStyle/>
          <a:p>
            <a:r>
              <a:rPr lang="en-US"/>
              <a:t>Click to edit Master title style</a:t>
            </a:r>
            <a:endParaRPr lang="en-AU"/>
          </a:p>
        </p:txBody>
      </p:sp>
      <p:sp>
        <p:nvSpPr>
          <p:cNvPr id="3" name="Content Placeholder 2">
            <a:extLst>
              <a:ext uri="{FF2B5EF4-FFF2-40B4-BE49-F238E27FC236}">
                <a16:creationId xmlns:a16="http://schemas.microsoft.com/office/drawing/2014/main" id="{CC3B2F03-27E6-B0F1-292B-ED097AE834C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a:extLst>
              <a:ext uri="{FF2B5EF4-FFF2-40B4-BE49-F238E27FC236}">
                <a16:creationId xmlns:a16="http://schemas.microsoft.com/office/drawing/2014/main" id="{66CE5D43-3FAE-964C-EDEF-AA1018E8945E}"/>
              </a:ext>
            </a:extLst>
          </p:cNvPr>
          <p:cNvSpPr>
            <a:spLocks noGrp="1"/>
          </p:cNvSpPr>
          <p:nvPr>
            <p:ph type="dt" sz="half" idx="10"/>
          </p:nvPr>
        </p:nvSpPr>
        <p:spPr/>
        <p:txBody>
          <a:bodyPr/>
          <a:lstStyle/>
          <a:p>
            <a:fld id="{1F7607AC-D138-4A13-91C3-19ECD95404F4}" type="datetimeFigureOut">
              <a:rPr lang="en-AU" smtClean="0"/>
              <a:t>3/06/2026</a:t>
            </a:fld>
            <a:endParaRPr lang="en-AU"/>
          </a:p>
        </p:txBody>
      </p:sp>
      <p:sp>
        <p:nvSpPr>
          <p:cNvPr id="5" name="Footer Placeholder 4">
            <a:extLst>
              <a:ext uri="{FF2B5EF4-FFF2-40B4-BE49-F238E27FC236}">
                <a16:creationId xmlns:a16="http://schemas.microsoft.com/office/drawing/2014/main" id="{20DCE332-BC43-7211-E22E-30BE4A739389}"/>
              </a:ext>
            </a:extLst>
          </p:cNvPr>
          <p:cNvSpPr>
            <a:spLocks noGrp="1"/>
          </p:cNvSpPr>
          <p:nvPr>
            <p:ph type="ftr" sz="quarter" idx="11"/>
          </p:nvPr>
        </p:nvSpPr>
        <p:spPr/>
        <p:txBody>
          <a:bodyPr/>
          <a:lstStyle/>
          <a:p>
            <a:endParaRPr lang="en-AU"/>
          </a:p>
        </p:txBody>
      </p:sp>
      <p:sp>
        <p:nvSpPr>
          <p:cNvPr id="6" name="Slide Number Placeholder 5">
            <a:extLst>
              <a:ext uri="{FF2B5EF4-FFF2-40B4-BE49-F238E27FC236}">
                <a16:creationId xmlns:a16="http://schemas.microsoft.com/office/drawing/2014/main" id="{24D26D90-A494-7C4A-AA13-B3122169D01F}"/>
              </a:ext>
            </a:extLst>
          </p:cNvPr>
          <p:cNvSpPr>
            <a:spLocks noGrp="1"/>
          </p:cNvSpPr>
          <p:nvPr>
            <p:ph type="sldNum" sz="quarter" idx="12"/>
          </p:nvPr>
        </p:nvSpPr>
        <p:spPr/>
        <p:txBody>
          <a:bodyPr/>
          <a:lstStyle/>
          <a:p>
            <a:fld id="{48642F26-83E5-428D-AEC6-ABFFB94BF76B}" type="slidenum">
              <a:rPr lang="en-AU" smtClean="0"/>
              <a:t>‹#›</a:t>
            </a:fld>
            <a:endParaRPr lang="en-AU"/>
          </a:p>
        </p:txBody>
      </p:sp>
    </p:spTree>
    <p:extLst>
      <p:ext uri="{BB962C8B-B14F-4D97-AF65-F5344CB8AC3E}">
        <p14:creationId xmlns:p14="http://schemas.microsoft.com/office/powerpoint/2010/main" val="356553853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2A068-EE0B-2770-9FFA-CA9FAAB9B3F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AU"/>
          </a:p>
        </p:txBody>
      </p:sp>
      <p:sp>
        <p:nvSpPr>
          <p:cNvPr id="3" name="Text Placeholder 2">
            <a:extLst>
              <a:ext uri="{FF2B5EF4-FFF2-40B4-BE49-F238E27FC236}">
                <a16:creationId xmlns:a16="http://schemas.microsoft.com/office/drawing/2014/main" id="{C9312BAC-3E81-7725-24C3-D390B931F63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A3AE627-DCF9-DD81-F527-6DD4912CAA1C}"/>
              </a:ext>
            </a:extLst>
          </p:cNvPr>
          <p:cNvSpPr>
            <a:spLocks noGrp="1"/>
          </p:cNvSpPr>
          <p:nvPr>
            <p:ph type="dt" sz="half" idx="10"/>
          </p:nvPr>
        </p:nvSpPr>
        <p:spPr/>
        <p:txBody>
          <a:bodyPr/>
          <a:lstStyle/>
          <a:p>
            <a:fld id="{1F7607AC-D138-4A13-91C3-19ECD95404F4}" type="datetimeFigureOut">
              <a:rPr lang="en-AU" smtClean="0"/>
              <a:t>3/06/2026</a:t>
            </a:fld>
            <a:endParaRPr lang="en-AU"/>
          </a:p>
        </p:txBody>
      </p:sp>
      <p:sp>
        <p:nvSpPr>
          <p:cNvPr id="5" name="Footer Placeholder 4">
            <a:extLst>
              <a:ext uri="{FF2B5EF4-FFF2-40B4-BE49-F238E27FC236}">
                <a16:creationId xmlns:a16="http://schemas.microsoft.com/office/drawing/2014/main" id="{9050DC3C-1CCB-308B-B73B-C4FBF34C3E7F}"/>
              </a:ext>
            </a:extLst>
          </p:cNvPr>
          <p:cNvSpPr>
            <a:spLocks noGrp="1"/>
          </p:cNvSpPr>
          <p:nvPr>
            <p:ph type="ftr" sz="quarter" idx="11"/>
          </p:nvPr>
        </p:nvSpPr>
        <p:spPr/>
        <p:txBody>
          <a:bodyPr/>
          <a:lstStyle/>
          <a:p>
            <a:endParaRPr lang="en-AU"/>
          </a:p>
        </p:txBody>
      </p:sp>
      <p:sp>
        <p:nvSpPr>
          <p:cNvPr id="6" name="Slide Number Placeholder 5">
            <a:extLst>
              <a:ext uri="{FF2B5EF4-FFF2-40B4-BE49-F238E27FC236}">
                <a16:creationId xmlns:a16="http://schemas.microsoft.com/office/drawing/2014/main" id="{273467B0-4771-CC7C-DB06-20A7342AFC67}"/>
              </a:ext>
            </a:extLst>
          </p:cNvPr>
          <p:cNvSpPr>
            <a:spLocks noGrp="1"/>
          </p:cNvSpPr>
          <p:nvPr>
            <p:ph type="sldNum" sz="quarter" idx="12"/>
          </p:nvPr>
        </p:nvSpPr>
        <p:spPr/>
        <p:txBody>
          <a:bodyPr/>
          <a:lstStyle/>
          <a:p>
            <a:fld id="{48642F26-83E5-428D-AEC6-ABFFB94BF76B}" type="slidenum">
              <a:rPr lang="en-AU" smtClean="0"/>
              <a:t>‹#›</a:t>
            </a:fld>
            <a:endParaRPr lang="en-AU"/>
          </a:p>
        </p:txBody>
      </p:sp>
    </p:spTree>
    <p:extLst>
      <p:ext uri="{BB962C8B-B14F-4D97-AF65-F5344CB8AC3E}">
        <p14:creationId xmlns:p14="http://schemas.microsoft.com/office/powerpoint/2010/main" val="3215652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F05FD-F6A4-5DCD-A546-49E65330AFDC}"/>
              </a:ext>
            </a:extLst>
          </p:cNvPr>
          <p:cNvSpPr>
            <a:spLocks noGrp="1"/>
          </p:cNvSpPr>
          <p:nvPr>
            <p:ph type="title"/>
          </p:nvPr>
        </p:nvSpPr>
        <p:spPr/>
        <p:txBody>
          <a:bodyPr/>
          <a:lstStyle/>
          <a:p>
            <a:r>
              <a:rPr lang="en-US"/>
              <a:t>Click to edit Master title style</a:t>
            </a:r>
            <a:endParaRPr lang="en-AU"/>
          </a:p>
        </p:txBody>
      </p:sp>
      <p:sp>
        <p:nvSpPr>
          <p:cNvPr id="3" name="Content Placeholder 2">
            <a:extLst>
              <a:ext uri="{FF2B5EF4-FFF2-40B4-BE49-F238E27FC236}">
                <a16:creationId xmlns:a16="http://schemas.microsoft.com/office/drawing/2014/main" id="{DA7FC1E0-B42A-0F3A-3B18-7942D51DEF0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Content Placeholder 3">
            <a:extLst>
              <a:ext uri="{FF2B5EF4-FFF2-40B4-BE49-F238E27FC236}">
                <a16:creationId xmlns:a16="http://schemas.microsoft.com/office/drawing/2014/main" id="{C126DCC3-3C05-29B4-1219-C6F009B554C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5" name="Date Placeholder 4">
            <a:extLst>
              <a:ext uri="{FF2B5EF4-FFF2-40B4-BE49-F238E27FC236}">
                <a16:creationId xmlns:a16="http://schemas.microsoft.com/office/drawing/2014/main" id="{4993FEAE-ABE5-9A72-74D0-9C2999A1D841}"/>
              </a:ext>
            </a:extLst>
          </p:cNvPr>
          <p:cNvSpPr>
            <a:spLocks noGrp="1"/>
          </p:cNvSpPr>
          <p:nvPr>
            <p:ph type="dt" sz="half" idx="10"/>
          </p:nvPr>
        </p:nvSpPr>
        <p:spPr/>
        <p:txBody>
          <a:bodyPr/>
          <a:lstStyle/>
          <a:p>
            <a:fld id="{1F7607AC-D138-4A13-91C3-19ECD95404F4}" type="datetimeFigureOut">
              <a:rPr lang="en-AU" smtClean="0"/>
              <a:t>3/06/2026</a:t>
            </a:fld>
            <a:endParaRPr lang="en-AU"/>
          </a:p>
        </p:txBody>
      </p:sp>
      <p:sp>
        <p:nvSpPr>
          <p:cNvPr id="6" name="Footer Placeholder 5">
            <a:extLst>
              <a:ext uri="{FF2B5EF4-FFF2-40B4-BE49-F238E27FC236}">
                <a16:creationId xmlns:a16="http://schemas.microsoft.com/office/drawing/2014/main" id="{26F34957-BD53-DC93-17DC-EE8018C28757}"/>
              </a:ext>
            </a:extLst>
          </p:cNvPr>
          <p:cNvSpPr>
            <a:spLocks noGrp="1"/>
          </p:cNvSpPr>
          <p:nvPr>
            <p:ph type="ftr" sz="quarter" idx="11"/>
          </p:nvPr>
        </p:nvSpPr>
        <p:spPr/>
        <p:txBody>
          <a:bodyPr/>
          <a:lstStyle/>
          <a:p>
            <a:endParaRPr lang="en-AU"/>
          </a:p>
        </p:txBody>
      </p:sp>
      <p:sp>
        <p:nvSpPr>
          <p:cNvPr id="7" name="Slide Number Placeholder 6">
            <a:extLst>
              <a:ext uri="{FF2B5EF4-FFF2-40B4-BE49-F238E27FC236}">
                <a16:creationId xmlns:a16="http://schemas.microsoft.com/office/drawing/2014/main" id="{C54DA7C6-4C4C-19A9-3177-70A34392F6A1}"/>
              </a:ext>
            </a:extLst>
          </p:cNvPr>
          <p:cNvSpPr>
            <a:spLocks noGrp="1"/>
          </p:cNvSpPr>
          <p:nvPr>
            <p:ph type="sldNum" sz="quarter" idx="12"/>
          </p:nvPr>
        </p:nvSpPr>
        <p:spPr/>
        <p:txBody>
          <a:bodyPr/>
          <a:lstStyle/>
          <a:p>
            <a:fld id="{48642F26-83E5-428D-AEC6-ABFFB94BF76B}" type="slidenum">
              <a:rPr lang="en-AU" smtClean="0"/>
              <a:t>‹#›</a:t>
            </a:fld>
            <a:endParaRPr lang="en-AU"/>
          </a:p>
        </p:txBody>
      </p:sp>
    </p:spTree>
    <p:extLst>
      <p:ext uri="{BB962C8B-B14F-4D97-AF65-F5344CB8AC3E}">
        <p14:creationId xmlns:p14="http://schemas.microsoft.com/office/powerpoint/2010/main" val="17817400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33DA3-0CC2-2E08-4D1E-5F2C7905D7F9}"/>
              </a:ext>
            </a:extLst>
          </p:cNvPr>
          <p:cNvSpPr>
            <a:spLocks noGrp="1"/>
          </p:cNvSpPr>
          <p:nvPr>
            <p:ph type="title"/>
          </p:nvPr>
        </p:nvSpPr>
        <p:spPr>
          <a:xfrm>
            <a:off x="839788" y="365125"/>
            <a:ext cx="10515600" cy="1325563"/>
          </a:xfrm>
        </p:spPr>
        <p:txBody>
          <a:bodyPr/>
          <a:lstStyle/>
          <a:p>
            <a:r>
              <a:rPr lang="en-US"/>
              <a:t>Click to edit Master title style</a:t>
            </a:r>
            <a:endParaRPr lang="en-AU"/>
          </a:p>
        </p:txBody>
      </p:sp>
      <p:sp>
        <p:nvSpPr>
          <p:cNvPr id="3" name="Text Placeholder 2">
            <a:extLst>
              <a:ext uri="{FF2B5EF4-FFF2-40B4-BE49-F238E27FC236}">
                <a16:creationId xmlns:a16="http://schemas.microsoft.com/office/drawing/2014/main" id="{AD839173-D845-679A-D7D5-533D4D1E962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EBA6565-0AA1-CC18-6AF5-6849B359274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5" name="Text Placeholder 4">
            <a:extLst>
              <a:ext uri="{FF2B5EF4-FFF2-40B4-BE49-F238E27FC236}">
                <a16:creationId xmlns:a16="http://schemas.microsoft.com/office/drawing/2014/main" id="{43C2DD61-5720-129A-98B6-0FFA425A776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5C32736-76AC-0B03-23DB-F1279362E7B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7" name="Date Placeholder 6">
            <a:extLst>
              <a:ext uri="{FF2B5EF4-FFF2-40B4-BE49-F238E27FC236}">
                <a16:creationId xmlns:a16="http://schemas.microsoft.com/office/drawing/2014/main" id="{70EC88B4-1B3B-8CF0-CB4B-CEE9FE6C9E1A}"/>
              </a:ext>
            </a:extLst>
          </p:cNvPr>
          <p:cNvSpPr>
            <a:spLocks noGrp="1"/>
          </p:cNvSpPr>
          <p:nvPr>
            <p:ph type="dt" sz="half" idx="10"/>
          </p:nvPr>
        </p:nvSpPr>
        <p:spPr/>
        <p:txBody>
          <a:bodyPr/>
          <a:lstStyle/>
          <a:p>
            <a:fld id="{1F7607AC-D138-4A13-91C3-19ECD95404F4}" type="datetimeFigureOut">
              <a:rPr lang="en-AU" smtClean="0"/>
              <a:t>3/06/2026</a:t>
            </a:fld>
            <a:endParaRPr lang="en-AU"/>
          </a:p>
        </p:txBody>
      </p:sp>
      <p:sp>
        <p:nvSpPr>
          <p:cNvPr id="8" name="Footer Placeholder 7">
            <a:extLst>
              <a:ext uri="{FF2B5EF4-FFF2-40B4-BE49-F238E27FC236}">
                <a16:creationId xmlns:a16="http://schemas.microsoft.com/office/drawing/2014/main" id="{06511EBA-0B80-5721-781E-3B9E0AA0903C}"/>
              </a:ext>
            </a:extLst>
          </p:cNvPr>
          <p:cNvSpPr>
            <a:spLocks noGrp="1"/>
          </p:cNvSpPr>
          <p:nvPr>
            <p:ph type="ftr" sz="quarter" idx="11"/>
          </p:nvPr>
        </p:nvSpPr>
        <p:spPr/>
        <p:txBody>
          <a:bodyPr/>
          <a:lstStyle/>
          <a:p>
            <a:endParaRPr lang="en-AU"/>
          </a:p>
        </p:txBody>
      </p:sp>
      <p:sp>
        <p:nvSpPr>
          <p:cNvPr id="9" name="Slide Number Placeholder 8">
            <a:extLst>
              <a:ext uri="{FF2B5EF4-FFF2-40B4-BE49-F238E27FC236}">
                <a16:creationId xmlns:a16="http://schemas.microsoft.com/office/drawing/2014/main" id="{C5432057-0337-C987-FB06-1B0DF4F9AFCF}"/>
              </a:ext>
            </a:extLst>
          </p:cNvPr>
          <p:cNvSpPr>
            <a:spLocks noGrp="1"/>
          </p:cNvSpPr>
          <p:nvPr>
            <p:ph type="sldNum" sz="quarter" idx="12"/>
          </p:nvPr>
        </p:nvSpPr>
        <p:spPr/>
        <p:txBody>
          <a:bodyPr/>
          <a:lstStyle/>
          <a:p>
            <a:fld id="{48642F26-83E5-428D-AEC6-ABFFB94BF76B}" type="slidenum">
              <a:rPr lang="en-AU" smtClean="0"/>
              <a:t>‹#›</a:t>
            </a:fld>
            <a:endParaRPr lang="en-AU"/>
          </a:p>
        </p:txBody>
      </p:sp>
    </p:spTree>
    <p:extLst>
      <p:ext uri="{BB962C8B-B14F-4D97-AF65-F5344CB8AC3E}">
        <p14:creationId xmlns:p14="http://schemas.microsoft.com/office/powerpoint/2010/main" val="228486179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FB41B-8463-2B91-6D5F-B490A9B08906}"/>
              </a:ext>
            </a:extLst>
          </p:cNvPr>
          <p:cNvSpPr>
            <a:spLocks noGrp="1"/>
          </p:cNvSpPr>
          <p:nvPr>
            <p:ph type="title"/>
          </p:nvPr>
        </p:nvSpPr>
        <p:spPr/>
        <p:txBody>
          <a:bodyPr/>
          <a:lstStyle/>
          <a:p>
            <a:r>
              <a:rPr lang="en-US"/>
              <a:t>Click to edit Master title style</a:t>
            </a:r>
            <a:endParaRPr lang="en-AU"/>
          </a:p>
        </p:txBody>
      </p:sp>
      <p:sp>
        <p:nvSpPr>
          <p:cNvPr id="3" name="Date Placeholder 2">
            <a:extLst>
              <a:ext uri="{FF2B5EF4-FFF2-40B4-BE49-F238E27FC236}">
                <a16:creationId xmlns:a16="http://schemas.microsoft.com/office/drawing/2014/main" id="{613C3B53-8010-72A8-953A-8683434760D8}"/>
              </a:ext>
            </a:extLst>
          </p:cNvPr>
          <p:cNvSpPr>
            <a:spLocks noGrp="1"/>
          </p:cNvSpPr>
          <p:nvPr>
            <p:ph type="dt" sz="half" idx="10"/>
          </p:nvPr>
        </p:nvSpPr>
        <p:spPr/>
        <p:txBody>
          <a:bodyPr/>
          <a:lstStyle/>
          <a:p>
            <a:fld id="{1F7607AC-D138-4A13-91C3-19ECD95404F4}" type="datetimeFigureOut">
              <a:rPr lang="en-AU" smtClean="0"/>
              <a:t>3/06/2026</a:t>
            </a:fld>
            <a:endParaRPr lang="en-AU"/>
          </a:p>
        </p:txBody>
      </p:sp>
      <p:sp>
        <p:nvSpPr>
          <p:cNvPr id="4" name="Footer Placeholder 3">
            <a:extLst>
              <a:ext uri="{FF2B5EF4-FFF2-40B4-BE49-F238E27FC236}">
                <a16:creationId xmlns:a16="http://schemas.microsoft.com/office/drawing/2014/main" id="{C239F910-127D-54B7-F40B-A4C5DE8F1C96}"/>
              </a:ext>
            </a:extLst>
          </p:cNvPr>
          <p:cNvSpPr>
            <a:spLocks noGrp="1"/>
          </p:cNvSpPr>
          <p:nvPr>
            <p:ph type="ftr" sz="quarter" idx="11"/>
          </p:nvPr>
        </p:nvSpPr>
        <p:spPr/>
        <p:txBody>
          <a:bodyPr/>
          <a:lstStyle/>
          <a:p>
            <a:endParaRPr lang="en-AU"/>
          </a:p>
        </p:txBody>
      </p:sp>
      <p:sp>
        <p:nvSpPr>
          <p:cNvPr id="5" name="Slide Number Placeholder 4">
            <a:extLst>
              <a:ext uri="{FF2B5EF4-FFF2-40B4-BE49-F238E27FC236}">
                <a16:creationId xmlns:a16="http://schemas.microsoft.com/office/drawing/2014/main" id="{F8025DAD-8C73-7969-A5B1-B433B7E4FED9}"/>
              </a:ext>
            </a:extLst>
          </p:cNvPr>
          <p:cNvSpPr>
            <a:spLocks noGrp="1"/>
          </p:cNvSpPr>
          <p:nvPr>
            <p:ph type="sldNum" sz="quarter" idx="12"/>
          </p:nvPr>
        </p:nvSpPr>
        <p:spPr/>
        <p:txBody>
          <a:bodyPr/>
          <a:lstStyle/>
          <a:p>
            <a:fld id="{48642F26-83E5-428D-AEC6-ABFFB94BF76B}" type="slidenum">
              <a:rPr lang="en-AU" smtClean="0"/>
              <a:t>‹#›</a:t>
            </a:fld>
            <a:endParaRPr lang="en-AU"/>
          </a:p>
        </p:txBody>
      </p:sp>
    </p:spTree>
    <p:extLst>
      <p:ext uri="{BB962C8B-B14F-4D97-AF65-F5344CB8AC3E}">
        <p14:creationId xmlns:p14="http://schemas.microsoft.com/office/powerpoint/2010/main" val="31527786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9B4CE5-CFFC-280E-38D2-6BAF7BB40239}"/>
              </a:ext>
            </a:extLst>
          </p:cNvPr>
          <p:cNvSpPr>
            <a:spLocks noGrp="1"/>
          </p:cNvSpPr>
          <p:nvPr>
            <p:ph type="dt" sz="half" idx="10"/>
          </p:nvPr>
        </p:nvSpPr>
        <p:spPr/>
        <p:txBody>
          <a:bodyPr/>
          <a:lstStyle/>
          <a:p>
            <a:fld id="{1F7607AC-D138-4A13-91C3-19ECD95404F4}" type="datetimeFigureOut">
              <a:rPr lang="en-AU" smtClean="0"/>
              <a:t>3/06/2026</a:t>
            </a:fld>
            <a:endParaRPr lang="en-AU"/>
          </a:p>
        </p:txBody>
      </p:sp>
      <p:sp>
        <p:nvSpPr>
          <p:cNvPr id="3" name="Footer Placeholder 2">
            <a:extLst>
              <a:ext uri="{FF2B5EF4-FFF2-40B4-BE49-F238E27FC236}">
                <a16:creationId xmlns:a16="http://schemas.microsoft.com/office/drawing/2014/main" id="{CD7F13BA-C2D9-C761-5127-2CC8C5159307}"/>
              </a:ext>
            </a:extLst>
          </p:cNvPr>
          <p:cNvSpPr>
            <a:spLocks noGrp="1"/>
          </p:cNvSpPr>
          <p:nvPr>
            <p:ph type="ftr" sz="quarter" idx="11"/>
          </p:nvPr>
        </p:nvSpPr>
        <p:spPr/>
        <p:txBody>
          <a:bodyPr/>
          <a:lstStyle/>
          <a:p>
            <a:endParaRPr lang="en-AU"/>
          </a:p>
        </p:txBody>
      </p:sp>
      <p:sp>
        <p:nvSpPr>
          <p:cNvPr id="4" name="Slide Number Placeholder 3">
            <a:extLst>
              <a:ext uri="{FF2B5EF4-FFF2-40B4-BE49-F238E27FC236}">
                <a16:creationId xmlns:a16="http://schemas.microsoft.com/office/drawing/2014/main" id="{6CE129D5-9087-1BF3-3F2B-09D03D8911E1}"/>
              </a:ext>
            </a:extLst>
          </p:cNvPr>
          <p:cNvSpPr>
            <a:spLocks noGrp="1"/>
          </p:cNvSpPr>
          <p:nvPr>
            <p:ph type="sldNum" sz="quarter" idx="12"/>
          </p:nvPr>
        </p:nvSpPr>
        <p:spPr/>
        <p:txBody>
          <a:bodyPr/>
          <a:lstStyle/>
          <a:p>
            <a:fld id="{48642F26-83E5-428D-AEC6-ABFFB94BF76B}" type="slidenum">
              <a:rPr lang="en-AU" smtClean="0"/>
              <a:t>‹#›</a:t>
            </a:fld>
            <a:endParaRPr lang="en-AU"/>
          </a:p>
        </p:txBody>
      </p:sp>
    </p:spTree>
    <p:extLst>
      <p:ext uri="{BB962C8B-B14F-4D97-AF65-F5344CB8AC3E}">
        <p14:creationId xmlns:p14="http://schemas.microsoft.com/office/powerpoint/2010/main" val="196995258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1D3F1-26DC-BCDE-B3E3-C83DAE3D32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AU"/>
          </a:p>
        </p:txBody>
      </p:sp>
      <p:sp>
        <p:nvSpPr>
          <p:cNvPr id="3" name="Content Placeholder 2">
            <a:extLst>
              <a:ext uri="{FF2B5EF4-FFF2-40B4-BE49-F238E27FC236}">
                <a16:creationId xmlns:a16="http://schemas.microsoft.com/office/drawing/2014/main" id="{BB4A7FD7-C25C-58F9-7FDA-3ABA5DE2327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Text Placeholder 3">
            <a:extLst>
              <a:ext uri="{FF2B5EF4-FFF2-40B4-BE49-F238E27FC236}">
                <a16:creationId xmlns:a16="http://schemas.microsoft.com/office/drawing/2014/main" id="{4B43E796-5180-171F-3C77-D2D21592073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14942A-25A8-242C-B7E6-3B2AC1EC7AD8}"/>
              </a:ext>
            </a:extLst>
          </p:cNvPr>
          <p:cNvSpPr>
            <a:spLocks noGrp="1"/>
          </p:cNvSpPr>
          <p:nvPr>
            <p:ph type="dt" sz="half" idx="10"/>
          </p:nvPr>
        </p:nvSpPr>
        <p:spPr/>
        <p:txBody>
          <a:bodyPr/>
          <a:lstStyle/>
          <a:p>
            <a:fld id="{1F7607AC-D138-4A13-91C3-19ECD95404F4}" type="datetimeFigureOut">
              <a:rPr lang="en-AU" smtClean="0"/>
              <a:t>3/06/2026</a:t>
            </a:fld>
            <a:endParaRPr lang="en-AU"/>
          </a:p>
        </p:txBody>
      </p:sp>
      <p:sp>
        <p:nvSpPr>
          <p:cNvPr id="6" name="Footer Placeholder 5">
            <a:extLst>
              <a:ext uri="{FF2B5EF4-FFF2-40B4-BE49-F238E27FC236}">
                <a16:creationId xmlns:a16="http://schemas.microsoft.com/office/drawing/2014/main" id="{67EEE0CE-7452-5BD8-52F5-BBEA9156AC5C}"/>
              </a:ext>
            </a:extLst>
          </p:cNvPr>
          <p:cNvSpPr>
            <a:spLocks noGrp="1"/>
          </p:cNvSpPr>
          <p:nvPr>
            <p:ph type="ftr" sz="quarter" idx="11"/>
          </p:nvPr>
        </p:nvSpPr>
        <p:spPr/>
        <p:txBody>
          <a:bodyPr/>
          <a:lstStyle/>
          <a:p>
            <a:endParaRPr lang="en-AU"/>
          </a:p>
        </p:txBody>
      </p:sp>
      <p:sp>
        <p:nvSpPr>
          <p:cNvPr id="7" name="Slide Number Placeholder 6">
            <a:extLst>
              <a:ext uri="{FF2B5EF4-FFF2-40B4-BE49-F238E27FC236}">
                <a16:creationId xmlns:a16="http://schemas.microsoft.com/office/drawing/2014/main" id="{3B3E4A78-DF1B-EBB5-9566-0B63BF6ED2F1}"/>
              </a:ext>
            </a:extLst>
          </p:cNvPr>
          <p:cNvSpPr>
            <a:spLocks noGrp="1"/>
          </p:cNvSpPr>
          <p:nvPr>
            <p:ph type="sldNum" sz="quarter" idx="12"/>
          </p:nvPr>
        </p:nvSpPr>
        <p:spPr/>
        <p:txBody>
          <a:bodyPr/>
          <a:lstStyle/>
          <a:p>
            <a:fld id="{48642F26-83E5-428D-AEC6-ABFFB94BF76B}" type="slidenum">
              <a:rPr lang="en-AU" smtClean="0"/>
              <a:t>‹#›</a:t>
            </a:fld>
            <a:endParaRPr lang="en-AU"/>
          </a:p>
        </p:txBody>
      </p:sp>
    </p:spTree>
    <p:extLst>
      <p:ext uri="{BB962C8B-B14F-4D97-AF65-F5344CB8AC3E}">
        <p14:creationId xmlns:p14="http://schemas.microsoft.com/office/powerpoint/2010/main" val="98173572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2873F-5F4F-A3EC-E13E-D3B89A244E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AU"/>
          </a:p>
        </p:txBody>
      </p:sp>
      <p:sp>
        <p:nvSpPr>
          <p:cNvPr id="3" name="Picture Placeholder 2">
            <a:extLst>
              <a:ext uri="{FF2B5EF4-FFF2-40B4-BE49-F238E27FC236}">
                <a16:creationId xmlns:a16="http://schemas.microsoft.com/office/drawing/2014/main" id="{7C50B2AF-05C2-E62B-C2BB-F5AF1213D65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AU"/>
          </a:p>
        </p:txBody>
      </p:sp>
      <p:sp>
        <p:nvSpPr>
          <p:cNvPr id="4" name="Text Placeholder 3">
            <a:extLst>
              <a:ext uri="{FF2B5EF4-FFF2-40B4-BE49-F238E27FC236}">
                <a16:creationId xmlns:a16="http://schemas.microsoft.com/office/drawing/2014/main" id="{BC18D202-03E1-2903-A77A-3CFF42A122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3AB8EDB-A403-F061-3A99-02A23E1F2F0B}"/>
              </a:ext>
            </a:extLst>
          </p:cNvPr>
          <p:cNvSpPr>
            <a:spLocks noGrp="1"/>
          </p:cNvSpPr>
          <p:nvPr>
            <p:ph type="dt" sz="half" idx="10"/>
          </p:nvPr>
        </p:nvSpPr>
        <p:spPr/>
        <p:txBody>
          <a:bodyPr/>
          <a:lstStyle/>
          <a:p>
            <a:fld id="{1F7607AC-D138-4A13-91C3-19ECD95404F4}" type="datetimeFigureOut">
              <a:rPr lang="en-AU" smtClean="0"/>
              <a:t>3/06/2026</a:t>
            </a:fld>
            <a:endParaRPr lang="en-AU"/>
          </a:p>
        </p:txBody>
      </p:sp>
      <p:sp>
        <p:nvSpPr>
          <p:cNvPr id="6" name="Footer Placeholder 5">
            <a:extLst>
              <a:ext uri="{FF2B5EF4-FFF2-40B4-BE49-F238E27FC236}">
                <a16:creationId xmlns:a16="http://schemas.microsoft.com/office/drawing/2014/main" id="{4C722348-D7E1-4223-8C71-AD4FD938C5C3}"/>
              </a:ext>
            </a:extLst>
          </p:cNvPr>
          <p:cNvSpPr>
            <a:spLocks noGrp="1"/>
          </p:cNvSpPr>
          <p:nvPr>
            <p:ph type="ftr" sz="quarter" idx="11"/>
          </p:nvPr>
        </p:nvSpPr>
        <p:spPr/>
        <p:txBody>
          <a:bodyPr/>
          <a:lstStyle/>
          <a:p>
            <a:endParaRPr lang="en-AU"/>
          </a:p>
        </p:txBody>
      </p:sp>
      <p:sp>
        <p:nvSpPr>
          <p:cNvPr id="7" name="Slide Number Placeholder 6">
            <a:extLst>
              <a:ext uri="{FF2B5EF4-FFF2-40B4-BE49-F238E27FC236}">
                <a16:creationId xmlns:a16="http://schemas.microsoft.com/office/drawing/2014/main" id="{DF8F7019-1AD5-E747-95D0-BB4445827CE4}"/>
              </a:ext>
            </a:extLst>
          </p:cNvPr>
          <p:cNvSpPr>
            <a:spLocks noGrp="1"/>
          </p:cNvSpPr>
          <p:nvPr>
            <p:ph type="sldNum" sz="quarter" idx="12"/>
          </p:nvPr>
        </p:nvSpPr>
        <p:spPr/>
        <p:txBody>
          <a:bodyPr/>
          <a:lstStyle/>
          <a:p>
            <a:fld id="{48642F26-83E5-428D-AEC6-ABFFB94BF76B}" type="slidenum">
              <a:rPr lang="en-AU" smtClean="0"/>
              <a:t>‹#›</a:t>
            </a:fld>
            <a:endParaRPr lang="en-AU"/>
          </a:p>
        </p:txBody>
      </p:sp>
    </p:spTree>
    <p:extLst>
      <p:ext uri="{BB962C8B-B14F-4D97-AF65-F5344CB8AC3E}">
        <p14:creationId xmlns:p14="http://schemas.microsoft.com/office/powerpoint/2010/main" val="411465731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71613-297D-55B7-FB06-515CB6418AE8}"/>
              </a:ext>
            </a:extLst>
          </p:cNvPr>
          <p:cNvSpPr>
            <a:spLocks noGrp="1"/>
          </p:cNvSpPr>
          <p:nvPr>
            <p:ph type="title"/>
          </p:nvPr>
        </p:nvSpPr>
        <p:spPr/>
        <p:txBody>
          <a:bodyPr/>
          <a:lstStyle/>
          <a:p>
            <a:r>
              <a:rPr lang="en-US"/>
              <a:t>Click to edit Master title style</a:t>
            </a:r>
            <a:endParaRPr lang="en-AU"/>
          </a:p>
        </p:txBody>
      </p:sp>
      <p:sp>
        <p:nvSpPr>
          <p:cNvPr id="3" name="Vertical Text Placeholder 2">
            <a:extLst>
              <a:ext uri="{FF2B5EF4-FFF2-40B4-BE49-F238E27FC236}">
                <a16:creationId xmlns:a16="http://schemas.microsoft.com/office/drawing/2014/main" id="{AFC6B4E7-A60D-75C7-1444-CCA5DCE676F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a:extLst>
              <a:ext uri="{FF2B5EF4-FFF2-40B4-BE49-F238E27FC236}">
                <a16:creationId xmlns:a16="http://schemas.microsoft.com/office/drawing/2014/main" id="{5D62B57C-7621-9F89-72F2-CAFA74A7ED2F}"/>
              </a:ext>
            </a:extLst>
          </p:cNvPr>
          <p:cNvSpPr>
            <a:spLocks noGrp="1"/>
          </p:cNvSpPr>
          <p:nvPr>
            <p:ph type="dt" sz="half" idx="10"/>
          </p:nvPr>
        </p:nvSpPr>
        <p:spPr/>
        <p:txBody>
          <a:bodyPr/>
          <a:lstStyle/>
          <a:p>
            <a:fld id="{1F7607AC-D138-4A13-91C3-19ECD95404F4}" type="datetimeFigureOut">
              <a:rPr lang="en-AU" smtClean="0"/>
              <a:t>3/06/2026</a:t>
            </a:fld>
            <a:endParaRPr lang="en-AU"/>
          </a:p>
        </p:txBody>
      </p:sp>
      <p:sp>
        <p:nvSpPr>
          <p:cNvPr id="5" name="Footer Placeholder 4">
            <a:extLst>
              <a:ext uri="{FF2B5EF4-FFF2-40B4-BE49-F238E27FC236}">
                <a16:creationId xmlns:a16="http://schemas.microsoft.com/office/drawing/2014/main" id="{EBC18246-AB46-675B-0F9F-8759D75D2750}"/>
              </a:ext>
            </a:extLst>
          </p:cNvPr>
          <p:cNvSpPr>
            <a:spLocks noGrp="1"/>
          </p:cNvSpPr>
          <p:nvPr>
            <p:ph type="ftr" sz="quarter" idx="11"/>
          </p:nvPr>
        </p:nvSpPr>
        <p:spPr/>
        <p:txBody>
          <a:bodyPr/>
          <a:lstStyle/>
          <a:p>
            <a:endParaRPr lang="en-AU"/>
          </a:p>
        </p:txBody>
      </p:sp>
      <p:sp>
        <p:nvSpPr>
          <p:cNvPr id="6" name="Slide Number Placeholder 5">
            <a:extLst>
              <a:ext uri="{FF2B5EF4-FFF2-40B4-BE49-F238E27FC236}">
                <a16:creationId xmlns:a16="http://schemas.microsoft.com/office/drawing/2014/main" id="{D752BA98-6E9C-30F3-5F2E-D8DADEA0F092}"/>
              </a:ext>
            </a:extLst>
          </p:cNvPr>
          <p:cNvSpPr>
            <a:spLocks noGrp="1"/>
          </p:cNvSpPr>
          <p:nvPr>
            <p:ph type="sldNum" sz="quarter" idx="12"/>
          </p:nvPr>
        </p:nvSpPr>
        <p:spPr/>
        <p:txBody>
          <a:bodyPr/>
          <a:lstStyle/>
          <a:p>
            <a:fld id="{48642F26-83E5-428D-AEC6-ABFFB94BF76B}" type="slidenum">
              <a:rPr lang="en-AU" smtClean="0"/>
              <a:t>‹#›</a:t>
            </a:fld>
            <a:endParaRPr lang="en-AU"/>
          </a:p>
        </p:txBody>
      </p:sp>
    </p:spTree>
    <p:extLst>
      <p:ext uri="{BB962C8B-B14F-4D97-AF65-F5344CB8AC3E}">
        <p14:creationId xmlns:p14="http://schemas.microsoft.com/office/powerpoint/2010/main" val="158253464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FD347F-3D4C-0124-6702-4D4D8FDEE4D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AU"/>
          </a:p>
        </p:txBody>
      </p:sp>
      <p:sp>
        <p:nvSpPr>
          <p:cNvPr id="3" name="Vertical Text Placeholder 2">
            <a:extLst>
              <a:ext uri="{FF2B5EF4-FFF2-40B4-BE49-F238E27FC236}">
                <a16:creationId xmlns:a16="http://schemas.microsoft.com/office/drawing/2014/main" id="{CE059A6F-F1F7-8FE5-5101-CD8070D7E7F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a:extLst>
              <a:ext uri="{FF2B5EF4-FFF2-40B4-BE49-F238E27FC236}">
                <a16:creationId xmlns:a16="http://schemas.microsoft.com/office/drawing/2014/main" id="{1D7B4791-8228-89FF-37ED-E819C787D79B}"/>
              </a:ext>
            </a:extLst>
          </p:cNvPr>
          <p:cNvSpPr>
            <a:spLocks noGrp="1"/>
          </p:cNvSpPr>
          <p:nvPr>
            <p:ph type="dt" sz="half" idx="10"/>
          </p:nvPr>
        </p:nvSpPr>
        <p:spPr/>
        <p:txBody>
          <a:bodyPr/>
          <a:lstStyle/>
          <a:p>
            <a:fld id="{1F7607AC-D138-4A13-91C3-19ECD95404F4}" type="datetimeFigureOut">
              <a:rPr lang="en-AU" smtClean="0"/>
              <a:t>3/06/2026</a:t>
            </a:fld>
            <a:endParaRPr lang="en-AU"/>
          </a:p>
        </p:txBody>
      </p:sp>
      <p:sp>
        <p:nvSpPr>
          <p:cNvPr id="5" name="Footer Placeholder 4">
            <a:extLst>
              <a:ext uri="{FF2B5EF4-FFF2-40B4-BE49-F238E27FC236}">
                <a16:creationId xmlns:a16="http://schemas.microsoft.com/office/drawing/2014/main" id="{5F562C89-B5E9-8625-C113-2C8D624E8997}"/>
              </a:ext>
            </a:extLst>
          </p:cNvPr>
          <p:cNvSpPr>
            <a:spLocks noGrp="1"/>
          </p:cNvSpPr>
          <p:nvPr>
            <p:ph type="ftr" sz="quarter" idx="11"/>
          </p:nvPr>
        </p:nvSpPr>
        <p:spPr/>
        <p:txBody>
          <a:bodyPr/>
          <a:lstStyle/>
          <a:p>
            <a:endParaRPr lang="en-AU"/>
          </a:p>
        </p:txBody>
      </p:sp>
      <p:sp>
        <p:nvSpPr>
          <p:cNvPr id="6" name="Slide Number Placeholder 5">
            <a:extLst>
              <a:ext uri="{FF2B5EF4-FFF2-40B4-BE49-F238E27FC236}">
                <a16:creationId xmlns:a16="http://schemas.microsoft.com/office/drawing/2014/main" id="{B20B370D-B766-243D-986E-17E4DCEF17AE}"/>
              </a:ext>
            </a:extLst>
          </p:cNvPr>
          <p:cNvSpPr>
            <a:spLocks noGrp="1"/>
          </p:cNvSpPr>
          <p:nvPr>
            <p:ph type="sldNum" sz="quarter" idx="12"/>
          </p:nvPr>
        </p:nvSpPr>
        <p:spPr/>
        <p:txBody>
          <a:bodyPr/>
          <a:lstStyle/>
          <a:p>
            <a:fld id="{48642F26-83E5-428D-AEC6-ABFFB94BF76B}" type="slidenum">
              <a:rPr lang="en-AU" smtClean="0"/>
              <a:t>‹#›</a:t>
            </a:fld>
            <a:endParaRPr lang="en-AU"/>
          </a:p>
        </p:txBody>
      </p:sp>
    </p:spTree>
    <p:extLst>
      <p:ext uri="{BB962C8B-B14F-4D97-AF65-F5344CB8AC3E}">
        <p14:creationId xmlns:p14="http://schemas.microsoft.com/office/powerpoint/2010/main" val="11355365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2.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alpha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AU"/>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1BBA72B-4AAE-4284-BB41-5F7941530F0A}" type="datetimeFigureOut">
              <a:rPr lang="en-AU" smtClean="0"/>
              <a:t>3/06/2026</a:t>
            </a:fld>
            <a:endParaRPr lang="en-AU"/>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AU"/>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8449DEF-C8E3-4C8C-8987-6A1C15461730}" type="slidenum">
              <a:rPr lang="en-AU" smtClean="0"/>
              <a:t>‹#›</a:t>
            </a:fld>
            <a:endParaRPr lang="en-AU"/>
          </a:p>
        </p:txBody>
      </p:sp>
    </p:spTree>
    <p:extLst>
      <p:ext uri="{BB962C8B-B14F-4D97-AF65-F5344CB8AC3E}">
        <p14:creationId xmlns:p14="http://schemas.microsoft.com/office/powerpoint/2010/main" val="162662185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ctr" defTabSz="914400" rtl="0" eaLnBrk="1" latinLnBrk="0" hangingPunct="1">
        <a:spcBef>
          <a:spcPct val="0"/>
        </a:spcBef>
        <a:buNone/>
        <a:defRPr sz="4000" b="1" i="0" kern="1200">
          <a:solidFill>
            <a:schemeClr val="tx1"/>
          </a:solidFill>
          <a:latin typeface="+mj-lt"/>
          <a:ea typeface="+mj-ea"/>
          <a:cs typeface="+mj-cs"/>
        </a:defRPr>
      </a:lvl1pPr>
    </p:titleStyle>
    <p:bodyStyle>
      <a:lvl1pPr marL="342900" indent="-342900" algn="l" defTabSz="914400" rtl="0" eaLnBrk="1" latinLnBrk="0" hangingPunct="1">
        <a:spcBef>
          <a:spcPct val="20000"/>
        </a:spcBef>
        <a:buClr>
          <a:srgbClr val="CB972B"/>
        </a:buClr>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Clr>
          <a:srgbClr val="CB972B"/>
        </a:buClr>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Clr>
          <a:srgbClr val="CB972B"/>
        </a:buClr>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Clr>
          <a:srgbClr val="CB972B"/>
        </a:buClr>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Clr>
          <a:srgbClr val="CB972B"/>
        </a:buClr>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5CAACC6-8546-DF96-DC21-E4F780B0D0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AU"/>
          </a:p>
        </p:txBody>
      </p:sp>
      <p:sp>
        <p:nvSpPr>
          <p:cNvPr id="3" name="Text Placeholder 2">
            <a:extLst>
              <a:ext uri="{FF2B5EF4-FFF2-40B4-BE49-F238E27FC236}">
                <a16:creationId xmlns:a16="http://schemas.microsoft.com/office/drawing/2014/main" id="{F43ADC6D-9A8A-3DAE-C169-2E7E8AFA6D9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a:extLst>
              <a:ext uri="{FF2B5EF4-FFF2-40B4-BE49-F238E27FC236}">
                <a16:creationId xmlns:a16="http://schemas.microsoft.com/office/drawing/2014/main" id="{9E8F0910-25BC-23D0-EEBB-9470076792C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F7607AC-D138-4A13-91C3-19ECD95404F4}" type="datetimeFigureOut">
              <a:rPr lang="en-AU" smtClean="0"/>
              <a:t>3/06/2026</a:t>
            </a:fld>
            <a:endParaRPr lang="en-AU"/>
          </a:p>
        </p:txBody>
      </p:sp>
      <p:sp>
        <p:nvSpPr>
          <p:cNvPr id="5" name="Footer Placeholder 4">
            <a:extLst>
              <a:ext uri="{FF2B5EF4-FFF2-40B4-BE49-F238E27FC236}">
                <a16:creationId xmlns:a16="http://schemas.microsoft.com/office/drawing/2014/main" id="{0986D7B2-DDE8-6D81-75F2-EFBCF11F78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AU"/>
          </a:p>
        </p:txBody>
      </p:sp>
      <p:sp>
        <p:nvSpPr>
          <p:cNvPr id="6" name="Slide Number Placeholder 5">
            <a:extLst>
              <a:ext uri="{FF2B5EF4-FFF2-40B4-BE49-F238E27FC236}">
                <a16:creationId xmlns:a16="http://schemas.microsoft.com/office/drawing/2014/main" id="{B83C12AB-93F5-9107-F38F-3A17299CBB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642F26-83E5-428D-AEC6-ABFFB94BF76B}" type="slidenum">
              <a:rPr lang="en-AU" smtClean="0"/>
              <a:t>‹#›</a:t>
            </a:fld>
            <a:endParaRPr lang="en-AU"/>
          </a:p>
        </p:txBody>
      </p:sp>
    </p:spTree>
    <p:extLst>
      <p:ext uri="{BB962C8B-B14F-4D97-AF65-F5344CB8AC3E}">
        <p14:creationId xmlns:p14="http://schemas.microsoft.com/office/powerpoint/2010/main" val="3393664935"/>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8" Type="http://schemas.openxmlformats.org/officeDocument/2006/relationships/image" Target="../media/image6.svg"/><Relationship Id="rId13" Type="http://schemas.openxmlformats.org/officeDocument/2006/relationships/image" Target="../media/image11.svg"/><Relationship Id="rId3" Type="http://schemas.openxmlformats.org/officeDocument/2006/relationships/slideLayout" Target="../slideLayouts/slideLayout17.xml"/><Relationship Id="rId7" Type="http://schemas.openxmlformats.org/officeDocument/2006/relationships/hyperlink" Target="mailto:curriculum@racp.edu.au" TargetMode="External"/><Relationship Id="rId12" Type="http://schemas.openxmlformats.org/officeDocument/2006/relationships/image" Target="../media/image10.svg"/><Relationship Id="rId2" Type="http://schemas.openxmlformats.org/officeDocument/2006/relationships/video" Target="../media/media1.mp4"/><Relationship Id="rId16" Type="http://schemas.openxmlformats.org/officeDocument/2006/relationships/image" Target="../media/image14.png"/><Relationship Id="rId1" Type="http://schemas.microsoft.com/office/2007/relationships/media" Target="../media/media1.mp4"/><Relationship Id="rId6" Type="http://schemas.openxmlformats.org/officeDocument/2006/relationships/image" Target="../media/image5.png"/><Relationship Id="rId11" Type="http://schemas.openxmlformats.org/officeDocument/2006/relationships/image" Target="../media/image9.svg"/><Relationship Id="rId5" Type="http://schemas.openxmlformats.org/officeDocument/2006/relationships/image" Target="../media/image4.png"/><Relationship Id="rId15" Type="http://schemas.openxmlformats.org/officeDocument/2006/relationships/image" Target="../media/image13.svg"/><Relationship Id="rId10" Type="http://schemas.openxmlformats.org/officeDocument/2006/relationships/image" Target="../media/image8.svg"/><Relationship Id="rId4" Type="http://schemas.openxmlformats.org/officeDocument/2006/relationships/notesSlide" Target="../notesSlides/notesSlide2.xml"/><Relationship Id="rId9" Type="http://schemas.openxmlformats.org/officeDocument/2006/relationships/image" Target="../media/image7.svg"/><Relationship Id="rId14" Type="http://schemas.openxmlformats.org/officeDocument/2006/relationships/image" Target="../media/image12.svg"/></Relationships>
</file>

<file path=ppt/slides/_rels/slide3.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1.svg"/><Relationship Id="rId3" Type="http://schemas.openxmlformats.org/officeDocument/2006/relationships/slideLayout" Target="../slideLayouts/slideLayout17.xml"/><Relationship Id="rId7" Type="http://schemas.openxmlformats.org/officeDocument/2006/relationships/hyperlink" Target="mailto:curriculum@racp.edu.au" TargetMode="External"/><Relationship Id="rId12" Type="http://schemas.openxmlformats.org/officeDocument/2006/relationships/image" Target="../media/image7.svg"/><Relationship Id="rId2" Type="http://schemas.openxmlformats.org/officeDocument/2006/relationships/video" Target="../media/media2.mp4"/><Relationship Id="rId16" Type="http://schemas.openxmlformats.org/officeDocument/2006/relationships/image" Target="../media/image15.png"/><Relationship Id="rId1" Type="http://schemas.microsoft.com/office/2007/relationships/media" Target="../media/media2.mp4"/><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4.png"/><Relationship Id="rId15" Type="http://schemas.openxmlformats.org/officeDocument/2006/relationships/image" Target="../media/image13.svg"/><Relationship Id="rId10" Type="http://schemas.openxmlformats.org/officeDocument/2006/relationships/image" Target="../media/image8.svg"/><Relationship Id="rId4" Type="http://schemas.openxmlformats.org/officeDocument/2006/relationships/notesSlide" Target="../notesSlides/notesSlide3.xml"/><Relationship Id="rId9" Type="http://schemas.openxmlformats.org/officeDocument/2006/relationships/image" Target="../media/image9.svg"/><Relationship Id="rId14" Type="http://schemas.openxmlformats.org/officeDocument/2006/relationships/image" Target="../media/image6.sv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elearning.racp.edu.au/course/index.php?categoryid=52"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hyperlink" Target="https://my.racp.edu.au/" TargetMode="External"/><Relationship Id="rId4" Type="http://schemas.openxmlformats.org/officeDocument/2006/relationships/hyperlink" Target="https://tmp.racp.edu.au/"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racp.edu.au/trainees/accredited-settings/advanced-training-accredited-settings"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5339E0-14AD-CC40-04FB-B4FE8EEA331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97A5288-9FA3-3956-B224-88C16E920F5C}"/>
              </a:ext>
            </a:extLst>
          </p:cNvPr>
          <p:cNvSpPr>
            <a:spLocks noGrp="1"/>
          </p:cNvSpPr>
          <p:nvPr>
            <p:ph type="title"/>
          </p:nvPr>
        </p:nvSpPr>
        <p:spPr>
          <a:xfrm>
            <a:off x="275128" y="2252838"/>
            <a:ext cx="11637124" cy="1057267"/>
          </a:xfrm>
        </p:spPr>
        <p:txBody>
          <a:bodyPr>
            <a:noAutofit/>
          </a:bodyPr>
          <a:lstStyle/>
          <a:p>
            <a:r>
              <a:rPr lang="en-US" sz="2400">
                <a:solidFill>
                  <a:schemeClr val="tx2">
                    <a:lumMod val="75000"/>
                  </a:schemeClr>
                </a:solidFill>
              </a:rPr>
              <a:t>General Paediatrics</a:t>
            </a:r>
            <a:br>
              <a:rPr lang="en-US" sz="2400">
                <a:solidFill>
                  <a:schemeClr val="tx2">
                    <a:lumMod val="75000"/>
                  </a:schemeClr>
                </a:solidFill>
              </a:rPr>
            </a:br>
            <a:br>
              <a:rPr lang="en-US" sz="2400"/>
            </a:br>
            <a:r>
              <a:rPr lang="en-US" sz="2400">
                <a:solidFill>
                  <a:schemeClr val="accent2"/>
                </a:solidFill>
              </a:rPr>
              <a:t>Trainee journeys and next steps</a:t>
            </a:r>
            <a:endParaRPr lang="en-AU" sz="3200">
              <a:solidFill>
                <a:schemeClr val="accent2"/>
              </a:solidFill>
              <a:latin typeface="Georgia"/>
            </a:endParaRPr>
          </a:p>
        </p:txBody>
      </p:sp>
      <p:sp>
        <p:nvSpPr>
          <p:cNvPr id="5" name="Text Placeholder 4">
            <a:extLst>
              <a:ext uri="{FF2B5EF4-FFF2-40B4-BE49-F238E27FC236}">
                <a16:creationId xmlns:a16="http://schemas.microsoft.com/office/drawing/2014/main" id="{0755EE74-995F-00B1-8834-779845E62F2C}"/>
              </a:ext>
            </a:extLst>
          </p:cNvPr>
          <p:cNvSpPr>
            <a:spLocks noGrp="1"/>
          </p:cNvSpPr>
          <p:nvPr>
            <p:ph type="body" idx="1"/>
          </p:nvPr>
        </p:nvSpPr>
        <p:spPr>
          <a:xfrm>
            <a:off x="275128" y="3429000"/>
            <a:ext cx="9361294" cy="528079"/>
          </a:xfrm>
        </p:spPr>
        <p:txBody>
          <a:bodyPr>
            <a:normAutofit/>
          </a:bodyPr>
          <a:lstStyle/>
          <a:p>
            <a:r>
              <a:rPr lang="en-US" dirty="0"/>
              <a:t>May 2026</a:t>
            </a:r>
          </a:p>
        </p:txBody>
      </p:sp>
      <p:pic>
        <p:nvPicPr>
          <p:cNvPr id="8" name="Picture 7" descr="A blue and yellow logo&#10;&#10;Description automatically generated">
            <a:extLst>
              <a:ext uri="{FF2B5EF4-FFF2-40B4-BE49-F238E27FC236}">
                <a16:creationId xmlns:a16="http://schemas.microsoft.com/office/drawing/2014/main" id="{7E1A4865-1CA9-88B9-409F-7A004D47A77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476988" y="5714998"/>
            <a:ext cx="5715012" cy="1143002"/>
          </a:xfrm>
          <a:prstGeom prst="rect">
            <a:avLst/>
          </a:prstGeom>
        </p:spPr>
      </p:pic>
    </p:spTree>
    <p:extLst>
      <p:ext uri="{BB962C8B-B14F-4D97-AF65-F5344CB8AC3E}">
        <p14:creationId xmlns:p14="http://schemas.microsoft.com/office/powerpoint/2010/main" val="4204545718"/>
      </p:ext>
    </p:extLst>
  </p:cSld>
  <p:clrMapOvr>
    <a:masterClrMapping/>
  </p:clrMapOvr>
  <mc:AlternateContent xmlns:mc="http://schemas.openxmlformats.org/markup-compatibility/2006" xmlns:p14="http://schemas.microsoft.com/office/powerpoint/2010/main">
    <mc:Choice Requires="p14">
      <p:transition spd="slow" p14:dur="2000" advTm="30063"/>
    </mc:Choice>
    <mc:Fallback xmlns="">
      <p:transition spd="slow" advTm="30063"/>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7D946C19-5527-C13B-EEFF-987A3533B0C6}"/>
            </a:ext>
          </a:extLst>
        </p:cNvPr>
        <p:cNvGrpSpPr/>
        <p:nvPr/>
      </p:nvGrpSpPr>
      <p:grpSpPr>
        <a:xfrm>
          <a:off x="0" y="0"/>
          <a:ext cx="0" cy="0"/>
          <a:chOff x="0" y="0"/>
          <a:chExt cx="0" cy="0"/>
        </a:xfrm>
      </p:grpSpPr>
      <p:sp>
        <p:nvSpPr>
          <p:cNvPr id="47" name="Rectangle: Rounded Corners 46">
            <a:extLst>
              <a:ext uri="{FF2B5EF4-FFF2-40B4-BE49-F238E27FC236}">
                <a16:creationId xmlns:a16="http://schemas.microsoft.com/office/drawing/2014/main" id="{84C1EE56-06FE-F981-D698-50DB327FBC75}"/>
              </a:ext>
            </a:extLst>
          </p:cNvPr>
          <p:cNvSpPr/>
          <p:nvPr/>
        </p:nvSpPr>
        <p:spPr>
          <a:xfrm>
            <a:off x="57481" y="4822472"/>
            <a:ext cx="12133417" cy="1551538"/>
          </a:xfrm>
          <a:prstGeom prst="roundRect">
            <a:avLst>
              <a:gd name="adj" fmla="val 12037"/>
            </a:avLst>
          </a:prstGeom>
          <a:solidFill>
            <a:srgbClr val="FDFDF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6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4" name="Group 3">
            <a:extLst>
              <a:ext uri="{FF2B5EF4-FFF2-40B4-BE49-F238E27FC236}">
                <a16:creationId xmlns:a16="http://schemas.microsoft.com/office/drawing/2014/main" id="{124A77CF-7ACE-DEAA-C757-015747D015DD}"/>
              </a:ext>
            </a:extLst>
          </p:cNvPr>
          <p:cNvGrpSpPr/>
          <p:nvPr/>
        </p:nvGrpSpPr>
        <p:grpSpPr>
          <a:xfrm>
            <a:off x="0" y="0"/>
            <a:ext cx="12192000" cy="523220"/>
            <a:chOff x="0" y="0"/>
            <a:chExt cx="12192000" cy="523220"/>
          </a:xfrm>
        </p:grpSpPr>
        <p:sp>
          <p:nvSpPr>
            <p:cNvPr id="5" name="Rectangle 4">
              <a:extLst>
                <a:ext uri="{FF2B5EF4-FFF2-40B4-BE49-F238E27FC236}">
                  <a16:creationId xmlns:a16="http://schemas.microsoft.com/office/drawing/2014/main" id="{DDFFC8A7-7BD3-423E-B071-8CF04005059E}"/>
                </a:ext>
              </a:extLst>
            </p:cNvPr>
            <p:cNvSpPr/>
            <p:nvPr/>
          </p:nvSpPr>
          <p:spPr>
            <a:xfrm>
              <a:off x="0" y="0"/>
              <a:ext cx="12192000" cy="523220"/>
            </a:xfrm>
            <a:prstGeom prst="rect">
              <a:avLst/>
            </a:prstGeom>
            <a:solidFill>
              <a:srgbClr val="2E466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6" name="TextBox 5">
              <a:extLst>
                <a:ext uri="{FF2B5EF4-FFF2-40B4-BE49-F238E27FC236}">
                  <a16:creationId xmlns:a16="http://schemas.microsoft.com/office/drawing/2014/main" id="{5D56F742-7494-C72B-130F-B6531CDAE4CB}"/>
                </a:ext>
              </a:extLst>
            </p:cNvPr>
            <p:cNvSpPr txBox="1"/>
            <p:nvPr/>
          </p:nvSpPr>
          <p:spPr>
            <a:xfrm>
              <a:off x="2916936" y="76954"/>
              <a:ext cx="5961071" cy="400110"/>
            </a:xfrm>
            <a:prstGeom prst="rect">
              <a:avLst/>
            </a:prstGeom>
            <a:noFill/>
            <a:ln>
              <a:no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General </a:t>
              </a:r>
              <a:r>
                <a:rPr kumimoji="0" lang="en-US" sz="2000" b="0" i="0" u="none" strike="noStrike" kern="1200" cap="none" spc="0" normalizeH="0" baseline="0" noProof="0" err="1">
                  <a:ln>
                    <a:noFill/>
                  </a:ln>
                  <a:solidFill>
                    <a:prstClr val="white"/>
                  </a:solidFill>
                  <a:effectLst/>
                  <a:uLnTx/>
                  <a:uFillTx/>
                  <a:latin typeface="Arial" panose="020B0604020202020204" pitchFamily="34" charset="0"/>
                  <a:ea typeface="+mn-ea"/>
                  <a:cs typeface="Arial" panose="020B0604020202020204" pitchFamily="34" charset="0"/>
                </a:rPr>
                <a:t>Paediatrics</a:t>
              </a:r>
              <a:r>
                <a:rPr kumimoji="0" lang="en-US" sz="20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 Advanced Trainee Journey #1</a:t>
              </a:r>
              <a:endParaRPr kumimoji="0" lang="en-AU" sz="20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pic>
          <p:nvPicPr>
            <p:cNvPr id="7" name="Picture 6">
              <a:extLst>
                <a:ext uri="{FF2B5EF4-FFF2-40B4-BE49-F238E27FC236}">
                  <a16:creationId xmlns:a16="http://schemas.microsoft.com/office/drawing/2014/main" id="{85B9727E-A90C-E074-92D0-CF7A2E4743BB}"/>
                </a:ext>
              </a:extLst>
            </p:cNvPr>
            <p:cNvPicPr>
              <a:picLocks noChangeAspect="1"/>
            </p:cNvPicPr>
            <p:nvPr/>
          </p:nvPicPr>
          <p:blipFill>
            <a:blip r:embed="rId5"/>
            <a:stretch>
              <a:fillRect/>
            </a:stretch>
          </p:blipFill>
          <p:spPr>
            <a:xfrm>
              <a:off x="9376752" y="76954"/>
              <a:ext cx="2565449" cy="395392"/>
            </a:xfrm>
            <a:prstGeom prst="rect">
              <a:avLst/>
            </a:prstGeom>
            <a:ln>
              <a:noFill/>
            </a:ln>
          </p:spPr>
        </p:pic>
        <p:pic>
          <p:nvPicPr>
            <p:cNvPr id="8" name="Picture 7">
              <a:extLst>
                <a:ext uri="{FF2B5EF4-FFF2-40B4-BE49-F238E27FC236}">
                  <a16:creationId xmlns:a16="http://schemas.microsoft.com/office/drawing/2014/main" id="{86A46157-8081-7F5D-CB22-A29D00409582}"/>
                </a:ext>
              </a:extLst>
            </p:cNvPr>
            <p:cNvPicPr>
              <a:picLocks noChangeAspect="1"/>
            </p:cNvPicPr>
            <p:nvPr/>
          </p:nvPicPr>
          <p:blipFill>
            <a:blip r:embed="rId6"/>
            <a:stretch>
              <a:fillRect/>
            </a:stretch>
          </p:blipFill>
          <p:spPr>
            <a:xfrm>
              <a:off x="57482" y="44155"/>
              <a:ext cx="1542378" cy="460990"/>
            </a:xfrm>
            <a:prstGeom prst="rect">
              <a:avLst/>
            </a:prstGeom>
            <a:ln>
              <a:noFill/>
            </a:ln>
          </p:spPr>
        </p:pic>
      </p:grpSp>
      <p:sp>
        <p:nvSpPr>
          <p:cNvPr id="21" name="TextBox 20">
            <a:extLst>
              <a:ext uri="{FF2B5EF4-FFF2-40B4-BE49-F238E27FC236}">
                <a16:creationId xmlns:a16="http://schemas.microsoft.com/office/drawing/2014/main" id="{D23CFAEA-F67B-AF36-6651-70777986862B}"/>
              </a:ext>
            </a:extLst>
          </p:cNvPr>
          <p:cNvSpPr txBox="1"/>
          <p:nvPr/>
        </p:nvSpPr>
        <p:spPr>
          <a:xfrm>
            <a:off x="10473762" y="6585560"/>
            <a:ext cx="1717137"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black"/>
                </a:solidFill>
                <a:effectLst/>
                <a:uLnTx/>
                <a:uFillTx/>
                <a:latin typeface="Aptos" panose="02110004020202020204"/>
                <a:ea typeface="+mn-ea"/>
                <a:cs typeface="+mn-cs"/>
                <a:hlinkClick r:id="rId7"/>
              </a:rPr>
              <a:t>curriculum@racp.edu.au</a:t>
            </a:r>
            <a:endParaRPr kumimoji="0" lang="en-AU" sz="11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45" name="Rectangle: Rounded Corners 44">
            <a:extLst>
              <a:ext uri="{FF2B5EF4-FFF2-40B4-BE49-F238E27FC236}">
                <a16:creationId xmlns:a16="http://schemas.microsoft.com/office/drawing/2014/main" id="{F5E9A580-BD1E-61A3-DEB2-F96EB40BC15A}"/>
              </a:ext>
            </a:extLst>
          </p:cNvPr>
          <p:cNvSpPr/>
          <p:nvPr/>
        </p:nvSpPr>
        <p:spPr>
          <a:xfrm>
            <a:off x="57481" y="764521"/>
            <a:ext cx="12133417" cy="2637081"/>
          </a:xfrm>
          <a:prstGeom prst="roundRect">
            <a:avLst>
              <a:gd name="adj" fmla="val 12037"/>
            </a:avLst>
          </a:prstGeom>
          <a:solidFill>
            <a:srgbClr val="FDFDF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6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46" name="Rectangle: Rounded Corners 45">
            <a:extLst>
              <a:ext uri="{FF2B5EF4-FFF2-40B4-BE49-F238E27FC236}">
                <a16:creationId xmlns:a16="http://schemas.microsoft.com/office/drawing/2014/main" id="{323766FC-8B8A-8974-0237-5CB8434C2A43}"/>
              </a:ext>
            </a:extLst>
          </p:cNvPr>
          <p:cNvSpPr/>
          <p:nvPr/>
        </p:nvSpPr>
        <p:spPr>
          <a:xfrm>
            <a:off x="57481" y="3441785"/>
            <a:ext cx="12133417" cy="1318541"/>
          </a:xfrm>
          <a:prstGeom prst="roundRect">
            <a:avLst>
              <a:gd name="adj" fmla="val 12037"/>
            </a:avLst>
          </a:prstGeom>
          <a:solidFill>
            <a:srgbClr val="FDFDF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6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24" name="Group 23">
            <a:extLst>
              <a:ext uri="{FF2B5EF4-FFF2-40B4-BE49-F238E27FC236}">
                <a16:creationId xmlns:a16="http://schemas.microsoft.com/office/drawing/2014/main" id="{83F82F12-EDE6-AF29-D757-DB28F4A2AE3F}"/>
              </a:ext>
            </a:extLst>
          </p:cNvPr>
          <p:cNvGrpSpPr/>
          <p:nvPr/>
        </p:nvGrpSpPr>
        <p:grpSpPr>
          <a:xfrm>
            <a:off x="9874" y="1990775"/>
            <a:ext cx="1046677" cy="2460135"/>
            <a:chOff x="3051369" y="-329971"/>
            <a:chExt cx="1182151" cy="2950835"/>
          </a:xfrm>
        </p:grpSpPr>
        <p:sp>
          <p:nvSpPr>
            <p:cNvPr id="60" name="TextBox 59">
              <a:extLst>
                <a:ext uri="{FF2B5EF4-FFF2-40B4-BE49-F238E27FC236}">
                  <a16:creationId xmlns:a16="http://schemas.microsoft.com/office/drawing/2014/main" id="{845504D4-5747-626E-257C-E799FEB342FC}"/>
                </a:ext>
              </a:extLst>
            </p:cNvPr>
            <p:cNvSpPr txBox="1"/>
            <p:nvPr/>
          </p:nvSpPr>
          <p:spPr>
            <a:xfrm>
              <a:off x="3078661" y="1928678"/>
              <a:ext cx="1154859" cy="6921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05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Learning themes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05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addressed</a:t>
              </a:r>
            </a:p>
          </p:txBody>
        </p:sp>
        <p:sp>
          <p:nvSpPr>
            <p:cNvPr id="62" name="TextBox 61">
              <a:extLst>
                <a:ext uri="{FF2B5EF4-FFF2-40B4-BE49-F238E27FC236}">
                  <a16:creationId xmlns:a16="http://schemas.microsoft.com/office/drawing/2014/main" id="{51007983-7027-649A-B287-0E450E76B8E8}"/>
                </a:ext>
              </a:extLst>
            </p:cNvPr>
            <p:cNvSpPr txBox="1"/>
            <p:nvPr/>
          </p:nvSpPr>
          <p:spPr>
            <a:xfrm>
              <a:off x="3051369" y="-329971"/>
              <a:ext cx="1154859" cy="49837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05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Training rotations</a:t>
              </a:r>
            </a:p>
          </p:txBody>
        </p:sp>
      </p:grpSp>
      <p:grpSp>
        <p:nvGrpSpPr>
          <p:cNvPr id="44" name="Group 43">
            <a:extLst>
              <a:ext uri="{FF2B5EF4-FFF2-40B4-BE49-F238E27FC236}">
                <a16:creationId xmlns:a16="http://schemas.microsoft.com/office/drawing/2014/main" id="{98978BA0-8F67-9C80-5AC1-6FFBBE67B1D1}"/>
              </a:ext>
            </a:extLst>
          </p:cNvPr>
          <p:cNvGrpSpPr/>
          <p:nvPr/>
        </p:nvGrpSpPr>
        <p:grpSpPr>
          <a:xfrm>
            <a:off x="1008220" y="756723"/>
            <a:ext cx="11025112" cy="2538360"/>
            <a:chOff x="74770" y="686444"/>
            <a:chExt cx="11025112" cy="2538360"/>
          </a:xfrm>
        </p:grpSpPr>
        <p:cxnSp>
          <p:nvCxnSpPr>
            <p:cNvPr id="86" name="Straight Arrow Connector 85">
              <a:extLst>
                <a:ext uri="{FF2B5EF4-FFF2-40B4-BE49-F238E27FC236}">
                  <a16:creationId xmlns:a16="http://schemas.microsoft.com/office/drawing/2014/main" id="{7B96A11A-0DB8-B7CE-98F8-65E20B7E5762}"/>
                </a:ext>
              </a:extLst>
            </p:cNvPr>
            <p:cNvCxnSpPr>
              <a:cxnSpLocks/>
            </p:cNvCxnSpPr>
            <p:nvPr/>
          </p:nvCxnSpPr>
          <p:spPr>
            <a:xfrm flipV="1">
              <a:off x="3427390" y="2191806"/>
              <a:ext cx="498957" cy="7799"/>
            </a:xfrm>
            <a:prstGeom prst="straightConnector1">
              <a:avLst/>
            </a:prstGeom>
            <a:ln>
              <a:solidFill>
                <a:srgbClr val="C5D2E5"/>
              </a:solidFill>
              <a:tailEnd type="triangle"/>
            </a:ln>
          </p:spPr>
          <p:style>
            <a:lnRef idx="2">
              <a:schemeClr val="accent1"/>
            </a:lnRef>
            <a:fillRef idx="0">
              <a:schemeClr val="accent1"/>
            </a:fillRef>
            <a:effectRef idx="1">
              <a:schemeClr val="accent1"/>
            </a:effectRef>
            <a:fontRef idx="minor">
              <a:schemeClr val="tx1"/>
            </a:fontRef>
          </p:style>
        </p:cxnSp>
        <p:cxnSp>
          <p:nvCxnSpPr>
            <p:cNvPr id="87" name="Straight Arrow Connector 86">
              <a:extLst>
                <a:ext uri="{FF2B5EF4-FFF2-40B4-BE49-F238E27FC236}">
                  <a16:creationId xmlns:a16="http://schemas.microsoft.com/office/drawing/2014/main" id="{6E646BE8-907A-40CB-34DA-2676CD306DF9}"/>
                </a:ext>
              </a:extLst>
            </p:cNvPr>
            <p:cNvCxnSpPr>
              <a:cxnSpLocks/>
            </p:cNvCxnSpPr>
            <p:nvPr/>
          </p:nvCxnSpPr>
          <p:spPr>
            <a:xfrm>
              <a:off x="6977495" y="2191806"/>
              <a:ext cx="769766" cy="0"/>
            </a:xfrm>
            <a:prstGeom prst="straightConnector1">
              <a:avLst/>
            </a:prstGeom>
            <a:ln>
              <a:solidFill>
                <a:srgbClr val="C5D2E5"/>
              </a:solidFill>
              <a:tailEnd type="triangle"/>
            </a:ln>
          </p:spPr>
          <p:style>
            <a:lnRef idx="2">
              <a:schemeClr val="accent1"/>
            </a:lnRef>
            <a:fillRef idx="0">
              <a:schemeClr val="accent1"/>
            </a:fillRef>
            <a:effectRef idx="1">
              <a:schemeClr val="accent1"/>
            </a:effectRef>
            <a:fontRef idx="minor">
              <a:schemeClr val="tx1"/>
            </a:fontRef>
          </p:style>
        </p:cxnSp>
        <p:grpSp>
          <p:nvGrpSpPr>
            <p:cNvPr id="23" name="Group 22">
              <a:extLst>
                <a:ext uri="{FF2B5EF4-FFF2-40B4-BE49-F238E27FC236}">
                  <a16:creationId xmlns:a16="http://schemas.microsoft.com/office/drawing/2014/main" id="{5D461B1A-C2CA-19DF-FCAD-621272C9D017}"/>
                </a:ext>
              </a:extLst>
            </p:cNvPr>
            <p:cNvGrpSpPr/>
            <p:nvPr/>
          </p:nvGrpSpPr>
          <p:grpSpPr>
            <a:xfrm>
              <a:off x="74770" y="694243"/>
              <a:ext cx="3352621" cy="2522734"/>
              <a:chOff x="74770" y="694243"/>
              <a:chExt cx="3352621" cy="2522734"/>
            </a:xfrm>
          </p:grpSpPr>
          <p:sp>
            <p:nvSpPr>
              <p:cNvPr id="9" name="Rectangle: Rounded Corners 8">
                <a:extLst>
                  <a:ext uri="{FF2B5EF4-FFF2-40B4-BE49-F238E27FC236}">
                    <a16:creationId xmlns:a16="http://schemas.microsoft.com/office/drawing/2014/main" id="{03736680-BD23-99B5-C626-5D12AE1D550F}"/>
                  </a:ext>
                </a:extLst>
              </p:cNvPr>
              <p:cNvSpPr/>
              <p:nvPr/>
            </p:nvSpPr>
            <p:spPr>
              <a:xfrm>
                <a:off x="74770" y="1097155"/>
                <a:ext cx="3352621" cy="2119822"/>
              </a:xfrm>
              <a:prstGeom prst="roundRect">
                <a:avLst>
                  <a:gd name="adj" fmla="val 4630"/>
                </a:avLst>
              </a:prstGeom>
              <a:solidFill>
                <a:srgbClr val="DCE4F0"/>
              </a:solidFill>
              <a:ln>
                <a:solidFill>
                  <a:srgbClr val="C5D2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Sophie began her Advanced Training in a tertiary </a:t>
                </a:r>
                <a:r>
                  <a:rPr kumimoji="0" lang="en-US" sz="13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General Paediatrics rotation</a:t>
                </a:r>
                <a:r>
                  <a:rPr kumimoji="0" lang="en-US" sz="13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managing deteriorating patients as part of the after-hours roster. She then completed a </a:t>
                </a:r>
                <a:r>
                  <a:rPr kumimoji="0" lang="en-US" sz="13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respiratory rotation</a:t>
                </a:r>
                <a:r>
                  <a:rPr kumimoji="0" lang="en-US" sz="13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developing skills in clinical audit and service improvement.</a:t>
                </a:r>
                <a:endParaRPr kumimoji="0" lang="en-AU" sz="13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3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6" name="TextBox 15">
                <a:extLst>
                  <a:ext uri="{FF2B5EF4-FFF2-40B4-BE49-F238E27FC236}">
                    <a16:creationId xmlns:a16="http://schemas.microsoft.com/office/drawing/2014/main" id="{EFC922BF-3C85-F79C-B1D5-7B8377D2D366}"/>
                  </a:ext>
                </a:extLst>
              </p:cNvPr>
              <p:cNvSpPr txBox="1"/>
              <p:nvPr/>
            </p:nvSpPr>
            <p:spPr>
              <a:xfrm>
                <a:off x="123099" y="1193479"/>
                <a:ext cx="3255962"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2" name="TextBox 11">
                <a:extLst>
                  <a:ext uri="{FF2B5EF4-FFF2-40B4-BE49-F238E27FC236}">
                    <a16:creationId xmlns:a16="http://schemas.microsoft.com/office/drawing/2014/main" id="{F6387560-BB53-7B99-9DC9-09D16A72BE13}"/>
                  </a:ext>
                </a:extLst>
              </p:cNvPr>
              <p:cNvSpPr txBox="1"/>
              <p:nvPr/>
            </p:nvSpPr>
            <p:spPr>
              <a:xfrm>
                <a:off x="1356647" y="694243"/>
                <a:ext cx="788870" cy="338554"/>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srgbClr val="2E4668"/>
                    </a:solidFill>
                    <a:effectLst/>
                    <a:uLnTx/>
                    <a:uFillTx/>
                    <a:latin typeface="Arial" panose="020B0604020202020204" pitchFamily="34" charset="0"/>
                    <a:ea typeface="+mn-ea"/>
                    <a:cs typeface="Arial" panose="020B0604020202020204" pitchFamily="34" charset="0"/>
                  </a:rPr>
                  <a:t>Year 1</a:t>
                </a:r>
                <a:endParaRPr kumimoji="0" lang="en-AU" sz="1600" b="0" i="0" u="none" strike="noStrike" kern="1200" cap="none" spc="0" normalizeH="0" baseline="0" noProof="0">
                  <a:ln>
                    <a:noFill/>
                  </a:ln>
                  <a:solidFill>
                    <a:srgbClr val="2E4668"/>
                  </a:solidFill>
                  <a:effectLst/>
                  <a:uLnTx/>
                  <a:uFillTx/>
                  <a:latin typeface="Arial" panose="020B0604020202020204" pitchFamily="34" charset="0"/>
                  <a:ea typeface="+mn-ea"/>
                  <a:cs typeface="Arial" panose="020B0604020202020204" pitchFamily="34" charset="0"/>
                </a:endParaRPr>
              </a:p>
            </p:txBody>
          </p:sp>
        </p:grpSp>
        <p:grpSp>
          <p:nvGrpSpPr>
            <p:cNvPr id="30" name="Group 29">
              <a:extLst>
                <a:ext uri="{FF2B5EF4-FFF2-40B4-BE49-F238E27FC236}">
                  <a16:creationId xmlns:a16="http://schemas.microsoft.com/office/drawing/2014/main" id="{C4024F84-6BE7-688B-138F-9A4176AF2D6E}"/>
                </a:ext>
              </a:extLst>
            </p:cNvPr>
            <p:cNvGrpSpPr/>
            <p:nvPr/>
          </p:nvGrpSpPr>
          <p:grpSpPr>
            <a:xfrm>
              <a:off x="3926348" y="686444"/>
              <a:ext cx="3352621" cy="2530533"/>
              <a:chOff x="3926348" y="686444"/>
              <a:chExt cx="3352621" cy="2530533"/>
            </a:xfrm>
          </p:grpSpPr>
          <p:sp>
            <p:nvSpPr>
              <p:cNvPr id="10" name="Rectangle: Rounded Corners 9">
                <a:extLst>
                  <a:ext uri="{FF2B5EF4-FFF2-40B4-BE49-F238E27FC236}">
                    <a16:creationId xmlns:a16="http://schemas.microsoft.com/office/drawing/2014/main" id="{5C788CF7-A873-E753-4214-4D5CD906807A}"/>
                  </a:ext>
                </a:extLst>
              </p:cNvPr>
              <p:cNvSpPr/>
              <p:nvPr/>
            </p:nvSpPr>
            <p:spPr>
              <a:xfrm>
                <a:off x="3926348" y="1089356"/>
                <a:ext cx="3352621" cy="2127621"/>
              </a:xfrm>
              <a:prstGeom prst="roundRect">
                <a:avLst>
                  <a:gd name="adj" fmla="val 4630"/>
                </a:avLst>
              </a:prstGeom>
              <a:solidFill>
                <a:srgbClr val="DCE4F0"/>
              </a:solidFill>
              <a:ln>
                <a:solidFill>
                  <a:srgbClr val="C5D2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Sophie moved to an outer-metropolitan hospital, completing another </a:t>
                </a:r>
                <a:r>
                  <a:rPr kumimoji="0" lang="en-US" sz="13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General </a:t>
                </a:r>
                <a:r>
                  <a:rPr kumimoji="0" lang="en-US" sz="1300" b="1"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Paediatrics</a:t>
                </a:r>
                <a:r>
                  <a:rPr kumimoji="0" lang="en-US" sz="13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rotation</a:t>
                </a:r>
                <a:r>
                  <a:rPr kumimoji="0" lang="en-US" sz="13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with weekly outpatient clinics for </a:t>
                </a:r>
                <a:r>
                  <a:rPr kumimoji="0" lang="en-US" sz="13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behavioural</a:t>
                </a:r>
                <a:r>
                  <a:rPr kumimoji="0" lang="en-US" sz="13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and developmental patients. She gained experience managing </a:t>
                </a:r>
                <a:r>
                  <a:rPr kumimoji="0" lang="en-US" sz="13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paediatric</a:t>
                </a:r>
                <a:r>
                  <a:rPr kumimoji="0" lang="en-US" sz="13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and nursery inpatients, admitting patients from the emergency department, and completed the Child Protection Course.</a:t>
                </a:r>
                <a:endParaRPr kumimoji="0" lang="en-AU" sz="13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3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7" name="TextBox 16">
                <a:extLst>
                  <a:ext uri="{FF2B5EF4-FFF2-40B4-BE49-F238E27FC236}">
                    <a16:creationId xmlns:a16="http://schemas.microsoft.com/office/drawing/2014/main" id="{CA0FFD1A-6C60-9194-D7A9-6C593C57E896}"/>
                  </a:ext>
                </a:extLst>
              </p:cNvPr>
              <p:cNvSpPr txBox="1"/>
              <p:nvPr/>
            </p:nvSpPr>
            <p:spPr>
              <a:xfrm>
                <a:off x="3974677" y="1156601"/>
                <a:ext cx="3255962"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9" name="TextBox 18">
                <a:extLst>
                  <a:ext uri="{FF2B5EF4-FFF2-40B4-BE49-F238E27FC236}">
                    <a16:creationId xmlns:a16="http://schemas.microsoft.com/office/drawing/2014/main" id="{08126C00-7885-A38C-A6FE-36F325404F4E}"/>
                  </a:ext>
                </a:extLst>
              </p:cNvPr>
              <p:cNvSpPr txBox="1"/>
              <p:nvPr/>
            </p:nvSpPr>
            <p:spPr>
              <a:xfrm>
                <a:off x="5208225" y="686444"/>
                <a:ext cx="788870" cy="338554"/>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srgbClr val="2E4668"/>
                    </a:solidFill>
                    <a:effectLst/>
                    <a:uLnTx/>
                    <a:uFillTx/>
                    <a:latin typeface="Arial" panose="020B0604020202020204" pitchFamily="34" charset="0"/>
                    <a:ea typeface="+mn-ea"/>
                    <a:cs typeface="Arial" panose="020B0604020202020204" pitchFamily="34" charset="0"/>
                  </a:rPr>
                  <a:t>Year 2</a:t>
                </a:r>
                <a:endParaRPr kumimoji="0" lang="en-AU" sz="1600" b="0" i="0" u="none" strike="noStrike" kern="1200" cap="none" spc="0" normalizeH="0" baseline="0" noProof="0">
                  <a:ln>
                    <a:noFill/>
                  </a:ln>
                  <a:solidFill>
                    <a:srgbClr val="2E4668"/>
                  </a:solidFill>
                  <a:effectLst/>
                  <a:uLnTx/>
                  <a:uFillTx/>
                  <a:latin typeface="Arial" panose="020B0604020202020204" pitchFamily="34" charset="0"/>
                  <a:ea typeface="+mn-ea"/>
                  <a:cs typeface="Arial" panose="020B0604020202020204" pitchFamily="34" charset="0"/>
                </a:endParaRPr>
              </a:p>
            </p:txBody>
          </p:sp>
        </p:grpSp>
        <p:grpSp>
          <p:nvGrpSpPr>
            <p:cNvPr id="33" name="Group 32">
              <a:extLst>
                <a:ext uri="{FF2B5EF4-FFF2-40B4-BE49-F238E27FC236}">
                  <a16:creationId xmlns:a16="http://schemas.microsoft.com/office/drawing/2014/main" id="{EE8637F5-3AFE-AE44-033A-A18B9C6924E5}"/>
                </a:ext>
              </a:extLst>
            </p:cNvPr>
            <p:cNvGrpSpPr/>
            <p:nvPr/>
          </p:nvGrpSpPr>
          <p:grpSpPr>
            <a:xfrm>
              <a:off x="7747261" y="700245"/>
              <a:ext cx="3352621" cy="2524559"/>
              <a:chOff x="7747261" y="700245"/>
              <a:chExt cx="3352621" cy="2524559"/>
            </a:xfrm>
          </p:grpSpPr>
          <p:sp>
            <p:nvSpPr>
              <p:cNvPr id="11" name="Rectangle: Rounded Corners 10">
                <a:extLst>
                  <a:ext uri="{FF2B5EF4-FFF2-40B4-BE49-F238E27FC236}">
                    <a16:creationId xmlns:a16="http://schemas.microsoft.com/office/drawing/2014/main" id="{57F82FFA-B33C-AB2C-CA95-DEC668068CED}"/>
                  </a:ext>
                </a:extLst>
              </p:cNvPr>
              <p:cNvSpPr/>
              <p:nvPr/>
            </p:nvSpPr>
            <p:spPr>
              <a:xfrm>
                <a:off x="7747261" y="1103157"/>
                <a:ext cx="3352621" cy="2121647"/>
              </a:xfrm>
              <a:prstGeom prst="roundRect">
                <a:avLst>
                  <a:gd name="adj" fmla="val 4630"/>
                </a:avLst>
              </a:prstGeom>
              <a:solidFill>
                <a:srgbClr val="DCE4F0"/>
              </a:solidFill>
              <a:ln>
                <a:solidFill>
                  <a:srgbClr val="C5D2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In her final phase, Sophie undertook an </a:t>
                </a:r>
                <a:r>
                  <a:rPr kumimoji="0" lang="en-US" sz="13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Adolescent and Young Adult Medicine rotation </a:t>
                </a:r>
                <a:r>
                  <a:rPr kumimoji="0" lang="en-US" sz="13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with a strong outpatient focus, supporting patients with </a:t>
                </a:r>
                <a:r>
                  <a:rPr kumimoji="0" lang="en-US" sz="13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behavioural</a:t>
                </a:r>
                <a:r>
                  <a:rPr kumimoji="0" lang="en-US" sz="13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and developmental needs. She then completed a </a:t>
                </a:r>
                <a:r>
                  <a:rPr kumimoji="0" lang="en-US" sz="13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rural rotation </a:t>
                </a:r>
                <a:r>
                  <a:rPr kumimoji="0" lang="en-US" sz="13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involving weekly outpatient clinics, inpatient and nursery care and emergency admissions.</a:t>
                </a:r>
                <a:endParaRPr kumimoji="0" lang="en-AU" sz="13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3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8" name="TextBox 17">
                <a:extLst>
                  <a:ext uri="{FF2B5EF4-FFF2-40B4-BE49-F238E27FC236}">
                    <a16:creationId xmlns:a16="http://schemas.microsoft.com/office/drawing/2014/main" id="{100AFD5E-F90B-134F-35B6-D8DE50219610}"/>
                  </a:ext>
                </a:extLst>
              </p:cNvPr>
              <p:cNvSpPr txBox="1"/>
              <p:nvPr/>
            </p:nvSpPr>
            <p:spPr>
              <a:xfrm>
                <a:off x="7795590" y="1164400"/>
                <a:ext cx="3255962"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0" name="TextBox 19">
                <a:extLst>
                  <a:ext uri="{FF2B5EF4-FFF2-40B4-BE49-F238E27FC236}">
                    <a16:creationId xmlns:a16="http://schemas.microsoft.com/office/drawing/2014/main" id="{687956D9-AA03-DAE3-D7D1-B3C010F3F4DC}"/>
                  </a:ext>
                </a:extLst>
              </p:cNvPr>
              <p:cNvSpPr txBox="1"/>
              <p:nvPr/>
            </p:nvSpPr>
            <p:spPr>
              <a:xfrm>
                <a:off x="9029138" y="700245"/>
                <a:ext cx="788870" cy="338554"/>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srgbClr val="2E4668"/>
                    </a:solidFill>
                    <a:effectLst/>
                    <a:uLnTx/>
                    <a:uFillTx/>
                    <a:latin typeface="Arial" panose="020B0604020202020204" pitchFamily="34" charset="0"/>
                    <a:ea typeface="+mn-ea"/>
                    <a:cs typeface="Arial" panose="020B0604020202020204" pitchFamily="34" charset="0"/>
                  </a:rPr>
                  <a:t>Year 3</a:t>
                </a:r>
                <a:endParaRPr kumimoji="0" lang="en-AU" sz="1600" b="0" i="0" u="none" strike="noStrike" kern="1200" cap="none" spc="0" normalizeH="0" baseline="0" noProof="0">
                  <a:ln>
                    <a:noFill/>
                  </a:ln>
                  <a:solidFill>
                    <a:srgbClr val="2E4668"/>
                  </a:solidFill>
                  <a:effectLst/>
                  <a:uLnTx/>
                  <a:uFillTx/>
                  <a:latin typeface="Arial" panose="020B0604020202020204" pitchFamily="34" charset="0"/>
                  <a:ea typeface="+mn-ea"/>
                  <a:cs typeface="Arial" panose="020B0604020202020204" pitchFamily="34" charset="0"/>
                </a:endParaRPr>
              </a:p>
            </p:txBody>
          </p:sp>
        </p:grpSp>
      </p:grpSp>
      <p:sp>
        <p:nvSpPr>
          <p:cNvPr id="22" name="TextBox 21">
            <a:extLst>
              <a:ext uri="{FF2B5EF4-FFF2-40B4-BE49-F238E27FC236}">
                <a16:creationId xmlns:a16="http://schemas.microsoft.com/office/drawing/2014/main" id="{B311388E-B978-1820-5C8F-24DF5B14DFCE}"/>
              </a:ext>
            </a:extLst>
          </p:cNvPr>
          <p:cNvSpPr txBox="1"/>
          <p:nvPr/>
        </p:nvSpPr>
        <p:spPr>
          <a:xfrm>
            <a:off x="21945" y="6443574"/>
            <a:ext cx="7264957" cy="43088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1" u="none" strike="noStrike" kern="1200" cap="none" spc="0" normalizeH="0" baseline="0" noProof="0">
                <a:ln>
                  <a:noFill/>
                </a:ln>
                <a:solidFill>
                  <a:prstClr val="black"/>
                </a:solidFill>
                <a:effectLst/>
                <a:uLnTx/>
                <a:uFillTx/>
                <a:latin typeface="Aptos" panose="02110004020202020204"/>
                <a:ea typeface="+mn-ea"/>
                <a:cs typeface="+mn-cs"/>
              </a:rPr>
              <a:t>This is a fictional journey for illustrative purposes only. In addition to rotations, trainees need to meet the progression criteria to progress to the next phase of training and fulfil all learning and assessment requirements of the curriculum.   </a:t>
            </a:r>
            <a:endParaRPr kumimoji="0" lang="en-AU" sz="1100" b="0" i="1" u="none" strike="noStrike" kern="1200" cap="none" spc="0" normalizeH="0" baseline="0" noProof="0">
              <a:ln>
                <a:noFill/>
              </a:ln>
              <a:solidFill>
                <a:prstClr val="black"/>
              </a:solidFill>
              <a:effectLst/>
              <a:uLnTx/>
              <a:uFillTx/>
              <a:latin typeface="Aptos" panose="02110004020202020204"/>
              <a:ea typeface="+mn-ea"/>
              <a:cs typeface="+mn-cs"/>
            </a:endParaRPr>
          </a:p>
        </p:txBody>
      </p:sp>
      <p:cxnSp>
        <p:nvCxnSpPr>
          <p:cNvPr id="27" name="Straight Connector 26">
            <a:extLst>
              <a:ext uri="{FF2B5EF4-FFF2-40B4-BE49-F238E27FC236}">
                <a16:creationId xmlns:a16="http://schemas.microsoft.com/office/drawing/2014/main" id="{6B25D29F-D58C-24AB-FE9B-E678C35DA80F}"/>
              </a:ext>
            </a:extLst>
          </p:cNvPr>
          <p:cNvCxnSpPr>
            <a:cxnSpLocks/>
          </p:cNvCxnSpPr>
          <p:nvPr/>
        </p:nvCxnSpPr>
        <p:spPr>
          <a:xfrm flipH="1">
            <a:off x="2679680" y="4493541"/>
            <a:ext cx="1" cy="32400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49" name="Straight Connector 48">
            <a:extLst>
              <a:ext uri="{FF2B5EF4-FFF2-40B4-BE49-F238E27FC236}">
                <a16:creationId xmlns:a16="http://schemas.microsoft.com/office/drawing/2014/main" id="{5221B3FC-FDFE-7169-8886-794F54916107}"/>
              </a:ext>
            </a:extLst>
          </p:cNvPr>
          <p:cNvCxnSpPr>
            <a:cxnSpLocks/>
          </p:cNvCxnSpPr>
          <p:nvPr/>
        </p:nvCxnSpPr>
        <p:spPr>
          <a:xfrm>
            <a:off x="6536109" y="4608138"/>
            <a:ext cx="0" cy="678647"/>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53" name="Straight Connector 52">
            <a:extLst>
              <a:ext uri="{FF2B5EF4-FFF2-40B4-BE49-F238E27FC236}">
                <a16:creationId xmlns:a16="http://schemas.microsoft.com/office/drawing/2014/main" id="{ABBA1E1E-A80C-4403-C6A9-AD102DDE8419}"/>
              </a:ext>
            </a:extLst>
          </p:cNvPr>
          <p:cNvCxnSpPr>
            <a:cxnSpLocks/>
          </p:cNvCxnSpPr>
          <p:nvPr/>
        </p:nvCxnSpPr>
        <p:spPr>
          <a:xfrm flipH="1">
            <a:off x="10473761" y="4484983"/>
            <a:ext cx="1" cy="32400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54" name="Straight Connector 53">
            <a:extLst>
              <a:ext uri="{FF2B5EF4-FFF2-40B4-BE49-F238E27FC236}">
                <a16:creationId xmlns:a16="http://schemas.microsoft.com/office/drawing/2014/main" id="{A1607352-2C0C-2BD0-B85E-31B6AECE29B5}"/>
              </a:ext>
            </a:extLst>
          </p:cNvPr>
          <p:cNvCxnSpPr>
            <a:cxnSpLocks/>
          </p:cNvCxnSpPr>
          <p:nvPr/>
        </p:nvCxnSpPr>
        <p:spPr>
          <a:xfrm flipH="1">
            <a:off x="2679681" y="3282555"/>
            <a:ext cx="1" cy="32400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55" name="Straight Connector 54">
            <a:extLst>
              <a:ext uri="{FF2B5EF4-FFF2-40B4-BE49-F238E27FC236}">
                <a16:creationId xmlns:a16="http://schemas.microsoft.com/office/drawing/2014/main" id="{C79B5A07-4159-DCE8-4959-2AE260122DAE}"/>
              </a:ext>
            </a:extLst>
          </p:cNvPr>
          <p:cNvCxnSpPr>
            <a:cxnSpLocks/>
          </p:cNvCxnSpPr>
          <p:nvPr/>
        </p:nvCxnSpPr>
        <p:spPr>
          <a:xfrm flipH="1">
            <a:off x="10473760" y="3307793"/>
            <a:ext cx="1" cy="32400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56" name="Straight Connector 55">
            <a:extLst>
              <a:ext uri="{FF2B5EF4-FFF2-40B4-BE49-F238E27FC236}">
                <a16:creationId xmlns:a16="http://schemas.microsoft.com/office/drawing/2014/main" id="{256FA9FD-D319-D41E-DEEF-FB45E33FBE74}"/>
              </a:ext>
            </a:extLst>
          </p:cNvPr>
          <p:cNvCxnSpPr>
            <a:cxnSpLocks/>
          </p:cNvCxnSpPr>
          <p:nvPr/>
        </p:nvCxnSpPr>
        <p:spPr>
          <a:xfrm flipH="1">
            <a:off x="6536107" y="3276395"/>
            <a:ext cx="1" cy="32400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3" name="TextBox 102">
            <a:extLst>
              <a:ext uri="{FF2B5EF4-FFF2-40B4-BE49-F238E27FC236}">
                <a16:creationId xmlns:a16="http://schemas.microsoft.com/office/drawing/2014/main" id="{5C005B3C-B0DE-3A26-F11A-B5DF247A5FB6}"/>
              </a:ext>
            </a:extLst>
          </p:cNvPr>
          <p:cNvSpPr txBox="1"/>
          <p:nvPr/>
        </p:nvSpPr>
        <p:spPr>
          <a:xfrm>
            <a:off x="21945" y="5232553"/>
            <a:ext cx="1073175" cy="73866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05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Professional experience requirements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05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met</a:t>
            </a:r>
          </a:p>
        </p:txBody>
      </p:sp>
      <p:grpSp>
        <p:nvGrpSpPr>
          <p:cNvPr id="40" name="Group 39">
            <a:extLst>
              <a:ext uri="{FF2B5EF4-FFF2-40B4-BE49-F238E27FC236}">
                <a16:creationId xmlns:a16="http://schemas.microsoft.com/office/drawing/2014/main" id="{4D50DB48-C515-8DCE-5304-59EF837841A4}"/>
              </a:ext>
            </a:extLst>
          </p:cNvPr>
          <p:cNvGrpSpPr/>
          <p:nvPr/>
        </p:nvGrpSpPr>
        <p:grpSpPr>
          <a:xfrm>
            <a:off x="1286815" y="3798337"/>
            <a:ext cx="3003234" cy="538333"/>
            <a:chOff x="307986" y="3995205"/>
            <a:chExt cx="3003234" cy="538333"/>
          </a:xfrm>
        </p:grpSpPr>
        <p:sp>
          <p:nvSpPr>
            <p:cNvPr id="41" name="Rectangle: Rounded Corners 40">
              <a:extLst>
                <a:ext uri="{FF2B5EF4-FFF2-40B4-BE49-F238E27FC236}">
                  <a16:creationId xmlns:a16="http://schemas.microsoft.com/office/drawing/2014/main" id="{CB4E0B06-E977-3C8B-8931-A2CF46D9CD61}"/>
                </a:ext>
              </a:extLst>
            </p:cNvPr>
            <p:cNvSpPr/>
            <p:nvPr/>
          </p:nvSpPr>
          <p:spPr>
            <a:xfrm>
              <a:off x="307986" y="3995205"/>
              <a:ext cx="2742900" cy="192488"/>
            </a:xfrm>
            <a:prstGeom prst="roundRect">
              <a:avLst>
                <a:gd name="adj" fmla="val 50000"/>
              </a:avLst>
            </a:prstGeom>
            <a:solidFill>
              <a:srgbClr val="C1E5F5"/>
            </a:solidFill>
            <a:ln>
              <a:solidFill>
                <a:srgbClr val="83CBE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Acute and emergency care  </a:t>
              </a:r>
              <a:r>
                <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LGs 7 &amp; 13</a:t>
              </a:r>
              <a:endParaRPr kumimoji="0" lang="en-AU" sz="1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42" name="Graphic 41" descr="Stethoscope with solid fill">
              <a:extLst>
                <a:ext uri="{FF2B5EF4-FFF2-40B4-BE49-F238E27FC236}">
                  <a16:creationId xmlns:a16="http://schemas.microsoft.com/office/drawing/2014/main" id="{60441CAC-C583-B501-BB9E-8A29A231EF60}"/>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435919" y="4015895"/>
              <a:ext cx="183623" cy="183623"/>
            </a:xfrm>
            <a:prstGeom prst="rect">
              <a:avLst/>
            </a:prstGeom>
          </p:spPr>
        </p:pic>
        <p:sp>
          <p:nvSpPr>
            <p:cNvPr id="43" name="Rectangle: Rounded Corners 42">
              <a:extLst>
                <a:ext uri="{FF2B5EF4-FFF2-40B4-BE49-F238E27FC236}">
                  <a16:creationId xmlns:a16="http://schemas.microsoft.com/office/drawing/2014/main" id="{3D03DFFD-C4DE-404E-51F4-BA747F881D5A}"/>
                </a:ext>
              </a:extLst>
            </p:cNvPr>
            <p:cNvSpPr/>
            <p:nvPr/>
          </p:nvSpPr>
          <p:spPr>
            <a:xfrm>
              <a:off x="317295" y="4297743"/>
              <a:ext cx="2993925" cy="235795"/>
            </a:xfrm>
            <a:prstGeom prst="roundRect">
              <a:avLst>
                <a:gd name="adj" fmla="val 50000"/>
              </a:avLst>
            </a:prstGeom>
            <a:solidFill>
              <a:srgbClr val="C1E5F5"/>
            </a:solidFill>
            <a:ln>
              <a:solidFill>
                <a:srgbClr val="83CBE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Research &amp; quality improvement  </a:t>
              </a:r>
              <a:r>
                <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LGs 1 &amp; 4</a:t>
              </a:r>
              <a:endParaRPr kumimoji="0" lang="en-AU" sz="1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48" name="Graphic 47" descr="Signal with solid fill">
              <a:extLst>
                <a:ext uri="{FF2B5EF4-FFF2-40B4-BE49-F238E27FC236}">
                  <a16:creationId xmlns:a16="http://schemas.microsoft.com/office/drawing/2014/main" id="{EFBDFB05-0F6C-6D33-8BF0-1182FD3C5237}"/>
                </a:ext>
              </a:extLst>
            </p:cNvPr>
            <p:cNvPicPr>
              <a:picLocks noChangeAspect="1"/>
            </p:cNvPicPr>
            <p:nvPr/>
          </p:nvPicPr>
          <p:blipFill>
            <a:blip>
              <a:extLst>
                <a:ext uri="{96DAC541-7B7A-43D3-8B79-37D633B846F1}">
                  <asvg:svgBlip xmlns:asvg="http://schemas.microsoft.com/office/drawing/2016/SVG/main" r:embed="rId9"/>
                </a:ext>
              </a:extLst>
            </a:blip>
            <a:srcRect l="12013" t="28285" r="28959" b="7656"/>
            <a:stretch>
              <a:fillRect/>
            </a:stretch>
          </p:blipFill>
          <p:spPr>
            <a:xfrm>
              <a:off x="450866" y="4336778"/>
              <a:ext cx="153728" cy="166834"/>
            </a:xfrm>
            <a:prstGeom prst="rect">
              <a:avLst/>
            </a:prstGeom>
          </p:spPr>
        </p:pic>
      </p:grpSp>
      <p:grpSp>
        <p:nvGrpSpPr>
          <p:cNvPr id="50" name="Group 49">
            <a:extLst>
              <a:ext uri="{FF2B5EF4-FFF2-40B4-BE49-F238E27FC236}">
                <a16:creationId xmlns:a16="http://schemas.microsoft.com/office/drawing/2014/main" id="{00D3F0DE-433D-052D-3BA9-3649A533D333}"/>
              </a:ext>
            </a:extLst>
          </p:cNvPr>
          <p:cNvGrpSpPr/>
          <p:nvPr/>
        </p:nvGrpSpPr>
        <p:grpSpPr>
          <a:xfrm>
            <a:off x="5157830" y="3761774"/>
            <a:ext cx="2931452" cy="567097"/>
            <a:chOff x="4409067" y="3978267"/>
            <a:chExt cx="2931452" cy="567097"/>
          </a:xfrm>
        </p:grpSpPr>
        <p:sp>
          <p:nvSpPr>
            <p:cNvPr id="51" name="Rectangle: Rounded Corners 50">
              <a:extLst>
                <a:ext uri="{FF2B5EF4-FFF2-40B4-BE49-F238E27FC236}">
                  <a16:creationId xmlns:a16="http://schemas.microsoft.com/office/drawing/2014/main" id="{0EBA1284-A663-1000-C093-ED0357F3F06F}"/>
                </a:ext>
              </a:extLst>
            </p:cNvPr>
            <p:cNvSpPr/>
            <p:nvPr/>
          </p:nvSpPr>
          <p:spPr>
            <a:xfrm>
              <a:off x="4409067" y="3978267"/>
              <a:ext cx="2931452" cy="221251"/>
            </a:xfrm>
            <a:prstGeom prst="roundRect">
              <a:avLst>
                <a:gd name="adj" fmla="val 50000"/>
              </a:avLst>
            </a:prstGeom>
            <a:solidFill>
              <a:srgbClr val="C1E5F5"/>
            </a:solidFill>
            <a:ln>
              <a:solidFill>
                <a:srgbClr val="83CBE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Neonatal &amp; perinatal medicine  </a:t>
              </a:r>
              <a:r>
                <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LGs 7 &amp; 12</a:t>
              </a:r>
              <a:endParaRPr kumimoji="0" lang="en-AU" sz="1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2" name="Rectangle: Rounded Corners 51">
              <a:extLst>
                <a:ext uri="{FF2B5EF4-FFF2-40B4-BE49-F238E27FC236}">
                  <a16:creationId xmlns:a16="http://schemas.microsoft.com/office/drawing/2014/main" id="{C9832F61-2FAB-3E40-B533-7272AC096882}"/>
                </a:ext>
              </a:extLst>
            </p:cNvPr>
            <p:cNvSpPr/>
            <p:nvPr/>
          </p:nvSpPr>
          <p:spPr>
            <a:xfrm>
              <a:off x="4409067" y="4309569"/>
              <a:ext cx="2674239" cy="235795"/>
            </a:xfrm>
            <a:prstGeom prst="roundRect">
              <a:avLst>
                <a:gd name="adj" fmla="val 50000"/>
              </a:avLst>
            </a:prstGeom>
            <a:solidFill>
              <a:srgbClr val="C1E5F5"/>
            </a:solidFill>
            <a:ln>
              <a:solidFill>
                <a:srgbClr val="83CBE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Child safety and maltreatment  </a:t>
              </a:r>
              <a:r>
                <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LG 16</a:t>
              </a:r>
              <a:endParaRPr kumimoji="0" lang="en-AU" sz="1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57" name="Graphic 56" descr="Baby with solid fill">
              <a:extLst>
                <a:ext uri="{FF2B5EF4-FFF2-40B4-BE49-F238E27FC236}">
                  <a16:creationId xmlns:a16="http://schemas.microsoft.com/office/drawing/2014/main" id="{8A75D2A0-5D6B-8AD5-9DB0-B2DD3B6E38B2}"/>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flipH="1">
              <a:off x="4528258" y="3995204"/>
              <a:ext cx="194145" cy="194145"/>
            </a:xfrm>
            <a:prstGeom prst="rect">
              <a:avLst/>
            </a:prstGeom>
          </p:spPr>
        </p:pic>
        <p:pic>
          <p:nvPicPr>
            <p:cNvPr id="58" name="Graphic 57" descr="Shield Tick with solid fill">
              <a:extLst>
                <a:ext uri="{FF2B5EF4-FFF2-40B4-BE49-F238E27FC236}">
                  <a16:creationId xmlns:a16="http://schemas.microsoft.com/office/drawing/2014/main" id="{F5CF6576-61CA-2397-E48D-442FAC274541}"/>
                </a:ext>
              </a:extLst>
            </p:cNvPr>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4540680" y="4336778"/>
              <a:ext cx="169300" cy="169300"/>
            </a:xfrm>
            <a:prstGeom prst="rect">
              <a:avLst/>
            </a:prstGeom>
          </p:spPr>
        </p:pic>
      </p:grpSp>
      <p:grpSp>
        <p:nvGrpSpPr>
          <p:cNvPr id="59" name="Group 58">
            <a:extLst>
              <a:ext uri="{FF2B5EF4-FFF2-40B4-BE49-F238E27FC236}">
                <a16:creationId xmlns:a16="http://schemas.microsoft.com/office/drawing/2014/main" id="{73E58850-7C37-3978-A665-3D5176CF7662}"/>
              </a:ext>
            </a:extLst>
          </p:cNvPr>
          <p:cNvGrpSpPr/>
          <p:nvPr/>
        </p:nvGrpSpPr>
        <p:grpSpPr>
          <a:xfrm>
            <a:off x="8877079" y="3830667"/>
            <a:ext cx="3174258" cy="841734"/>
            <a:chOff x="8462639" y="4010596"/>
            <a:chExt cx="3174258" cy="841734"/>
          </a:xfrm>
        </p:grpSpPr>
        <p:sp>
          <p:nvSpPr>
            <p:cNvPr id="61" name="Rectangle: Rounded Corners 60">
              <a:extLst>
                <a:ext uri="{FF2B5EF4-FFF2-40B4-BE49-F238E27FC236}">
                  <a16:creationId xmlns:a16="http://schemas.microsoft.com/office/drawing/2014/main" id="{79E5C841-B921-C505-BED6-5576EA053811}"/>
                </a:ext>
              </a:extLst>
            </p:cNvPr>
            <p:cNvSpPr/>
            <p:nvPr/>
          </p:nvSpPr>
          <p:spPr>
            <a:xfrm>
              <a:off x="8462639" y="4010596"/>
              <a:ext cx="3174258" cy="215659"/>
            </a:xfrm>
            <a:prstGeom prst="roundRect">
              <a:avLst>
                <a:gd name="adj" fmla="val 50000"/>
              </a:avLst>
            </a:prstGeom>
            <a:solidFill>
              <a:srgbClr val="C1E5F5"/>
            </a:solidFill>
            <a:ln>
              <a:solidFill>
                <a:srgbClr val="83CBE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Adolescent and young adult medicine  </a:t>
              </a:r>
              <a:r>
                <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LG 15</a:t>
              </a:r>
              <a:endParaRPr kumimoji="0" lang="en-AU" sz="1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63" name="Rectangle: Rounded Corners 62">
              <a:extLst>
                <a:ext uri="{FF2B5EF4-FFF2-40B4-BE49-F238E27FC236}">
                  <a16:creationId xmlns:a16="http://schemas.microsoft.com/office/drawing/2014/main" id="{4938DCEB-B7BA-0FC7-3810-95BA7F520EEF}"/>
                </a:ext>
              </a:extLst>
            </p:cNvPr>
            <p:cNvSpPr/>
            <p:nvPr/>
          </p:nvSpPr>
          <p:spPr>
            <a:xfrm>
              <a:off x="8462639" y="4342472"/>
              <a:ext cx="2171017" cy="202021"/>
            </a:xfrm>
            <a:prstGeom prst="roundRect">
              <a:avLst>
                <a:gd name="adj" fmla="val 50000"/>
              </a:avLst>
            </a:prstGeom>
            <a:solidFill>
              <a:srgbClr val="C1E5F5"/>
            </a:solidFill>
            <a:ln>
              <a:solidFill>
                <a:srgbClr val="83CBE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Rural </a:t>
              </a:r>
              <a:r>
                <a:rPr kumimoji="0" lang="en-US" sz="1000" b="1"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paediatrics</a:t>
              </a:r>
              <a:r>
                <a:rPr kumimoji="0" lang="en-US" sz="1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LGs 10 &amp; 17</a:t>
              </a:r>
              <a:endParaRPr kumimoji="0" lang="en-AU" sz="1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64" name="Graphic 63" descr="Marker with solid fill">
              <a:extLst>
                <a:ext uri="{FF2B5EF4-FFF2-40B4-BE49-F238E27FC236}">
                  <a16:creationId xmlns:a16="http://schemas.microsoft.com/office/drawing/2014/main" id="{AD5C7439-EB94-8547-AB41-93E1300AF77F}"/>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8577896" y="4342298"/>
              <a:ext cx="223263" cy="223263"/>
            </a:xfrm>
            <a:prstGeom prst="rect">
              <a:avLst/>
            </a:prstGeom>
          </p:spPr>
        </p:pic>
        <p:pic>
          <p:nvPicPr>
            <p:cNvPr id="65" name="Graphic 64" descr="Man and woman with solid fill">
              <a:extLst>
                <a:ext uri="{FF2B5EF4-FFF2-40B4-BE49-F238E27FC236}">
                  <a16:creationId xmlns:a16="http://schemas.microsoft.com/office/drawing/2014/main" id="{90D9B8B5-4CE8-B1DB-5897-7ACC6A58BF34}"/>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8594063" y="4029826"/>
              <a:ext cx="182791" cy="182791"/>
            </a:xfrm>
            <a:prstGeom prst="rect">
              <a:avLst/>
            </a:prstGeom>
          </p:spPr>
        </p:pic>
        <p:sp>
          <p:nvSpPr>
            <p:cNvPr id="66" name="Rectangle: Rounded Corners 65">
              <a:extLst>
                <a:ext uri="{FF2B5EF4-FFF2-40B4-BE49-F238E27FC236}">
                  <a16:creationId xmlns:a16="http://schemas.microsoft.com/office/drawing/2014/main" id="{0D031797-00AE-ECA7-D5B4-A8251B33D269}"/>
                </a:ext>
              </a:extLst>
            </p:cNvPr>
            <p:cNvSpPr/>
            <p:nvPr/>
          </p:nvSpPr>
          <p:spPr>
            <a:xfrm>
              <a:off x="8466708" y="4646461"/>
              <a:ext cx="2596467" cy="205869"/>
            </a:xfrm>
            <a:prstGeom prst="roundRect">
              <a:avLst>
                <a:gd name="adj" fmla="val 50000"/>
              </a:avLst>
            </a:prstGeom>
            <a:solidFill>
              <a:srgbClr val="C1E5F5"/>
            </a:solidFill>
            <a:ln>
              <a:solidFill>
                <a:srgbClr val="83CBE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Promote improved outcomes  </a:t>
              </a:r>
              <a:r>
                <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LG 9</a:t>
              </a:r>
              <a:endParaRPr kumimoji="0" lang="en-AU"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grpSp>
      <p:sp>
        <p:nvSpPr>
          <p:cNvPr id="67" name="Rectangle: Rounded Corners 66">
            <a:extLst>
              <a:ext uri="{FF2B5EF4-FFF2-40B4-BE49-F238E27FC236}">
                <a16:creationId xmlns:a16="http://schemas.microsoft.com/office/drawing/2014/main" id="{4CACDC16-CF41-57E6-C5E2-BAA33697B686}"/>
              </a:ext>
            </a:extLst>
          </p:cNvPr>
          <p:cNvSpPr/>
          <p:nvPr/>
        </p:nvSpPr>
        <p:spPr>
          <a:xfrm>
            <a:off x="8878557" y="3503010"/>
            <a:ext cx="3255962" cy="225763"/>
          </a:xfrm>
          <a:prstGeom prst="roundRect">
            <a:avLst>
              <a:gd name="adj" fmla="val 50000"/>
            </a:avLst>
          </a:prstGeom>
          <a:solidFill>
            <a:srgbClr val="C1E5F5"/>
          </a:solidFill>
          <a:ln>
            <a:solidFill>
              <a:srgbClr val="83CBE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Developmental &amp; </a:t>
            </a:r>
            <a:r>
              <a:rPr kumimoji="0" lang="en-US" sz="1000" b="1"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behavioural</a:t>
            </a:r>
            <a:r>
              <a:rPr kumimoji="0" lang="en-US" sz="1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1000" b="1"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paediatrics</a:t>
            </a:r>
            <a:r>
              <a:rPr kumimoji="0" lang="en-US" sz="1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7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LG 14</a:t>
            </a:r>
            <a:endParaRPr kumimoji="0" lang="en-AU" sz="1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68" name="Graphic 67" descr="Plant with solid fill">
            <a:extLst>
              <a:ext uri="{FF2B5EF4-FFF2-40B4-BE49-F238E27FC236}">
                <a16:creationId xmlns:a16="http://schemas.microsoft.com/office/drawing/2014/main" id="{824466AF-FB24-E438-DF8C-036960E707D0}"/>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9013922" y="4476884"/>
            <a:ext cx="182791" cy="182791"/>
          </a:xfrm>
          <a:prstGeom prst="rect">
            <a:avLst/>
          </a:prstGeom>
        </p:spPr>
      </p:pic>
      <p:pic>
        <p:nvPicPr>
          <p:cNvPr id="69" name="Graphic 68" descr="Baby crawling with solid fill">
            <a:extLst>
              <a:ext uri="{FF2B5EF4-FFF2-40B4-BE49-F238E27FC236}">
                <a16:creationId xmlns:a16="http://schemas.microsoft.com/office/drawing/2014/main" id="{31E75D90-BBF0-5B38-D7AE-CC8E379AE206}"/>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8992336" y="3516410"/>
            <a:ext cx="200436" cy="200436"/>
          </a:xfrm>
          <a:prstGeom prst="rect">
            <a:avLst/>
          </a:prstGeom>
        </p:spPr>
      </p:pic>
      <p:grpSp>
        <p:nvGrpSpPr>
          <p:cNvPr id="80" name="Group 79">
            <a:extLst>
              <a:ext uri="{FF2B5EF4-FFF2-40B4-BE49-F238E27FC236}">
                <a16:creationId xmlns:a16="http://schemas.microsoft.com/office/drawing/2014/main" id="{45A8E74C-DA85-A353-C663-51464F0912FC}"/>
              </a:ext>
            </a:extLst>
          </p:cNvPr>
          <p:cNvGrpSpPr/>
          <p:nvPr/>
        </p:nvGrpSpPr>
        <p:grpSpPr>
          <a:xfrm>
            <a:off x="4893538" y="4996338"/>
            <a:ext cx="3343688" cy="1626892"/>
            <a:chOff x="4207764" y="3204972"/>
            <a:chExt cx="3776472" cy="1951394"/>
          </a:xfrm>
        </p:grpSpPr>
        <p:sp>
          <p:nvSpPr>
            <p:cNvPr id="81" name="Rectangle: Rounded Corners 80">
              <a:extLst>
                <a:ext uri="{FF2B5EF4-FFF2-40B4-BE49-F238E27FC236}">
                  <a16:creationId xmlns:a16="http://schemas.microsoft.com/office/drawing/2014/main" id="{9E7E777D-CB0A-6ACC-BB15-2F72E3A73465}"/>
                </a:ext>
              </a:extLst>
            </p:cNvPr>
            <p:cNvSpPr/>
            <p:nvPr/>
          </p:nvSpPr>
          <p:spPr>
            <a:xfrm>
              <a:off x="4207764" y="3204972"/>
              <a:ext cx="3776472" cy="1554272"/>
            </a:xfrm>
            <a:prstGeom prst="roundRect">
              <a:avLst>
                <a:gd name="adj" fmla="val 12037"/>
              </a:avLst>
            </a:prstGeom>
            <a:solidFill>
              <a:srgbClr val="FFFAEB"/>
            </a:solidFill>
            <a:ln>
              <a:solidFill>
                <a:srgbClr val="FFE8A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6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82" name="TextBox 81">
              <a:extLst>
                <a:ext uri="{FF2B5EF4-FFF2-40B4-BE49-F238E27FC236}">
                  <a16:creationId xmlns:a16="http://schemas.microsoft.com/office/drawing/2014/main" id="{2D197020-AD1A-8AED-405E-D6BBD22C7B1B}"/>
                </a:ext>
              </a:extLst>
            </p:cNvPr>
            <p:cNvSpPr txBox="1"/>
            <p:nvPr/>
          </p:nvSpPr>
          <p:spPr>
            <a:xfrm>
              <a:off x="4303436" y="3301306"/>
              <a:ext cx="3608832" cy="185506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Essential General </a:t>
              </a:r>
              <a:r>
                <a:rPr kumimoji="0" lang="en-US" sz="1200" b="1"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Paediatrics</a:t>
              </a:r>
              <a:r>
                <a:rPr kumimoji="0" lang="en-US" sz="12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(core)</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12-month rotation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Full time</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05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grpSp>
      <p:grpSp>
        <p:nvGrpSpPr>
          <p:cNvPr id="83" name="Group 82">
            <a:extLst>
              <a:ext uri="{FF2B5EF4-FFF2-40B4-BE49-F238E27FC236}">
                <a16:creationId xmlns:a16="http://schemas.microsoft.com/office/drawing/2014/main" id="{DD0AD809-E9BB-53AE-200B-190153839A2F}"/>
              </a:ext>
            </a:extLst>
          </p:cNvPr>
          <p:cNvGrpSpPr/>
          <p:nvPr/>
        </p:nvGrpSpPr>
        <p:grpSpPr>
          <a:xfrm>
            <a:off x="1840383" y="4810294"/>
            <a:ext cx="1749287" cy="388144"/>
            <a:chOff x="2067145" y="4912726"/>
            <a:chExt cx="1749287" cy="388144"/>
          </a:xfrm>
        </p:grpSpPr>
        <p:cxnSp>
          <p:nvCxnSpPr>
            <p:cNvPr id="84" name="Straight Connector 83">
              <a:extLst>
                <a:ext uri="{FF2B5EF4-FFF2-40B4-BE49-F238E27FC236}">
                  <a16:creationId xmlns:a16="http://schemas.microsoft.com/office/drawing/2014/main" id="{63D34680-6CE3-8E90-0344-DD654DA66AF1}"/>
                </a:ext>
              </a:extLst>
            </p:cNvPr>
            <p:cNvCxnSpPr>
              <a:cxnSpLocks/>
            </p:cNvCxnSpPr>
            <p:nvPr/>
          </p:nvCxnSpPr>
          <p:spPr>
            <a:xfrm>
              <a:off x="2067145" y="4921746"/>
              <a:ext cx="0" cy="379124"/>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85" name="Straight Connector 84">
              <a:extLst>
                <a:ext uri="{FF2B5EF4-FFF2-40B4-BE49-F238E27FC236}">
                  <a16:creationId xmlns:a16="http://schemas.microsoft.com/office/drawing/2014/main" id="{4B9AD529-53F8-7F8B-B481-5FF560F3F37B}"/>
                </a:ext>
              </a:extLst>
            </p:cNvPr>
            <p:cNvCxnSpPr>
              <a:cxnSpLocks/>
            </p:cNvCxnSpPr>
            <p:nvPr/>
          </p:nvCxnSpPr>
          <p:spPr>
            <a:xfrm>
              <a:off x="3816432" y="4912726"/>
              <a:ext cx="0" cy="379124"/>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88" name="Straight Connector 87">
              <a:extLst>
                <a:ext uri="{FF2B5EF4-FFF2-40B4-BE49-F238E27FC236}">
                  <a16:creationId xmlns:a16="http://schemas.microsoft.com/office/drawing/2014/main" id="{D410017F-B156-0E2B-CEB3-2E996E1B5AF0}"/>
                </a:ext>
              </a:extLst>
            </p:cNvPr>
            <p:cNvCxnSpPr/>
            <p:nvPr/>
          </p:nvCxnSpPr>
          <p:spPr>
            <a:xfrm flipV="1">
              <a:off x="2067145" y="4912726"/>
              <a:ext cx="1749287" cy="902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grpSp>
      <p:grpSp>
        <p:nvGrpSpPr>
          <p:cNvPr id="89" name="Group 88">
            <a:extLst>
              <a:ext uri="{FF2B5EF4-FFF2-40B4-BE49-F238E27FC236}">
                <a16:creationId xmlns:a16="http://schemas.microsoft.com/office/drawing/2014/main" id="{F6A0CD2F-B83A-B3D8-C7D5-C97997548A46}"/>
              </a:ext>
            </a:extLst>
          </p:cNvPr>
          <p:cNvGrpSpPr/>
          <p:nvPr/>
        </p:nvGrpSpPr>
        <p:grpSpPr>
          <a:xfrm>
            <a:off x="9541066" y="4805505"/>
            <a:ext cx="1749287" cy="388144"/>
            <a:chOff x="2067145" y="4912726"/>
            <a:chExt cx="1749287" cy="388144"/>
          </a:xfrm>
        </p:grpSpPr>
        <p:cxnSp>
          <p:nvCxnSpPr>
            <p:cNvPr id="90" name="Straight Connector 89">
              <a:extLst>
                <a:ext uri="{FF2B5EF4-FFF2-40B4-BE49-F238E27FC236}">
                  <a16:creationId xmlns:a16="http://schemas.microsoft.com/office/drawing/2014/main" id="{8ED6A541-4E23-01D7-2775-B274BC70D290}"/>
                </a:ext>
              </a:extLst>
            </p:cNvPr>
            <p:cNvCxnSpPr>
              <a:cxnSpLocks/>
            </p:cNvCxnSpPr>
            <p:nvPr/>
          </p:nvCxnSpPr>
          <p:spPr>
            <a:xfrm>
              <a:off x="2067145" y="4921746"/>
              <a:ext cx="0" cy="379124"/>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1" name="Straight Connector 90">
              <a:extLst>
                <a:ext uri="{FF2B5EF4-FFF2-40B4-BE49-F238E27FC236}">
                  <a16:creationId xmlns:a16="http://schemas.microsoft.com/office/drawing/2014/main" id="{3F68FF3B-A1D2-4AC9-E8E0-D6C977999931}"/>
                </a:ext>
              </a:extLst>
            </p:cNvPr>
            <p:cNvCxnSpPr>
              <a:cxnSpLocks/>
            </p:cNvCxnSpPr>
            <p:nvPr/>
          </p:nvCxnSpPr>
          <p:spPr>
            <a:xfrm>
              <a:off x="3816432" y="4912726"/>
              <a:ext cx="0" cy="379124"/>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2" name="Straight Connector 91">
              <a:extLst>
                <a:ext uri="{FF2B5EF4-FFF2-40B4-BE49-F238E27FC236}">
                  <a16:creationId xmlns:a16="http://schemas.microsoft.com/office/drawing/2014/main" id="{16E10A2F-8E81-B650-0095-7E716BCD7830}"/>
                </a:ext>
              </a:extLst>
            </p:cNvPr>
            <p:cNvCxnSpPr/>
            <p:nvPr/>
          </p:nvCxnSpPr>
          <p:spPr>
            <a:xfrm flipV="1">
              <a:off x="2067145" y="4912726"/>
              <a:ext cx="1749287" cy="902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grpSp>
      <p:grpSp>
        <p:nvGrpSpPr>
          <p:cNvPr id="70" name="Group 69">
            <a:extLst>
              <a:ext uri="{FF2B5EF4-FFF2-40B4-BE49-F238E27FC236}">
                <a16:creationId xmlns:a16="http://schemas.microsoft.com/office/drawing/2014/main" id="{E8DB95A9-8D21-9CFD-4F0A-31AB08EA8CAC}"/>
              </a:ext>
            </a:extLst>
          </p:cNvPr>
          <p:cNvGrpSpPr/>
          <p:nvPr/>
        </p:nvGrpSpPr>
        <p:grpSpPr>
          <a:xfrm>
            <a:off x="1008220" y="5004136"/>
            <a:ext cx="3396131" cy="1642911"/>
            <a:chOff x="170825" y="3204972"/>
            <a:chExt cx="3835702" cy="1642911"/>
          </a:xfrm>
        </p:grpSpPr>
        <p:sp>
          <p:nvSpPr>
            <p:cNvPr id="71" name="Rectangle: Rounded Corners 70">
              <a:extLst>
                <a:ext uri="{FF2B5EF4-FFF2-40B4-BE49-F238E27FC236}">
                  <a16:creationId xmlns:a16="http://schemas.microsoft.com/office/drawing/2014/main" id="{8024D796-3F33-5549-F174-5A2D82A1C25B}"/>
                </a:ext>
              </a:extLst>
            </p:cNvPr>
            <p:cNvSpPr/>
            <p:nvPr/>
          </p:nvSpPr>
          <p:spPr>
            <a:xfrm>
              <a:off x="210312" y="3204972"/>
              <a:ext cx="1755647" cy="1295807"/>
            </a:xfrm>
            <a:prstGeom prst="roundRect">
              <a:avLst>
                <a:gd name="adj" fmla="val 12037"/>
              </a:avLst>
            </a:prstGeom>
            <a:solidFill>
              <a:srgbClr val="FFFAEB"/>
            </a:solidFill>
            <a:ln>
              <a:solidFill>
                <a:srgbClr val="FFE8A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6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72" name="Rectangle: Rounded Corners 71">
              <a:extLst>
                <a:ext uri="{FF2B5EF4-FFF2-40B4-BE49-F238E27FC236}">
                  <a16:creationId xmlns:a16="http://schemas.microsoft.com/office/drawing/2014/main" id="{4476308D-B241-36BD-976E-8097676B2AB7}"/>
                </a:ext>
              </a:extLst>
            </p:cNvPr>
            <p:cNvSpPr/>
            <p:nvPr/>
          </p:nvSpPr>
          <p:spPr>
            <a:xfrm>
              <a:off x="2231136" y="3204972"/>
              <a:ext cx="1755647" cy="1295808"/>
            </a:xfrm>
            <a:prstGeom prst="roundRect">
              <a:avLst>
                <a:gd name="adj" fmla="val 12037"/>
              </a:avLst>
            </a:prstGeom>
            <a:solidFill>
              <a:srgbClr val="FFFAEB"/>
            </a:solidFill>
            <a:ln>
              <a:solidFill>
                <a:srgbClr val="FFE8A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6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73" name="TextBox 72">
              <a:extLst>
                <a:ext uri="{FF2B5EF4-FFF2-40B4-BE49-F238E27FC236}">
                  <a16:creationId xmlns:a16="http://schemas.microsoft.com/office/drawing/2014/main" id="{32D0B383-10B5-A618-B657-C606F7647C14}"/>
                </a:ext>
              </a:extLst>
            </p:cNvPr>
            <p:cNvSpPr txBox="1"/>
            <p:nvPr/>
          </p:nvSpPr>
          <p:spPr>
            <a:xfrm>
              <a:off x="170825" y="3301306"/>
              <a:ext cx="1795134" cy="15465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Hospital </a:t>
              </a:r>
              <a:br>
                <a:rPr kumimoji="0" lang="en-US" sz="12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r>
                <a:rPr kumimoji="0" lang="en-US" sz="1200" b="1"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Paediatrics</a:t>
              </a:r>
              <a:r>
                <a:rPr kumimoji="0" lang="en-US" sz="12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(core)</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6-month rotation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Full time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05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74" name="TextBox 73">
              <a:extLst>
                <a:ext uri="{FF2B5EF4-FFF2-40B4-BE49-F238E27FC236}">
                  <a16:creationId xmlns:a16="http://schemas.microsoft.com/office/drawing/2014/main" id="{F7DFC81B-E724-759E-91C8-0181D2B44FF0}"/>
                </a:ext>
              </a:extLst>
            </p:cNvPr>
            <p:cNvSpPr txBox="1"/>
            <p:nvPr/>
          </p:nvSpPr>
          <p:spPr>
            <a:xfrm>
              <a:off x="2211393" y="3301306"/>
              <a:ext cx="1795134" cy="15465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Non-core</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6-month rotation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Full time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05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grpSp>
      <p:grpSp>
        <p:nvGrpSpPr>
          <p:cNvPr id="75" name="Group 74">
            <a:extLst>
              <a:ext uri="{FF2B5EF4-FFF2-40B4-BE49-F238E27FC236}">
                <a16:creationId xmlns:a16="http://schemas.microsoft.com/office/drawing/2014/main" id="{8B5A39EB-0752-A1E8-4FA2-A348756C3F56}"/>
              </a:ext>
            </a:extLst>
          </p:cNvPr>
          <p:cNvGrpSpPr/>
          <p:nvPr/>
        </p:nvGrpSpPr>
        <p:grpSpPr>
          <a:xfrm>
            <a:off x="8660042" y="5010138"/>
            <a:ext cx="3437467" cy="1296729"/>
            <a:chOff x="8263121" y="5255947"/>
            <a:chExt cx="3437467" cy="1296729"/>
          </a:xfrm>
        </p:grpSpPr>
        <p:sp>
          <p:nvSpPr>
            <p:cNvPr id="76" name="Rectangle: Rounded Corners 75">
              <a:extLst>
                <a:ext uri="{FF2B5EF4-FFF2-40B4-BE49-F238E27FC236}">
                  <a16:creationId xmlns:a16="http://schemas.microsoft.com/office/drawing/2014/main" id="{E073ADAA-69E2-BE29-926F-C9781CFCC077}"/>
                </a:ext>
              </a:extLst>
            </p:cNvPr>
            <p:cNvSpPr/>
            <p:nvPr/>
          </p:nvSpPr>
          <p:spPr>
            <a:xfrm>
              <a:off x="8303080" y="5255947"/>
              <a:ext cx="1554450" cy="1296729"/>
            </a:xfrm>
            <a:prstGeom prst="roundRect">
              <a:avLst>
                <a:gd name="adj" fmla="val 12037"/>
              </a:avLst>
            </a:prstGeom>
            <a:solidFill>
              <a:srgbClr val="FFFAEB"/>
            </a:solidFill>
            <a:ln>
              <a:solidFill>
                <a:srgbClr val="FFE8A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6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77" name="Rectangle: Rounded Corners 76">
              <a:extLst>
                <a:ext uri="{FF2B5EF4-FFF2-40B4-BE49-F238E27FC236}">
                  <a16:creationId xmlns:a16="http://schemas.microsoft.com/office/drawing/2014/main" id="{3FFB7DD4-FAC0-DA20-4341-D41DC00F025C}"/>
                </a:ext>
              </a:extLst>
            </p:cNvPr>
            <p:cNvSpPr/>
            <p:nvPr/>
          </p:nvSpPr>
          <p:spPr>
            <a:xfrm>
              <a:off x="10092318" y="5255947"/>
              <a:ext cx="1554450" cy="1296726"/>
            </a:xfrm>
            <a:prstGeom prst="roundRect">
              <a:avLst>
                <a:gd name="adj" fmla="val 12037"/>
              </a:avLst>
            </a:prstGeom>
            <a:solidFill>
              <a:srgbClr val="FFFAEB"/>
            </a:solidFill>
            <a:ln>
              <a:solidFill>
                <a:srgbClr val="FFE8A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6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78" name="TextBox 77">
              <a:extLst>
                <a:ext uri="{FF2B5EF4-FFF2-40B4-BE49-F238E27FC236}">
                  <a16:creationId xmlns:a16="http://schemas.microsoft.com/office/drawing/2014/main" id="{9EA149DC-8C10-3832-4970-23DD08E6819F}"/>
                </a:ext>
              </a:extLst>
            </p:cNvPr>
            <p:cNvSpPr txBox="1"/>
            <p:nvPr/>
          </p:nvSpPr>
          <p:spPr>
            <a:xfrm>
              <a:off x="8263121" y="5305931"/>
              <a:ext cx="1662088" cy="12003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Developmental </a:t>
              </a:r>
              <a:br>
                <a:rPr kumimoji="0" lang="en-US" sz="12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r>
                <a:rPr kumimoji="0" lang="en-US" sz="12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and </a:t>
              </a:r>
              <a:r>
                <a:rPr kumimoji="0" lang="en-US" sz="1200" b="1"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Behavioural</a:t>
              </a:r>
              <a:r>
                <a:rPr kumimoji="0" lang="en-US" sz="12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1200" b="1"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Paediatrics</a:t>
              </a:r>
              <a:r>
                <a:rPr kumimoji="0" lang="en-US" sz="12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(core)</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6-month rotation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Full time</a:t>
              </a:r>
            </a:p>
          </p:txBody>
        </p:sp>
        <p:sp>
          <p:nvSpPr>
            <p:cNvPr id="79" name="TextBox 78">
              <a:extLst>
                <a:ext uri="{FF2B5EF4-FFF2-40B4-BE49-F238E27FC236}">
                  <a16:creationId xmlns:a16="http://schemas.microsoft.com/office/drawing/2014/main" id="{7AEA7904-310A-6A29-B9E7-F37C2069F7D9}"/>
                </a:ext>
              </a:extLst>
            </p:cNvPr>
            <p:cNvSpPr txBox="1"/>
            <p:nvPr/>
          </p:nvSpPr>
          <p:spPr>
            <a:xfrm>
              <a:off x="10038499" y="5305931"/>
              <a:ext cx="1662089" cy="12003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Essential General Paediatrics (core)</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6-month rotation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Full time</a:t>
              </a:r>
            </a:p>
          </p:txBody>
        </p:sp>
      </p:grpSp>
      <p:pic>
        <p:nvPicPr>
          <p:cNvPr id="13" name="Video 12">
            <a:extLst>
              <a:ext uri="{FF2B5EF4-FFF2-40B4-BE49-F238E27FC236}">
                <a16:creationId xmlns:a16="http://schemas.microsoft.com/office/drawing/2014/main" id="{A6E82982-C4B6-030E-A4D8-87C9467659DE}"/>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6"/>
          <a:srcRect l="21875" r="21875"/>
          <a:stretch>
            <a:fillRect/>
          </a:stretch>
        </p:blipFill>
        <p:spPr>
          <a:xfrm>
            <a:off x="10596579" y="-168050"/>
            <a:ext cx="2057400" cy="2057400"/>
          </a:xfrm>
          <a:prstGeom prst="ellipse">
            <a:avLst/>
          </a:prstGeom>
        </p:spPr>
      </p:pic>
    </p:spTree>
    <p:extLst>
      <p:ext uri="{BB962C8B-B14F-4D97-AF65-F5344CB8AC3E}">
        <p14:creationId xmlns:p14="http://schemas.microsoft.com/office/powerpoint/2010/main" val="1941834596"/>
      </p:ext>
    </p:extLst>
  </p:cSld>
  <p:clrMapOvr>
    <a:masterClrMapping/>
  </p:clrMapOvr>
  <mc:AlternateContent xmlns:mc="http://schemas.openxmlformats.org/markup-compatibility/2006" xmlns:p14="http://schemas.microsoft.com/office/powerpoint/2010/main">
    <mc:Choice Requires="p14">
      <p:transition spd="slow" p14:dur="2000" advTm="152397"/>
    </mc:Choice>
    <mc:Fallback xmlns="">
      <p:transition spd="slow" advTm="1523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5C96CC2B-E4F6-196F-BE65-4B2B9B5307F1}"/>
            </a:ext>
          </a:extLst>
        </p:cNvPr>
        <p:cNvGrpSpPr/>
        <p:nvPr/>
      </p:nvGrpSpPr>
      <p:grpSpPr>
        <a:xfrm>
          <a:off x="0" y="0"/>
          <a:ext cx="0" cy="0"/>
          <a:chOff x="0" y="0"/>
          <a:chExt cx="0" cy="0"/>
        </a:xfrm>
      </p:grpSpPr>
      <p:sp>
        <p:nvSpPr>
          <p:cNvPr id="47" name="Rectangle: Rounded Corners 46">
            <a:extLst>
              <a:ext uri="{FF2B5EF4-FFF2-40B4-BE49-F238E27FC236}">
                <a16:creationId xmlns:a16="http://schemas.microsoft.com/office/drawing/2014/main" id="{164B6300-10D1-FF21-4C74-9CC3E99BD252}"/>
              </a:ext>
            </a:extLst>
          </p:cNvPr>
          <p:cNvSpPr/>
          <p:nvPr/>
        </p:nvSpPr>
        <p:spPr>
          <a:xfrm>
            <a:off x="57481" y="4822472"/>
            <a:ext cx="12133417" cy="1551538"/>
          </a:xfrm>
          <a:prstGeom prst="roundRect">
            <a:avLst>
              <a:gd name="adj" fmla="val 12037"/>
            </a:avLst>
          </a:prstGeom>
          <a:solidFill>
            <a:srgbClr val="FDFDF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6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4" name="Group 3">
            <a:extLst>
              <a:ext uri="{FF2B5EF4-FFF2-40B4-BE49-F238E27FC236}">
                <a16:creationId xmlns:a16="http://schemas.microsoft.com/office/drawing/2014/main" id="{1C8E3526-C985-ECF0-AA0F-9C4DF23508B8}"/>
              </a:ext>
            </a:extLst>
          </p:cNvPr>
          <p:cNvGrpSpPr/>
          <p:nvPr/>
        </p:nvGrpSpPr>
        <p:grpSpPr>
          <a:xfrm>
            <a:off x="0" y="0"/>
            <a:ext cx="12192000" cy="523220"/>
            <a:chOff x="0" y="0"/>
            <a:chExt cx="12192000" cy="523220"/>
          </a:xfrm>
        </p:grpSpPr>
        <p:sp>
          <p:nvSpPr>
            <p:cNvPr id="5" name="Rectangle 4">
              <a:extLst>
                <a:ext uri="{FF2B5EF4-FFF2-40B4-BE49-F238E27FC236}">
                  <a16:creationId xmlns:a16="http://schemas.microsoft.com/office/drawing/2014/main" id="{426D4B83-8B55-5AA7-9236-4988696D972E}"/>
                </a:ext>
              </a:extLst>
            </p:cNvPr>
            <p:cNvSpPr/>
            <p:nvPr/>
          </p:nvSpPr>
          <p:spPr>
            <a:xfrm>
              <a:off x="0" y="0"/>
              <a:ext cx="12192000" cy="523220"/>
            </a:xfrm>
            <a:prstGeom prst="rect">
              <a:avLst/>
            </a:prstGeom>
            <a:solidFill>
              <a:srgbClr val="2E466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6" name="TextBox 5">
              <a:extLst>
                <a:ext uri="{FF2B5EF4-FFF2-40B4-BE49-F238E27FC236}">
                  <a16:creationId xmlns:a16="http://schemas.microsoft.com/office/drawing/2014/main" id="{34C71F67-8285-53D7-2FC6-688CA4907874}"/>
                </a:ext>
              </a:extLst>
            </p:cNvPr>
            <p:cNvSpPr txBox="1"/>
            <p:nvPr/>
          </p:nvSpPr>
          <p:spPr>
            <a:xfrm>
              <a:off x="2916936" y="76954"/>
              <a:ext cx="5961071" cy="400110"/>
            </a:xfrm>
            <a:prstGeom prst="rect">
              <a:avLst/>
            </a:prstGeom>
            <a:noFill/>
            <a:ln>
              <a:no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General </a:t>
              </a:r>
              <a:r>
                <a:rPr kumimoji="0" lang="en-US" sz="2000" b="0" i="0" u="none" strike="noStrike" kern="1200" cap="none" spc="0" normalizeH="0" baseline="0" noProof="0" err="1">
                  <a:ln>
                    <a:noFill/>
                  </a:ln>
                  <a:solidFill>
                    <a:prstClr val="white"/>
                  </a:solidFill>
                  <a:effectLst/>
                  <a:uLnTx/>
                  <a:uFillTx/>
                  <a:latin typeface="Arial" panose="020B0604020202020204" pitchFamily="34" charset="0"/>
                  <a:ea typeface="+mn-ea"/>
                  <a:cs typeface="Arial" panose="020B0604020202020204" pitchFamily="34" charset="0"/>
                </a:rPr>
                <a:t>Paediatrics</a:t>
              </a:r>
              <a:r>
                <a:rPr kumimoji="0" lang="en-US" sz="20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 Advanced Trainee Journey #2</a:t>
              </a:r>
              <a:endParaRPr kumimoji="0" lang="en-AU" sz="20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pic>
          <p:nvPicPr>
            <p:cNvPr id="7" name="Picture 6">
              <a:extLst>
                <a:ext uri="{FF2B5EF4-FFF2-40B4-BE49-F238E27FC236}">
                  <a16:creationId xmlns:a16="http://schemas.microsoft.com/office/drawing/2014/main" id="{13A396EB-6923-431E-81D8-AF6B0AB7FDDF}"/>
                </a:ext>
              </a:extLst>
            </p:cNvPr>
            <p:cNvPicPr>
              <a:picLocks noChangeAspect="1"/>
            </p:cNvPicPr>
            <p:nvPr/>
          </p:nvPicPr>
          <p:blipFill>
            <a:blip r:embed="rId5"/>
            <a:stretch>
              <a:fillRect/>
            </a:stretch>
          </p:blipFill>
          <p:spPr>
            <a:xfrm>
              <a:off x="9376752" y="76954"/>
              <a:ext cx="2565449" cy="395392"/>
            </a:xfrm>
            <a:prstGeom prst="rect">
              <a:avLst/>
            </a:prstGeom>
            <a:ln>
              <a:noFill/>
            </a:ln>
          </p:spPr>
        </p:pic>
        <p:pic>
          <p:nvPicPr>
            <p:cNvPr id="8" name="Picture 7">
              <a:extLst>
                <a:ext uri="{FF2B5EF4-FFF2-40B4-BE49-F238E27FC236}">
                  <a16:creationId xmlns:a16="http://schemas.microsoft.com/office/drawing/2014/main" id="{F777721A-5F1F-28A7-501A-1FF7C0DEAFD5}"/>
                </a:ext>
              </a:extLst>
            </p:cNvPr>
            <p:cNvPicPr>
              <a:picLocks noChangeAspect="1"/>
            </p:cNvPicPr>
            <p:nvPr/>
          </p:nvPicPr>
          <p:blipFill>
            <a:blip r:embed="rId6"/>
            <a:stretch>
              <a:fillRect/>
            </a:stretch>
          </p:blipFill>
          <p:spPr>
            <a:xfrm>
              <a:off x="57482" y="44155"/>
              <a:ext cx="1542378" cy="460990"/>
            </a:xfrm>
            <a:prstGeom prst="rect">
              <a:avLst/>
            </a:prstGeom>
            <a:ln>
              <a:noFill/>
            </a:ln>
          </p:spPr>
        </p:pic>
      </p:grpSp>
      <p:sp>
        <p:nvSpPr>
          <p:cNvPr id="21" name="TextBox 20">
            <a:extLst>
              <a:ext uri="{FF2B5EF4-FFF2-40B4-BE49-F238E27FC236}">
                <a16:creationId xmlns:a16="http://schemas.microsoft.com/office/drawing/2014/main" id="{D0DD2C56-399B-12FA-4CAA-CA8944D6608C}"/>
              </a:ext>
            </a:extLst>
          </p:cNvPr>
          <p:cNvSpPr txBox="1"/>
          <p:nvPr/>
        </p:nvSpPr>
        <p:spPr>
          <a:xfrm>
            <a:off x="10473762" y="6585560"/>
            <a:ext cx="1717137"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black"/>
                </a:solidFill>
                <a:effectLst/>
                <a:uLnTx/>
                <a:uFillTx/>
                <a:latin typeface="Aptos" panose="02110004020202020204"/>
                <a:ea typeface="+mn-ea"/>
                <a:cs typeface="+mn-cs"/>
                <a:hlinkClick r:id="rId7"/>
              </a:rPr>
              <a:t>curriculum@racp.edu.au</a:t>
            </a:r>
            <a:endParaRPr kumimoji="0" lang="en-AU" sz="11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45" name="Rectangle: Rounded Corners 44">
            <a:extLst>
              <a:ext uri="{FF2B5EF4-FFF2-40B4-BE49-F238E27FC236}">
                <a16:creationId xmlns:a16="http://schemas.microsoft.com/office/drawing/2014/main" id="{A7144F60-B3D0-CFB5-E77A-D648033E4A47}"/>
              </a:ext>
            </a:extLst>
          </p:cNvPr>
          <p:cNvSpPr/>
          <p:nvPr/>
        </p:nvSpPr>
        <p:spPr>
          <a:xfrm>
            <a:off x="57481" y="764521"/>
            <a:ext cx="12133417" cy="2637081"/>
          </a:xfrm>
          <a:prstGeom prst="roundRect">
            <a:avLst>
              <a:gd name="adj" fmla="val 12037"/>
            </a:avLst>
          </a:prstGeom>
          <a:solidFill>
            <a:srgbClr val="FDFDF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6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46" name="Rectangle: Rounded Corners 45">
            <a:extLst>
              <a:ext uri="{FF2B5EF4-FFF2-40B4-BE49-F238E27FC236}">
                <a16:creationId xmlns:a16="http://schemas.microsoft.com/office/drawing/2014/main" id="{99AED514-E89A-53EF-8F88-F7D841194A9A}"/>
              </a:ext>
            </a:extLst>
          </p:cNvPr>
          <p:cNvSpPr/>
          <p:nvPr/>
        </p:nvSpPr>
        <p:spPr>
          <a:xfrm>
            <a:off x="57481" y="3441785"/>
            <a:ext cx="12133417" cy="1318541"/>
          </a:xfrm>
          <a:prstGeom prst="roundRect">
            <a:avLst>
              <a:gd name="adj" fmla="val 12037"/>
            </a:avLst>
          </a:prstGeom>
          <a:solidFill>
            <a:srgbClr val="FDFDF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6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24" name="Group 23">
            <a:extLst>
              <a:ext uri="{FF2B5EF4-FFF2-40B4-BE49-F238E27FC236}">
                <a16:creationId xmlns:a16="http://schemas.microsoft.com/office/drawing/2014/main" id="{41C08267-9647-5C8F-6804-BDBBDFF7214A}"/>
              </a:ext>
            </a:extLst>
          </p:cNvPr>
          <p:cNvGrpSpPr/>
          <p:nvPr/>
        </p:nvGrpSpPr>
        <p:grpSpPr>
          <a:xfrm>
            <a:off x="9874" y="1990775"/>
            <a:ext cx="1046677" cy="2460135"/>
            <a:chOff x="3051369" y="-329971"/>
            <a:chExt cx="1182151" cy="2950835"/>
          </a:xfrm>
        </p:grpSpPr>
        <p:sp>
          <p:nvSpPr>
            <p:cNvPr id="60" name="TextBox 59">
              <a:extLst>
                <a:ext uri="{FF2B5EF4-FFF2-40B4-BE49-F238E27FC236}">
                  <a16:creationId xmlns:a16="http://schemas.microsoft.com/office/drawing/2014/main" id="{36085D28-94A7-3550-125D-BAC53FF658EF}"/>
                </a:ext>
              </a:extLst>
            </p:cNvPr>
            <p:cNvSpPr txBox="1"/>
            <p:nvPr/>
          </p:nvSpPr>
          <p:spPr>
            <a:xfrm>
              <a:off x="3078661" y="1928678"/>
              <a:ext cx="1154859" cy="6921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05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Learning themes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05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addressed</a:t>
              </a:r>
            </a:p>
          </p:txBody>
        </p:sp>
        <p:sp>
          <p:nvSpPr>
            <p:cNvPr id="62" name="TextBox 61">
              <a:extLst>
                <a:ext uri="{FF2B5EF4-FFF2-40B4-BE49-F238E27FC236}">
                  <a16:creationId xmlns:a16="http://schemas.microsoft.com/office/drawing/2014/main" id="{EBE22273-CB33-0C85-580F-1A8BAB69C442}"/>
                </a:ext>
              </a:extLst>
            </p:cNvPr>
            <p:cNvSpPr txBox="1"/>
            <p:nvPr/>
          </p:nvSpPr>
          <p:spPr>
            <a:xfrm>
              <a:off x="3051369" y="-329971"/>
              <a:ext cx="1154859" cy="49837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05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Training rotations</a:t>
              </a:r>
            </a:p>
          </p:txBody>
        </p:sp>
      </p:grpSp>
      <p:grpSp>
        <p:nvGrpSpPr>
          <p:cNvPr id="44" name="Group 43">
            <a:extLst>
              <a:ext uri="{FF2B5EF4-FFF2-40B4-BE49-F238E27FC236}">
                <a16:creationId xmlns:a16="http://schemas.microsoft.com/office/drawing/2014/main" id="{0A9063E4-4683-02C9-8682-C697AB615337}"/>
              </a:ext>
            </a:extLst>
          </p:cNvPr>
          <p:cNvGrpSpPr/>
          <p:nvPr/>
        </p:nvGrpSpPr>
        <p:grpSpPr>
          <a:xfrm>
            <a:off x="1008220" y="756723"/>
            <a:ext cx="11025112" cy="2538360"/>
            <a:chOff x="74770" y="686444"/>
            <a:chExt cx="11025112" cy="2538360"/>
          </a:xfrm>
        </p:grpSpPr>
        <p:cxnSp>
          <p:nvCxnSpPr>
            <p:cNvPr id="86" name="Straight Arrow Connector 85">
              <a:extLst>
                <a:ext uri="{FF2B5EF4-FFF2-40B4-BE49-F238E27FC236}">
                  <a16:creationId xmlns:a16="http://schemas.microsoft.com/office/drawing/2014/main" id="{6651616E-92A5-EE0E-C07F-5B42ED6B553F}"/>
                </a:ext>
              </a:extLst>
            </p:cNvPr>
            <p:cNvCxnSpPr>
              <a:cxnSpLocks/>
            </p:cNvCxnSpPr>
            <p:nvPr/>
          </p:nvCxnSpPr>
          <p:spPr>
            <a:xfrm flipV="1">
              <a:off x="3427390" y="2191806"/>
              <a:ext cx="498957" cy="7799"/>
            </a:xfrm>
            <a:prstGeom prst="straightConnector1">
              <a:avLst/>
            </a:prstGeom>
            <a:ln>
              <a:solidFill>
                <a:srgbClr val="C5D2E5"/>
              </a:solidFill>
              <a:tailEnd type="triangle"/>
            </a:ln>
          </p:spPr>
          <p:style>
            <a:lnRef idx="2">
              <a:schemeClr val="accent1"/>
            </a:lnRef>
            <a:fillRef idx="0">
              <a:schemeClr val="accent1"/>
            </a:fillRef>
            <a:effectRef idx="1">
              <a:schemeClr val="accent1"/>
            </a:effectRef>
            <a:fontRef idx="minor">
              <a:schemeClr val="tx1"/>
            </a:fontRef>
          </p:style>
        </p:cxnSp>
        <p:cxnSp>
          <p:nvCxnSpPr>
            <p:cNvPr id="87" name="Straight Arrow Connector 86">
              <a:extLst>
                <a:ext uri="{FF2B5EF4-FFF2-40B4-BE49-F238E27FC236}">
                  <a16:creationId xmlns:a16="http://schemas.microsoft.com/office/drawing/2014/main" id="{824506C1-0291-8C9D-EC39-76B58FE91F00}"/>
                </a:ext>
              </a:extLst>
            </p:cNvPr>
            <p:cNvCxnSpPr>
              <a:cxnSpLocks/>
            </p:cNvCxnSpPr>
            <p:nvPr/>
          </p:nvCxnSpPr>
          <p:spPr>
            <a:xfrm>
              <a:off x="6977495" y="2191806"/>
              <a:ext cx="769766" cy="0"/>
            </a:xfrm>
            <a:prstGeom prst="straightConnector1">
              <a:avLst/>
            </a:prstGeom>
            <a:ln>
              <a:solidFill>
                <a:srgbClr val="C5D2E5"/>
              </a:solidFill>
              <a:tailEnd type="triangle"/>
            </a:ln>
          </p:spPr>
          <p:style>
            <a:lnRef idx="2">
              <a:schemeClr val="accent1"/>
            </a:lnRef>
            <a:fillRef idx="0">
              <a:schemeClr val="accent1"/>
            </a:fillRef>
            <a:effectRef idx="1">
              <a:schemeClr val="accent1"/>
            </a:effectRef>
            <a:fontRef idx="minor">
              <a:schemeClr val="tx1"/>
            </a:fontRef>
          </p:style>
        </p:cxnSp>
        <p:grpSp>
          <p:nvGrpSpPr>
            <p:cNvPr id="23" name="Group 22">
              <a:extLst>
                <a:ext uri="{FF2B5EF4-FFF2-40B4-BE49-F238E27FC236}">
                  <a16:creationId xmlns:a16="http://schemas.microsoft.com/office/drawing/2014/main" id="{EC888D64-6F39-E011-8785-1635FF4F83A1}"/>
                </a:ext>
              </a:extLst>
            </p:cNvPr>
            <p:cNvGrpSpPr/>
            <p:nvPr/>
          </p:nvGrpSpPr>
          <p:grpSpPr>
            <a:xfrm>
              <a:off x="74770" y="694243"/>
              <a:ext cx="3352621" cy="2522734"/>
              <a:chOff x="74770" y="694243"/>
              <a:chExt cx="3352621" cy="2522734"/>
            </a:xfrm>
          </p:grpSpPr>
          <p:sp>
            <p:nvSpPr>
              <p:cNvPr id="9" name="Rectangle: Rounded Corners 8">
                <a:extLst>
                  <a:ext uri="{FF2B5EF4-FFF2-40B4-BE49-F238E27FC236}">
                    <a16:creationId xmlns:a16="http://schemas.microsoft.com/office/drawing/2014/main" id="{3EC72BEB-3691-0470-AFFC-4C2F2C828B0B}"/>
                  </a:ext>
                </a:extLst>
              </p:cNvPr>
              <p:cNvSpPr/>
              <p:nvPr/>
            </p:nvSpPr>
            <p:spPr>
              <a:xfrm>
                <a:off x="74770" y="1097155"/>
                <a:ext cx="3352621" cy="2119822"/>
              </a:xfrm>
              <a:prstGeom prst="roundRect">
                <a:avLst>
                  <a:gd name="adj" fmla="val 4630"/>
                </a:avLst>
              </a:prstGeom>
              <a:solidFill>
                <a:srgbClr val="DCE4F0"/>
              </a:solidFill>
              <a:ln>
                <a:solidFill>
                  <a:srgbClr val="C5D2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Daniel started his advanced training </a:t>
                </a:r>
                <a:r>
                  <a:rPr kumimoji="0" lang="en-AU"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at a </a:t>
                </a:r>
                <a:r>
                  <a:rPr kumimoji="0" lang="en-AU" sz="14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Child Protection unit rotation </a:t>
                </a:r>
                <a:r>
                  <a:rPr kumimoji="0" lang="en-AU"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with a significant outpatient component including patients with behavioural and/or developmental problems. He finished the phase off with a </a:t>
                </a:r>
                <a:r>
                  <a:rPr kumimoji="0" lang="en-AU" sz="14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NICU rotation.</a:t>
                </a:r>
                <a:endParaRPr kumimoji="0" lang="en-US" sz="14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6" name="TextBox 15">
                <a:extLst>
                  <a:ext uri="{FF2B5EF4-FFF2-40B4-BE49-F238E27FC236}">
                    <a16:creationId xmlns:a16="http://schemas.microsoft.com/office/drawing/2014/main" id="{2D06BF2A-F170-6945-D9FA-CB32797C5F8A}"/>
                  </a:ext>
                </a:extLst>
              </p:cNvPr>
              <p:cNvSpPr txBox="1"/>
              <p:nvPr/>
            </p:nvSpPr>
            <p:spPr>
              <a:xfrm>
                <a:off x="123099" y="1193479"/>
                <a:ext cx="3255962"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2" name="TextBox 11">
                <a:extLst>
                  <a:ext uri="{FF2B5EF4-FFF2-40B4-BE49-F238E27FC236}">
                    <a16:creationId xmlns:a16="http://schemas.microsoft.com/office/drawing/2014/main" id="{F5634310-0D15-01DD-AA7F-4B427B9C5B6B}"/>
                  </a:ext>
                </a:extLst>
              </p:cNvPr>
              <p:cNvSpPr txBox="1"/>
              <p:nvPr/>
            </p:nvSpPr>
            <p:spPr>
              <a:xfrm>
                <a:off x="1356647" y="694243"/>
                <a:ext cx="788870" cy="338554"/>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srgbClr val="2E4668"/>
                    </a:solidFill>
                    <a:effectLst/>
                    <a:uLnTx/>
                    <a:uFillTx/>
                    <a:latin typeface="Arial" panose="020B0604020202020204" pitchFamily="34" charset="0"/>
                    <a:ea typeface="+mn-ea"/>
                    <a:cs typeface="Arial" panose="020B0604020202020204" pitchFamily="34" charset="0"/>
                  </a:rPr>
                  <a:t>Year 1</a:t>
                </a:r>
                <a:endParaRPr kumimoji="0" lang="en-AU" sz="1600" b="0" i="0" u="none" strike="noStrike" kern="1200" cap="none" spc="0" normalizeH="0" baseline="0" noProof="0">
                  <a:ln>
                    <a:noFill/>
                  </a:ln>
                  <a:solidFill>
                    <a:srgbClr val="2E4668"/>
                  </a:solidFill>
                  <a:effectLst/>
                  <a:uLnTx/>
                  <a:uFillTx/>
                  <a:latin typeface="Arial" panose="020B0604020202020204" pitchFamily="34" charset="0"/>
                  <a:ea typeface="+mn-ea"/>
                  <a:cs typeface="Arial" panose="020B0604020202020204" pitchFamily="34" charset="0"/>
                </a:endParaRPr>
              </a:p>
            </p:txBody>
          </p:sp>
        </p:grpSp>
        <p:grpSp>
          <p:nvGrpSpPr>
            <p:cNvPr id="30" name="Group 29">
              <a:extLst>
                <a:ext uri="{FF2B5EF4-FFF2-40B4-BE49-F238E27FC236}">
                  <a16:creationId xmlns:a16="http://schemas.microsoft.com/office/drawing/2014/main" id="{8F0EF23F-8D57-A47D-A298-2073278574DF}"/>
                </a:ext>
              </a:extLst>
            </p:cNvPr>
            <p:cNvGrpSpPr/>
            <p:nvPr/>
          </p:nvGrpSpPr>
          <p:grpSpPr>
            <a:xfrm>
              <a:off x="3926348" y="686444"/>
              <a:ext cx="3352621" cy="2530533"/>
              <a:chOff x="3926348" y="686444"/>
              <a:chExt cx="3352621" cy="2530533"/>
            </a:xfrm>
          </p:grpSpPr>
          <p:sp>
            <p:nvSpPr>
              <p:cNvPr id="10" name="Rectangle: Rounded Corners 9">
                <a:extLst>
                  <a:ext uri="{FF2B5EF4-FFF2-40B4-BE49-F238E27FC236}">
                    <a16:creationId xmlns:a16="http://schemas.microsoft.com/office/drawing/2014/main" id="{D4ACC9ED-380F-208E-59B9-177CD235EE27}"/>
                  </a:ext>
                </a:extLst>
              </p:cNvPr>
              <p:cNvSpPr/>
              <p:nvPr/>
            </p:nvSpPr>
            <p:spPr>
              <a:xfrm>
                <a:off x="3926348" y="1089356"/>
                <a:ext cx="3352621" cy="2127621"/>
              </a:xfrm>
              <a:prstGeom prst="roundRect">
                <a:avLst>
                  <a:gd name="adj" fmla="val 4630"/>
                </a:avLst>
              </a:prstGeom>
              <a:solidFill>
                <a:srgbClr val="DCE4F0"/>
              </a:solidFill>
              <a:ln>
                <a:solidFill>
                  <a:srgbClr val="C5D2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Daniel’s second year was a full-time </a:t>
                </a:r>
                <a:r>
                  <a:rPr kumimoji="0" lang="en-US" sz="14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rural rotation</a:t>
                </a:r>
                <a:r>
                  <a:rPr kumimoji="0" 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combining </a:t>
                </a:r>
                <a:r>
                  <a:rPr kumimoji="0" lang="en-US" sz="14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paediatric</a:t>
                </a:r>
                <a:r>
                  <a:rPr kumimoji="0" 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and neonatal inpatient care, participation in the on-call roster, and regular outpatient clinics involving </a:t>
                </a:r>
                <a:r>
                  <a:rPr kumimoji="0" lang="en-US" sz="14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behavioural</a:t>
                </a:r>
                <a:r>
                  <a:rPr kumimoji="0" 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and developmental patients.</a:t>
                </a:r>
                <a:endParaRPr kumimoji="0" lang="en-AU"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7" name="TextBox 16">
                <a:extLst>
                  <a:ext uri="{FF2B5EF4-FFF2-40B4-BE49-F238E27FC236}">
                    <a16:creationId xmlns:a16="http://schemas.microsoft.com/office/drawing/2014/main" id="{69DA0C34-3030-6031-C3AB-CEF340A9DDF8}"/>
                  </a:ext>
                </a:extLst>
              </p:cNvPr>
              <p:cNvSpPr txBox="1"/>
              <p:nvPr/>
            </p:nvSpPr>
            <p:spPr>
              <a:xfrm>
                <a:off x="3974677" y="1156601"/>
                <a:ext cx="3255962"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9" name="TextBox 18">
                <a:extLst>
                  <a:ext uri="{FF2B5EF4-FFF2-40B4-BE49-F238E27FC236}">
                    <a16:creationId xmlns:a16="http://schemas.microsoft.com/office/drawing/2014/main" id="{01AA9F50-BD46-D8BB-F334-7BC8EA25F4A6}"/>
                  </a:ext>
                </a:extLst>
              </p:cNvPr>
              <p:cNvSpPr txBox="1"/>
              <p:nvPr/>
            </p:nvSpPr>
            <p:spPr>
              <a:xfrm>
                <a:off x="5208225" y="686444"/>
                <a:ext cx="788870" cy="338554"/>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srgbClr val="2E4668"/>
                    </a:solidFill>
                    <a:effectLst/>
                    <a:uLnTx/>
                    <a:uFillTx/>
                    <a:latin typeface="Arial" panose="020B0604020202020204" pitchFamily="34" charset="0"/>
                    <a:ea typeface="+mn-ea"/>
                    <a:cs typeface="Arial" panose="020B0604020202020204" pitchFamily="34" charset="0"/>
                  </a:rPr>
                  <a:t>Year 2</a:t>
                </a:r>
                <a:endParaRPr kumimoji="0" lang="en-AU" sz="1600" b="0" i="0" u="none" strike="noStrike" kern="1200" cap="none" spc="0" normalizeH="0" baseline="0" noProof="0">
                  <a:ln>
                    <a:noFill/>
                  </a:ln>
                  <a:solidFill>
                    <a:srgbClr val="2E4668"/>
                  </a:solidFill>
                  <a:effectLst/>
                  <a:uLnTx/>
                  <a:uFillTx/>
                  <a:latin typeface="Arial" panose="020B0604020202020204" pitchFamily="34" charset="0"/>
                  <a:ea typeface="+mn-ea"/>
                  <a:cs typeface="Arial" panose="020B0604020202020204" pitchFamily="34" charset="0"/>
                </a:endParaRPr>
              </a:p>
            </p:txBody>
          </p:sp>
        </p:grpSp>
        <p:grpSp>
          <p:nvGrpSpPr>
            <p:cNvPr id="33" name="Group 32">
              <a:extLst>
                <a:ext uri="{FF2B5EF4-FFF2-40B4-BE49-F238E27FC236}">
                  <a16:creationId xmlns:a16="http://schemas.microsoft.com/office/drawing/2014/main" id="{8AF7B056-073E-6F9A-0282-727B27A0A71D}"/>
                </a:ext>
              </a:extLst>
            </p:cNvPr>
            <p:cNvGrpSpPr/>
            <p:nvPr/>
          </p:nvGrpSpPr>
          <p:grpSpPr>
            <a:xfrm>
              <a:off x="7747261" y="700245"/>
              <a:ext cx="3352621" cy="2524559"/>
              <a:chOff x="7747261" y="700245"/>
              <a:chExt cx="3352621" cy="2524559"/>
            </a:xfrm>
          </p:grpSpPr>
          <p:sp>
            <p:nvSpPr>
              <p:cNvPr id="11" name="Rectangle: Rounded Corners 10">
                <a:extLst>
                  <a:ext uri="{FF2B5EF4-FFF2-40B4-BE49-F238E27FC236}">
                    <a16:creationId xmlns:a16="http://schemas.microsoft.com/office/drawing/2014/main" id="{41144D8B-805B-F7EF-6F91-0131CEA67FF8}"/>
                  </a:ext>
                </a:extLst>
              </p:cNvPr>
              <p:cNvSpPr/>
              <p:nvPr/>
            </p:nvSpPr>
            <p:spPr>
              <a:xfrm>
                <a:off x="7747261" y="1103157"/>
                <a:ext cx="3352621" cy="2121647"/>
              </a:xfrm>
              <a:prstGeom prst="roundRect">
                <a:avLst>
                  <a:gd name="adj" fmla="val 4630"/>
                </a:avLst>
              </a:prstGeom>
              <a:solidFill>
                <a:srgbClr val="DCE4F0"/>
              </a:solidFill>
              <a:ln>
                <a:solidFill>
                  <a:srgbClr val="C5D2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In his final phase, Daniel continued the full-time </a:t>
                </a:r>
                <a:r>
                  <a:rPr kumimoji="0" lang="en-US" sz="14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rural rotation</a:t>
                </a:r>
                <a:r>
                  <a:rPr kumimoji="0" 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building on his experience with </a:t>
                </a:r>
                <a:r>
                  <a:rPr kumimoji="0" lang="en-US" sz="14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paediatric</a:t>
                </a:r>
                <a:r>
                  <a:rPr kumimoji="0" 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and neonatal inpatients, on-call responsibilities and outpatient management of </a:t>
                </a:r>
                <a:r>
                  <a:rPr kumimoji="0" lang="en-US" sz="14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behavioural</a:t>
                </a:r>
                <a:r>
                  <a:rPr kumimoji="0" 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and developmental cases.</a:t>
                </a:r>
                <a:endParaRPr kumimoji="0" lang="en-AU"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8" name="TextBox 17">
                <a:extLst>
                  <a:ext uri="{FF2B5EF4-FFF2-40B4-BE49-F238E27FC236}">
                    <a16:creationId xmlns:a16="http://schemas.microsoft.com/office/drawing/2014/main" id="{8C71471A-6C2F-3461-3C3D-DD6355A36C74}"/>
                  </a:ext>
                </a:extLst>
              </p:cNvPr>
              <p:cNvSpPr txBox="1"/>
              <p:nvPr/>
            </p:nvSpPr>
            <p:spPr>
              <a:xfrm>
                <a:off x="7795590" y="1164400"/>
                <a:ext cx="3255962"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0" name="TextBox 19">
                <a:extLst>
                  <a:ext uri="{FF2B5EF4-FFF2-40B4-BE49-F238E27FC236}">
                    <a16:creationId xmlns:a16="http://schemas.microsoft.com/office/drawing/2014/main" id="{B28B30B3-E26C-2543-EF35-7E82640B675E}"/>
                  </a:ext>
                </a:extLst>
              </p:cNvPr>
              <p:cNvSpPr txBox="1"/>
              <p:nvPr/>
            </p:nvSpPr>
            <p:spPr>
              <a:xfrm>
                <a:off x="9029138" y="700245"/>
                <a:ext cx="788870" cy="338554"/>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srgbClr val="2E4668"/>
                    </a:solidFill>
                    <a:effectLst/>
                    <a:uLnTx/>
                    <a:uFillTx/>
                    <a:latin typeface="Arial" panose="020B0604020202020204" pitchFamily="34" charset="0"/>
                    <a:ea typeface="+mn-ea"/>
                    <a:cs typeface="Arial" panose="020B0604020202020204" pitchFamily="34" charset="0"/>
                  </a:rPr>
                  <a:t>Year 3</a:t>
                </a:r>
                <a:endParaRPr kumimoji="0" lang="en-AU" sz="1600" b="0" i="0" u="none" strike="noStrike" kern="1200" cap="none" spc="0" normalizeH="0" baseline="0" noProof="0">
                  <a:ln>
                    <a:noFill/>
                  </a:ln>
                  <a:solidFill>
                    <a:srgbClr val="2E4668"/>
                  </a:solidFill>
                  <a:effectLst/>
                  <a:uLnTx/>
                  <a:uFillTx/>
                  <a:latin typeface="Arial" panose="020B0604020202020204" pitchFamily="34" charset="0"/>
                  <a:ea typeface="+mn-ea"/>
                  <a:cs typeface="Arial" panose="020B0604020202020204" pitchFamily="34" charset="0"/>
                </a:endParaRPr>
              </a:p>
            </p:txBody>
          </p:sp>
        </p:grpSp>
      </p:grpSp>
      <p:sp>
        <p:nvSpPr>
          <p:cNvPr id="22" name="TextBox 21">
            <a:extLst>
              <a:ext uri="{FF2B5EF4-FFF2-40B4-BE49-F238E27FC236}">
                <a16:creationId xmlns:a16="http://schemas.microsoft.com/office/drawing/2014/main" id="{79E4E630-451D-1876-7BD2-A15B1E597C9E}"/>
              </a:ext>
            </a:extLst>
          </p:cNvPr>
          <p:cNvSpPr txBox="1"/>
          <p:nvPr/>
        </p:nvSpPr>
        <p:spPr>
          <a:xfrm>
            <a:off x="21945" y="6443574"/>
            <a:ext cx="7264957" cy="43088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1" u="none" strike="noStrike" kern="1200" cap="none" spc="0" normalizeH="0" baseline="0" noProof="0">
                <a:ln>
                  <a:noFill/>
                </a:ln>
                <a:solidFill>
                  <a:prstClr val="black"/>
                </a:solidFill>
                <a:effectLst/>
                <a:uLnTx/>
                <a:uFillTx/>
                <a:latin typeface="Aptos" panose="02110004020202020204"/>
                <a:ea typeface="+mn-ea"/>
                <a:cs typeface="+mn-cs"/>
              </a:rPr>
              <a:t>This is a fictional journey for illustrative purposes only. In addition to rotations, trainees need to meet the progression criteria to progress to the next phase of training and fulfil all learning and assessment requirements of the curriculum.   </a:t>
            </a:r>
            <a:endParaRPr kumimoji="0" lang="en-AU" sz="1100" b="0" i="1" u="none" strike="noStrike" kern="1200" cap="none" spc="0" normalizeH="0" baseline="0" noProof="0">
              <a:ln>
                <a:noFill/>
              </a:ln>
              <a:solidFill>
                <a:prstClr val="black"/>
              </a:solidFill>
              <a:effectLst/>
              <a:uLnTx/>
              <a:uFillTx/>
              <a:latin typeface="Aptos" panose="02110004020202020204"/>
              <a:ea typeface="+mn-ea"/>
              <a:cs typeface="+mn-cs"/>
            </a:endParaRPr>
          </a:p>
        </p:txBody>
      </p:sp>
      <p:cxnSp>
        <p:nvCxnSpPr>
          <p:cNvPr id="27" name="Straight Connector 26">
            <a:extLst>
              <a:ext uri="{FF2B5EF4-FFF2-40B4-BE49-F238E27FC236}">
                <a16:creationId xmlns:a16="http://schemas.microsoft.com/office/drawing/2014/main" id="{8A6B8F5C-459D-71AF-1C43-072998971F21}"/>
              </a:ext>
            </a:extLst>
          </p:cNvPr>
          <p:cNvCxnSpPr>
            <a:cxnSpLocks/>
          </p:cNvCxnSpPr>
          <p:nvPr/>
        </p:nvCxnSpPr>
        <p:spPr>
          <a:xfrm>
            <a:off x="2679681" y="4590908"/>
            <a:ext cx="0" cy="208469"/>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49" name="Straight Connector 48">
            <a:extLst>
              <a:ext uri="{FF2B5EF4-FFF2-40B4-BE49-F238E27FC236}">
                <a16:creationId xmlns:a16="http://schemas.microsoft.com/office/drawing/2014/main" id="{7CE2E8A6-7D75-02B4-E409-2D785C1897F7}"/>
              </a:ext>
            </a:extLst>
          </p:cNvPr>
          <p:cNvCxnSpPr>
            <a:cxnSpLocks/>
          </p:cNvCxnSpPr>
          <p:nvPr/>
        </p:nvCxnSpPr>
        <p:spPr>
          <a:xfrm>
            <a:off x="6536109" y="4608138"/>
            <a:ext cx="0" cy="56598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53" name="Straight Connector 52">
            <a:extLst>
              <a:ext uri="{FF2B5EF4-FFF2-40B4-BE49-F238E27FC236}">
                <a16:creationId xmlns:a16="http://schemas.microsoft.com/office/drawing/2014/main" id="{610EB3B6-A59C-32C4-0F60-3AA394B0C62A}"/>
              </a:ext>
            </a:extLst>
          </p:cNvPr>
          <p:cNvCxnSpPr>
            <a:cxnSpLocks/>
          </p:cNvCxnSpPr>
          <p:nvPr/>
        </p:nvCxnSpPr>
        <p:spPr>
          <a:xfrm>
            <a:off x="10473761" y="4450910"/>
            <a:ext cx="0" cy="747373"/>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54" name="Straight Connector 53">
            <a:extLst>
              <a:ext uri="{FF2B5EF4-FFF2-40B4-BE49-F238E27FC236}">
                <a16:creationId xmlns:a16="http://schemas.microsoft.com/office/drawing/2014/main" id="{FFD2D222-C146-CDC9-155C-D6FD450E5F5B}"/>
              </a:ext>
            </a:extLst>
          </p:cNvPr>
          <p:cNvCxnSpPr>
            <a:cxnSpLocks/>
          </p:cNvCxnSpPr>
          <p:nvPr/>
        </p:nvCxnSpPr>
        <p:spPr>
          <a:xfrm flipH="1">
            <a:off x="2679681" y="3282555"/>
            <a:ext cx="1" cy="32400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55" name="Straight Connector 54">
            <a:extLst>
              <a:ext uri="{FF2B5EF4-FFF2-40B4-BE49-F238E27FC236}">
                <a16:creationId xmlns:a16="http://schemas.microsoft.com/office/drawing/2014/main" id="{13BC5C75-A5CF-708D-A7D7-CEB080F41D54}"/>
              </a:ext>
            </a:extLst>
          </p:cNvPr>
          <p:cNvCxnSpPr>
            <a:cxnSpLocks/>
          </p:cNvCxnSpPr>
          <p:nvPr/>
        </p:nvCxnSpPr>
        <p:spPr>
          <a:xfrm>
            <a:off x="10473761" y="3307793"/>
            <a:ext cx="0" cy="483157"/>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56" name="Straight Connector 55">
            <a:extLst>
              <a:ext uri="{FF2B5EF4-FFF2-40B4-BE49-F238E27FC236}">
                <a16:creationId xmlns:a16="http://schemas.microsoft.com/office/drawing/2014/main" id="{AFF50DC8-0825-9198-0054-226E6161C27F}"/>
              </a:ext>
            </a:extLst>
          </p:cNvPr>
          <p:cNvCxnSpPr>
            <a:cxnSpLocks/>
          </p:cNvCxnSpPr>
          <p:nvPr/>
        </p:nvCxnSpPr>
        <p:spPr>
          <a:xfrm flipH="1">
            <a:off x="6536107" y="3276395"/>
            <a:ext cx="1" cy="32400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3" name="TextBox 102">
            <a:extLst>
              <a:ext uri="{FF2B5EF4-FFF2-40B4-BE49-F238E27FC236}">
                <a16:creationId xmlns:a16="http://schemas.microsoft.com/office/drawing/2014/main" id="{06717D2C-13DF-5CA3-1C1F-8D02FD7F51FE}"/>
              </a:ext>
            </a:extLst>
          </p:cNvPr>
          <p:cNvSpPr txBox="1"/>
          <p:nvPr/>
        </p:nvSpPr>
        <p:spPr>
          <a:xfrm>
            <a:off x="21945" y="5232553"/>
            <a:ext cx="1073175" cy="73866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05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Professional experience requirements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05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met</a:t>
            </a:r>
          </a:p>
        </p:txBody>
      </p:sp>
      <p:sp>
        <p:nvSpPr>
          <p:cNvPr id="13" name="Rectangle: Rounded Corners 12">
            <a:extLst>
              <a:ext uri="{FF2B5EF4-FFF2-40B4-BE49-F238E27FC236}">
                <a16:creationId xmlns:a16="http://schemas.microsoft.com/office/drawing/2014/main" id="{3E565D0A-7EE1-B335-225E-0F4A2B7AEA74}"/>
              </a:ext>
            </a:extLst>
          </p:cNvPr>
          <p:cNvSpPr/>
          <p:nvPr/>
        </p:nvSpPr>
        <p:spPr>
          <a:xfrm>
            <a:off x="8777370" y="4150014"/>
            <a:ext cx="3255962" cy="235795"/>
          </a:xfrm>
          <a:prstGeom prst="roundRect">
            <a:avLst>
              <a:gd name="adj" fmla="val 50000"/>
            </a:avLst>
          </a:prstGeom>
          <a:solidFill>
            <a:srgbClr val="C1E5F5"/>
          </a:solidFill>
          <a:ln>
            <a:solidFill>
              <a:srgbClr val="83CBE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Developmental &amp; </a:t>
            </a:r>
            <a:r>
              <a:rPr kumimoji="0" lang="en-US" sz="1000" b="1"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behavioural</a:t>
            </a:r>
            <a:r>
              <a:rPr kumimoji="0" lang="en-US" sz="1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1000" b="1"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paediatrics</a:t>
            </a:r>
            <a:r>
              <a:rPr kumimoji="0" lang="en-US" sz="1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7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LG 14</a:t>
            </a:r>
            <a:endParaRPr kumimoji="0" lang="en-AU" sz="1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grpSp>
        <p:nvGrpSpPr>
          <p:cNvPr id="14" name="Group 13">
            <a:extLst>
              <a:ext uri="{FF2B5EF4-FFF2-40B4-BE49-F238E27FC236}">
                <a16:creationId xmlns:a16="http://schemas.microsoft.com/office/drawing/2014/main" id="{057CCF79-6DB9-8F9A-78DE-50B6965E0723}"/>
              </a:ext>
            </a:extLst>
          </p:cNvPr>
          <p:cNvGrpSpPr/>
          <p:nvPr/>
        </p:nvGrpSpPr>
        <p:grpSpPr>
          <a:xfrm>
            <a:off x="8777371" y="3846734"/>
            <a:ext cx="2596467" cy="205869"/>
            <a:chOff x="7877295" y="4376198"/>
            <a:chExt cx="2596467" cy="205869"/>
          </a:xfrm>
        </p:grpSpPr>
        <p:sp>
          <p:nvSpPr>
            <p:cNvPr id="15" name="Rectangle: Rounded Corners 14">
              <a:extLst>
                <a:ext uri="{FF2B5EF4-FFF2-40B4-BE49-F238E27FC236}">
                  <a16:creationId xmlns:a16="http://schemas.microsoft.com/office/drawing/2014/main" id="{7D95955E-D9F5-7602-E42F-12D08891C960}"/>
                </a:ext>
              </a:extLst>
            </p:cNvPr>
            <p:cNvSpPr/>
            <p:nvPr/>
          </p:nvSpPr>
          <p:spPr>
            <a:xfrm>
              <a:off x="7877295" y="4376198"/>
              <a:ext cx="2596467" cy="205869"/>
            </a:xfrm>
            <a:prstGeom prst="roundRect">
              <a:avLst>
                <a:gd name="adj" fmla="val 50000"/>
              </a:avLst>
            </a:prstGeom>
            <a:solidFill>
              <a:srgbClr val="C1E5F5"/>
            </a:solidFill>
            <a:ln>
              <a:solidFill>
                <a:srgbClr val="83CBE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Promote improved outcomes  </a:t>
              </a:r>
              <a:r>
                <a:rPr kumimoji="0" lang="en-US" sz="7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LG 9</a:t>
              </a:r>
              <a:endParaRPr kumimoji="0" lang="en-AU"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25" name="Graphic 24" descr="Plant with solid fill">
              <a:extLst>
                <a:ext uri="{FF2B5EF4-FFF2-40B4-BE49-F238E27FC236}">
                  <a16:creationId xmlns:a16="http://schemas.microsoft.com/office/drawing/2014/main" id="{454043EE-BCD4-BE03-7E24-0EF13D3E7388}"/>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8008718" y="4395427"/>
              <a:ext cx="182791" cy="182791"/>
            </a:xfrm>
            <a:prstGeom prst="rect">
              <a:avLst/>
            </a:prstGeom>
          </p:spPr>
        </p:pic>
      </p:grpSp>
      <p:grpSp>
        <p:nvGrpSpPr>
          <p:cNvPr id="26" name="Group 25">
            <a:extLst>
              <a:ext uri="{FF2B5EF4-FFF2-40B4-BE49-F238E27FC236}">
                <a16:creationId xmlns:a16="http://schemas.microsoft.com/office/drawing/2014/main" id="{28E7203E-A6A7-7BA8-CCF8-FB58AF0FD00B}"/>
              </a:ext>
            </a:extLst>
          </p:cNvPr>
          <p:cNvGrpSpPr/>
          <p:nvPr/>
        </p:nvGrpSpPr>
        <p:grpSpPr>
          <a:xfrm>
            <a:off x="1269299" y="3645606"/>
            <a:ext cx="2674239" cy="235795"/>
            <a:chOff x="239965" y="3703232"/>
            <a:chExt cx="2674239" cy="235795"/>
          </a:xfrm>
        </p:grpSpPr>
        <p:sp>
          <p:nvSpPr>
            <p:cNvPr id="28" name="Rectangle: Rounded Corners 27">
              <a:extLst>
                <a:ext uri="{FF2B5EF4-FFF2-40B4-BE49-F238E27FC236}">
                  <a16:creationId xmlns:a16="http://schemas.microsoft.com/office/drawing/2014/main" id="{F4B1B642-82E2-D783-CC88-B9059B9268D8}"/>
                </a:ext>
              </a:extLst>
            </p:cNvPr>
            <p:cNvSpPr/>
            <p:nvPr/>
          </p:nvSpPr>
          <p:spPr>
            <a:xfrm>
              <a:off x="239965" y="3703232"/>
              <a:ext cx="2674239" cy="235795"/>
            </a:xfrm>
            <a:prstGeom prst="roundRect">
              <a:avLst>
                <a:gd name="adj" fmla="val 50000"/>
              </a:avLst>
            </a:prstGeom>
            <a:solidFill>
              <a:srgbClr val="C1E5F5"/>
            </a:solidFill>
            <a:ln>
              <a:solidFill>
                <a:srgbClr val="83CBE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Child safety and maltreatment  </a:t>
              </a:r>
              <a:r>
                <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LG 16</a:t>
              </a:r>
              <a:endParaRPr kumimoji="0" lang="en-AU" sz="1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29" name="Graphic 28" descr="Shield Tick with solid fill">
              <a:extLst>
                <a:ext uri="{FF2B5EF4-FFF2-40B4-BE49-F238E27FC236}">
                  <a16:creationId xmlns:a16="http://schemas.microsoft.com/office/drawing/2014/main" id="{9CA71854-5A01-9EDC-5723-FFC9C6D2307F}"/>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371578" y="3730441"/>
              <a:ext cx="169300" cy="169300"/>
            </a:xfrm>
            <a:prstGeom prst="rect">
              <a:avLst/>
            </a:prstGeom>
          </p:spPr>
        </p:pic>
      </p:grpSp>
      <p:grpSp>
        <p:nvGrpSpPr>
          <p:cNvPr id="31" name="Group 30">
            <a:extLst>
              <a:ext uri="{FF2B5EF4-FFF2-40B4-BE49-F238E27FC236}">
                <a16:creationId xmlns:a16="http://schemas.microsoft.com/office/drawing/2014/main" id="{20D0DCA5-67E4-985D-3DB1-49DD92FFFCDB}"/>
              </a:ext>
            </a:extLst>
          </p:cNvPr>
          <p:cNvGrpSpPr/>
          <p:nvPr/>
        </p:nvGrpSpPr>
        <p:grpSpPr>
          <a:xfrm>
            <a:off x="1269299" y="4310824"/>
            <a:ext cx="2931452" cy="221251"/>
            <a:chOff x="239965" y="4368450"/>
            <a:chExt cx="2931452" cy="221251"/>
          </a:xfrm>
        </p:grpSpPr>
        <p:sp>
          <p:nvSpPr>
            <p:cNvPr id="32" name="Rectangle: Rounded Corners 31">
              <a:extLst>
                <a:ext uri="{FF2B5EF4-FFF2-40B4-BE49-F238E27FC236}">
                  <a16:creationId xmlns:a16="http://schemas.microsoft.com/office/drawing/2014/main" id="{2D763813-DF77-7261-18CC-0A4379A7BA3C}"/>
                </a:ext>
              </a:extLst>
            </p:cNvPr>
            <p:cNvSpPr/>
            <p:nvPr/>
          </p:nvSpPr>
          <p:spPr>
            <a:xfrm>
              <a:off x="239965" y="4368450"/>
              <a:ext cx="2931452" cy="221251"/>
            </a:xfrm>
            <a:prstGeom prst="roundRect">
              <a:avLst>
                <a:gd name="adj" fmla="val 50000"/>
              </a:avLst>
            </a:prstGeom>
            <a:solidFill>
              <a:srgbClr val="C1E5F5"/>
            </a:solidFill>
            <a:ln>
              <a:solidFill>
                <a:srgbClr val="83CBE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Neonatal &amp; perinatal medicine  </a:t>
              </a:r>
              <a:r>
                <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LGs 7 &amp; 12</a:t>
              </a:r>
              <a:endParaRPr kumimoji="0" lang="en-AU" sz="1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34" name="Graphic 33" descr="Baby with solid fill">
              <a:extLst>
                <a:ext uri="{FF2B5EF4-FFF2-40B4-BE49-F238E27FC236}">
                  <a16:creationId xmlns:a16="http://schemas.microsoft.com/office/drawing/2014/main" id="{08136DD4-4065-3593-B33F-A399354B144F}"/>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flipH="1">
              <a:off x="359156" y="4385387"/>
              <a:ext cx="194145" cy="194145"/>
            </a:xfrm>
            <a:prstGeom prst="rect">
              <a:avLst/>
            </a:prstGeom>
          </p:spPr>
        </p:pic>
      </p:grpSp>
      <p:grpSp>
        <p:nvGrpSpPr>
          <p:cNvPr id="35" name="Group 34">
            <a:extLst>
              <a:ext uri="{FF2B5EF4-FFF2-40B4-BE49-F238E27FC236}">
                <a16:creationId xmlns:a16="http://schemas.microsoft.com/office/drawing/2014/main" id="{255AB6E0-D646-5AE1-06AB-A48BCD23D938}"/>
              </a:ext>
            </a:extLst>
          </p:cNvPr>
          <p:cNvGrpSpPr/>
          <p:nvPr/>
        </p:nvGrpSpPr>
        <p:grpSpPr>
          <a:xfrm>
            <a:off x="5137700" y="3674225"/>
            <a:ext cx="2171017" cy="223263"/>
            <a:chOff x="7877295" y="4038299"/>
            <a:chExt cx="2171017" cy="223263"/>
          </a:xfrm>
        </p:grpSpPr>
        <p:sp>
          <p:nvSpPr>
            <p:cNvPr id="36" name="Rectangle: Rounded Corners 35">
              <a:extLst>
                <a:ext uri="{FF2B5EF4-FFF2-40B4-BE49-F238E27FC236}">
                  <a16:creationId xmlns:a16="http://schemas.microsoft.com/office/drawing/2014/main" id="{01C72E23-3B4D-F7B4-3030-CA853571EABD}"/>
                </a:ext>
              </a:extLst>
            </p:cNvPr>
            <p:cNvSpPr/>
            <p:nvPr/>
          </p:nvSpPr>
          <p:spPr>
            <a:xfrm>
              <a:off x="7877295" y="4039306"/>
              <a:ext cx="2171017" cy="202021"/>
            </a:xfrm>
            <a:prstGeom prst="roundRect">
              <a:avLst>
                <a:gd name="adj" fmla="val 50000"/>
              </a:avLst>
            </a:prstGeom>
            <a:solidFill>
              <a:srgbClr val="C1E5F5"/>
            </a:solidFill>
            <a:ln>
              <a:solidFill>
                <a:srgbClr val="83CBE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Rural paediatrics  </a:t>
              </a:r>
              <a:r>
                <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LGs 10 &amp; 17</a:t>
              </a:r>
              <a:endParaRPr kumimoji="0" lang="en-AU" sz="1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37" name="Graphic 36" descr="Marker with solid fill">
              <a:extLst>
                <a:ext uri="{FF2B5EF4-FFF2-40B4-BE49-F238E27FC236}">
                  <a16:creationId xmlns:a16="http://schemas.microsoft.com/office/drawing/2014/main" id="{A7A2ADB9-88EC-86A0-DB4B-29E6357DD23B}"/>
                </a:ext>
              </a:extLst>
            </p:cNvPr>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7988483" y="4038299"/>
              <a:ext cx="223263" cy="223263"/>
            </a:xfrm>
            <a:prstGeom prst="rect">
              <a:avLst/>
            </a:prstGeom>
          </p:spPr>
        </p:pic>
      </p:grpSp>
      <p:grpSp>
        <p:nvGrpSpPr>
          <p:cNvPr id="38" name="Group 37">
            <a:extLst>
              <a:ext uri="{FF2B5EF4-FFF2-40B4-BE49-F238E27FC236}">
                <a16:creationId xmlns:a16="http://schemas.microsoft.com/office/drawing/2014/main" id="{4F236706-5BB5-54A3-D3AE-3B2AD77CF922}"/>
              </a:ext>
            </a:extLst>
          </p:cNvPr>
          <p:cNvGrpSpPr/>
          <p:nvPr/>
        </p:nvGrpSpPr>
        <p:grpSpPr>
          <a:xfrm>
            <a:off x="5135029" y="3974406"/>
            <a:ext cx="2993925" cy="235795"/>
            <a:chOff x="4085983" y="4095759"/>
            <a:chExt cx="2993925" cy="235795"/>
          </a:xfrm>
        </p:grpSpPr>
        <p:sp>
          <p:nvSpPr>
            <p:cNvPr id="39" name="Rectangle: Rounded Corners 38">
              <a:extLst>
                <a:ext uri="{FF2B5EF4-FFF2-40B4-BE49-F238E27FC236}">
                  <a16:creationId xmlns:a16="http://schemas.microsoft.com/office/drawing/2014/main" id="{02EC20AA-BE4B-FF91-5136-3CF53E1FF53F}"/>
                </a:ext>
              </a:extLst>
            </p:cNvPr>
            <p:cNvSpPr/>
            <p:nvPr/>
          </p:nvSpPr>
          <p:spPr>
            <a:xfrm>
              <a:off x="4085983" y="4095759"/>
              <a:ext cx="2993925" cy="235795"/>
            </a:xfrm>
            <a:prstGeom prst="roundRect">
              <a:avLst>
                <a:gd name="adj" fmla="val 50000"/>
              </a:avLst>
            </a:prstGeom>
            <a:solidFill>
              <a:srgbClr val="C1E5F5"/>
            </a:solidFill>
            <a:ln>
              <a:solidFill>
                <a:srgbClr val="83CBE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Research &amp; quality improvement  </a:t>
              </a:r>
              <a:r>
                <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LGs 1 &amp; 4</a:t>
              </a:r>
              <a:endParaRPr kumimoji="0" lang="en-AU" sz="1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40" name="Graphic 39" descr="Signal with solid fill">
              <a:extLst>
                <a:ext uri="{FF2B5EF4-FFF2-40B4-BE49-F238E27FC236}">
                  <a16:creationId xmlns:a16="http://schemas.microsoft.com/office/drawing/2014/main" id="{AA05D0C6-D3EE-014B-3E84-7A3C37250CCC}"/>
                </a:ext>
              </a:extLst>
            </p:cNvPr>
            <p:cNvPicPr>
              <a:picLocks noChangeAspect="1"/>
            </p:cNvPicPr>
            <p:nvPr/>
          </p:nvPicPr>
          <p:blipFill>
            <a:blip>
              <a:extLst>
                <a:ext uri="{96DAC541-7B7A-43D3-8B79-37D633B846F1}">
                  <asvg:svgBlip xmlns:asvg="http://schemas.microsoft.com/office/drawing/2016/SVG/main" r:embed="rId12"/>
                </a:ext>
              </a:extLst>
            </a:blip>
            <a:srcRect l="12013" t="28285" r="28959" b="7656"/>
            <a:stretch>
              <a:fillRect/>
            </a:stretch>
          </p:blipFill>
          <p:spPr>
            <a:xfrm>
              <a:off x="4219554" y="4134794"/>
              <a:ext cx="153728" cy="166834"/>
            </a:xfrm>
            <a:prstGeom prst="rect">
              <a:avLst/>
            </a:prstGeom>
          </p:spPr>
        </p:pic>
      </p:grpSp>
      <p:grpSp>
        <p:nvGrpSpPr>
          <p:cNvPr id="41" name="Group 40">
            <a:extLst>
              <a:ext uri="{FF2B5EF4-FFF2-40B4-BE49-F238E27FC236}">
                <a16:creationId xmlns:a16="http://schemas.microsoft.com/office/drawing/2014/main" id="{9B430D7B-50BC-D938-2DF7-2E25F4EC983B}"/>
              </a:ext>
            </a:extLst>
          </p:cNvPr>
          <p:cNvGrpSpPr/>
          <p:nvPr/>
        </p:nvGrpSpPr>
        <p:grpSpPr>
          <a:xfrm>
            <a:off x="5135029" y="4311232"/>
            <a:ext cx="3174258" cy="215659"/>
            <a:chOff x="7906072" y="3706743"/>
            <a:chExt cx="3174258" cy="215659"/>
          </a:xfrm>
        </p:grpSpPr>
        <p:sp>
          <p:nvSpPr>
            <p:cNvPr id="42" name="Rectangle: Rounded Corners 41">
              <a:extLst>
                <a:ext uri="{FF2B5EF4-FFF2-40B4-BE49-F238E27FC236}">
                  <a16:creationId xmlns:a16="http://schemas.microsoft.com/office/drawing/2014/main" id="{CBFF2C65-5C5B-DF80-C9ED-BAFDE25B9609}"/>
                </a:ext>
              </a:extLst>
            </p:cNvPr>
            <p:cNvSpPr/>
            <p:nvPr/>
          </p:nvSpPr>
          <p:spPr>
            <a:xfrm>
              <a:off x="7906072" y="3706743"/>
              <a:ext cx="3174258" cy="215659"/>
            </a:xfrm>
            <a:prstGeom prst="roundRect">
              <a:avLst>
                <a:gd name="adj" fmla="val 50000"/>
              </a:avLst>
            </a:prstGeom>
            <a:solidFill>
              <a:srgbClr val="C1E5F5"/>
            </a:solidFill>
            <a:ln>
              <a:solidFill>
                <a:srgbClr val="83CBE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Adolescent and young adult medicine  </a:t>
              </a:r>
              <a:r>
                <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LG 15</a:t>
              </a:r>
              <a:endParaRPr kumimoji="0" lang="en-AU" sz="1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43" name="Graphic 42" descr="Man and woman with solid fill">
              <a:extLst>
                <a:ext uri="{FF2B5EF4-FFF2-40B4-BE49-F238E27FC236}">
                  <a16:creationId xmlns:a16="http://schemas.microsoft.com/office/drawing/2014/main" id="{22505588-4C73-FCD1-F65B-60F6786CAE59}"/>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8008718" y="3727233"/>
              <a:ext cx="182791" cy="182791"/>
            </a:xfrm>
            <a:prstGeom prst="rect">
              <a:avLst/>
            </a:prstGeom>
          </p:spPr>
        </p:pic>
      </p:grpSp>
      <p:grpSp>
        <p:nvGrpSpPr>
          <p:cNvPr id="48" name="Group 47">
            <a:extLst>
              <a:ext uri="{FF2B5EF4-FFF2-40B4-BE49-F238E27FC236}">
                <a16:creationId xmlns:a16="http://schemas.microsoft.com/office/drawing/2014/main" id="{B4EC7E12-ACBD-52C1-0EB1-75EE9F58597E}"/>
              </a:ext>
            </a:extLst>
          </p:cNvPr>
          <p:cNvGrpSpPr/>
          <p:nvPr/>
        </p:nvGrpSpPr>
        <p:grpSpPr>
          <a:xfrm>
            <a:off x="1269299" y="3979097"/>
            <a:ext cx="2674239" cy="235795"/>
            <a:chOff x="239965" y="4036723"/>
            <a:chExt cx="2674239" cy="235795"/>
          </a:xfrm>
        </p:grpSpPr>
        <p:sp>
          <p:nvSpPr>
            <p:cNvPr id="50" name="Rectangle: Rounded Corners 49">
              <a:extLst>
                <a:ext uri="{FF2B5EF4-FFF2-40B4-BE49-F238E27FC236}">
                  <a16:creationId xmlns:a16="http://schemas.microsoft.com/office/drawing/2014/main" id="{245CC1BF-806F-07F1-9E91-A7BDC7A11DAD}"/>
                </a:ext>
              </a:extLst>
            </p:cNvPr>
            <p:cNvSpPr/>
            <p:nvPr/>
          </p:nvSpPr>
          <p:spPr>
            <a:xfrm>
              <a:off x="239965" y="4036723"/>
              <a:ext cx="2674239" cy="235795"/>
            </a:xfrm>
            <a:prstGeom prst="roundRect">
              <a:avLst>
                <a:gd name="adj" fmla="val 50000"/>
              </a:avLst>
            </a:prstGeom>
            <a:solidFill>
              <a:srgbClr val="C1E5F5"/>
            </a:solidFill>
            <a:ln>
              <a:solidFill>
                <a:srgbClr val="83CBE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Acute and emergency care  </a:t>
              </a:r>
              <a:r>
                <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LG 7 &amp; 13</a:t>
              </a:r>
              <a:endParaRPr kumimoji="0" lang="en-AU" sz="1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51" name="Graphic 50" descr="Stethoscope with solid fill">
              <a:extLst>
                <a:ext uri="{FF2B5EF4-FFF2-40B4-BE49-F238E27FC236}">
                  <a16:creationId xmlns:a16="http://schemas.microsoft.com/office/drawing/2014/main" id="{A371531A-7265-0C12-00A9-97060E633420}"/>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359156" y="4061570"/>
              <a:ext cx="183623" cy="183623"/>
            </a:xfrm>
            <a:prstGeom prst="rect">
              <a:avLst/>
            </a:prstGeom>
          </p:spPr>
        </p:pic>
      </p:grpSp>
      <p:pic>
        <p:nvPicPr>
          <p:cNvPr id="52" name="Graphic 51" descr="Baby crawling with solid fill">
            <a:extLst>
              <a:ext uri="{FF2B5EF4-FFF2-40B4-BE49-F238E27FC236}">
                <a16:creationId xmlns:a16="http://schemas.microsoft.com/office/drawing/2014/main" id="{634F4893-0DEE-1373-7A0A-29A9970AC232}"/>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8899971" y="4172550"/>
            <a:ext cx="200436" cy="200436"/>
          </a:xfrm>
          <a:prstGeom prst="rect">
            <a:avLst/>
          </a:prstGeom>
        </p:spPr>
      </p:pic>
      <p:grpSp>
        <p:nvGrpSpPr>
          <p:cNvPr id="75" name="Group 74">
            <a:extLst>
              <a:ext uri="{FF2B5EF4-FFF2-40B4-BE49-F238E27FC236}">
                <a16:creationId xmlns:a16="http://schemas.microsoft.com/office/drawing/2014/main" id="{CF882362-871D-F0BB-7A16-A6C5043453C8}"/>
              </a:ext>
            </a:extLst>
          </p:cNvPr>
          <p:cNvGrpSpPr/>
          <p:nvPr/>
        </p:nvGrpSpPr>
        <p:grpSpPr>
          <a:xfrm>
            <a:off x="4917705" y="4984966"/>
            <a:ext cx="3343688" cy="1626891"/>
            <a:chOff x="4207764" y="3204972"/>
            <a:chExt cx="3776472" cy="1951394"/>
          </a:xfrm>
        </p:grpSpPr>
        <p:sp>
          <p:nvSpPr>
            <p:cNvPr id="76" name="Rectangle: Rounded Corners 75">
              <a:extLst>
                <a:ext uri="{FF2B5EF4-FFF2-40B4-BE49-F238E27FC236}">
                  <a16:creationId xmlns:a16="http://schemas.microsoft.com/office/drawing/2014/main" id="{E5457298-A4F9-FC20-6045-D63688766DD3}"/>
                </a:ext>
              </a:extLst>
            </p:cNvPr>
            <p:cNvSpPr/>
            <p:nvPr/>
          </p:nvSpPr>
          <p:spPr>
            <a:xfrm>
              <a:off x="4207764" y="3204972"/>
              <a:ext cx="3776472" cy="1554272"/>
            </a:xfrm>
            <a:prstGeom prst="roundRect">
              <a:avLst>
                <a:gd name="adj" fmla="val 12037"/>
              </a:avLst>
            </a:prstGeom>
            <a:solidFill>
              <a:srgbClr val="FFFAEB"/>
            </a:solidFill>
            <a:ln>
              <a:solidFill>
                <a:srgbClr val="FFE8A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6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77" name="TextBox 76">
              <a:extLst>
                <a:ext uri="{FF2B5EF4-FFF2-40B4-BE49-F238E27FC236}">
                  <a16:creationId xmlns:a16="http://schemas.microsoft.com/office/drawing/2014/main" id="{8586AE4C-E945-7E01-086B-814F10A66588}"/>
                </a:ext>
              </a:extLst>
            </p:cNvPr>
            <p:cNvSpPr txBox="1"/>
            <p:nvPr/>
          </p:nvSpPr>
          <p:spPr>
            <a:xfrm>
              <a:off x="4303436" y="3301306"/>
              <a:ext cx="3608832" cy="185506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Essential General </a:t>
              </a:r>
              <a:br>
                <a:rPr kumimoji="0" lang="en-US" sz="12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r>
                <a:rPr kumimoji="0" lang="en-US" sz="1200" b="1"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Paediatrics</a:t>
              </a:r>
              <a:r>
                <a:rPr kumimoji="0" lang="en-US" sz="12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(core)</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12-month rotation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Full time</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05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grpSp>
      <p:grpSp>
        <p:nvGrpSpPr>
          <p:cNvPr id="78" name="Group 77">
            <a:extLst>
              <a:ext uri="{FF2B5EF4-FFF2-40B4-BE49-F238E27FC236}">
                <a16:creationId xmlns:a16="http://schemas.microsoft.com/office/drawing/2014/main" id="{35AC372E-BF43-DED0-0A59-75A399EECFC1}"/>
              </a:ext>
            </a:extLst>
          </p:cNvPr>
          <p:cNvGrpSpPr/>
          <p:nvPr/>
        </p:nvGrpSpPr>
        <p:grpSpPr>
          <a:xfrm>
            <a:off x="8733814" y="4971167"/>
            <a:ext cx="3343688" cy="1626891"/>
            <a:chOff x="4207764" y="3204972"/>
            <a:chExt cx="3776472" cy="1951394"/>
          </a:xfrm>
        </p:grpSpPr>
        <p:sp>
          <p:nvSpPr>
            <p:cNvPr id="79" name="Rectangle: Rounded Corners 78">
              <a:extLst>
                <a:ext uri="{FF2B5EF4-FFF2-40B4-BE49-F238E27FC236}">
                  <a16:creationId xmlns:a16="http://schemas.microsoft.com/office/drawing/2014/main" id="{CA6D68F6-1E64-8E0A-4F53-F0F64896A4A7}"/>
                </a:ext>
              </a:extLst>
            </p:cNvPr>
            <p:cNvSpPr/>
            <p:nvPr/>
          </p:nvSpPr>
          <p:spPr>
            <a:xfrm>
              <a:off x="4207764" y="3204972"/>
              <a:ext cx="3776472" cy="1554272"/>
            </a:xfrm>
            <a:prstGeom prst="roundRect">
              <a:avLst>
                <a:gd name="adj" fmla="val 12037"/>
              </a:avLst>
            </a:prstGeom>
            <a:solidFill>
              <a:srgbClr val="FFFAEB"/>
            </a:solidFill>
            <a:ln>
              <a:solidFill>
                <a:srgbClr val="FFE8A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6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80" name="TextBox 79">
              <a:extLst>
                <a:ext uri="{FF2B5EF4-FFF2-40B4-BE49-F238E27FC236}">
                  <a16:creationId xmlns:a16="http://schemas.microsoft.com/office/drawing/2014/main" id="{FC541798-4045-759C-9A22-9EFCC74C96FB}"/>
                </a:ext>
              </a:extLst>
            </p:cNvPr>
            <p:cNvSpPr txBox="1"/>
            <p:nvPr/>
          </p:nvSpPr>
          <p:spPr>
            <a:xfrm>
              <a:off x="4303436" y="3301306"/>
              <a:ext cx="3608832" cy="185506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Essential General </a:t>
              </a:r>
              <a:r>
                <a:rPr kumimoji="0" lang="en-US" sz="1200" b="1"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Paediatrics</a:t>
              </a:r>
              <a:r>
                <a:rPr kumimoji="0" lang="en-US" sz="12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(core),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Non-core</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12-month rotation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Full time</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05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grpSp>
      <p:grpSp>
        <p:nvGrpSpPr>
          <p:cNvPr id="83" name="Group 82">
            <a:extLst>
              <a:ext uri="{FF2B5EF4-FFF2-40B4-BE49-F238E27FC236}">
                <a16:creationId xmlns:a16="http://schemas.microsoft.com/office/drawing/2014/main" id="{340CF469-0954-5A75-BD8D-D536AD1CF1CD}"/>
              </a:ext>
            </a:extLst>
          </p:cNvPr>
          <p:cNvGrpSpPr/>
          <p:nvPr/>
        </p:nvGrpSpPr>
        <p:grpSpPr>
          <a:xfrm>
            <a:off x="1779016" y="4819159"/>
            <a:ext cx="1749287" cy="388144"/>
            <a:chOff x="2067145" y="4912726"/>
            <a:chExt cx="1749287" cy="388144"/>
          </a:xfrm>
        </p:grpSpPr>
        <p:cxnSp>
          <p:nvCxnSpPr>
            <p:cNvPr id="84" name="Straight Connector 83">
              <a:extLst>
                <a:ext uri="{FF2B5EF4-FFF2-40B4-BE49-F238E27FC236}">
                  <a16:creationId xmlns:a16="http://schemas.microsoft.com/office/drawing/2014/main" id="{A2EAC184-CEC2-98A8-A8C4-E90E959B24C6}"/>
                </a:ext>
              </a:extLst>
            </p:cNvPr>
            <p:cNvCxnSpPr>
              <a:cxnSpLocks/>
            </p:cNvCxnSpPr>
            <p:nvPr/>
          </p:nvCxnSpPr>
          <p:spPr>
            <a:xfrm>
              <a:off x="2067145" y="4921746"/>
              <a:ext cx="0" cy="379124"/>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85" name="Straight Connector 84">
              <a:extLst>
                <a:ext uri="{FF2B5EF4-FFF2-40B4-BE49-F238E27FC236}">
                  <a16:creationId xmlns:a16="http://schemas.microsoft.com/office/drawing/2014/main" id="{017B2926-B59A-0F3F-C4AB-6AA42512BB88}"/>
                </a:ext>
              </a:extLst>
            </p:cNvPr>
            <p:cNvCxnSpPr>
              <a:cxnSpLocks/>
            </p:cNvCxnSpPr>
            <p:nvPr/>
          </p:nvCxnSpPr>
          <p:spPr>
            <a:xfrm>
              <a:off x="3816432" y="4912726"/>
              <a:ext cx="0" cy="379124"/>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88" name="Straight Connector 87">
              <a:extLst>
                <a:ext uri="{FF2B5EF4-FFF2-40B4-BE49-F238E27FC236}">
                  <a16:creationId xmlns:a16="http://schemas.microsoft.com/office/drawing/2014/main" id="{91E0A5CE-ED11-EBB2-B00F-B36B64619306}"/>
                </a:ext>
              </a:extLst>
            </p:cNvPr>
            <p:cNvCxnSpPr/>
            <p:nvPr/>
          </p:nvCxnSpPr>
          <p:spPr>
            <a:xfrm flipV="1">
              <a:off x="2067145" y="4912726"/>
              <a:ext cx="1749287" cy="902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grpSp>
      <p:grpSp>
        <p:nvGrpSpPr>
          <p:cNvPr id="70" name="Group 69">
            <a:extLst>
              <a:ext uri="{FF2B5EF4-FFF2-40B4-BE49-F238E27FC236}">
                <a16:creationId xmlns:a16="http://schemas.microsoft.com/office/drawing/2014/main" id="{6A2EF5A1-C705-8BB0-A31F-EA06BDB79450}"/>
              </a:ext>
            </a:extLst>
          </p:cNvPr>
          <p:cNvGrpSpPr/>
          <p:nvPr/>
        </p:nvGrpSpPr>
        <p:grpSpPr>
          <a:xfrm>
            <a:off x="1032387" y="4992766"/>
            <a:ext cx="3396131" cy="1642911"/>
            <a:chOff x="170825" y="3204972"/>
            <a:chExt cx="3835702" cy="1642911"/>
          </a:xfrm>
        </p:grpSpPr>
        <p:sp>
          <p:nvSpPr>
            <p:cNvPr id="71" name="Rectangle: Rounded Corners 70">
              <a:extLst>
                <a:ext uri="{FF2B5EF4-FFF2-40B4-BE49-F238E27FC236}">
                  <a16:creationId xmlns:a16="http://schemas.microsoft.com/office/drawing/2014/main" id="{14A36CDC-E242-B57A-1121-A4D9876C4F20}"/>
                </a:ext>
              </a:extLst>
            </p:cNvPr>
            <p:cNvSpPr/>
            <p:nvPr/>
          </p:nvSpPr>
          <p:spPr>
            <a:xfrm>
              <a:off x="210312" y="3204972"/>
              <a:ext cx="1755647" cy="1295807"/>
            </a:xfrm>
            <a:prstGeom prst="roundRect">
              <a:avLst>
                <a:gd name="adj" fmla="val 12037"/>
              </a:avLst>
            </a:prstGeom>
            <a:solidFill>
              <a:srgbClr val="FFFAEB"/>
            </a:solidFill>
            <a:ln>
              <a:solidFill>
                <a:srgbClr val="FFE8A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6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72" name="Rectangle: Rounded Corners 71">
              <a:extLst>
                <a:ext uri="{FF2B5EF4-FFF2-40B4-BE49-F238E27FC236}">
                  <a16:creationId xmlns:a16="http://schemas.microsoft.com/office/drawing/2014/main" id="{AEB43276-93BC-C4DA-8A2E-FAD7CB4CB189}"/>
                </a:ext>
              </a:extLst>
            </p:cNvPr>
            <p:cNvSpPr/>
            <p:nvPr/>
          </p:nvSpPr>
          <p:spPr>
            <a:xfrm>
              <a:off x="2231136" y="3204972"/>
              <a:ext cx="1755647" cy="1295808"/>
            </a:xfrm>
            <a:prstGeom prst="roundRect">
              <a:avLst>
                <a:gd name="adj" fmla="val 12037"/>
              </a:avLst>
            </a:prstGeom>
            <a:solidFill>
              <a:srgbClr val="FFFAEB"/>
            </a:solidFill>
            <a:ln>
              <a:solidFill>
                <a:srgbClr val="FFE8A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6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74" name="TextBox 73">
              <a:extLst>
                <a:ext uri="{FF2B5EF4-FFF2-40B4-BE49-F238E27FC236}">
                  <a16:creationId xmlns:a16="http://schemas.microsoft.com/office/drawing/2014/main" id="{DE4F0645-495E-9D01-A415-9A4124284051}"/>
                </a:ext>
              </a:extLst>
            </p:cNvPr>
            <p:cNvSpPr txBox="1"/>
            <p:nvPr/>
          </p:nvSpPr>
          <p:spPr>
            <a:xfrm>
              <a:off x="2211393" y="3301306"/>
              <a:ext cx="1795134" cy="15465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Hospital Paediatrics (core)</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6-month rotation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Full time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05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73" name="TextBox 72">
              <a:extLst>
                <a:ext uri="{FF2B5EF4-FFF2-40B4-BE49-F238E27FC236}">
                  <a16:creationId xmlns:a16="http://schemas.microsoft.com/office/drawing/2014/main" id="{CA8B35DA-90A7-9C64-33E3-D3C7AB7BFAD3}"/>
                </a:ext>
              </a:extLst>
            </p:cNvPr>
            <p:cNvSpPr txBox="1"/>
            <p:nvPr/>
          </p:nvSpPr>
          <p:spPr>
            <a:xfrm>
              <a:off x="170825" y="3301306"/>
              <a:ext cx="1795134" cy="15465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Developmental and </a:t>
              </a:r>
              <a:r>
                <a:rPr kumimoji="0" lang="en-US" sz="1200" b="1"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Behavioural</a:t>
              </a:r>
              <a:r>
                <a:rPr kumimoji="0" lang="en-US" sz="12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1200" b="1"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Paediatrics</a:t>
              </a:r>
              <a:r>
                <a:rPr kumimoji="0" lang="en-US" sz="12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(core)</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6-month rotation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Full time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05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grpSp>
      <p:pic>
        <p:nvPicPr>
          <p:cNvPr id="57" name="Video 56">
            <a:extLst>
              <a:ext uri="{FF2B5EF4-FFF2-40B4-BE49-F238E27FC236}">
                <a16:creationId xmlns:a16="http://schemas.microsoft.com/office/drawing/2014/main" id="{7322B477-BF72-B072-6F9E-5A04E4F3E199}"/>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63312702"/>
      </p:ext>
    </p:extLst>
  </p:cSld>
  <p:clrMapOvr>
    <a:masterClrMapping/>
  </p:clrMapOvr>
  <mc:AlternateContent xmlns:mc="http://schemas.openxmlformats.org/markup-compatibility/2006" xmlns:p14="http://schemas.microsoft.com/office/powerpoint/2010/main">
    <mc:Choice Requires="p14">
      <p:transition spd="slow" p14:dur="2000" advTm="107023"/>
    </mc:Choice>
    <mc:Fallback xmlns="">
      <p:transition spd="slow" advTm="1070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7"/>
                </p:tgtEl>
              </p:cMediaNode>
            </p:video>
            <p:seq concurrent="1" nextAc="seek">
              <p:cTn id="8" restart="whenNotActive" fill="hold" evtFilter="cancelBubble" nodeType="interactiveSeq">
                <p:stCondLst>
                  <p:cond evt="onClick" delay="0">
                    <p:tgtEl>
                      <p:spTgt spid="5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7"/>
                                        </p:tgtEl>
                                      </p:cBhvr>
                                    </p:cmd>
                                  </p:childTnLst>
                                </p:cTn>
                              </p:par>
                            </p:childTnLst>
                          </p:cTn>
                        </p:par>
                      </p:childTnLst>
                    </p:cTn>
                  </p:par>
                </p:childTnLst>
              </p:cTn>
              <p:nextCondLst>
                <p:cond evt="onClick" delay="0">
                  <p:tgtEl>
                    <p:spTgt spid="57"/>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6" name="Straight Connector 35">
            <a:extLst>
              <a:ext uri="{FF2B5EF4-FFF2-40B4-BE49-F238E27FC236}">
                <a16:creationId xmlns:a16="http://schemas.microsoft.com/office/drawing/2014/main" id="{72ED070C-7B96-11FB-C330-CF1F96622CB2}"/>
              </a:ext>
            </a:extLst>
          </p:cNvPr>
          <p:cNvCxnSpPr/>
          <p:nvPr/>
        </p:nvCxnSpPr>
        <p:spPr>
          <a:xfrm>
            <a:off x="823143" y="3883120"/>
            <a:ext cx="10462437" cy="0"/>
          </a:xfrm>
          <a:prstGeom prst="line">
            <a:avLst/>
          </a:prstGeom>
          <a:ln w="28575"/>
        </p:spPr>
        <p:style>
          <a:lnRef idx="1">
            <a:schemeClr val="accent1"/>
          </a:lnRef>
          <a:fillRef idx="0">
            <a:schemeClr val="accent1"/>
          </a:fillRef>
          <a:effectRef idx="0">
            <a:schemeClr val="accent1"/>
          </a:effectRef>
          <a:fontRef idx="minor">
            <a:schemeClr val="tx1"/>
          </a:fontRef>
        </p:style>
      </p:cxnSp>
      <p:grpSp>
        <p:nvGrpSpPr>
          <p:cNvPr id="62" name="Group 61">
            <a:extLst>
              <a:ext uri="{FF2B5EF4-FFF2-40B4-BE49-F238E27FC236}">
                <a16:creationId xmlns:a16="http://schemas.microsoft.com/office/drawing/2014/main" id="{CDDFE584-DFC8-AF7E-9E8A-886812CACB57}"/>
              </a:ext>
            </a:extLst>
          </p:cNvPr>
          <p:cNvGrpSpPr/>
          <p:nvPr/>
        </p:nvGrpSpPr>
        <p:grpSpPr>
          <a:xfrm>
            <a:off x="596578" y="2995372"/>
            <a:ext cx="11595421" cy="1864819"/>
            <a:chOff x="846933" y="1875752"/>
            <a:chExt cx="11595421" cy="1864819"/>
          </a:xfrm>
        </p:grpSpPr>
        <p:grpSp>
          <p:nvGrpSpPr>
            <p:cNvPr id="41" name="Group 40">
              <a:extLst>
                <a:ext uri="{FF2B5EF4-FFF2-40B4-BE49-F238E27FC236}">
                  <a16:creationId xmlns:a16="http://schemas.microsoft.com/office/drawing/2014/main" id="{D75619EE-450B-BF25-225A-B9C336C1FA28}"/>
                </a:ext>
              </a:extLst>
            </p:cNvPr>
            <p:cNvGrpSpPr/>
            <p:nvPr/>
          </p:nvGrpSpPr>
          <p:grpSpPr>
            <a:xfrm>
              <a:off x="926375" y="2227961"/>
              <a:ext cx="861199" cy="803650"/>
              <a:chOff x="192026" y="1427921"/>
              <a:chExt cx="861199" cy="803650"/>
            </a:xfrm>
          </p:grpSpPr>
          <p:sp>
            <p:nvSpPr>
              <p:cNvPr id="38" name="Oval 37">
                <a:extLst>
                  <a:ext uri="{FF2B5EF4-FFF2-40B4-BE49-F238E27FC236}">
                    <a16:creationId xmlns:a16="http://schemas.microsoft.com/office/drawing/2014/main" id="{EE0ED8DC-4DF6-BF9E-2CC8-151E097DB03D}"/>
                  </a:ext>
                </a:extLst>
              </p:cNvPr>
              <p:cNvSpPr/>
              <p:nvPr/>
            </p:nvSpPr>
            <p:spPr>
              <a:xfrm rot="16200000">
                <a:off x="220801" y="1399146"/>
                <a:ext cx="803650" cy="861199"/>
              </a:xfrm>
              <a:prstGeom prst="ellipse">
                <a:avLst/>
              </a:prstGeom>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a:ea typeface="+mn-ea"/>
                  <a:cs typeface="+mn-cs"/>
                </a:endParaRPr>
              </a:p>
            </p:txBody>
          </p:sp>
          <p:sp>
            <p:nvSpPr>
              <p:cNvPr id="39" name="Oval 38">
                <a:extLst>
                  <a:ext uri="{FF2B5EF4-FFF2-40B4-BE49-F238E27FC236}">
                    <a16:creationId xmlns:a16="http://schemas.microsoft.com/office/drawing/2014/main" id="{A0765B98-CF1C-5AB4-B1FC-91FC541A4ACD}"/>
                  </a:ext>
                </a:extLst>
              </p:cNvPr>
              <p:cNvSpPr/>
              <p:nvPr/>
            </p:nvSpPr>
            <p:spPr>
              <a:xfrm rot="16200000">
                <a:off x="351429" y="1548322"/>
                <a:ext cx="552280" cy="576838"/>
              </a:xfrm>
              <a:prstGeom prst="ellipse">
                <a:avLst/>
              </a:prstGeom>
              <a:ln/>
            </p:spPr>
            <p:style>
              <a:lnRef idx="1">
                <a:schemeClr val="accent5"/>
              </a:lnRef>
              <a:fillRef idx="2">
                <a:schemeClr val="accent5"/>
              </a:fillRef>
              <a:effectRef idx="1">
                <a:schemeClr val="accent5"/>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a:ea typeface="+mn-ea"/>
                  <a:cs typeface="+mn-cs"/>
                </a:endParaRPr>
              </a:p>
            </p:txBody>
          </p:sp>
          <p:sp>
            <p:nvSpPr>
              <p:cNvPr id="40" name="Oval 39">
                <a:extLst>
                  <a:ext uri="{FF2B5EF4-FFF2-40B4-BE49-F238E27FC236}">
                    <a16:creationId xmlns:a16="http://schemas.microsoft.com/office/drawing/2014/main" id="{8B6E733F-A457-409C-CE58-F24C84290150}"/>
                  </a:ext>
                </a:extLst>
              </p:cNvPr>
              <p:cNvSpPr/>
              <p:nvPr/>
            </p:nvSpPr>
            <p:spPr>
              <a:xfrm rot="16200000">
                <a:off x="498548" y="1676826"/>
                <a:ext cx="276725" cy="296543"/>
              </a:xfrm>
              <a:prstGeom prst="ellipse">
                <a:avLst/>
              </a:prstGeom>
              <a:solidFill>
                <a:schemeClr val="bg1"/>
              </a:solidFill>
              <a:ln w="9525">
                <a:solidFill>
                  <a:srgbClr val="2046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grpSp>
        <p:grpSp>
          <p:nvGrpSpPr>
            <p:cNvPr id="42" name="Group 41">
              <a:extLst>
                <a:ext uri="{FF2B5EF4-FFF2-40B4-BE49-F238E27FC236}">
                  <a16:creationId xmlns:a16="http://schemas.microsoft.com/office/drawing/2014/main" id="{FCFAF7BD-1E38-0A46-078C-2621B6579D90}"/>
                </a:ext>
              </a:extLst>
            </p:cNvPr>
            <p:cNvGrpSpPr/>
            <p:nvPr/>
          </p:nvGrpSpPr>
          <p:grpSpPr>
            <a:xfrm>
              <a:off x="3350956" y="2248944"/>
              <a:ext cx="861199" cy="803650"/>
              <a:chOff x="192026" y="1427921"/>
              <a:chExt cx="861199" cy="803650"/>
            </a:xfrm>
          </p:grpSpPr>
          <p:sp>
            <p:nvSpPr>
              <p:cNvPr id="43" name="Oval 42">
                <a:extLst>
                  <a:ext uri="{FF2B5EF4-FFF2-40B4-BE49-F238E27FC236}">
                    <a16:creationId xmlns:a16="http://schemas.microsoft.com/office/drawing/2014/main" id="{06425AD9-48B2-F169-D2F6-D1AD88015419}"/>
                  </a:ext>
                </a:extLst>
              </p:cNvPr>
              <p:cNvSpPr/>
              <p:nvPr/>
            </p:nvSpPr>
            <p:spPr>
              <a:xfrm rot="16200000">
                <a:off x="220801" y="1399146"/>
                <a:ext cx="803650" cy="861199"/>
              </a:xfrm>
              <a:prstGeom prst="ellipse">
                <a:avLst/>
              </a:prstGeom>
              <a:solidFill>
                <a:srgbClr val="F2E6CA"/>
              </a:solidFill>
              <a:ln w="9525">
                <a:solidFill>
                  <a:srgbClr val="2046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44" name="Oval 43">
                <a:extLst>
                  <a:ext uri="{FF2B5EF4-FFF2-40B4-BE49-F238E27FC236}">
                    <a16:creationId xmlns:a16="http://schemas.microsoft.com/office/drawing/2014/main" id="{D80A8A31-03D6-AAC9-E6F2-590F331D2866}"/>
                  </a:ext>
                </a:extLst>
              </p:cNvPr>
              <p:cNvSpPr/>
              <p:nvPr/>
            </p:nvSpPr>
            <p:spPr>
              <a:xfrm rot="16200000">
                <a:off x="351429" y="1548322"/>
                <a:ext cx="552280" cy="576838"/>
              </a:xfrm>
              <a:prstGeom prst="ellipse">
                <a:avLst/>
              </a:prstGeom>
              <a:solidFill>
                <a:srgbClr val="D3A440">
                  <a:alpha val="20000"/>
                </a:srgbClr>
              </a:solidFill>
              <a:ln w="9525">
                <a:solidFill>
                  <a:srgbClr val="2046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45" name="Oval 44">
                <a:extLst>
                  <a:ext uri="{FF2B5EF4-FFF2-40B4-BE49-F238E27FC236}">
                    <a16:creationId xmlns:a16="http://schemas.microsoft.com/office/drawing/2014/main" id="{AC56DBB5-7607-12BD-84CA-1892A8981409}"/>
                  </a:ext>
                </a:extLst>
              </p:cNvPr>
              <p:cNvSpPr/>
              <p:nvPr/>
            </p:nvSpPr>
            <p:spPr>
              <a:xfrm rot="16200000">
                <a:off x="498548" y="1676826"/>
                <a:ext cx="276725" cy="296543"/>
              </a:xfrm>
              <a:prstGeom prst="ellipse">
                <a:avLst/>
              </a:prstGeom>
              <a:solidFill>
                <a:schemeClr val="bg1"/>
              </a:solidFill>
              <a:ln w="9525">
                <a:solidFill>
                  <a:srgbClr val="2046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prstClr val="black"/>
                  </a:solidFill>
                  <a:effectLst/>
                  <a:uLnTx/>
                  <a:uFillTx/>
                  <a:latin typeface="Arial"/>
                  <a:ea typeface="+mn-ea"/>
                  <a:cs typeface="+mn-cs"/>
                </a:endParaRPr>
              </a:p>
            </p:txBody>
          </p:sp>
        </p:grpSp>
        <p:grpSp>
          <p:nvGrpSpPr>
            <p:cNvPr id="46" name="Group 45">
              <a:extLst>
                <a:ext uri="{FF2B5EF4-FFF2-40B4-BE49-F238E27FC236}">
                  <a16:creationId xmlns:a16="http://schemas.microsoft.com/office/drawing/2014/main" id="{00385371-46B9-504B-9BC2-2DF441502FE1}"/>
                </a:ext>
              </a:extLst>
            </p:cNvPr>
            <p:cNvGrpSpPr/>
            <p:nvPr/>
          </p:nvGrpSpPr>
          <p:grpSpPr>
            <a:xfrm>
              <a:off x="5915755" y="2234956"/>
              <a:ext cx="861199" cy="803650"/>
              <a:chOff x="192026" y="1427921"/>
              <a:chExt cx="861199" cy="803650"/>
            </a:xfrm>
          </p:grpSpPr>
          <p:sp>
            <p:nvSpPr>
              <p:cNvPr id="47" name="Oval 46">
                <a:extLst>
                  <a:ext uri="{FF2B5EF4-FFF2-40B4-BE49-F238E27FC236}">
                    <a16:creationId xmlns:a16="http://schemas.microsoft.com/office/drawing/2014/main" id="{B0960AA2-EA54-B96C-146F-3B87ACE08019}"/>
                  </a:ext>
                </a:extLst>
              </p:cNvPr>
              <p:cNvSpPr/>
              <p:nvPr/>
            </p:nvSpPr>
            <p:spPr>
              <a:xfrm rot="16200000">
                <a:off x="220801" y="1399146"/>
                <a:ext cx="803650" cy="861199"/>
              </a:xfrm>
              <a:prstGeom prst="ellipse">
                <a:avLst/>
              </a:prstGeom>
              <a:solidFill>
                <a:srgbClr val="F2E6CA"/>
              </a:solidFill>
              <a:ln w="9525">
                <a:solidFill>
                  <a:srgbClr val="2046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48" name="Oval 47">
                <a:extLst>
                  <a:ext uri="{FF2B5EF4-FFF2-40B4-BE49-F238E27FC236}">
                    <a16:creationId xmlns:a16="http://schemas.microsoft.com/office/drawing/2014/main" id="{81466C2B-4D99-FEBA-C09A-300D9DB33AF4}"/>
                  </a:ext>
                </a:extLst>
              </p:cNvPr>
              <p:cNvSpPr/>
              <p:nvPr/>
            </p:nvSpPr>
            <p:spPr>
              <a:xfrm rot="16200000">
                <a:off x="351429" y="1548322"/>
                <a:ext cx="552280" cy="576838"/>
              </a:xfrm>
              <a:prstGeom prst="ellipse">
                <a:avLst/>
              </a:prstGeom>
              <a:solidFill>
                <a:srgbClr val="D3A440">
                  <a:alpha val="20000"/>
                </a:srgbClr>
              </a:solidFill>
              <a:ln w="9525">
                <a:solidFill>
                  <a:srgbClr val="2046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49" name="Oval 48">
                <a:extLst>
                  <a:ext uri="{FF2B5EF4-FFF2-40B4-BE49-F238E27FC236}">
                    <a16:creationId xmlns:a16="http://schemas.microsoft.com/office/drawing/2014/main" id="{B72F4992-37CB-145C-D10D-EFDB8BC52EB6}"/>
                  </a:ext>
                </a:extLst>
              </p:cNvPr>
              <p:cNvSpPr/>
              <p:nvPr/>
            </p:nvSpPr>
            <p:spPr>
              <a:xfrm rot="16200000">
                <a:off x="498548" y="1676826"/>
                <a:ext cx="276725" cy="296543"/>
              </a:xfrm>
              <a:prstGeom prst="ellipse">
                <a:avLst/>
              </a:prstGeom>
              <a:solidFill>
                <a:schemeClr val="bg1"/>
              </a:solidFill>
              <a:ln w="9525">
                <a:solidFill>
                  <a:srgbClr val="2046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grpSp>
        <p:grpSp>
          <p:nvGrpSpPr>
            <p:cNvPr id="50" name="Group 49">
              <a:extLst>
                <a:ext uri="{FF2B5EF4-FFF2-40B4-BE49-F238E27FC236}">
                  <a16:creationId xmlns:a16="http://schemas.microsoft.com/office/drawing/2014/main" id="{98F77D81-FDEF-D728-E4B5-CC3C0EB6E1F5}"/>
                </a:ext>
              </a:extLst>
            </p:cNvPr>
            <p:cNvGrpSpPr/>
            <p:nvPr/>
          </p:nvGrpSpPr>
          <p:grpSpPr>
            <a:xfrm>
              <a:off x="8410445" y="2241950"/>
              <a:ext cx="861199" cy="803650"/>
              <a:chOff x="192026" y="1427921"/>
              <a:chExt cx="861199" cy="803650"/>
            </a:xfrm>
          </p:grpSpPr>
          <p:sp>
            <p:nvSpPr>
              <p:cNvPr id="51" name="Oval 50">
                <a:extLst>
                  <a:ext uri="{FF2B5EF4-FFF2-40B4-BE49-F238E27FC236}">
                    <a16:creationId xmlns:a16="http://schemas.microsoft.com/office/drawing/2014/main" id="{E32A7668-294B-4974-4274-705AA7AC7A8C}"/>
                  </a:ext>
                </a:extLst>
              </p:cNvPr>
              <p:cNvSpPr/>
              <p:nvPr/>
            </p:nvSpPr>
            <p:spPr>
              <a:xfrm rot="16200000">
                <a:off x="220801" y="1399146"/>
                <a:ext cx="803650" cy="861199"/>
              </a:xfrm>
              <a:prstGeom prst="ellipse">
                <a:avLst/>
              </a:prstGeom>
              <a:solidFill>
                <a:srgbClr val="F2E6CA"/>
              </a:solidFill>
              <a:ln w="9525">
                <a:solidFill>
                  <a:srgbClr val="2046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52" name="Oval 51">
                <a:extLst>
                  <a:ext uri="{FF2B5EF4-FFF2-40B4-BE49-F238E27FC236}">
                    <a16:creationId xmlns:a16="http://schemas.microsoft.com/office/drawing/2014/main" id="{5AB21BF7-358E-97AC-2A36-18177D53AB42}"/>
                  </a:ext>
                </a:extLst>
              </p:cNvPr>
              <p:cNvSpPr/>
              <p:nvPr/>
            </p:nvSpPr>
            <p:spPr>
              <a:xfrm rot="16200000">
                <a:off x="351429" y="1548322"/>
                <a:ext cx="552280" cy="576838"/>
              </a:xfrm>
              <a:prstGeom prst="ellipse">
                <a:avLst/>
              </a:prstGeom>
              <a:solidFill>
                <a:srgbClr val="D3A440">
                  <a:alpha val="20000"/>
                </a:srgbClr>
              </a:solidFill>
              <a:ln w="9525">
                <a:solidFill>
                  <a:srgbClr val="2046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53" name="Oval 52">
                <a:extLst>
                  <a:ext uri="{FF2B5EF4-FFF2-40B4-BE49-F238E27FC236}">
                    <a16:creationId xmlns:a16="http://schemas.microsoft.com/office/drawing/2014/main" id="{025D056A-12CF-4540-E3B8-2C527BFB68AC}"/>
                  </a:ext>
                </a:extLst>
              </p:cNvPr>
              <p:cNvSpPr/>
              <p:nvPr/>
            </p:nvSpPr>
            <p:spPr>
              <a:xfrm rot="16200000">
                <a:off x="498548" y="1676826"/>
                <a:ext cx="276725" cy="296543"/>
              </a:xfrm>
              <a:prstGeom prst="ellipse">
                <a:avLst/>
              </a:prstGeom>
              <a:solidFill>
                <a:schemeClr val="bg1"/>
              </a:solidFill>
              <a:ln w="9525">
                <a:solidFill>
                  <a:srgbClr val="2046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grpSp>
        <p:grpSp>
          <p:nvGrpSpPr>
            <p:cNvPr id="54" name="Group 53">
              <a:extLst>
                <a:ext uri="{FF2B5EF4-FFF2-40B4-BE49-F238E27FC236}">
                  <a16:creationId xmlns:a16="http://schemas.microsoft.com/office/drawing/2014/main" id="{8165F05F-67F7-4B52-16EF-6B16346D48B6}"/>
                </a:ext>
              </a:extLst>
            </p:cNvPr>
            <p:cNvGrpSpPr/>
            <p:nvPr/>
          </p:nvGrpSpPr>
          <p:grpSpPr>
            <a:xfrm>
              <a:off x="10905135" y="2248944"/>
              <a:ext cx="861199" cy="803650"/>
              <a:chOff x="192026" y="1427921"/>
              <a:chExt cx="861199" cy="803650"/>
            </a:xfrm>
          </p:grpSpPr>
          <p:sp>
            <p:nvSpPr>
              <p:cNvPr id="55" name="Oval 54">
                <a:extLst>
                  <a:ext uri="{FF2B5EF4-FFF2-40B4-BE49-F238E27FC236}">
                    <a16:creationId xmlns:a16="http://schemas.microsoft.com/office/drawing/2014/main" id="{2CAE525A-19E0-59A4-5655-3D2F64497259}"/>
                  </a:ext>
                </a:extLst>
              </p:cNvPr>
              <p:cNvSpPr/>
              <p:nvPr/>
            </p:nvSpPr>
            <p:spPr>
              <a:xfrm rot="16200000">
                <a:off x="220801" y="1399146"/>
                <a:ext cx="803650" cy="861199"/>
              </a:xfrm>
              <a:prstGeom prst="ellipse">
                <a:avLst/>
              </a:prstGeom>
              <a:solidFill>
                <a:srgbClr val="F2E6CA"/>
              </a:solidFill>
              <a:ln w="9525">
                <a:solidFill>
                  <a:srgbClr val="2046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56" name="Oval 55">
                <a:extLst>
                  <a:ext uri="{FF2B5EF4-FFF2-40B4-BE49-F238E27FC236}">
                    <a16:creationId xmlns:a16="http://schemas.microsoft.com/office/drawing/2014/main" id="{96166857-DA6F-8B82-E4F0-1C0329825584}"/>
                  </a:ext>
                </a:extLst>
              </p:cNvPr>
              <p:cNvSpPr/>
              <p:nvPr/>
            </p:nvSpPr>
            <p:spPr>
              <a:xfrm rot="16200000">
                <a:off x="351429" y="1548322"/>
                <a:ext cx="552280" cy="576838"/>
              </a:xfrm>
              <a:prstGeom prst="ellipse">
                <a:avLst/>
              </a:prstGeom>
              <a:solidFill>
                <a:srgbClr val="D3A440">
                  <a:alpha val="20000"/>
                </a:srgbClr>
              </a:solidFill>
              <a:ln w="9525">
                <a:solidFill>
                  <a:srgbClr val="2046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57" name="Oval 56">
                <a:extLst>
                  <a:ext uri="{FF2B5EF4-FFF2-40B4-BE49-F238E27FC236}">
                    <a16:creationId xmlns:a16="http://schemas.microsoft.com/office/drawing/2014/main" id="{B8BB6DDB-8176-636F-5AF4-81D2882BC53C}"/>
                  </a:ext>
                </a:extLst>
              </p:cNvPr>
              <p:cNvSpPr/>
              <p:nvPr/>
            </p:nvSpPr>
            <p:spPr>
              <a:xfrm rot="16200000">
                <a:off x="498548" y="1676826"/>
                <a:ext cx="276725" cy="296543"/>
              </a:xfrm>
              <a:prstGeom prst="ellipse">
                <a:avLst/>
              </a:prstGeom>
              <a:solidFill>
                <a:schemeClr val="bg1"/>
              </a:solidFill>
              <a:ln w="9525">
                <a:solidFill>
                  <a:srgbClr val="2046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grpSp>
        <p:sp>
          <p:nvSpPr>
            <p:cNvPr id="58" name="TextBox 57">
              <a:extLst>
                <a:ext uri="{FF2B5EF4-FFF2-40B4-BE49-F238E27FC236}">
                  <a16:creationId xmlns:a16="http://schemas.microsoft.com/office/drawing/2014/main" id="{19686914-7BBA-D614-B44A-5A3D557882D0}"/>
                </a:ext>
              </a:extLst>
            </p:cNvPr>
            <p:cNvSpPr txBox="1"/>
            <p:nvPr/>
          </p:nvSpPr>
          <p:spPr>
            <a:xfrm>
              <a:off x="2950481" y="3094240"/>
              <a:ext cx="2001301" cy="646331"/>
            </a:xfrm>
            <a:prstGeom prst="rect">
              <a:avLst/>
            </a:prstGeom>
            <a:noFill/>
          </p:spPr>
          <p:txBody>
            <a:bodyPr wrap="square" lIns="91440" tIns="45720" rIns="91440" bIns="45720" rtlCol="0" anchor="t">
              <a:spAutoFit/>
            </a:bodyPr>
            <a:lstStyle/>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rPr>
                <a:t>Learning and assessment activities</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1200" b="0" i="0" u="none" strike="noStrike" kern="1200" cap="none" spc="0" normalizeH="0" baseline="0" noProof="0">
                  <a:ln>
                    <a:noFill/>
                  </a:ln>
                  <a:solidFill>
                    <a:prstClr val="black"/>
                  </a:solidFill>
                  <a:effectLst/>
                  <a:uLnTx/>
                  <a:uFillTx/>
                  <a:latin typeface="Aptos"/>
                  <a:ea typeface="+mn-ea"/>
                  <a:cs typeface="+mn-cs"/>
                </a:rPr>
                <a:t>Progress report   </a:t>
              </a:r>
              <a:endParaRPr kumimoji="0" lang="en-AU" sz="1200" b="0" i="0" u="none" strike="noStrike" kern="1200" cap="none" spc="0" normalizeH="0" baseline="0" noProof="0">
                <a:ln>
                  <a:noFill/>
                </a:ln>
                <a:solidFill>
                  <a:prstClr val="black"/>
                </a:solidFill>
                <a:effectLst/>
                <a:uLnTx/>
                <a:uFillTx/>
                <a:latin typeface="Aptos"/>
                <a:ea typeface="+mn-ea"/>
                <a:cs typeface="+mn-cs"/>
              </a:endParaRPr>
            </a:p>
          </p:txBody>
        </p:sp>
        <p:sp>
          <p:nvSpPr>
            <p:cNvPr id="124" name="TextBox 123">
              <a:extLst>
                <a:ext uri="{FF2B5EF4-FFF2-40B4-BE49-F238E27FC236}">
                  <a16:creationId xmlns:a16="http://schemas.microsoft.com/office/drawing/2014/main" id="{4218DACC-111B-674A-C70B-B8959B49EA92}"/>
                </a:ext>
              </a:extLst>
            </p:cNvPr>
            <p:cNvSpPr txBox="1"/>
            <p:nvPr/>
          </p:nvSpPr>
          <p:spPr>
            <a:xfrm>
              <a:off x="846933" y="1875752"/>
              <a:ext cx="890052"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prstClr val="black"/>
                  </a:solidFill>
                  <a:effectLst/>
                  <a:uLnTx/>
                  <a:uFillTx/>
                  <a:latin typeface="Aptos" panose="020B0004020202020204" pitchFamily="34" charset="0"/>
                  <a:ea typeface="+mn-ea"/>
                  <a:cs typeface="+mn-cs"/>
                </a:rPr>
                <a:t>Start role</a:t>
              </a:r>
              <a:endParaRPr kumimoji="0" lang="en-AU" sz="14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138" name="TextBox 137">
              <a:extLst>
                <a:ext uri="{FF2B5EF4-FFF2-40B4-BE49-F238E27FC236}">
                  <a16:creationId xmlns:a16="http://schemas.microsoft.com/office/drawing/2014/main" id="{6F576F76-06C8-3CA5-E8AA-2F85A24FD519}"/>
                </a:ext>
              </a:extLst>
            </p:cNvPr>
            <p:cNvSpPr txBox="1"/>
            <p:nvPr/>
          </p:nvSpPr>
          <p:spPr>
            <a:xfrm>
              <a:off x="5355547" y="3087410"/>
              <a:ext cx="2397527" cy="646331"/>
            </a:xfrm>
            <a:prstGeom prst="rect">
              <a:avLst/>
            </a:prstGeom>
            <a:noFill/>
          </p:spPr>
          <p:txBody>
            <a:bodyPr wrap="square" lIns="91440" tIns="45720" rIns="91440" bIns="45720" rtlCol="0" anchor="t">
              <a:spAutoFit/>
            </a:bodyPr>
            <a:lstStyle/>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1200" b="0" i="0" u="none" strike="noStrike" kern="1200" cap="none" spc="0" normalizeH="0" baseline="0" noProof="0">
                  <a:ln>
                    <a:noFill/>
                  </a:ln>
                  <a:solidFill>
                    <a:prstClr val="black"/>
                  </a:solidFill>
                  <a:effectLst/>
                  <a:uLnTx/>
                  <a:uFillTx/>
                  <a:latin typeface="Aptos"/>
                  <a:ea typeface="+mn-ea"/>
                  <a:cs typeface="+mn-cs"/>
                </a:rPr>
                <a:t>Learning and assessment activities</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1200" b="0" i="0" u="none" strike="noStrike" kern="1200" cap="none" spc="0" normalizeH="0" baseline="0" noProof="0">
                  <a:ln>
                    <a:noFill/>
                  </a:ln>
                  <a:solidFill>
                    <a:prstClr val="black"/>
                  </a:solidFill>
                  <a:effectLst/>
                  <a:uLnTx/>
                  <a:uFillTx/>
                  <a:latin typeface="Aptos"/>
                  <a:ea typeface="+mn-ea"/>
                  <a:cs typeface="+mn-cs"/>
                </a:rPr>
                <a:t>Progress report</a:t>
              </a:r>
              <a:endParaRPr kumimoji="0" lang="en-AU" sz="1200" b="0" i="0" u="none" strike="noStrike" kern="1200" cap="none" spc="0" normalizeH="0" baseline="0" noProof="0">
                <a:ln>
                  <a:noFill/>
                </a:ln>
                <a:solidFill>
                  <a:prstClr val="black"/>
                </a:solidFill>
                <a:effectLst/>
                <a:uLnTx/>
                <a:uFillTx/>
                <a:latin typeface="Aptos"/>
                <a:ea typeface="+mn-ea"/>
                <a:cs typeface="+mn-cs"/>
              </a:endParaRPr>
            </a:p>
          </p:txBody>
        </p:sp>
        <p:sp>
          <p:nvSpPr>
            <p:cNvPr id="139" name="TextBox 138">
              <a:extLst>
                <a:ext uri="{FF2B5EF4-FFF2-40B4-BE49-F238E27FC236}">
                  <a16:creationId xmlns:a16="http://schemas.microsoft.com/office/drawing/2014/main" id="{AA15116D-3A41-BBE2-73DA-BE2A41DDC3BD}"/>
                </a:ext>
              </a:extLst>
            </p:cNvPr>
            <p:cNvSpPr txBox="1"/>
            <p:nvPr/>
          </p:nvSpPr>
          <p:spPr>
            <a:xfrm>
              <a:off x="10320615" y="3032165"/>
              <a:ext cx="2121739" cy="646331"/>
            </a:xfrm>
            <a:prstGeom prst="rect">
              <a:avLst/>
            </a:prstGeom>
            <a:noFill/>
          </p:spPr>
          <p:txBody>
            <a:bodyPr wrap="square" lIns="91440" tIns="45720" rIns="91440" bIns="45720" rtlCol="0" anchor="t">
              <a:spAutoFit/>
            </a:bodyPr>
            <a:lstStyle/>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1200" b="0" i="0" u="none" strike="noStrike" kern="1200" cap="none" spc="0" normalizeH="0" baseline="0" noProof="0">
                  <a:ln>
                    <a:noFill/>
                  </a:ln>
                  <a:solidFill>
                    <a:prstClr val="black"/>
                  </a:solidFill>
                  <a:effectLst/>
                  <a:uLnTx/>
                  <a:uFillTx/>
                  <a:latin typeface="Aptos"/>
                  <a:ea typeface="+mn-ea"/>
                  <a:cs typeface="+mn-cs"/>
                </a:rPr>
                <a:t>Learning and assessment activities</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1200" b="0" i="0" u="none" strike="noStrike" kern="1200" cap="none" spc="0" normalizeH="0" baseline="0" noProof="0">
                  <a:ln>
                    <a:noFill/>
                  </a:ln>
                  <a:solidFill>
                    <a:prstClr val="black"/>
                  </a:solidFill>
                  <a:effectLst/>
                  <a:uLnTx/>
                  <a:uFillTx/>
                  <a:latin typeface="Aptos"/>
                  <a:ea typeface="+mn-ea"/>
                  <a:cs typeface="+mn-cs"/>
                </a:rPr>
                <a:t>Progress report</a:t>
              </a:r>
            </a:p>
          </p:txBody>
        </p:sp>
        <p:sp>
          <p:nvSpPr>
            <p:cNvPr id="144" name="TextBox 143">
              <a:extLst>
                <a:ext uri="{FF2B5EF4-FFF2-40B4-BE49-F238E27FC236}">
                  <a16:creationId xmlns:a16="http://schemas.microsoft.com/office/drawing/2014/main" id="{83F7768E-C84E-DFB2-66AF-D4B20FE4AD53}"/>
                </a:ext>
              </a:extLst>
            </p:cNvPr>
            <p:cNvSpPr txBox="1"/>
            <p:nvPr/>
          </p:nvSpPr>
          <p:spPr>
            <a:xfrm>
              <a:off x="10759992" y="1875752"/>
              <a:ext cx="1236236"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prstClr val="black"/>
                  </a:solidFill>
                  <a:effectLst/>
                  <a:uLnTx/>
                  <a:uFillTx/>
                  <a:latin typeface="Aptos" panose="020B0004020202020204" pitchFamily="34" charset="0"/>
                  <a:ea typeface="+mn-ea"/>
                  <a:cs typeface="+mn-cs"/>
                </a:rPr>
                <a:t>End of phase</a:t>
              </a:r>
              <a:endParaRPr kumimoji="0" lang="en-AU" sz="14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grpSp>
      <p:sp>
        <p:nvSpPr>
          <p:cNvPr id="88" name="Rectangle: Rounded Corners 87">
            <a:extLst>
              <a:ext uri="{FF2B5EF4-FFF2-40B4-BE49-F238E27FC236}">
                <a16:creationId xmlns:a16="http://schemas.microsoft.com/office/drawing/2014/main" id="{A96B6A4F-341C-0ECB-0D99-50E09686D31C}"/>
              </a:ext>
            </a:extLst>
          </p:cNvPr>
          <p:cNvSpPr/>
          <p:nvPr/>
        </p:nvSpPr>
        <p:spPr>
          <a:xfrm>
            <a:off x="7260614" y="74399"/>
            <a:ext cx="2352606" cy="1639939"/>
          </a:xfrm>
          <a:prstGeom prst="roundRect">
            <a:avLst/>
          </a:prstGeom>
          <a:solidFill>
            <a:srgbClr val="384965">
              <a:alpha val="10196"/>
            </a:srgbClr>
          </a:solidFill>
          <a:ln>
            <a:solidFill>
              <a:srgbClr val="384965"/>
            </a:solidFill>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noFill/>
              <a:effectLst/>
              <a:uLnTx/>
              <a:uFillTx/>
              <a:latin typeface="Arial"/>
              <a:ea typeface="+mn-ea"/>
              <a:cs typeface="+mn-cs"/>
            </a:endParaRPr>
          </a:p>
        </p:txBody>
      </p:sp>
      <p:sp>
        <p:nvSpPr>
          <p:cNvPr id="89" name="Rectangle: Rounded Corners 88">
            <a:extLst>
              <a:ext uri="{FF2B5EF4-FFF2-40B4-BE49-F238E27FC236}">
                <a16:creationId xmlns:a16="http://schemas.microsoft.com/office/drawing/2014/main" id="{0C57E3A3-C094-F3EA-92A8-43B68360E064}"/>
              </a:ext>
            </a:extLst>
          </p:cNvPr>
          <p:cNvSpPr/>
          <p:nvPr/>
        </p:nvSpPr>
        <p:spPr>
          <a:xfrm>
            <a:off x="7248012" y="1788871"/>
            <a:ext cx="2352606" cy="1144212"/>
          </a:xfrm>
          <a:prstGeom prst="roundRect">
            <a:avLst/>
          </a:prstGeom>
          <a:solidFill>
            <a:srgbClr val="384965">
              <a:alpha val="10196"/>
            </a:srgbClr>
          </a:solidFill>
          <a:ln>
            <a:solidFill>
              <a:srgbClr val="384965"/>
            </a:solidFill>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noFill/>
              <a:effectLst/>
              <a:uLnTx/>
              <a:uFillTx/>
              <a:latin typeface="Arial"/>
              <a:ea typeface="+mn-ea"/>
              <a:cs typeface="+mn-cs"/>
            </a:endParaRPr>
          </a:p>
        </p:txBody>
      </p:sp>
      <p:sp>
        <p:nvSpPr>
          <p:cNvPr id="107" name="Rectangle: Rounded Corners 106">
            <a:extLst>
              <a:ext uri="{FF2B5EF4-FFF2-40B4-BE49-F238E27FC236}">
                <a16:creationId xmlns:a16="http://schemas.microsoft.com/office/drawing/2014/main" id="{A35B95E6-72B1-5E55-3B53-9DC1EFAFBCFE}"/>
              </a:ext>
            </a:extLst>
          </p:cNvPr>
          <p:cNvSpPr/>
          <p:nvPr/>
        </p:nvSpPr>
        <p:spPr>
          <a:xfrm>
            <a:off x="9695887" y="74399"/>
            <a:ext cx="2352606" cy="1583380"/>
          </a:xfrm>
          <a:prstGeom prst="roundRect">
            <a:avLst/>
          </a:prstGeom>
          <a:solidFill>
            <a:srgbClr val="384965">
              <a:alpha val="10196"/>
            </a:srgbClr>
          </a:solidFill>
          <a:ln>
            <a:solidFill>
              <a:srgbClr val="384965"/>
            </a:solidFill>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noFill/>
              <a:effectLst/>
              <a:uLnTx/>
              <a:uFillTx/>
              <a:latin typeface="Arial"/>
              <a:ea typeface="+mn-ea"/>
              <a:cs typeface="+mn-cs"/>
            </a:endParaRPr>
          </a:p>
        </p:txBody>
      </p:sp>
      <p:sp>
        <p:nvSpPr>
          <p:cNvPr id="108" name="Rectangle: Rounded Corners 107">
            <a:extLst>
              <a:ext uri="{FF2B5EF4-FFF2-40B4-BE49-F238E27FC236}">
                <a16:creationId xmlns:a16="http://schemas.microsoft.com/office/drawing/2014/main" id="{9EDBC3F4-2FDE-CB74-5D6B-568B3CB48E74}"/>
              </a:ext>
            </a:extLst>
          </p:cNvPr>
          <p:cNvSpPr/>
          <p:nvPr/>
        </p:nvSpPr>
        <p:spPr>
          <a:xfrm>
            <a:off x="9712436" y="1807200"/>
            <a:ext cx="2352606" cy="1125883"/>
          </a:xfrm>
          <a:prstGeom prst="roundRect">
            <a:avLst/>
          </a:prstGeom>
          <a:solidFill>
            <a:srgbClr val="384965">
              <a:alpha val="10196"/>
            </a:srgbClr>
          </a:solidFill>
          <a:ln>
            <a:solidFill>
              <a:srgbClr val="384965"/>
            </a:solidFill>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noFill/>
              <a:effectLst/>
              <a:uLnTx/>
              <a:uFillTx/>
              <a:latin typeface="Arial"/>
              <a:ea typeface="+mn-ea"/>
              <a:cs typeface="+mn-cs"/>
            </a:endParaRPr>
          </a:p>
        </p:txBody>
      </p:sp>
      <p:sp>
        <p:nvSpPr>
          <p:cNvPr id="86" name="TextBox 85">
            <a:extLst>
              <a:ext uri="{FF2B5EF4-FFF2-40B4-BE49-F238E27FC236}">
                <a16:creationId xmlns:a16="http://schemas.microsoft.com/office/drawing/2014/main" id="{CE2C4961-DDB7-1BF3-9DB1-893F65CE7696}"/>
              </a:ext>
            </a:extLst>
          </p:cNvPr>
          <p:cNvSpPr txBox="1"/>
          <p:nvPr/>
        </p:nvSpPr>
        <p:spPr>
          <a:xfrm>
            <a:off x="7130092" y="6499491"/>
            <a:ext cx="2086466" cy="209653"/>
          </a:xfrm>
          <a:prstGeom prst="rect">
            <a:avLst/>
          </a:prstGeom>
          <a:noFill/>
          <a:ln>
            <a:noFill/>
          </a:ln>
        </p:spPr>
        <p:txBody>
          <a:bodyPr wrap="square">
            <a:spAutoFit/>
          </a:bodyPr>
          <a:lstStyle/>
          <a:p>
            <a:pPr marL="171450" marR="0" lvl="0" indent="-171450" algn="l" defTabSz="914400" rtl="0" eaLnBrk="1" fontAlgn="base" latinLnBrk="0" hangingPunct="1">
              <a:lnSpc>
                <a:spcPct val="100000"/>
              </a:lnSpc>
              <a:spcBef>
                <a:spcPts val="0"/>
              </a:spcBef>
              <a:spcAft>
                <a:spcPts val="0"/>
              </a:spcAft>
              <a:buClrTx/>
              <a:buSzTx/>
              <a:buFont typeface="Arial" panose="020B0604020202020204" pitchFamily="34" charset="0"/>
              <a:buChar char="•"/>
              <a:tabLst/>
              <a:defRPr/>
            </a:pPr>
            <a:endParaRPr kumimoji="0" lang="en-US" sz="900" b="0" i="0" u="none" strike="noStrike" kern="1200" cap="none" spc="0" normalizeH="0" baseline="0" noProof="0">
              <a:ln>
                <a:noFill/>
              </a:ln>
              <a:solidFill>
                <a:prstClr val="black"/>
              </a:solidFill>
              <a:effectLst/>
              <a:uLnTx/>
              <a:uFillTx/>
              <a:latin typeface="Arial"/>
              <a:ea typeface="+mn-ea"/>
              <a:cs typeface="+mn-cs"/>
            </a:endParaRPr>
          </a:p>
        </p:txBody>
      </p:sp>
      <p:grpSp>
        <p:nvGrpSpPr>
          <p:cNvPr id="105" name="Group 104">
            <a:extLst>
              <a:ext uri="{FF2B5EF4-FFF2-40B4-BE49-F238E27FC236}">
                <a16:creationId xmlns:a16="http://schemas.microsoft.com/office/drawing/2014/main" id="{51F4B060-3FC8-DA57-856E-0BF38ADDE052}"/>
              </a:ext>
            </a:extLst>
          </p:cNvPr>
          <p:cNvGrpSpPr/>
          <p:nvPr/>
        </p:nvGrpSpPr>
        <p:grpSpPr>
          <a:xfrm>
            <a:off x="2141025" y="286556"/>
            <a:ext cx="3969259" cy="2132974"/>
            <a:chOff x="3638953" y="423363"/>
            <a:chExt cx="3969259" cy="2132974"/>
          </a:xfrm>
        </p:grpSpPr>
        <p:sp>
          <p:nvSpPr>
            <p:cNvPr id="94" name="Rectangle: Rounded Corners 93">
              <a:extLst>
                <a:ext uri="{FF2B5EF4-FFF2-40B4-BE49-F238E27FC236}">
                  <a16:creationId xmlns:a16="http://schemas.microsoft.com/office/drawing/2014/main" id="{3B517A7D-9349-D8C4-95A8-B03301B0B849}"/>
                </a:ext>
              </a:extLst>
            </p:cNvPr>
            <p:cNvSpPr/>
            <p:nvPr/>
          </p:nvSpPr>
          <p:spPr>
            <a:xfrm>
              <a:off x="3638953" y="423363"/>
              <a:ext cx="3969259" cy="2132974"/>
            </a:xfrm>
            <a:prstGeom prst="roundRect">
              <a:avLst/>
            </a:prstGeom>
            <a:solidFill>
              <a:srgbClr val="384965">
                <a:alpha val="5098"/>
              </a:srgbClr>
            </a:solidFill>
            <a:ln>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white"/>
                </a:solidFill>
                <a:effectLst/>
                <a:uLnTx/>
                <a:uFillTx/>
                <a:latin typeface="Arial"/>
                <a:ea typeface="+mn-ea"/>
                <a:cs typeface="+mn-cs"/>
              </a:endParaRPr>
            </a:p>
          </p:txBody>
        </p:sp>
        <p:sp>
          <p:nvSpPr>
            <p:cNvPr id="95" name="TextBox 94">
              <a:extLst>
                <a:ext uri="{FF2B5EF4-FFF2-40B4-BE49-F238E27FC236}">
                  <a16:creationId xmlns:a16="http://schemas.microsoft.com/office/drawing/2014/main" id="{D9D9977C-207B-BD74-38FB-9D2332354CDA}"/>
                </a:ext>
              </a:extLst>
            </p:cNvPr>
            <p:cNvSpPr txBox="1"/>
            <p:nvPr/>
          </p:nvSpPr>
          <p:spPr>
            <a:xfrm>
              <a:off x="3705319" y="434655"/>
              <a:ext cx="3862096" cy="203132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prstClr val="black"/>
                  </a:solidFill>
                  <a:effectLst/>
                  <a:uLnTx/>
                  <a:uFillTx/>
                  <a:latin typeface="Aptos" panose="020B0004020202020204" pitchFamily="34" charset="0"/>
                  <a:ea typeface="+mn-ea"/>
                  <a:cs typeface="+mn-cs"/>
                </a:rPr>
                <a:t>Quarter 1 (Q1)</a:t>
              </a:r>
              <a:endParaRPr kumimoji="0" lang="en-US" sz="1400" b="1"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1400" b="0" i="0" u="none" strike="noStrike" kern="1200" cap="none" spc="0" normalizeH="0" baseline="0" noProof="0">
                  <a:ln>
                    <a:noFill/>
                  </a:ln>
                  <a:solidFill>
                    <a:prstClr val="black"/>
                  </a:solidFill>
                  <a:effectLst/>
                  <a:uLnTx/>
                  <a:uFillTx/>
                  <a:latin typeface="Aptos" panose="020B0004020202020204" pitchFamily="34" charset="0"/>
                  <a:ea typeface="+mn-ea"/>
                  <a:cs typeface="+mn-cs"/>
                </a:rPr>
                <a:t>Nominate and meet with 2 supervisors</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1400" b="0" i="0" u="none" strike="noStrike" kern="1200" cap="none" spc="0" normalizeH="0" baseline="0" noProof="0">
                  <a:ln>
                    <a:noFill/>
                  </a:ln>
                  <a:solidFill>
                    <a:prstClr val="black"/>
                  </a:solidFill>
                  <a:effectLst/>
                  <a:uLnTx/>
                  <a:uFillTx/>
                  <a:latin typeface="Aptos" panose="020B0004020202020204" pitchFamily="34" charset="0"/>
                  <a:ea typeface="+mn-ea"/>
                  <a:cs typeface="+mn-cs"/>
                </a:rPr>
                <a:t>Discuss learning opportunities and learning goals</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AU" sz="1400" b="0" i="0" u="none" strike="noStrike" kern="1200" cap="none" spc="0" normalizeH="0" baseline="0" noProof="0">
                  <a:ln>
                    <a:noFill/>
                  </a:ln>
                  <a:solidFill>
                    <a:prstClr val="black"/>
                  </a:solidFill>
                  <a:effectLst/>
                  <a:uLnTx/>
                  <a:uFillTx/>
                  <a:latin typeface="Aptos" panose="020B0004020202020204" pitchFamily="34" charset="0"/>
                  <a:ea typeface="+mn-ea"/>
                  <a:cs typeface="+mn-cs"/>
                </a:rPr>
                <a:t>Complete rotation plan</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AU" sz="1400" b="0" i="0" u="none" strike="noStrike" kern="1200" cap="none" spc="0" normalizeH="0" baseline="0" noProof="0">
                  <a:ln>
                    <a:noFill/>
                  </a:ln>
                  <a:solidFill>
                    <a:prstClr val="black"/>
                  </a:solidFill>
                  <a:effectLst/>
                  <a:uLnTx/>
                  <a:uFillTx/>
                  <a:latin typeface="Aptos" panose="020B0004020202020204" pitchFamily="34" charset="0"/>
                  <a:ea typeface="+mn-ea"/>
                  <a:cs typeface="+mn-cs"/>
                </a:rPr>
                <a:t>Complete learning and observation captures</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AU" sz="1400" b="0" i="0" u="none" strike="noStrike" kern="1200" cap="none" spc="0" normalizeH="0" baseline="0" noProof="0">
                  <a:ln>
                    <a:noFill/>
                  </a:ln>
                  <a:solidFill>
                    <a:prstClr val="black"/>
                  </a:solidFill>
                  <a:effectLst/>
                  <a:uLnTx/>
                  <a:uFillTx/>
                  <a:latin typeface="Aptos" panose="020B0004020202020204" pitchFamily="34" charset="0"/>
                  <a:ea typeface="+mn-ea"/>
                  <a:cs typeface="+mn-cs"/>
                </a:rPr>
                <a:t>Begin thinking about research project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2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grpSp>
      <p:cxnSp>
        <p:nvCxnSpPr>
          <p:cNvPr id="96" name="Connector: Curved 95">
            <a:extLst>
              <a:ext uri="{FF2B5EF4-FFF2-40B4-BE49-F238E27FC236}">
                <a16:creationId xmlns:a16="http://schemas.microsoft.com/office/drawing/2014/main" id="{AAF89180-EF89-F4DC-A1F1-F29FC41A4463}"/>
              </a:ext>
            </a:extLst>
          </p:cNvPr>
          <p:cNvCxnSpPr>
            <a:cxnSpLocks/>
          </p:cNvCxnSpPr>
          <p:nvPr/>
        </p:nvCxnSpPr>
        <p:spPr>
          <a:xfrm flipV="1">
            <a:off x="5899457" y="625484"/>
            <a:ext cx="1253286" cy="609875"/>
          </a:xfrm>
          <a:prstGeom prst="curvedConnector3">
            <a:avLst>
              <a:gd name="adj1" fmla="val 50000"/>
            </a:avLst>
          </a:prstGeom>
          <a:ln w="19050">
            <a:prstDash val="sysDot"/>
            <a:tailEnd type="triangle"/>
          </a:ln>
        </p:spPr>
        <p:style>
          <a:lnRef idx="1">
            <a:schemeClr val="accent1"/>
          </a:lnRef>
          <a:fillRef idx="0">
            <a:schemeClr val="accent1"/>
          </a:fillRef>
          <a:effectRef idx="0">
            <a:schemeClr val="accent1"/>
          </a:effectRef>
          <a:fontRef idx="minor">
            <a:schemeClr val="tx1"/>
          </a:fontRef>
        </p:style>
      </p:cxnSp>
      <p:cxnSp>
        <p:nvCxnSpPr>
          <p:cNvPr id="112" name="Connector: Curved 111">
            <a:extLst>
              <a:ext uri="{FF2B5EF4-FFF2-40B4-BE49-F238E27FC236}">
                <a16:creationId xmlns:a16="http://schemas.microsoft.com/office/drawing/2014/main" id="{088CA3E7-D370-C364-E26F-9C5825C611C2}"/>
              </a:ext>
            </a:extLst>
          </p:cNvPr>
          <p:cNvCxnSpPr>
            <a:cxnSpLocks/>
          </p:cNvCxnSpPr>
          <p:nvPr/>
        </p:nvCxnSpPr>
        <p:spPr>
          <a:xfrm>
            <a:off x="5899457" y="1523129"/>
            <a:ext cx="1230635" cy="341609"/>
          </a:xfrm>
          <a:prstGeom prst="curvedConnector3">
            <a:avLst>
              <a:gd name="adj1" fmla="val 50000"/>
            </a:avLst>
          </a:prstGeom>
          <a:ln w="19050">
            <a:prstDash val="sysDot"/>
            <a:tailEnd type="triangle"/>
          </a:ln>
        </p:spPr>
        <p:style>
          <a:lnRef idx="1">
            <a:schemeClr val="accent1"/>
          </a:lnRef>
          <a:fillRef idx="0">
            <a:schemeClr val="accent1"/>
          </a:fillRef>
          <a:effectRef idx="0">
            <a:schemeClr val="accent1"/>
          </a:effectRef>
          <a:fontRef idx="minor">
            <a:schemeClr val="tx1"/>
          </a:fontRef>
        </p:style>
      </p:cxnSp>
      <p:sp>
        <p:nvSpPr>
          <p:cNvPr id="115" name="TextBox 114">
            <a:extLst>
              <a:ext uri="{FF2B5EF4-FFF2-40B4-BE49-F238E27FC236}">
                <a16:creationId xmlns:a16="http://schemas.microsoft.com/office/drawing/2014/main" id="{F8A5CBA6-BCFB-13FA-7FA6-1756457AF399}"/>
              </a:ext>
            </a:extLst>
          </p:cNvPr>
          <p:cNvSpPr txBox="1"/>
          <p:nvPr/>
        </p:nvSpPr>
        <p:spPr>
          <a:xfrm>
            <a:off x="7810822" y="134672"/>
            <a:ext cx="1112805"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prstClr val="black"/>
                </a:solidFill>
                <a:effectLst/>
                <a:uLnTx/>
                <a:uFillTx/>
                <a:latin typeface="Aptos" panose="020B0004020202020204" pitchFamily="34" charset="0"/>
                <a:ea typeface="+mn-ea"/>
                <a:cs typeface="+mn-cs"/>
              </a:rPr>
              <a:t>Learning goals</a:t>
            </a:r>
            <a:endParaRPr kumimoji="0" lang="en-AU" sz="1100" b="1"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116" name="TextBox 115">
            <a:extLst>
              <a:ext uri="{FF2B5EF4-FFF2-40B4-BE49-F238E27FC236}">
                <a16:creationId xmlns:a16="http://schemas.microsoft.com/office/drawing/2014/main" id="{37A3DF85-6824-DAA9-5103-34A292C98086}"/>
              </a:ext>
            </a:extLst>
          </p:cNvPr>
          <p:cNvSpPr txBox="1"/>
          <p:nvPr/>
        </p:nvSpPr>
        <p:spPr>
          <a:xfrm>
            <a:off x="10033971" y="198911"/>
            <a:ext cx="1675521"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prstClr val="black"/>
                </a:solidFill>
                <a:effectLst/>
                <a:uLnTx/>
                <a:uFillTx/>
                <a:latin typeface="Aptos" panose="020B0004020202020204" pitchFamily="34" charset="0"/>
                <a:ea typeface="+mn-ea"/>
                <a:cs typeface="+mn-cs"/>
              </a:rPr>
              <a:t>Learning opportunities</a:t>
            </a:r>
            <a:endParaRPr kumimoji="0" lang="en-AU" sz="1100" b="1"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117" name="TextBox 116">
            <a:extLst>
              <a:ext uri="{FF2B5EF4-FFF2-40B4-BE49-F238E27FC236}">
                <a16:creationId xmlns:a16="http://schemas.microsoft.com/office/drawing/2014/main" id="{82A3B7E7-161A-4D75-BE6B-E8E50591CB0C}"/>
              </a:ext>
            </a:extLst>
          </p:cNvPr>
          <p:cNvSpPr txBox="1"/>
          <p:nvPr/>
        </p:nvSpPr>
        <p:spPr>
          <a:xfrm>
            <a:off x="7264319" y="278795"/>
            <a:ext cx="2448117" cy="1477328"/>
          </a:xfrm>
          <a:prstGeom prst="rect">
            <a:avLst/>
          </a:prstGeom>
          <a:noFill/>
        </p:spPr>
        <p:txBody>
          <a:bodyPr wrap="square" lIns="91440" tIns="45720" rIns="91440" bIns="45720" anchor="t">
            <a:spAutoFit/>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AU" sz="900" b="0" i="0" u="none" strike="noStrike" kern="1200" cap="none" spc="0" normalizeH="0" baseline="0" noProof="0">
                <a:ln>
                  <a:noFill/>
                </a:ln>
                <a:solidFill>
                  <a:prstClr val="black"/>
                </a:solidFill>
                <a:effectLst/>
                <a:uLnTx/>
                <a:uFillTx/>
                <a:latin typeface="Aptos" panose="020B0004020202020204" pitchFamily="34" charset="0"/>
                <a:ea typeface="+mn-ea"/>
                <a:cs typeface="+mn-cs"/>
              </a:rPr>
              <a:t>Professional behaviours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AU" sz="900" b="0" i="0" u="none" strike="noStrike" kern="1200" cap="none" spc="0" normalizeH="0" baseline="0" noProof="0">
                <a:ln>
                  <a:noFill/>
                </a:ln>
                <a:solidFill>
                  <a:prstClr val="black"/>
                </a:solidFill>
                <a:effectLst/>
                <a:uLnTx/>
                <a:uFillTx/>
                <a:latin typeface="Aptos"/>
                <a:ea typeface="+mn-ea"/>
                <a:cs typeface="+mn-cs"/>
              </a:rPr>
              <a:t>Team leadership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900" b="0" i="0" u="none" strike="noStrike" kern="1200" cap="none" spc="0" normalizeH="0" baseline="0" noProof="0">
                <a:ln>
                  <a:noFill/>
                </a:ln>
                <a:solidFill>
                  <a:prstClr val="black"/>
                </a:solidFill>
                <a:effectLst/>
                <a:uLnTx/>
                <a:uFillTx/>
                <a:latin typeface="Aptos" panose="020B0004020202020204" pitchFamily="34" charset="0"/>
                <a:ea typeface="+mn-ea"/>
                <a:cs typeface="+mn-cs"/>
              </a:rPr>
              <a:t>Clinical assessment – essential general </a:t>
            </a:r>
            <a:r>
              <a:rPr kumimoji="0" lang="en-US" sz="900" b="0" i="0" u="none" strike="noStrike" kern="1200" cap="none" spc="0" normalizeH="0" baseline="0" noProof="0" err="1">
                <a:ln>
                  <a:noFill/>
                </a:ln>
                <a:solidFill>
                  <a:prstClr val="black"/>
                </a:solidFill>
                <a:effectLst/>
                <a:uLnTx/>
                <a:uFillTx/>
                <a:latin typeface="Aptos" panose="020B0004020202020204" pitchFamily="34" charset="0"/>
                <a:ea typeface="+mn-ea"/>
                <a:cs typeface="+mn-cs"/>
              </a:rPr>
              <a:t>paediatrics</a:t>
            </a:r>
            <a:endParaRPr kumimoji="0" lang="en-US" sz="9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900" b="0" i="0" u="none" strike="noStrike" kern="1200" cap="none" spc="0" normalizeH="0" baseline="0" noProof="0">
                <a:ln>
                  <a:noFill/>
                </a:ln>
                <a:solidFill>
                  <a:prstClr val="black"/>
                </a:solidFill>
                <a:effectLst/>
                <a:uLnTx/>
                <a:uFillTx/>
                <a:latin typeface="Aptos" panose="020B0004020202020204" pitchFamily="34" charset="0"/>
                <a:ea typeface="+mn-ea"/>
                <a:cs typeface="+mn-cs"/>
              </a:rPr>
              <a:t>Clinical management – essential clinical </a:t>
            </a:r>
            <a:r>
              <a:rPr kumimoji="0" lang="en-US" sz="900" b="0" i="0" u="none" strike="noStrike" kern="1200" cap="none" spc="0" normalizeH="0" baseline="0" noProof="0" err="1">
                <a:ln>
                  <a:noFill/>
                </a:ln>
                <a:solidFill>
                  <a:prstClr val="black"/>
                </a:solidFill>
                <a:effectLst/>
                <a:uLnTx/>
                <a:uFillTx/>
                <a:latin typeface="Aptos" panose="020B0004020202020204" pitchFamily="34" charset="0"/>
                <a:ea typeface="+mn-ea"/>
                <a:cs typeface="+mn-cs"/>
              </a:rPr>
              <a:t>paediatrics</a:t>
            </a:r>
            <a:endParaRPr kumimoji="0" lang="en-US" sz="9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900" b="0" i="0" u="none" strike="noStrike" kern="1200" cap="none" spc="0" normalizeH="0" baseline="0" noProof="0">
                <a:ln>
                  <a:noFill/>
                </a:ln>
                <a:solidFill>
                  <a:prstClr val="black"/>
                </a:solidFill>
                <a:effectLst/>
                <a:uLnTx/>
                <a:uFillTx/>
                <a:latin typeface="Aptos" panose="020B0004020202020204" pitchFamily="34" charset="0"/>
                <a:ea typeface="+mn-ea"/>
                <a:cs typeface="+mn-cs"/>
              </a:rPr>
              <a:t>Acute care and procedures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900" b="0" i="0" u="none" strike="noStrike" kern="1200" cap="none" spc="0" normalizeH="0" baseline="0" noProof="0">
                <a:ln>
                  <a:noFill/>
                </a:ln>
                <a:solidFill>
                  <a:prstClr val="black"/>
                </a:solidFill>
                <a:effectLst/>
                <a:uLnTx/>
                <a:uFillTx/>
                <a:latin typeface="Aptos" panose="020B0004020202020204" pitchFamily="34" charset="0"/>
                <a:ea typeface="+mn-ea"/>
                <a:cs typeface="+mn-cs"/>
              </a:rPr>
              <a:t>Clinical  assessment and management-  Developmental and </a:t>
            </a:r>
            <a:r>
              <a:rPr kumimoji="0" lang="en-US" sz="900" b="0" i="0" u="none" strike="noStrike" kern="1200" cap="none" spc="0" normalizeH="0" baseline="0" noProof="0" err="1">
                <a:ln>
                  <a:noFill/>
                </a:ln>
                <a:solidFill>
                  <a:prstClr val="black"/>
                </a:solidFill>
                <a:effectLst/>
                <a:uLnTx/>
                <a:uFillTx/>
                <a:latin typeface="Aptos" panose="020B0004020202020204" pitchFamily="34" charset="0"/>
                <a:ea typeface="+mn-ea"/>
                <a:cs typeface="+mn-cs"/>
              </a:rPr>
              <a:t>behavioural</a:t>
            </a:r>
            <a:r>
              <a:rPr kumimoji="0" lang="en-US" sz="900" b="0" i="0" u="none" strike="noStrike" kern="1200" cap="none" spc="0" normalizeH="0" baseline="0" noProof="0">
                <a:ln>
                  <a:noFill/>
                </a:ln>
                <a:solidFill>
                  <a:prstClr val="black"/>
                </a:solidFill>
                <a:effectLst/>
                <a:uLnTx/>
                <a:uFillTx/>
                <a:latin typeface="Aptos" panose="020B0004020202020204" pitchFamily="34" charset="0"/>
                <a:ea typeface="+mn-ea"/>
                <a:cs typeface="+mn-cs"/>
              </a:rPr>
              <a:t>  paediatrics</a:t>
            </a:r>
            <a:endParaRPr kumimoji="0" lang="en-AU" sz="9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118" name="TextBox 117">
            <a:extLst>
              <a:ext uri="{FF2B5EF4-FFF2-40B4-BE49-F238E27FC236}">
                <a16:creationId xmlns:a16="http://schemas.microsoft.com/office/drawing/2014/main" id="{7115F66A-2C38-A166-4580-8E9228765663}"/>
              </a:ext>
            </a:extLst>
          </p:cNvPr>
          <p:cNvSpPr txBox="1"/>
          <p:nvPr/>
        </p:nvSpPr>
        <p:spPr>
          <a:xfrm>
            <a:off x="9787624" y="502494"/>
            <a:ext cx="2086465" cy="646331"/>
          </a:xfrm>
          <a:prstGeom prst="rect">
            <a:avLst/>
          </a:prstGeom>
          <a:noFill/>
        </p:spPr>
        <p:txBody>
          <a:bodyPr wrap="square">
            <a:spAutoFit/>
          </a:bodyPr>
          <a:lstStyle/>
          <a:p>
            <a:pPr marL="171450" marR="0" lvl="0" indent="-171450" algn="l" defTabSz="9144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US" sz="900" b="0" i="0" u="none" strike="noStrike" kern="1200" cap="none" spc="0" normalizeH="0" baseline="0" noProof="0">
                <a:ln>
                  <a:noFill/>
                </a:ln>
                <a:solidFill>
                  <a:prstClr val="black"/>
                </a:solidFill>
                <a:effectLst/>
                <a:uLnTx/>
                <a:uFillTx/>
                <a:latin typeface="Aptos" panose="020B0004020202020204" pitchFamily="34" charset="0"/>
                <a:ea typeface="+mn-ea"/>
                <a:cs typeface="+mn-cs"/>
              </a:rPr>
              <a:t>Ward rounds ​</a:t>
            </a:r>
          </a:p>
          <a:p>
            <a:pPr marL="171450" marR="0" lvl="0" indent="-171450" algn="l" defTabSz="9144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US" sz="900" b="0" i="0" u="none" strike="noStrike" kern="1200" cap="none" spc="0" normalizeH="0" baseline="0" noProof="0">
                <a:ln>
                  <a:noFill/>
                </a:ln>
                <a:solidFill>
                  <a:prstClr val="black"/>
                </a:solidFill>
                <a:effectLst/>
                <a:uLnTx/>
                <a:uFillTx/>
                <a:latin typeface="Aptos" panose="020B0004020202020204" pitchFamily="34" charset="0"/>
                <a:ea typeface="+mn-ea"/>
                <a:cs typeface="+mn-cs"/>
              </a:rPr>
              <a:t>Family meetings ​</a:t>
            </a:r>
          </a:p>
          <a:p>
            <a:pPr marL="171450" marR="0" lvl="0" indent="-171450" algn="l" defTabSz="9144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US" sz="900" b="0" i="0" u="none" strike="noStrike" kern="1200" cap="none" spc="0" normalizeH="0" baseline="0" noProof="0">
                <a:ln>
                  <a:noFill/>
                </a:ln>
                <a:solidFill>
                  <a:prstClr val="black"/>
                </a:solidFill>
                <a:effectLst/>
                <a:uLnTx/>
                <a:uFillTx/>
                <a:latin typeface="Aptos" panose="020B0004020202020204" pitchFamily="34" charset="0"/>
                <a:ea typeface="+mn-ea"/>
                <a:cs typeface="+mn-cs"/>
              </a:rPr>
              <a:t>Handovers ​</a:t>
            </a:r>
          </a:p>
          <a:p>
            <a:pPr marL="171450" marR="0" lvl="0" indent="-171450" algn="l" defTabSz="9144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US" sz="900" b="0" i="0" u="none" strike="noStrike" kern="1200" cap="none" spc="0" normalizeH="0" baseline="0" noProof="0">
                <a:ln>
                  <a:noFill/>
                </a:ln>
                <a:solidFill>
                  <a:prstClr val="black"/>
                </a:solidFill>
                <a:effectLst/>
                <a:uLnTx/>
                <a:uFillTx/>
                <a:latin typeface="Aptos" panose="020B0004020202020204" pitchFamily="34" charset="0"/>
                <a:ea typeface="+mn-ea"/>
                <a:cs typeface="+mn-cs"/>
              </a:rPr>
              <a:t>Teaching medical students ​</a:t>
            </a:r>
          </a:p>
        </p:txBody>
      </p:sp>
      <p:sp>
        <p:nvSpPr>
          <p:cNvPr id="119" name="TextBox 118">
            <a:extLst>
              <a:ext uri="{FF2B5EF4-FFF2-40B4-BE49-F238E27FC236}">
                <a16:creationId xmlns:a16="http://schemas.microsoft.com/office/drawing/2014/main" id="{35D77249-D9C3-B080-67ED-E31F069C72F0}"/>
              </a:ext>
            </a:extLst>
          </p:cNvPr>
          <p:cNvSpPr txBox="1"/>
          <p:nvPr/>
        </p:nvSpPr>
        <p:spPr>
          <a:xfrm>
            <a:off x="7742878" y="1863759"/>
            <a:ext cx="1362874" cy="261610"/>
          </a:xfrm>
          <a:prstGeom prst="rect">
            <a:avLst/>
          </a:prstGeom>
          <a:noFill/>
          <a:ln>
            <a:noFill/>
          </a:ln>
        </p:spPr>
        <p:txBody>
          <a:bodyPr wrap="non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prstClr val="black"/>
                </a:solidFill>
                <a:effectLst/>
                <a:uLnTx/>
                <a:uFillTx/>
                <a:latin typeface="Aptos"/>
                <a:ea typeface="+mn-ea"/>
                <a:cs typeface="+mn-cs"/>
              </a:rPr>
              <a:t>Learning captures</a:t>
            </a:r>
            <a:endParaRPr kumimoji="0" lang="en-AU" sz="1100" b="1"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120" name="TextBox 119">
            <a:extLst>
              <a:ext uri="{FF2B5EF4-FFF2-40B4-BE49-F238E27FC236}">
                <a16:creationId xmlns:a16="http://schemas.microsoft.com/office/drawing/2014/main" id="{283AE010-C814-C6AB-7319-372B158C495D}"/>
              </a:ext>
            </a:extLst>
          </p:cNvPr>
          <p:cNvSpPr txBox="1"/>
          <p:nvPr/>
        </p:nvSpPr>
        <p:spPr>
          <a:xfrm>
            <a:off x="9920671" y="1851128"/>
            <a:ext cx="1595309" cy="261610"/>
          </a:xfrm>
          <a:prstGeom prst="rect">
            <a:avLst/>
          </a:prstGeom>
          <a:noFill/>
          <a:ln>
            <a:noFill/>
          </a:ln>
        </p:spPr>
        <p:txBody>
          <a:bodyPr wrap="non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prstClr val="black"/>
                </a:solidFill>
                <a:effectLst/>
                <a:uLnTx/>
                <a:uFillTx/>
                <a:latin typeface="Aptos"/>
                <a:ea typeface="+mn-ea"/>
                <a:cs typeface="+mn-cs"/>
              </a:rPr>
              <a:t>Observation captures</a:t>
            </a:r>
            <a:endParaRPr kumimoji="0" lang="en-AU" sz="1100" b="1"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121" name="TextBox 120">
            <a:extLst>
              <a:ext uri="{FF2B5EF4-FFF2-40B4-BE49-F238E27FC236}">
                <a16:creationId xmlns:a16="http://schemas.microsoft.com/office/drawing/2014/main" id="{39FD5F9C-1B21-F47A-5C3A-8B1EC6D51B21}"/>
              </a:ext>
            </a:extLst>
          </p:cNvPr>
          <p:cNvSpPr txBox="1"/>
          <p:nvPr/>
        </p:nvSpPr>
        <p:spPr>
          <a:xfrm>
            <a:off x="7278727" y="2031851"/>
            <a:ext cx="2321891" cy="923330"/>
          </a:xfrm>
          <a:prstGeom prst="rect">
            <a:avLst/>
          </a:prstGeom>
          <a:noFill/>
          <a:ln>
            <a:noFill/>
          </a:ln>
        </p:spPr>
        <p:txBody>
          <a:bodyPr wrap="square" lIns="91440" tIns="45720" rIns="91440" bIns="45720" anchor="t">
            <a:spAutoFit/>
          </a:bodyPr>
          <a:lstStyle/>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AU" sz="900" b="0" i="0" u="none" strike="noStrike" kern="1200" cap="none" spc="0" normalizeH="0" baseline="0" noProof="0">
                <a:ln>
                  <a:noFill/>
                </a:ln>
                <a:solidFill>
                  <a:prstClr val="black"/>
                </a:solidFill>
                <a:effectLst/>
                <a:uLnTx/>
                <a:uFillTx/>
                <a:latin typeface="Aptos" panose="020B0004020202020204" pitchFamily="34" charset="0"/>
                <a:ea typeface="+mn-ea"/>
                <a:cs typeface="+mn-cs"/>
              </a:rPr>
              <a:t>Professional behaviours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AU" sz="900" b="0" i="0" u="none" strike="noStrike" kern="1200" cap="none" spc="0" normalizeH="0" baseline="0" noProof="0">
                <a:ln>
                  <a:noFill/>
                </a:ln>
                <a:solidFill>
                  <a:prstClr val="black"/>
                </a:solidFill>
                <a:effectLst/>
                <a:uLnTx/>
                <a:uFillTx/>
                <a:latin typeface="Aptos" panose="020B0004020202020204" pitchFamily="34" charset="0"/>
                <a:ea typeface="+mn-ea"/>
                <a:cs typeface="+mn-cs"/>
              </a:rPr>
              <a:t>Team leadership </a:t>
            </a:r>
            <a:endParaRPr kumimoji="0" lang="en-US" sz="9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900" b="0" i="0" u="none" strike="noStrike" kern="1200" cap="none" spc="0" normalizeH="0" baseline="0" noProof="0">
                <a:ln>
                  <a:noFill/>
                </a:ln>
                <a:solidFill>
                  <a:prstClr val="black"/>
                </a:solidFill>
                <a:effectLst/>
                <a:uLnTx/>
                <a:uFillTx/>
                <a:latin typeface="Aptos" panose="020B0004020202020204" pitchFamily="34" charset="0"/>
                <a:ea typeface="+mn-ea"/>
                <a:cs typeface="+mn-cs"/>
              </a:rPr>
              <a:t>Acute care</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900" b="0" i="0" u="none" strike="noStrike" kern="1200" cap="none" spc="0" normalizeH="0" baseline="0" noProof="0">
                <a:ln>
                  <a:noFill/>
                </a:ln>
                <a:solidFill>
                  <a:prstClr val="black"/>
                </a:solidFill>
                <a:effectLst/>
                <a:uLnTx/>
                <a:uFillTx/>
                <a:latin typeface="Aptos" panose="020B0004020202020204" pitchFamily="34" charset="0"/>
                <a:ea typeface="+mn-ea"/>
                <a:cs typeface="+mn-cs"/>
              </a:rPr>
              <a:t>Clinical  assessment and management-  Developmental and </a:t>
            </a:r>
            <a:r>
              <a:rPr kumimoji="0" lang="en-US" sz="900" b="0" i="0" u="none" strike="noStrike" kern="1200" cap="none" spc="0" normalizeH="0" baseline="0" noProof="0" err="1">
                <a:ln>
                  <a:noFill/>
                </a:ln>
                <a:solidFill>
                  <a:prstClr val="black"/>
                </a:solidFill>
                <a:effectLst/>
                <a:uLnTx/>
                <a:uFillTx/>
                <a:latin typeface="Aptos" panose="020B0004020202020204" pitchFamily="34" charset="0"/>
                <a:ea typeface="+mn-ea"/>
                <a:cs typeface="+mn-cs"/>
              </a:rPr>
              <a:t>behavioural</a:t>
            </a:r>
            <a:r>
              <a:rPr kumimoji="0" lang="en-US" sz="900" b="0" i="0" u="none" strike="noStrike" kern="1200" cap="none" spc="0" normalizeH="0" baseline="0" noProof="0">
                <a:ln>
                  <a:noFill/>
                </a:ln>
                <a:solidFill>
                  <a:prstClr val="black"/>
                </a:solidFill>
                <a:effectLst/>
                <a:uLnTx/>
                <a:uFillTx/>
                <a:latin typeface="Aptos" panose="020B0004020202020204" pitchFamily="34" charset="0"/>
                <a:ea typeface="+mn-ea"/>
                <a:cs typeface="+mn-cs"/>
              </a:rPr>
              <a:t>  </a:t>
            </a:r>
            <a:r>
              <a:rPr kumimoji="0" lang="en-US" sz="900" b="0" i="0" u="none" strike="noStrike" kern="1200" cap="none" spc="0" normalizeH="0" baseline="0" noProof="0" err="1">
                <a:ln>
                  <a:noFill/>
                </a:ln>
                <a:solidFill>
                  <a:prstClr val="black"/>
                </a:solidFill>
                <a:effectLst/>
                <a:uLnTx/>
                <a:uFillTx/>
                <a:latin typeface="Aptos" panose="020B0004020202020204" pitchFamily="34" charset="0"/>
                <a:ea typeface="+mn-ea"/>
                <a:cs typeface="+mn-cs"/>
              </a:rPr>
              <a:t>paediatrics</a:t>
            </a:r>
            <a:endParaRPr kumimoji="0" lang="en-AU" sz="9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122" name="TextBox 121">
            <a:extLst>
              <a:ext uri="{FF2B5EF4-FFF2-40B4-BE49-F238E27FC236}">
                <a16:creationId xmlns:a16="http://schemas.microsoft.com/office/drawing/2014/main" id="{81287DD7-FE6A-0CE0-3B1F-9FFB433CA8F6}"/>
              </a:ext>
            </a:extLst>
          </p:cNvPr>
          <p:cNvSpPr txBox="1"/>
          <p:nvPr/>
        </p:nvSpPr>
        <p:spPr>
          <a:xfrm>
            <a:off x="9812123" y="2119763"/>
            <a:ext cx="2252919" cy="1061829"/>
          </a:xfrm>
          <a:prstGeom prst="rect">
            <a:avLst/>
          </a:prstGeom>
          <a:noFill/>
          <a:ln>
            <a:noFill/>
          </a:ln>
        </p:spPr>
        <p:txBody>
          <a:bodyPr wrap="square" lIns="91440" tIns="45720" rIns="91440" bIns="45720" anchor="t">
            <a:spAutoFit/>
          </a:bodyPr>
          <a:lstStyle/>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900" b="0" i="0" u="none" strike="noStrike" kern="1200" cap="none" spc="0" normalizeH="0" baseline="0" noProof="0">
                <a:ln>
                  <a:noFill/>
                </a:ln>
                <a:solidFill>
                  <a:prstClr val="black"/>
                </a:solidFill>
                <a:effectLst/>
                <a:uLnTx/>
                <a:uFillTx/>
                <a:latin typeface="Aptos"/>
                <a:ea typeface="+mn-ea"/>
                <a:cs typeface="+mn-cs"/>
              </a:rPr>
              <a:t>Team leadership</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900" b="0" i="0" u="none" strike="noStrike" kern="1200" cap="none" spc="0" normalizeH="0" baseline="0" noProof="0">
                <a:ln>
                  <a:noFill/>
                </a:ln>
                <a:solidFill>
                  <a:prstClr val="black"/>
                </a:solidFill>
                <a:effectLst/>
                <a:uLnTx/>
                <a:uFillTx/>
                <a:latin typeface="Aptos"/>
                <a:ea typeface="+mn-ea"/>
                <a:cs typeface="+mn-cs"/>
              </a:rPr>
              <a:t>Clinical assessment </a:t>
            </a:r>
            <a:r>
              <a:rPr kumimoji="0" lang="en-US" sz="900" b="0" i="0" u="none" strike="noStrike" kern="1200" cap="none" spc="0" normalizeH="0" baseline="0" noProof="0">
                <a:ln>
                  <a:noFill/>
                </a:ln>
                <a:solidFill>
                  <a:prstClr val="black"/>
                </a:solidFill>
                <a:effectLst/>
                <a:uLnTx/>
                <a:uFillTx/>
                <a:latin typeface="Aptos" panose="020B0004020202020204" pitchFamily="34" charset="0"/>
                <a:ea typeface="+mn-ea"/>
                <a:cs typeface="+mn-cs"/>
              </a:rPr>
              <a:t>– essential clinical </a:t>
            </a:r>
            <a:r>
              <a:rPr kumimoji="0" lang="en-US" sz="900" b="0" i="0" u="none" strike="noStrike" kern="1200" cap="none" spc="0" normalizeH="0" baseline="0" noProof="0" err="1">
                <a:ln>
                  <a:noFill/>
                </a:ln>
                <a:solidFill>
                  <a:prstClr val="black"/>
                </a:solidFill>
                <a:effectLst/>
                <a:uLnTx/>
                <a:uFillTx/>
                <a:latin typeface="Aptos" panose="020B0004020202020204" pitchFamily="34" charset="0"/>
                <a:ea typeface="+mn-ea"/>
                <a:cs typeface="+mn-cs"/>
              </a:rPr>
              <a:t>paediatrics</a:t>
            </a:r>
            <a:endParaRPr kumimoji="0" lang="en-US" sz="900" b="0" i="0" u="none" strike="noStrike" kern="1200" cap="none" spc="0" normalizeH="0" baseline="0" noProof="0">
              <a:ln>
                <a:noFill/>
              </a:ln>
              <a:solidFill>
                <a:prstClr val="black"/>
              </a:solidFill>
              <a:effectLst/>
              <a:uLnTx/>
              <a:uFillTx/>
              <a:latin typeface="Aptos"/>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900" b="0" i="0" u="none" strike="noStrike" kern="1200" cap="none" spc="0" normalizeH="0" baseline="0" noProof="0">
                <a:ln>
                  <a:noFill/>
                </a:ln>
                <a:solidFill>
                  <a:prstClr val="black"/>
                </a:solidFill>
                <a:effectLst/>
                <a:uLnTx/>
                <a:uFillTx/>
                <a:latin typeface="Aptos"/>
                <a:ea typeface="+mn-ea"/>
                <a:cs typeface="+mn-cs"/>
              </a:rPr>
              <a:t>Clinical management</a:t>
            </a:r>
            <a:r>
              <a:rPr kumimoji="0" lang="en-US" sz="900" b="0" i="0" u="none" strike="noStrike" kern="1200" cap="none" spc="0" normalizeH="0" baseline="0" noProof="0">
                <a:ln>
                  <a:noFill/>
                </a:ln>
                <a:solidFill>
                  <a:prstClr val="black"/>
                </a:solidFill>
                <a:effectLst/>
                <a:uLnTx/>
                <a:uFillTx/>
                <a:latin typeface="Aptos" panose="020B0004020202020204" pitchFamily="34" charset="0"/>
                <a:ea typeface="+mn-ea"/>
                <a:cs typeface="+mn-cs"/>
              </a:rPr>
              <a:t>– essential clinical </a:t>
            </a:r>
            <a:r>
              <a:rPr kumimoji="0" lang="en-US" sz="900" b="0" i="0" u="none" strike="noStrike" kern="1200" cap="none" spc="0" normalizeH="0" baseline="0" noProof="0" err="1">
                <a:ln>
                  <a:noFill/>
                </a:ln>
                <a:solidFill>
                  <a:prstClr val="black"/>
                </a:solidFill>
                <a:effectLst/>
                <a:uLnTx/>
                <a:uFillTx/>
                <a:latin typeface="Aptos" panose="020B0004020202020204" pitchFamily="34" charset="0"/>
                <a:ea typeface="+mn-ea"/>
                <a:cs typeface="+mn-cs"/>
              </a:rPr>
              <a:t>paediatrics</a:t>
            </a:r>
            <a:endParaRPr kumimoji="0" lang="en-US" sz="9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US" sz="900" b="0" i="0" u="none" strike="noStrike" kern="1200" cap="none" spc="0" normalizeH="0" baseline="0" noProof="0">
              <a:ln>
                <a:noFill/>
              </a:ln>
              <a:solidFill>
                <a:prstClr val="black"/>
              </a:solidFill>
              <a:effectLst/>
              <a:uLnTx/>
              <a:uFillTx/>
              <a:latin typeface="Aptos"/>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AU" sz="9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123" name="TextBox 122">
            <a:extLst>
              <a:ext uri="{FF2B5EF4-FFF2-40B4-BE49-F238E27FC236}">
                <a16:creationId xmlns:a16="http://schemas.microsoft.com/office/drawing/2014/main" id="{F3EEBF34-468E-610B-DA3C-F1BA0DC73080}"/>
              </a:ext>
            </a:extLst>
          </p:cNvPr>
          <p:cNvSpPr txBox="1"/>
          <p:nvPr/>
        </p:nvSpPr>
        <p:spPr>
          <a:xfrm>
            <a:off x="318128" y="4325979"/>
            <a:ext cx="1978233" cy="461665"/>
          </a:xfrm>
          <a:prstGeom prst="rect">
            <a:avLst/>
          </a:prstGeom>
          <a:noFill/>
        </p:spPr>
        <p:txBody>
          <a:bodyPr wrap="square" rtlCol="0">
            <a:spAutoFit/>
          </a:bodyPr>
          <a:lstStyle/>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rPr>
              <a:t>Apply for program</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rPr>
              <a:t>Application approved</a:t>
            </a:r>
            <a:endParaRPr kumimoji="0" lang="en-AU" sz="12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grpSp>
        <p:nvGrpSpPr>
          <p:cNvPr id="130" name="Group 129">
            <a:extLst>
              <a:ext uri="{FF2B5EF4-FFF2-40B4-BE49-F238E27FC236}">
                <a16:creationId xmlns:a16="http://schemas.microsoft.com/office/drawing/2014/main" id="{0AFA9596-95E7-5BAC-AE6A-CFB66AB79A37}"/>
              </a:ext>
            </a:extLst>
          </p:cNvPr>
          <p:cNvGrpSpPr/>
          <p:nvPr/>
        </p:nvGrpSpPr>
        <p:grpSpPr>
          <a:xfrm>
            <a:off x="5899457" y="4833157"/>
            <a:ext cx="6165585" cy="1887455"/>
            <a:chOff x="3791048" y="121597"/>
            <a:chExt cx="3163146" cy="2329807"/>
          </a:xfrm>
        </p:grpSpPr>
        <p:sp>
          <p:nvSpPr>
            <p:cNvPr id="131" name="Rectangle: Rounded Corners 130">
              <a:extLst>
                <a:ext uri="{FF2B5EF4-FFF2-40B4-BE49-F238E27FC236}">
                  <a16:creationId xmlns:a16="http://schemas.microsoft.com/office/drawing/2014/main" id="{2CD34056-459E-5326-38B2-50F91774F8D3}"/>
                </a:ext>
              </a:extLst>
            </p:cNvPr>
            <p:cNvSpPr/>
            <p:nvPr/>
          </p:nvSpPr>
          <p:spPr>
            <a:xfrm>
              <a:off x="3791048" y="318430"/>
              <a:ext cx="3163146" cy="2132974"/>
            </a:xfrm>
            <a:prstGeom prst="roundRect">
              <a:avLst/>
            </a:prstGeom>
            <a:solidFill>
              <a:srgbClr val="C5932B">
                <a:alpha val="14902"/>
              </a:srgbClr>
            </a:solidFill>
            <a:ln>
              <a:solidFill>
                <a:srgbClr val="C5932B"/>
              </a:solidFill>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white"/>
                </a:solidFill>
                <a:effectLst/>
                <a:uLnTx/>
                <a:uFillTx/>
                <a:latin typeface="Arial"/>
                <a:ea typeface="+mn-ea"/>
                <a:cs typeface="+mn-cs"/>
              </a:endParaRPr>
            </a:p>
          </p:txBody>
        </p:sp>
        <p:sp>
          <p:nvSpPr>
            <p:cNvPr id="132" name="TextBox 131">
              <a:extLst>
                <a:ext uri="{FF2B5EF4-FFF2-40B4-BE49-F238E27FC236}">
                  <a16:creationId xmlns:a16="http://schemas.microsoft.com/office/drawing/2014/main" id="{AAAE2539-14ED-3DF6-3286-1A5A6B71E346}"/>
                </a:ext>
              </a:extLst>
            </p:cNvPr>
            <p:cNvSpPr txBox="1"/>
            <p:nvPr/>
          </p:nvSpPr>
          <p:spPr>
            <a:xfrm>
              <a:off x="3875325" y="121597"/>
              <a:ext cx="2977813" cy="2317441"/>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Aptos" panose="020B0004020202020204" pitchFamily="34" charset="0"/>
                  <a:ea typeface="+mn-ea"/>
                  <a:cs typeface="+mn-cs"/>
                </a:rPr>
                <a:t>End of phase progression</a:t>
              </a:r>
            </a:p>
            <a:p>
              <a:pPr marL="0" marR="0" lvl="0" indent="0" algn="l" defTabSz="914400" rtl="0" eaLnBrk="1" fontAlgn="auto" latinLnBrk="0" hangingPunct="1">
                <a:lnSpc>
                  <a:spcPct val="100000"/>
                </a:lnSpc>
                <a:spcBef>
                  <a:spcPts val="600"/>
                </a:spcBef>
                <a:spcAft>
                  <a:spcPts val="600"/>
                </a:spcAft>
                <a:buClrTx/>
                <a:buSzTx/>
                <a:buFontTx/>
                <a:buNone/>
                <a:tabLst/>
                <a:defRPr/>
              </a:pPr>
              <a:r>
                <a:rPr kumimoji="0" 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rPr>
                <a:t>The Rotation Supervisor makes an overall progress </a:t>
              </a:r>
              <a:r>
                <a:rPr kumimoji="0" lang="en-US" sz="1200" b="0" i="1" u="none" strike="noStrike" kern="1200" cap="none" spc="0" normalizeH="0" baseline="0" noProof="0">
                  <a:ln>
                    <a:noFill/>
                  </a:ln>
                  <a:solidFill>
                    <a:prstClr val="black"/>
                  </a:solidFill>
                  <a:effectLst/>
                  <a:uLnTx/>
                  <a:uFillTx/>
                  <a:latin typeface="Aptos" panose="020B0004020202020204" pitchFamily="34" charset="0"/>
                  <a:ea typeface="+mn-ea"/>
                  <a:cs typeface="+mn-cs"/>
                </a:rPr>
                <a:t>recommendation</a:t>
              </a:r>
              <a:r>
                <a:rPr kumimoji="0" 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rPr>
                <a:t> at the end of the phase. </a:t>
              </a:r>
            </a:p>
            <a:p>
              <a:pPr marL="0" marR="0" lvl="0" indent="0" algn="l" defTabSz="914400" rtl="0" eaLnBrk="1" fontAlgn="auto" latinLnBrk="0" hangingPunct="1">
                <a:lnSpc>
                  <a:spcPct val="100000"/>
                </a:lnSpc>
                <a:spcBef>
                  <a:spcPts val="600"/>
                </a:spcBef>
                <a:spcAft>
                  <a:spcPts val="600"/>
                </a:spcAft>
                <a:buClrTx/>
                <a:buSzTx/>
                <a:buFontTx/>
                <a:buNone/>
                <a:tabLst/>
                <a:defRPr/>
              </a:pPr>
              <a:r>
                <a:rPr kumimoji="0" lang="en-US" sz="1200" b="0" i="0" u="none" strike="noStrike" kern="1200" cap="none" spc="0" normalizeH="0" baseline="0" noProof="0">
                  <a:ln>
                    <a:noFill/>
                  </a:ln>
                  <a:solidFill>
                    <a:prstClr val="black"/>
                  </a:solidFill>
                  <a:effectLst/>
                  <a:uLnTx/>
                  <a:uFillTx/>
                  <a:latin typeface="Aptos"/>
                  <a:ea typeface="+mn-ea"/>
                  <a:cs typeface="+mn-cs"/>
                </a:rPr>
                <a:t>The Progress Review Panel make a progression </a:t>
              </a:r>
              <a:r>
                <a:rPr kumimoji="0" lang="en-US" sz="1200" b="0" i="1" u="none" strike="noStrike" kern="1200" cap="none" spc="0" normalizeH="0" baseline="0" noProof="0">
                  <a:ln>
                    <a:noFill/>
                  </a:ln>
                  <a:solidFill>
                    <a:prstClr val="black"/>
                  </a:solidFill>
                  <a:effectLst/>
                  <a:uLnTx/>
                  <a:uFillTx/>
                  <a:latin typeface="Aptos"/>
                  <a:ea typeface="+mn-ea"/>
                  <a:cs typeface="+mn-cs"/>
                </a:rPr>
                <a:t>decision</a:t>
              </a:r>
              <a:r>
                <a:rPr kumimoji="0" lang="en-US" sz="1200" b="0" i="0" u="none" strike="noStrike" kern="1200" cap="none" spc="0" normalizeH="0" baseline="0" noProof="0">
                  <a:ln>
                    <a:noFill/>
                  </a:ln>
                  <a:solidFill>
                    <a:prstClr val="black"/>
                  </a:solidFill>
                  <a:effectLst/>
                  <a:uLnTx/>
                  <a:uFillTx/>
                  <a:latin typeface="Aptos"/>
                  <a:ea typeface="+mn-ea"/>
                  <a:cs typeface="+mn-cs"/>
                </a:rPr>
                <a:t> based 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rPr>
                <a:t>Compliance with learning, teaching and assessment requirements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rPr>
                <a:t>Evidence of competence (assessment data)</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black"/>
                  </a:solidFill>
                  <a:effectLst/>
                  <a:uLnTx/>
                  <a:uFillTx/>
                  <a:latin typeface="Aptos"/>
                  <a:ea typeface="+mn-ea"/>
                  <a:cs typeface="+mn-cs"/>
                </a:rPr>
                <a:t>Rotation Supervisors' recommendation</a:t>
              </a:r>
            </a:p>
          </p:txBody>
        </p:sp>
      </p:grpSp>
      <p:sp>
        <p:nvSpPr>
          <p:cNvPr id="142" name="Title 6">
            <a:extLst>
              <a:ext uri="{FF2B5EF4-FFF2-40B4-BE49-F238E27FC236}">
                <a16:creationId xmlns:a16="http://schemas.microsoft.com/office/drawing/2014/main" id="{2606E6A8-2CC7-A3CF-9C19-37B3E84218EE}"/>
              </a:ext>
            </a:extLst>
          </p:cNvPr>
          <p:cNvSpPr txBox="1">
            <a:spLocks/>
          </p:cNvSpPr>
          <p:nvPr/>
        </p:nvSpPr>
        <p:spPr>
          <a:xfrm>
            <a:off x="-243561" y="799864"/>
            <a:ext cx="2570329" cy="1171386"/>
          </a:xfrm>
          <a:prstGeom prst="rect">
            <a:avLst/>
          </a:prstGeom>
        </p:spPr>
        <p:txBody>
          <a:bodyPr vert="horz" lIns="68580" tIns="34290" rIns="68580" bIns="34290" rtlCol="0" anchor="ctr">
            <a:noAutofit/>
          </a:bodyPr>
          <a:lstStyle>
            <a:lvl1pPr algn="ctr" defTabSz="914400" rtl="0" eaLnBrk="1" latinLnBrk="0" hangingPunct="1">
              <a:spcBef>
                <a:spcPct val="0"/>
              </a:spcBef>
              <a:buNone/>
              <a:defRPr sz="4000" b="1" i="0" kern="1200">
                <a:solidFill>
                  <a:srgbClr val="433E35"/>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2400" b="1" i="0" u="none" strike="noStrike" kern="1200" cap="none" spc="0" normalizeH="0" baseline="0" noProof="0">
                <a:ln>
                  <a:noFill/>
                </a:ln>
                <a:solidFill>
                  <a:srgbClr val="384967"/>
                </a:solidFill>
                <a:effectLst/>
                <a:uLnTx/>
                <a:uFillTx/>
                <a:latin typeface="Georgia"/>
                <a:ea typeface="+mj-ea"/>
                <a:cs typeface="+mj-cs"/>
              </a:rPr>
              <a:t>General </a:t>
            </a:r>
            <a:r>
              <a:rPr kumimoji="0" lang="en-US" sz="2400" b="1" i="0" u="none" strike="noStrike" kern="1200" cap="none" spc="0" normalizeH="0" baseline="0" noProof="0" err="1">
                <a:ln>
                  <a:noFill/>
                </a:ln>
                <a:solidFill>
                  <a:srgbClr val="384967"/>
                </a:solidFill>
                <a:effectLst/>
                <a:uLnTx/>
                <a:uFillTx/>
                <a:latin typeface="Georgia"/>
                <a:ea typeface="+mj-ea"/>
                <a:cs typeface="+mj-cs"/>
              </a:rPr>
              <a:t>Paediatrics</a:t>
            </a:r>
            <a:endParaRPr kumimoji="0" lang="en-US" sz="2400" b="1" i="0" u="none" strike="noStrike" kern="1200" cap="none" spc="0" normalizeH="0" baseline="0" noProof="0">
              <a:ln>
                <a:noFill/>
              </a:ln>
              <a:solidFill>
                <a:srgbClr val="384967"/>
              </a:solidFill>
              <a:effectLst/>
              <a:uLnTx/>
              <a:uFillTx/>
              <a:latin typeface="Georgia"/>
              <a:ea typeface="+mj-ea"/>
              <a:cs typeface="+mj-cs"/>
            </a:endParaRPr>
          </a:p>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US" sz="2400" b="1" i="0" u="none" strike="noStrike" kern="1200" cap="none" spc="0" normalizeH="0" baseline="0" noProof="0">
              <a:ln>
                <a:noFill/>
              </a:ln>
              <a:solidFill>
                <a:srgbClr val="384967"/>
              </a:solidFill>
              <a:effectLst/>
              <a:uLnTx/>
              <a:uFillTx/>
              <a:latin typeface="Georgia"/>
              <a:ea typeface="+mj-ea"/>
              <a:cs typeface="+mj-cs"/>
            </a:endParaRPr>
          </a:p>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2400" b="1" i="0" u="none" strike="noStrike" kern="1200" cap="none" spc="0" normalizeH="0" baseline="0" noProof="0">
                <a:ln>
                  <a:noFill/>
                </a:ln>
                <a:solidFill>
                  <a:srgbClr val="384967"/>
                </a:solidFill>
                <a:effectLst/>
                <a:uLnTx/>
                <a:uFillTx/>
                <a:latin typeface="Georgia"/>
                <a:ea typeface="+mj-ea"/>
                <a:cs typeface="+mj-cs"/>
              </a:rPr>
              <a:t>Example</a:t>
            </a:r>
          </a:p>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2400" b="1" i="0" u="none" strike="noStrike" kern="1200" cap="none" spc="0" normalizeH="0" baseline="0" noProof="0">
                <a:ln>
                  <a:noFill/>
                </a:ln>
                <a:solidFill>
                  <a:srgbClr val="384967"/>
                </a:solidFill>
                <a:effectLst/>
                <a:uLnTx/>
                <a:uFillTx/>
                <a:latin typeface="Georgia"/>
                <a:ea typeface="+mj-ea"/>
                <a:cs typeface="+mj-cs"/>
              </a:rPr>
              <a:t>Training Journey</a:t>
            </a:r>
            <a:endParaRPr kumimoji="0" lang="en-US" sz="2400" b="1" i="0" u="none" strike="noStrike" kern="1200" cap="none" spc="0" normalizeH="0" baseline="0" noProof="0">
              <a:ln>
                <a:noFill/>
              </a:ln>
              <a:solidFill>
                <a:srgbClr val="433E35"/>
              </a:solidFill>
              <a:effectLst/>
              <a:uLnTx/>
              <a:uFillTx/>
              <a:latin typeface="Georgia"/>
              <a:ea typeface="+mj-ea"/>
              <a:cs typeface="+mj-cs"/>
            </a:endParaRPr>
          </a:p>
        </p:txBody>
      </p:sp>
      <p:sp>
        <p:nvSpPr>
          <p:cNvPr id="6" name="TextBox 5">
            <a:extLst>
              <a:ext uri="{FF2B5EF4-FFF2-40B4-BE49-F238E27FC236}">
                <a16:creationId xmlns:a16="http://schemas.microsoft.com/office/drawing/2014/main" id="{F673EA06-D95C-50FB-17A5-1BD446C4F76B}"/>
              </a:ext>
            </a:extLst>
          </p:cNvPr>
          <p:cNvSpPr txBox="1"/>
          <p:nvPr/>
        </p:nvSpPr>
        <p:spPr>
          <a:xfrm>
            <a:off x="4599713" y="2985321"/>
            <a:ext cx="3441711"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prstClr val="black"/>
                </a:solidFill>
                <a:effectLst/>
                <a:uLnTx/>
                <a:uFillTx/>
                <a:latin typeface="Aptos" panose="020B0004020202020204" pitchFamily="34" charset="0"/>
                <a:ea typeface="+mn-ea"/>
                <a:cs typeface="+mn-cs"/>
              </a:rPr>
              <a:t>12 months core training – training setting 1</a:t>
            </a:r>
            <a:endParaRPr kumimoji="0" lang="en-AU" sz="14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8" name="TextBox 7">
            <a:extLst>
              <a:ext uri="{FF2B5EF4-FFF2-40B4-BE49-F238E27FC236}">
                <a16:creationId xmlns:a16="http://schemas.microsoft.com/office/drawing/2014/main" id="{90FFCC30-7F7F-3B54-D9C4-9D10B565DDE3}"/>
              </a:ext>
            </a:extLst>
          </p:cNvPr>
          <p:cNvSpPr txBox="1"/>
          <p:nvPr/>
        </p:nvSpPr>
        <p:spPr>
          <a:xfrm>
            <a:off x="3367510" y="3641428"/>
            <a:ext cx="759825" cy="2616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black"/>
                </a:solidFill>
                <a:effectLst/>
                <a:uLnTx/>
                <a:uFillTx/>
                <a:latin typeface="Arial"/>
                <a:ea typeface="+mn-ea"/>
                <a:cs typeface="+mn-cs"/>
              </a:rPr>
              <a:t>Q1</a:t>
            </a:r>
            <a:endParaRPr kumimoji="0" lang="en-AU" sz="1100" b="0" i="0" u="none" strike="noStrike" kern="1200" cap="none" spc="0" normalizeH="0" baseline="0" noProof="0">
              <a:ln>
                <a:noFill/>
              </a:ln>
              <a:solidFill>
                <a:prstClr val="black"/>
              </a:solidFill>
              <a:effectLst/>
              <a:uLnTx/>
              <a:uFillTx/>
              <a:latin typeface="Arial"/>
              <a:ea typeface="+mn-ea"/>
              <a:cs typeface="+mn-cs"/>
            </a:endParaRPr>
          </a:p>
        </p:txBody>
      </p:sp>
      <p:sp>
        <p:nvSpPr>
          <p:cNvPr id="9" name="TextBox 8">
            <a:extLst>
              <a:ext uri="{FF2B5EF4-FFF2-40B4-BE49-F238E27FC236}">
                <a16:creationId xmlns:a16="http://schemas.microsoft.com/office/drawing/2014/main" id="{B01D1F68-6505-C39B-1FEF-7F82BC4E9A0E}"/>
              </a:ext>
            </a:extLst>
          </p:cNvPr>
          <p:cNvSpPr txBox="1"/>
          <p:nvPr/>
        </p:nvSpPr>
        <p:spPr>
          <a:xfrm>
            <a:off x="5927150" y="3627882"/>
            <a:ext cx="759825" cy="2616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black"/>
                </a:solidFill>
                <a:effectLst/>
                <a:uLnTx/>
                <a:uFillTx/>
                <a:latin typeface="Arial"/>
                <a:ea typeface="+mn-ea"/>
                <a:cs typeface="+mn-cs"/>
              </a:rPr>
              <a:t>Q2</a:t>
            </a:r>
            <a:endParaRPr kumimoji="0" lang="en-AU" sz="1100" b="0" i="0" u="none" strike="noStrike" kern="1200" cap="none" spc="0" normalizeH="0" baseline="0" noProof="0">
              <a:ln>
                <a:noFill/>
              </a:ln>
              <a:solidFill>
                <a:prstClr val="black"/>
              </a:solidFill>
              <a:effectLst/>
              <a:uLnTx/>
              <a:uFillTx/>
              <a:latin typeface="Arial"/>
              <a:ea typeface="+mn-ea"/>
              <a:cs typeface="+mn-cs"/>
            </a:endParaRPr>
          </a:p>
        </p:txBody>
      </p:sp>
      <p:sp>
        <p:nvSpPr>
          <p:cNvPr id="10" name="TextBox 9">
            <a:extLst>
              <a:ext uri="{FF2B5EF4-FFF2-40B4-BE49-F238E27FC236}">
                <a16:creationId xmlns:a16="http://schemas.microsoft.com/office/drawing/2014/main" id="{A06E609B-EE0E-E51C-C106-0D3A2C3DB940}"/>
              </a:ext>
            </a:extLst>
          </p:cNvPr>
          <p:cNvSpPr txBox="1"/>
          <p:nvPr/>
        </p:nvSpPr>
        <p:spPr>
          <a:xfrm>
            <a:off x="8421840" y="3627882"/>
            <a:ext cx="759825" cy="2616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black"/>
                </a:solidFill>
                <a:effectLst/>
                <a:uLnTx/>
                <a:uFillTx/>
                <a:latin typeface="Arial"/>
                <a:ea typeface="+mn-ea"/>
                <a:cs typeface="+mn-cs"/>
              </a:rPr>
              <a:t>Q3</a:t>
            </a:r>
            <a:endParaRPr kumimoji="0" lang="en-AU" sz="1100" b="0" i="0" u="none" strike="noStrike" kern="1200" cap="none" spc="0" normalizeH="0" baseline="0" noProof="0">
              <a:ln>
                <a:noFill/>
              </a:ln>
              <a:solidFill>
                <a:prstClr val="black"/>
              </a:solidFill>
              <a:effectLst/>
              <a:uLnTx/>
              <a:uFillTx/>
              <a:latin typeface="Arial"/>
              <a:ea typeface="+mn-ea"/>
              <a:cs typeface="+mn-cs"/>
            </a:endParaRPr>
          </a:p>
        </p:txBody>
      </p:sp>
      <p:sp>
        <p:nvSpPr>
          <p:cNvPr id="11" name="TextBox 10">
            <a:extLst>
              <a:ext uri="{FF2B5EF4-FFF2-40B4-BE49-F238E27FC236}">
                <a16:creationId xmlns:a16="http://schemas.microsoft.com/office/drawing/2014/main" id="{C4ADB39B-6E14-A920-6DD5-9FB1F7D958E9}"/>
              </a:ext>
            </a:extLst>
          </p:cNvPr>
          <p:cNvSpPr txBox="1"/>
          <p:nvPr/>
        </p:nvSpPr>
        <p:spPr>
          <a:xfrm>
            <a:off x="10919411" y="3641428"/>
            <a:ext cx="759825" cy="2616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black"/>
                </a:solidFill>
                <a:effectLst/>
                <a:uLnTx/>
                <a:uFillTx/>
                <a:latin typeface="Arial"/>
                <a:ea typeface="+mn-ea"/>
                <a:cs typeface="+mn-cs"/>
              </a:rPr>
              <a:t>Q4</a:t>
            </a:r>
            <a:endParaRPr kumimoji="0" lang="en-AU" sz="1100" b="0" i="0" u="none" strike="noStrike" kern="1200" cap="none" spc="0" normalizeH="0" baseline="0" noProof="0">
              <a:ln>
                <a:noFill/>
              </a:ln>
              <a:solidFill>
                <a:prstClr val="black"/>
              </a:solidFill>
              <a:effectLst/>
              <a:uLnTx/>
              <a:uFillTx/>
              <a:latin typeface="Arial"/>
              <a:ea typeface="+mn-ea"/>
              <a:cs typeface="+mn-cs"/>
            </a:endParaRPr>
          </a:p>
        </p:txBody>
      </p:sp>
      <p:sp>
        <p:nvSpPr>
          <p:cNvPr id="12" name="TextBox 11">
            <a:extLst>
              <a:ext uri="{FF2B5EF4-FFF2-40B4-BE49-F238E27FC236}">
                <a16:creationId xmlns:a16="http://schemas.microsoft.com/office/drawing/2014/main" id="{429FDB5D-4D78-22FE-F67C-F85859146464}"/>
              </a:ext>
            </a:extLst>
          </p:cNvPr>
          <p:cNvSpPr txBox="1"/>
          <p:nvPr/>
        </p:nvSpPr>
        <p:spPr>
          <a:xfrm>
            <a:off x="7810822" y="4244913"/>
            <a:ext cx="2001301" cy="646331"/>
          </a:xfrm>
          <a:prstGeom prst="rect">
            <a:avLst/>
          </a:prstGeom>
          <a:noFill/>
        </p:spPr>
        <p:txBody>
          <a:bodyPr wrap="square" lIns="91440" tIns="45720" rIns="91440" bIns="45720" rtlCol="0" anchor="t">
            <a:spAutoFit/>
          </a:bodyPr>
          <a:lstStyle/>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rPr>
              <a:t>Learning and assessment activities</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1200" b="0" i="0" u="none" strike="noStrike" kern="1200" cap="none" spc="0" normalizeH="0" baseline="0" noProof="0">
                <a:ln>
                  <a:noFill/>
                </a:ln>
                <a:solidFill>
                  <a:prstClr val="black"/>
                </a:solidFill>
                <a:effectLst/>
                <a:uLnTx/>
                <a:uFillTx/>
                <a:latin typeface="Aptos"/>
                <a:ea typeface="+mn-ea"/>
                <a:cs typeface="+mn-cs"/>
              </a:rPr>
              <a:t>Progress report   </a:t>
            </a:r>
            <a:endParaRPr kumimoji="0" lang="en-AU" sz="12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Tree>
    <p:extLst>
      <p:ext uri="{BB962C8B-B14F-4D97-AF65-F5344CB8AC3E}">
        <p14:creationId xmlns:p14="http://schemas.microsoft.com/office/powerpoint/2010/main" val="17600843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42FAC-86A8-5E17-612D-B88687C234EA}"/>
              </a:ext>
            </a:extLst>
          </p:cNvPr>
          <p:cNvSpPr>
            <a:spLocks noGrp="1"/>
          </p:cNvSpPr>
          <p:nvPr>
            <p:ph type="title"/>
          </p:nvPr>
        </p:nvSpPr>
        <p:spPr>
          <a:xfrm>
            <a:off x="609600" y="0"/>
            <a:ext cx="10972800" cy="784641"/>
          </a:xfrm>
        </p:spPr>
        <p:txBody>
          <a:bodyPr>
            <a:normAutofit/>
          </a:bodyPr>
          <a:lstStyle/>
          <a:p>
            <a:r>
              <a:rPr lang="en-US" sz="3100">
                <a:solidFill>
                  <a:srgbClr val="384967"/>
                </a:solidFill>
                <a:latin typeface="Georgia" panose="02040502050405020303" pitchFamily="18" charset="0"/>
              </a:rPr>
              <a:t>Next steps for new ATs starting in 2027 </a:t>
            </a:r>
          </a:p>
        </p:txBody>
      </p:sp>
      <p:sp>
        <p:nvSpPr>
          <p:cNvPr id="3" name="Content Placeholder 2">
            <a:extLst>
              <a:ext uri="{FF2B5EF4-FFF2-40B4-BE49-F238E27FC236}">
                <a16:creationId xmlns:a16="http://schemas.microsoft.com/office/drawing/2014/main" id="{BDEAA363-00CC-E4BE-7140-F5C645398462}"/>
              </a:ext>
            </a:extLst>
          </p:cNvPr>
          <p:cNvSpPr>
            <a:spLocks noGrp="1"/>
          </p:cNvSpPr>
          <p:nvPr>
            <p:ph idx="1"/>
          </p:nvPr>
        </p:nvSpPr>
        <p:spPr>
          <a:xfrm>
            <a:off x="609600" y="1252962"/>
            <a:ext cx="10972800" cy="4763246"/>
          </a:xfrm>
        </p:spPr>
        <p:txBody>
          <a:bodyPr vert="horz" lIns="91440" tIns="45720" rIns="91440" bIns="45720" rtlCol="0" anchor="t">
            <a:normAutofit fontScale="92500" lnSpcReduction="20000"/>
          </a:bodyPr>
          <a:lstStyle/>
          <a:p>
            <a:pPr>
              <a:buFont typeface="Wingdings" panose="05000000000000000000" pitchFamily="2" charset="2"/>
              <a:buChar char="ü"/>
            </a:pPr>
            <a:r>
              <a:rPr lang="en-US"/>
              <a:t>Review your curriculum standards and learning, teaching and assessment programs documents on the </a:t>
            </a:r>
            <a:r>
              <a:rPr lang="en-US">
                <a:hlinkClick r:id="rId3"/>
              </a:rPr>
              <a:t>RACP Online Learning</a:t>
            </a:r>
            <a:endParaRPr lang="en-US"/>
          </a:p>
          <a:p>
            <a:pPr>
              <a:buFont typeface="Wingdings" panose="05000000000000000000" pitchFamily="2" charset="2"/>
              <a:buChar char="ü"/>
            </a:pPr>
            <a:endParaRPr lang="en-US"/>
          </a:p>
          <a:p>
            <a:pPr>
              <a:buFont typeface="Wingdings" panose="05000000000000000000" pitchFamily="2" charset="2"/>
              <a:buChar char="ü"/>
            </a:pPr>
            <a:r>
              <a:rPr lang="en-US"/>
              <a:t>Plan your training to ensure you meet the professional experience and learning theme requirements for General Paediatrics</a:t>
            </a:r>
          </a:p>
          <a:p>
            <a:pPr>
              <a:buFont typeface="Wingdings" panose="05000000000000000000" pitchFamily="2" charset="2"/>
              <a:buChar char="ü"/>
            </a:pPr>
            <a:endParaRPr lang="en-US"/>
          </a:p>
          <a:p>
            <a:pPr>
              <a:buFont typeface="Wingdings" panose="05000000000000000000" pitchFamily="2" charset="2"/>
              <a:buChar char="ü"/>
            </a:pPr>
            <a:r>
              <a:rPr lang="en-US"/>
              <a:t>Apply for your training program before the close date 28 Feb / 31 Aug (mid-year entry) 2027 via the </a:t>
            </a:r>
            <a:r>
              <a:rPr lang="en-US">
                <a:hlinkClick r:id="rId4"/>
              </a:rPr>
              <a:t>TMP</a:t>
            </a:r>
            <a:endParaRPr lang="en-US"/>
          </a:p>
          <a:p>
            <a:pPr marL="0" indent="0">
              <a:buNone/>
            </a:pPr>
            <a:endParaRPr lang="en-US"/>
          </a:p>
          <a:p>
            <a:pPr>
              <a:buFont typeface="Wingdings" panose="05000000000000000000" pitchFamily="2" charset="2"/>
              <a:buChar char="ü"/>
            </a:pPr>
            <a:r>
              <a:rPr lang="en-US"/>
              <a:t>Nominate 2 x supervisors who meet the General </a:t>
            </a:r>
            <a:r>
              <a:rPr lang="en-US" err="1"/>
              <a:t>Paediatrics</a:t>
            </a:r>
            <a:r>
              <a:rPr lang="en-US"/>
              <a:t> teaching requirements for the upcoming rotation. A list of eligible supervisors can be found on </a:t>
            </a:r>
            <a:r>
              <a:rPr lang="en-US" err="1">
                <a:hlinkClick r:id="rId5"/>
              </a:rPr>
              <a:t>MyRACP</a:t>
            </a:r>
            <a:endParaRPr lang="en-US"/>
          </a:p>
          <a:p>
            <a:pPr>
              <a:buFont typeface="Wingdings" panose="05000000000000000000" pitchFamily="2" charset="2"/>
              <a:buChar char="ü"/>
            </a:pPr>
            <a:endParaRPr lang="en-US"/>
          </a:p>
          <a:p>
            <a:pPr>
              <a:buFont typeface="Wingdings" panose="05000000000000000000" pitchFamily="2" charset="2"/>
              <a:buChar char="ü"/>
            </a:pPr>
            <a:r>
              <a:rPr lang="en-US"/>
              <a:t>Find out what the learning opportunities at your setting might be so you can complete your rotation plan </a:t>
            </a:r>
          </a:p>
          <a:p>
            <a:endParaRPr lang="en-US"/>
          </a:p>
        </p:txBody>
      </p:sp>
      <p:sp>
        <p:nvSpPr>
          <p:cNvPr id="4" name="Straight Connector 3">
            <a:extLst>
              <a:ext uri="{FF2B5EF4-FFF2-40B4-BE49-F238E27FC236}">
                <a16:creationId xmlns:a16="http://schemas.microsoft.com/office/drawing/2014/main" id="{81D0B897-6B04-8151-AAB6-B39D882C5341}"/>
              </a:ext>
            </a:extLst>
          </p:cNvPr>
          <p:cNvSpPr/>
          <p:nvPr/>
        </p:nvSpPr>
        <p:spPr>
          <a:xfrm flipV="1">
            <a:off x="691753" y="784642"/>
            <a:ext cx="10808493" cy="28575"/>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white"/>
              </a:solidFill>
              <a:effectLst/>
              <a:uLnTx/>
              <a:uFillTx/>
              <a:latin typeface="Arial"/>
              <a:ea typeface="+mn-ea"/>
              <a:cs typeface="+mn-cs"/>
            </a:endParaRPr>
          </a:p>
        </p:txBody>
      </p:sp>
    </p:spTree>
    <p:extLst>
      <p:ext uri="{BB962C8B-B14F-4D97-AF65-F5344CB8AC3E}">
        <p14:creationId xmlns:p14="http://schemas.microsoft.com/office/powerpoint/2010/main" val="14264423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888257-6135-BC94-5A59-3BD5FE07E80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62889E-050B-75C3-2E20-D6FFC7D48D20}"/>
              </a:ext>
            </a:extLst>
          </p:cNvPr>
          <p:cNvSpPr>
            <a:spLocks noGrp="1"/>
          </p:cNvSpPr>
          <p:nvPr>
            <p:ph idx="1"/>
          </p:nvPr>
        </p:nvSpPr>
        <p:spPr>
          <a:xfrm>
            <a:off x="330123" y="1000881"/>
            <a:ext cx="5362470" cy="5452997"/>
          </a:xfrm>
        </p:spPr>
        <p:txBody>
          <a:bodyPr>
            <a:normAutofit/>
          </a:bodyPr>
          <a:lstStyle/>
          <a:p>
            <a:pPr>
              <a:lnSpc>
                <a:spcPct val="120000"/>
              </a:lnSpc>
              <a:spcBef>
                <a:spcPts val="1200"/>
              </a:spcBef>
              <a:spcAft>
                <a:spcPts val="1800"/>
              </a:spcAft>
              <a:buFont typeface="+mj-lt"/>
              <a:buAutoNum type="arabicPeriod"/>
            </a:pPr>
            <a:r>
              <a:rPr lang="en-US" sz="2000" dirty="0"/>
              <a:t>Check what types of professional experience (right) your site is </a:t>
            </a:r>
            <a:r>
              <a:rPr lang="en-US" sz="2000" dirty="0" err="1"/>
              <a:t>recognised</a:t>
            </a:r>
            <a:r>
              <a:rPr lang="en-US" sz="2000" dirty="0"/>
              <a:t> to provide. This will be available on the </a:t>
            </a:r>
            <a:r>
              <a:rPr lang="en-US" sz="2000" dirty="0">
                <a:hlinkClick r:id="rId2"/>
              </a:rPr>
              <a:t>accredited settings lists</a:t>
            </a:r>
            <a:r>
              <a:rPr lang="en-US" sz="2000" dirty="0"/>
              <a:t> in ~mid-2026.</a:t>
            </a:r>
          </a:p>
          <a:p>
            <a:pPr>
              <a:lnSpc>
                <a:spcPct val="120000"/>
              </a:lnSpc>
              <a:spcBef>
                <a:spcPts val="1200"/>
              </a:spcBef>
              <a:spcAft>
                <a:spcPts val="1800"/>
              </a:spcAft>
              <a:buFont typeface="+mj-lt"/>
              <a:buAutoNum type="arabicPeriod"/>
            </a:pPr>
            <a:endParaRPr lang="en-US" sz="2000" dirty="0"/>
          </a:p>
          <a:p>
            <a:pPr>
              <a:lnSpc>
                <a:spcPct val="120000"/>
              </a:lnSpc>
              <a:spcBef>
                <a:spcPts val="1200"/>
              </a:spcBef>
              <a:spcAft>
                <a:spcPts val="1800"/>
              </a:spcAft>
              <a:buFont typeface="+mj-lt"/>
              <a:buAutoNum type="arabicPeriod"/>
            </a:pPr>
            <a:endParaRPr lang="en-US" sz="2000" dirty="0"/>
          </a:p>
          <a:p>
            <a:pPr>
              <a:lnSpc>
                <a:spcPct val="120000"/>
              </a:lnSpc>
              <a:spcBef>
                <a:spcPts val="1200"/>
              </a:spcBef>
              <a:spcAft>
                <a:spcPts val="1200"/>
              </a:spcAft>
              <a:buFont typeface="+mj-lt"/>
              <a:buAutoNum type="arabicPeriod"/>
            </a:pPr>
            <a:r>
              <a:rPr lang="en-US" sz="2000" dirty="0"/>
              <a:t>Check what learning goals your training site can provide. This will help you plan your training and help you ensure you have a plan to address all the program learning goals by the end of training.</a:t>
            </a:r>
            <a:endParaRPr lang="en-US" sz="2000" dirty="0">
              <a:solidFill>
                <a:srgbClr val="FF0000"/>
              </a:solidFill>
            </a:endParaRPr>
          </a:p>
        </p:txBody>
      </p:sp>
      <p:sp>
        <p:nvSpPr>
          <p:cNvPr id="4" name="Title 1">
            <a:extLst>
              <a:ext uri="{FF2B5EF4-FFF2-40B4-BE49-F238E27FC236}">
                <a16:creationId xmlns:a16="http://schemas.microsoft.com/office/drawing/2014/main" id="{87CF02D0-3BB6-29CC-B620-8870D8D6E0DC}"/>
              </a:ext>
            </a:extLst>
          </p:cNvPr>
          <p:cNvSpPr txBox="1">
            <a:spLocks/>
          </p:cNvSpPr>
          <p:nvPr/>
        </p:nvSpPr>
        <p:spPr>
          <a:xfrm>
            <a:off x="527446" y="255492"/>
            <a:ext cx="10972800" cy="510888"/>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000" b="1" i="0" kern="1200">
                <a:solidFill>
                  <a:srgbClr val="433E35"/>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3100" b="1" i="0" u="none" strike="noStrike" kern="1200" cap="none" spc="0" normalizeH="0" baseline="0" noProof="0">
                <a:ln>
                  <a:noFill/>
                </a:ln>
                <a:solidFill>
                  <a:srgbClr val="384967"/>
                </a:solidFill>
                <a:effectLst/>
                <a:uLnTx/>
                <a:uFillTx/>
                <a:latin typeface="Georgia"/>
                <a:ea typeface="+mj-ea"/>
                <a:cs typeface="Poppins"/>
              </a:rPr>
              <a:t>What do new incoming trainees in 2027 need to know about training sites?</a:t>
            </a:r>
          </a:p>
        </p:txBody>
      </p:sp>
      <p:sp>
        <p:nvSpPr>
          <p:cNvPr id="5" name="Straight Connector 4">
            <a:extLst>
              <a:ext uri="{FF2B5EF4-FFF2-40B4-BE49-F238E27FC236}">
                <a16:creationId xmlns:a16="http://schemas.microsoft.com/office/drawing/2014/main" id="{FD12D076-3766-E2BE-3C3F-25ECF2CFCE5C}"/>
              </a:ext>
            </a:extLst>
          </p:cNvPr>
          <p:cNvSpPr/>
          <p:nvPr/>
        </p:nvSpPr>
        <p:spPr>
          <a:xfrm>
            <a:off x="733530" y="998160"/>
            <a:ext cx="10766716" cy="19146"/>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white"/>
              </a:solidFill>
              <a:effectLst/>
              <a:uLnTx/>
              <a:uFillTx/>
              <a:latin typeface="Arial"/>
              <a:ea typeface="+mn-ea"/>
              <a:cs typeface="+mn-cs"/>
            </a:endParaRPr>
          </a:p>
        </p:txBody>
      </p:sp>
      <p:graphicFrame>
        <p:nvGraphicFramePr>
          <p:cNvPr id="6" name="Table 5">
            <a:extLst>
              <a:ext uri="{FF2B5EF4-FFF2-40B4-BE49-F238E27FC236}">
                <a16:creationId xmlns:a16="http://schemas.microsoft.com/office/drawing/2014/main" id="{1312B636-F18B-F24B-983E-B791DDC5C794}"/>
              </a:ext>
            </a:extLst>
          </p:cNvPr>
          <p:cNvGraphicFramePr>
            <a:graphicFrameLocks noGrp="1"/>
          </p:cNvGraphicFramePr>
          <p:nvPr>
            <p:extLst>
              <p:ext uri="{D42A27DB-BD31-4B8C-83A1-F6EECF244321}">
                <p14:modId xmlns:p14="http://schemas.microsoft.com/office/powerpoint/2010/main" val="2902292265"/>
              </p:ext>
            </p:extLst>
          </p:nvPr>
        </p:nvGraphicFramePr>
        <p:xfrm>
          <a:off x="5819568" y="1072939"/>
          <a:ext cx="6211066" cy="1638300"/>
        </p:xfrm>
        <a:graphic>
          <a:graphicData uri="http://schemas.openxmlformats.org/drawingml/2006/table">
            <a:tbl>
              <a:tblPr firstRow="1" bandRow="1">
                <a:tableStyleId>{5940675A-B579-460E-94D1-54222C63F5DA}</a:tableStyleId>
              </a:tblPr>
              <a:tblGrid>
                <a:gridCol w="6211066">
                  <a:extLst>
                    <a:ext uri="{9D8B030D-6E8A-4147-A177-3AD203B41FA5}">
                      <a16:colId xmlns:a16="http://schemas.microsoft.com/office/drawing/2014/main" val="1021866446"/>
                    </a:ext>
                  </a:extLst>
                </a:gridCol>
              </a:tblGrid>
              <a:tr h="227281">
                <a:tc>
                  <a:txBody>
                    <a:bodyPr/>
                    <a:lstStyle/>
                    <a:p>
                      <a:r>
                        <a:rPr lang="en-AU" sz="1000" b="1">
                          <a:solidFill>
                            <a:schemeClr val="bg1"/>
                          </a:solidFill>
                        </a:rPr>
                        <a:t>Essential general paediatrics (minimum 12 months)</a:t>
                      </a:r>
                    </a:p>
                  </a:txBody>
                  <a:tcPr>
                    <a:solidFill>
                      <a:schemeClr val="accent1"/>
                    </a:solidFill>
                  </a:tcPr>
                </a:tc>
                <a:extLst>
                  <a:ext uri="{0D108BD9-81ED-4DB2-BD59-A6C34878D82A}">
                    <a16:rowId xmlns:a16="http://schemas.microsoft.com/office/drawing/2014/main" val="410837115"/>
                  </a:ext>
                </a:extLst>
              </a:tr>
              <a:tr h="370840">
                <a:tc>
                  <a:txBody>
                    <a:bodyPr/>
                    <a:lstStyle/>
                    <a:p>
                      <a:pPr marL="179388" marR="0" lvl="0" indent="-179388"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50" kern="1200" dirty="0">
                          <a:solidFill>
                            <a:schemeClr val="dk1"/>
                          </a:solidFill>
                        </a:rPr>
                        <a:t>Must be at a site / setting accredited for Advanced Training in General Paediatrics.</a:t>
                      </a:r>
                    </a:p>
                    <a:p>
                      <a:pPr marL="179388" marR="0" lvl="0" indent="-179388"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50" kern="1200" dirty="0">
                          <a:solidFill>
                            <a:schemeClr val="dk1"/>
                          </a:solidFill>
                        </a:rPr>
                        <a:t>Is a distinct advanced training (non-basic training) role.</a:t>
                      </a:r>
                    </a:p>
                    <a:p>
                      <a:pPr marL="179388" marR="0" lvl="0" indent="-179388"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50" kern="1200" dirty="0">
                          <a:solidFill>
                            <a:schemeClr val="dk1"/>
                          </a:solidFill>
                        </a:rPr>
                        <a:t>Is a role that provides exposure to general paediatric patients across the age range in a breadth of settings: emergency department, paediatric and neonatal wards, and outpatient clinics.</a:t>
                      </a:r>
                    </a:p>
                    <a:p>
                      <a:pPr marL="179388" marR="0" lvl="0" indent="-179388"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50" kern="1200" dirty="0">
                          <a:solidFill>
                            <a:schemeClr val="dk1"/>
                          </a:solidFill>
                        </a:rPr>
                        <a:t>Includes a neonatal or perinatal component, </a:t>
                      </a:r>
                      <a:br>
                        <a:rPr lang="en-GB" sz="950" kern="1200" dirty="0">
                          <a:solidFill>
                            <a:schemeClr val="dk1"/>
                          </a:solidFill>
                        </a:rPr>
                      </a:br>
                      <a:r>
                        <a:rPr lang="en-GB" sz="950" kern="1200" dirty="0">
                          <a:solidFill>
                            <a:schemeClr val="dk1"/>
                          </a:solidFill>
                        </a:rPr>
                        <a:t>e.g. attending elective / emergency deliveries, completing baby checks, ward rounds on special care nursery babies, and neonatal procedures. </a:t>
                      </a:r>
                    </a:p>
                    <a:p>
                      <a:pPr marL="179388" marR="0" lvl="0" indent="-179388"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50" kern="1200" dirty="0">
                          <a:solidFill>
                            <a:schemeClr val="dk1"/>
                          </a:solidFill>
                        </a:rPr>
                        <a:t>Includes an average of 1 outpatient clinic per week per trainee.</a:t>
                      </a:r>
                    </a:p>
                    <a:p>
                      <a:pPr marL="179388" marR="0" lvl="0" indent="-179388"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50" kern="1200" dirty="0">
                          <a:solidFill>
                            <a:schemeClr val="dk1"/>
                          </a:solidFill>
                        </a:rPr>
                        <a:t>Has a case-mix that includes patients with behavioural and/or developmental problems.</a:t>
                      </a:r>
                    </a:p>
                  </a:txBody>
                  <a:tcPr/>
                </a:tc>
                <a:extLst>
                  <a:ext uri="{0D108BD9-81ED-4DB2-BD59-A6C34878D82A}">
                    <a16:rowId xmlns:a16="http://schemas.microsoft.com/office/drawing/2014/main" val="669336605"/>
                  </a:ext>
                </a:extLst>
              </a:tr>
            </a:tbl>
          </a:graphicData>
        </a:graphic>
      </p:graphicFrame>
      <p:graphicFrame>
        <p:nvGraphicFramePr>
          <p:cNvPr id="7" name="Table 6">
            <a:extLst>
              <a:ext uri="{FF2B5EF4-FFF2-40B4-BE49-F238E27FC236}">
                <a16:creationId xmlns:a16="http://schemas.microsoft.com/office/drawing/2014/main" id="{16B503E0-D5F7-946F-6B78-E400B2C93975}"/>
              </a:ext>
            </a:extLst>
          </p:cNvPr>
          <p:cNvGraphicFramePr>
            <a:graphicFrameLocks noGrp="1"/>
          </p:cNvGraphicFramePr>
          <p:nvPr>
            <p:extLst>
              <p:ext uri="{D42A27DB-BD31-4B8C-83A1-F6EECF244321}">
                <p14:modId xmlns:p14="http://schemas.microsoft.com/office/powerpoint/2010/main" val="3153616523"/>
              </p:ext>
            </p:extLst>
          </p:nvPr>
        </p:nvGraphicFramePr>
        <p:xfrm>
          <a:off x="5819568" y="2707455"/>
          <a:ext cx="6211066" cy="2072640"/>
        </p:xfrm>
        <a:graphic>
          <a:graphicData uri="http://schemas.openxmlformats.org/drawingml/2006/table">
            <a:tbl>
              <a:tblPr firstRow="1" bandRow="1">
                <a:tableStyleId>{5940675A-B579-460E-94D1-54222C63F5DA}</a:tableStyleId>
              </a:tblPr>
              <a:tblGrid>
                <a:gridCol w="6211066">
                  <a:extLst>
                    <a:ext uri="{9D8B030D-6E8A-4147-A177-3AD203B41FA5}">
                      <a16:colId xmlns:a16="http://schemas.microsoft.com/office/drawing/2014/main" val="1021866446"/>
                    </a:ext>
                  </a:extLst>
                </a:gridCol>
              </a:tblGrid>
              <a:tr h="227281">
                <a:tc>
                  <a:txBody>
                    <a:bodyPr/>
                    <a:lstStyle/>
                    <a:p>
                      <a:r>
                        <a:rPr lang="en-AU" sz="1000" b="1">
                          <a:solidFill>
                            <a:schemeClr val="bg1"/>
                          </a:solidFill>
                        </a:rPr>
                        <a:t>Hospital paediatrics (minimum 6 months)</a:t>
                      </a:r>
                    </a:p>
                  </a:txBody>
                  <a:tcPr>
                    <a:solidFill>
                      <a:schemeClr val="accent1"/>
                    </a:solidFill>
                  </a:tcPr>
                </a:tc>
                <a:extLst>
                  <a:ext uri="{0D108BD9-81ED-4DB2-BD59-A6C34878D82A}">
                    <a16:rowId xmlns:a16="http://schemas.microsoft.com/office/drawing/2014/main" val="410837115"/>
                  </a:ext>
                </a:extLst>
              </a:tr>
              <a:tr h="370840">
                <a:tc>
                  <a:txBody>
                    <a:bodyPr/>
                    <a:lstStyle/>
                    <a:p>
                      <a:pPr marL="179388" marR="0" lvl="0" indent="-179388"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50" kern="1200" dirty="0">
                          <a:solidFill>
                            <a:schemeClr val="dk1"/>
                          </a:solidFill>
                          <a:latin typeface="+mn-lt"/>
                          <a:ea typeface="+mn-ea"/>
                          <a:cs typeface="+mn-cs"/>
                        </a:rPr>
                        <a:t>Must be at a site / setting accredited for Advanced Training in General Paediatrics.</a:t>
                      </a:r>
                    </a:p>
                    <a:p>
                      <a:pPr marL="179388" marR="0" lvl="0" indent="-179388"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50" kern="1200" dirty="0">
                          <a:solidFill>
                            <a:schemeClr val="dk1"/>
                          </a:solidFill>
                          <a:latin typeface="+mn-lt"/>
                          <a:ea typeface="+mn-ea"/>
                          <a:cs typeface="+mn-cs"/>
                        </a:rPr>
                        <a:t>A role that involves frequent care of acutely unwell general paediatric patients in hospital-based settings.</a:t>
                      </a:r>
                    </a:p>
                    <a:p>
                      <a:pPr marL="179388" marR="0" lvl="0" indent="-179388"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50" kern="1200" dirty="0">
                          <a:solidFill>
                            <a:schemeClr val="dk1"/>
                          </a:solidFill>
                          <a:latin typeface="+mn-lt"/>
                          <a:ea typeface="+mn-ea"/>
                          <a:cs typeface="+mn-cs"/>
                        </a:rPr>
                        <a:t>Role should include care for patients with acute and emergency presentations and responding </a:t>
                      </a:r>
                      <a:br>
                        <a:rPr lang="en-GB" sz="950" kern="1200" dirty="0">
                          <a:solidFill>
                            <a:schemeClr val="dk1"/>
                          </a:solidFill>
                          <a:latin typeface="+mn-lt"/>
                          <a:ea typeface="+mn-ea"/>
                          <a:cs typeface="+mn-cs"/>
                        </a:rPr>
                      </a:br>
                      <a:r>
                        <a:rPr lang="en-GB" sz="950" kern="1200" dirty="0">
                          <a:solidFill>
                            <a:schemeClr val="dk1"/>
                          </a:solidFill>
                          <a:latin typeface="+mn-lt"/>
                          <a:ea typeface="+mn-ea"/>
                          <a:cs typeface="+mn-cs"/>
                        </a:rPr>
                        <a:t>to acutely deteriorating patients, e.g. attendance to review patients in a paediatric emergency department, paediatric / neonatal intensive care unit, or as part of a weekly paediatric on-call roster where attendance is required.</a:t>
                      </a:r>
                    </a:p>
                    <a:p>
                      <a:pPr marL="179388" marR="0" lvl="0" indent="-179388"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50" kern="1200" dirty="0">
                          <a:solidFill>
                            <a:schemeClr val="dk1"/>
                          </a:solidFill>
                          <a:latin typeface="+mn-lt"/>
                          <a:ea typeface="+mn-ea"/>
                          <a:cs typeface="+mn-cs"/>
                        </a:rPr>
                        <a:t>Examples of suitable rotations include:</a:t>
                      </a:r>
                    </a:p>
                    <a:p>
                      <a:pPr marL="636588" marR="0" lvl="1" indent="-179388"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50" kern="1200" dirty="0">
                          <a:solidFill>
                            <a:schemeClr val="dk1"/>
                          </a:solidFill>
                          <a:latin typeface="+mn-lt"/>
                          <a:ea typeface="+mn-ea"/>
                          <a:cs typeface="+mn-cs"/>
                        </a:rPr>
                        <a:t>paediatric emergency medicine, paediatric or neonatal intensive care unit</a:t>
                      </a:r>
                    </a:p>
                    <a:p>
                      <a:pPr marL="636588" marR="0" lvl="1" indent="-179388"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50" kern="1200" dirty="0">
                          <a:solidFill>
                            <a:schemeClr val="dk1"/>
                          </a:solidFill>
                          <a:latin typeface="+mn-lt"/>
                          <a:ea typeface="+mn-ea"/>
                          <a:cs typeface="+mn-cs"/>
                        </a:rPr>
                        <a:t>hospital medical lead, hospital in the home (HITH)</a:t>
                      </a:r>
                    </a:p>
                    <a:p>
                      <a:pPr marL="636588" marR="0" lvl="1" indent="-179388"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50" kern="1200" dirty="0">
                          <a:solidFill>
                            <a:schemeClr val="dk1"/>
                          </a:solidFill>
                          <a:latin typeface="+mn-lt"/>
                          <a:ea typeface="+mn-ea"/>
                          <a:cs typeface="+mn-cs"/>
                        </a:rPr>
                        <a:t>general paediatrics at a regional / rural </a:t>
                      </a:r>
                      <a:br>
                        <a:rPr lang="en-GB" sz="950" kern="1200" dirty="0">
                          <a:solidFill>
                            <a:schemeClr val="dk1"/>
                          </a:solidFill>
                          <a:latin typeface="+mn-lt"/>
                          <a:ea typeface="+mn-ea"/>
                          <a:cs typeface="+mn-cs"/>
                        </a:rPr>
                      </a:br>
                      <a:r>
                        <a:rPr lang="en-GB" sz="950" kern="1200" dirty="0">
                          <a:solidFill>
                            <a:schemeClr val="dk1"/>
                          </a:solidFill>
                          <a:latin typeface="+mn-lt"/>
                          <a:ea typeface="+mn-ea"/>
                          <a:cs typeface="+mn-cs"/>
                        </a:rPr>
                        <a:t>hospital that involves on-call rosters and responding to deteriorating patients.</a:t>
                      </a:r>
                    </a:p>
                    <a:p>
                      <a:pPr marL="179388" marR="0" lvl="0" indent="-179388"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50" kern="1200" dirty="0">
                          <a:solidFill>
                            <a:schemeClr val="dk1"/>
                          </a:solidFill>
                          <a:latin typeface="+mn-lt"/>
                          <a:ea typeface="+mn-ea"/>
                          <a:cs typeface="+mn-cs"/>
                        </a:rPr>
                        <a:t>Paediatric subspecialty rotations are not suitable.</a:t>
                      </a:r>
                    </a:p>
                  </a:txBody>
                  <a:tcPr/>
                </a:tc>
                <a:extLst>
                  <a:ext uri="{0D108BD9-81ED-4DB2-BD59-A6C34878D82A}">
                    <a16:rowId xmlns:a16="http://schemas.microsoft.com/office/drawing/2014/main" val="669336605"/>
                  </a:ext>
                </a:extLst>
              </a:tr>
            </a:tbl>
          </a:graphicData>
        </a:graphic>
      </p:graphicFrame>
      <p:graphicFrame>
        <p:nvGraphicFramePr>
          <p:cNvPr id="8" name="Table 7">
            <a:extLst>
              <a:ext uri="{FF2B5EF4-FFF2-40B4-BE49-F238E27FC236}">
                <a16:creationId xmlns:a16="http://schemas.microsoft.com/office/drawing/2014/main" id="{E71B3823-4F12-5804-176F-096081194EE7}"/>
              </a:ext>
            </a:extLst>
          </p:cNvPr>
          <p:cNvGraphicFramePr>
            <a:graphicFrameLocks noGrp="1"/>
          </p:cNvGraphicFramePr>
          <p:nvPr>
            <p:extLst>
              <p:ext uri="{D42A27DB-BD31-4B8C-83A1-F6EECF244321}">
                <p14:modId xmlns:p14="http://schemas.microsoft.com/office/powerpoint/2010/main" val="3838454032"/>
              </p:ext>
            </p:extLst>
          </p:nvPr>
        </p:nvGraphicFramePr>
        <p:xfrm>
          <a:off x="5819568" y="4783290"/>
          <a:ext cx="6211066" cy="2072640"/>
        </p:xfrm>
        <a:graphic>
          <a:graphicData uri="http://schemas.openxmlformats.org/drawingml/2006/table">
            <a:tbl>
              <a:tblPr firstRow="1" bandRow="1">
                <a:tableStyleId>{5940675A-B579-460E-94D1-54222C63F5DA}</a:tableStyleId>
              </a:tblPr>
              <a:tblGrid>
                <a:gridCol w="6211066">
                  <a:extLst>
                    <a:ext uri="{9D8B030D-6E8A-4147-A177-3AD203B41FA5}">
                      <a16:colId xmlns:a16="http://schemas.microsoft.com/office/drawing/2014/main" val="1021866446"/>
                    </a:ext>
                  </a:extLst>
                </a:gridCol>
              </a:tblGrid>
              <a:tr h="227281">
                <a:tc>
                  <a:txBody>
                    <a:bodyPr/>
                    <a:lstStyle/>
                    <a:p>
                      <a:r>
                        <a:rPr lang="en-AU" sz="1000" b="1">
                          <a:solidFill>
                            <a:schemeClr val="bg1"/>
                          </a:solidFill>
                        </a:rPr>
                        <a:t>Developmental and behavioural paediatrics (minimum 6 months)</a:t>
                      </a:r>
                    </a:p>
                  </a:txBody>
                  <a:tcPr>
                    <a:solidFill>
                      <a:schemeClr val="accent1"/>
                    </a:solidFill>
                  </a:tcPr>
                </a:tc>
                <a:extLst>
                  <a:ext uri="{0D108BD9-81ED-4DB2-BD59-A6C34878D82A}">
                    <a16:rowId xmlns:a16="http://schemas.microsoft.com/office/drawing/2014/main" val="410837115"/>
                  </a:ext>
                </a:extLst>
              </a:tr>
              <a:tr h="370840">
                <a:tc>
                  <a:txBody>
                    <a:bodyPr/>
                    <a:lstStyle/>
                    <a:p>
                      <a:pPr marL="179388" marR="0" lvl="0" indent="-179388"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50" kern="1200" dirty="0">
                          <a:solidFill>
                            <a:schemeClr val="dk1"/>
                          </a:solidFill>
                          <a:latin typeface="+mn-lt"/>
                          <a:ea typeface="+mn-ea"/>
                          <a:cs typeface="+mn-cs"/>
                        </a:rPr>
                        <a:t>Must be at a site / setting accredited for Advanced Training in General Paediatrics.</a:t>
                      </a:r>
                    </a:p>
                    <a:p>
                      <a:pPr marL="179388" marR="0" lvl="0" indent="-179388"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50" kern="1200" dirty="0">
                          <a:solidFill>
                            <a:schemeClr val="dk1"/>
                          </a:solidFill>
                          <a:latin typeface="+mn-lt"/>
                          <a:ea typeface="+mn-ea"/>
                          <a:cs typeface="+mn-cs"/>
                        </a:rPr>
                        <a:t>A distinct advanced trainee role where there is a focus on seeing patients with complex behavioural, neurodevelopmental, and psychosocial presentations.</a:t>
                      </a:r>
                    </a:p>
                    <a:p>
                      <a:pPr marL="179388" marR="0" lvl="0" indent="-179388"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50" kern="1200" dirty="0">
                          <a:solidFill>
                            <a:schemeClr val="dk1"/>
                          </a:solidFill>
                          <a:latin typeface="+mn-lt"/>
                          <a:ea typeface="+mn-ea"/>
                          <a:cs typeface="+mn-cs"/>
                        </a:rPr>
                        <a:t>Includes outpatient clinics, which must comprise (but does not have to be exclusively) patients with behavioural and/or developmental problems.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50" kern="1200" dirty="0">
                          <a:solidFill>
                            <a:schemeClr val="dk1"/>
                          </a:solidFill>
                          <a:latin typeface="+mn-lt"/>
                          <a:ea typeface="+mn-ea"/>
                          <a:cs typeface="+mn-cs"/>
                        </a:rPr>
                        <a:t>Examples of suitable rotations include: </a:t>
                      </a:r>
                    </a:p>
                    <a:p>
                      <a:pPr marL="627063" marR="0" lvl="1" indent="-169863"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50" kern="1200" dirty="0">
                          <a:solidFill>
                            <a:schemeClr val="dk1"/>
                          </a:solidFill>
                          <a:latin typeface="+mn-lt"/>
                          <a:ea typeface="+mn-ea"/>
                          <a:cs typeface="+mn-cs"/>
                        </a:rPr>
                        <a:t>neurodevelopmental clinics, community paediatric clinics (public or private)</a:t>
                      </a:r>
                    </a:p>
                    <a:p>
                      <a:pPr marL="627063" marR="0" lvl="1" indent="-169863"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50" kern="1200" dirty="0">
                          <a:solidFill>
                            <a:schemeClr val="dk1"/>
                          </a:solidFill>
                          <a:latin typeface="+mn-lt"/>
                          <a:ea typeface="+mn-ea"/>
                          <a:cs typeface="+mn-cs"/>
                        </a:rPr>
                        <a:t>child protection </a:t>
                      </a:r>
                    </a:p>
                    <a:p>
                      <a:pPr marL="627063" marR="0" lvl="1" indent="-169863"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50" kern="1200" dirty="0">
                          <a:solidFill>
                            <a:schemeClr val="dk1"/>
                          </a:solidFill>
                          <a:latin typeface="+mn-lt"/>
                          <a:ea typeface="+mn-ea"/>
                          <a:cs typeface="+mn-cs"/>
                        </a:rPr>
                        <a:t>adolescent and young adult medicine</a:t>
                      </a:r>
                    </a:p>
                    <a:p>
                      <a:pPr marL="627063" marR="0" lvl="1" indent="-169863"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50" kern="1200" dirty="0">
                          <a:solidFill>
                            <a:schemeClr val="dk1"/>
                          </a:solidFill>
                          <a:latin typeface="+mn-lt"/>
                          <a:ea typeface="+mn-ea"/>
                          <a:cs typeface="+mn-cs"/>
                        </a:rPr>
                        <a:t>Aboriginal and Torres Strait Islander or Māori health</a:t>
                      </a:r>
                    </a:p>
                    <a:p>
                      <a:pPr marL="627063" marR="0" lvl="1" indent="-169863"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50" kern="1200" dirty="0">
                          <a:solidFill>
                            <a:schemeClr val="dk1"/>
                          </a:solidFill>
                          <a:latin typeface="+mn-lt"/>
                          <a:ea typeface="+mn-ea"/>
                          <a:cs typeface="+mn-cs"/>
                        </a:rPr>
                        <a:t>refugee and immigrant health</a:t>
                      </a:r>
                    </a:p>
                    <a:p>
                      <a:pPr marL="627063" marR="0" lvl="1" indent="-169863"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50" kern="1200" dirty="0">
                          <a:solidFill>
                            <a:schemeClr val="dk1"/>
                          </a:solidFill>
                          <a:latin typeface="+mn-lt"/>
                          <a:ea typeface="+mn-ea"/>
                          <a:cs typeface="+mn-cs"/>
                        </a:rPr>
                        <a:t>rural rotation with substantial developmental or outpatient paediatrics.</a:t>
                      </a:r>
                    </a:p>
                  </a:txBody>
                  <a:tcPr/>
                </a:tc>
                <a:extLst>
                  <a:ext uri="{0D108BD9-81ED-4DB2-BD59-A6C34878D82A}">
                    <a16:rowId xmlns:a16="http://schemas.microsoft.com/office/drawing/2014/main" val="669336605"/>
                  </a:ext>
                </a:extLst>
              </a:tr>
            </a:tbl>
          </a:graphicData>
        </a:graphic>
      </p:graphicFrame>
      <p:grpSp>
        <p:nvGrpSpPr>
          <p:cNvPr id="13" name="Group 12">
            <a:extLst>
              <a:ext uri="{FF2B5EF4-FFF2-40B4-BE49-F238E27FC236}">
                <a16:creationId xmlns:a16="http://schemas.microsoft.com/office/drawing/2014/main" id="{1E414FF1-885C-A677-7491-E7B399C1ACFF}"/>
              </a:ext>
            </a:extLst>
          </p:cNvPr>
          <p:cNvGrpSpPr/>
          <p:nvPr/>
        </p:nvGrpSpPr>
        <p:grpSpPr>
          <a:xfrm>
            <a:off x="1857157" y="2851721"/>
            <a:ext cx="2176195" cy="1154558"/>
            <a:chOff x="3371850" y="2845942"/>
            <a:chExt cx="2176195" cy="1154558"/>
          </a:xfrm>
        </p:grpSpPr>
        <p:grpSp>
          <p:nvGrpSpPr>
            <p:cNvPr id="12" name="Group 11">
              <a:extLst>
                <a:ext uri="{FF2B5EF4-FFF2-40B4-BE49-F238E27FC236}">
                  <a16:creationId xmlns:a16="http://schemas.microsoft.com/office/drawing/2014/main" id="{690A1047-2B24-FB1D-D561-E29BA3A0CE58}"/>
                </a:ext>
              </a:extLst>
            </p:cNvPr>
            <p:cNvGrpSpPr/>
            <p:nvPr/>
          </p:nvGrpSpPr>
          <p:grpSpPr>
            <a:xfrm>
              <a:off x="3371850" y="2845942"/>
              <a:ext cx="2176195" cy="1154558"/>
              <a:chOff x="3371850" y="2845942"/>
              <a:chExt cx="2176195" cy="1154558"/>
            </a:xfrm>
          </p:grpSpPr>
          <p:sp>
            <p:nvSpPr>
              <p:cNvPr id="2" name="Rectangle 1">
                <a:extLst>
                  <a:ext uri="{FF2B5EF4-FFF2-40B4-BE49-F238E27FC236}">
                    <a16:creationId xmlns:a16="http://schemas.microsoft.com/office/drawing/2014/main" id="{5AB7F015-4E47-03EB-56DB-396AAB96DED3}"/>
                  </a:ext>
                </a:extLst>
              </p:cNvPr>
              <p:cNvSpPr/>
              <p:nvPr/>
            </p:nvSpPr>
            <p:spPr>
              <a:xfrm>
                <a:off x="3371850" y="2845942"/>
                <a:ext cx="2176195" cy="1154558"/>
              </a:xfrm>
              <a:prstGeom prst="rect">
                <a:avLst/>
              </a:prstGeom>
              <a:noFill/>
              <a:ln w="952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white"/>
                  </a:solidFill>
                  <a:effectLst/>
                  <a:uLnTx/>
                  <a:uFillTx/>
                  <a:latin typeface="Arial"/>
                  <a:ea typeface="+mn-ea"/>
                  <a:cs typeface="+mn-cs"/>
                </a:endParaRPr>
              </a:p>
            </p:txBody>
          </p:sp>
          <p:pic>
            <p:nvPicPr>
              <p:cNvPr id="10" name="Picture 9">
                <a:extLst>
                  <a:ext uri="{FF2B5EF4-FFF2-40B4-BE49-F238E27FC236}">
                    <a16:creationId xmlns:a16="http://schemas.microsoft.com/office/drawing/2014/main" id="{03B2C698-C663-9555-7B57-87BF16AC34A6}"/>
                  </a:ext>
                </a:extLst>
              </p:cNvPr>
              <p:cNvPicPr>
                <a:picLocks noChangeAspect="1"/>
              </p:cNvPicPr>
              <p:nvPr/>
            </p:nvPicPr>
            <p:blipFill>
              <a:blip r:embed="rId3"/>
              <a:srcRect l="2948" t="2560" r="3017" b="4763"/>
              <a:stretch>
                <a:fillRect/>
              </a:stretch>
            </p:blipFill>
            <p:spPr>
              <a:xfrm>
                <a:off x="4410075" y="2874168"/>
                <a:ext cx="1116806" cy="1100681"/>
              </a:xfrm>
              <a:prstGeom prst="rect">
                <a:avLst/>
              </a:prstGeom>
            </p:spPr>
          </p:pic>
        </p:grpSp>
        <p:sp>
          <p:nvSpPr>
            <p:cNvPr id="11" name="TextBox 10">
              <a:extLst>
                <a:ext uri="{FF2B5EF4-FFF2-40B4-BE49-F238E27FC236}">
                  <a16:creationId xmlns:a16="http://schemas.microsoft.com/office/drawing/2014/main" id="{F4A4CB31-7FFA-4F3E-83DE-91FA7AB28EC0}"/>
                </a:ext>
              </a:extLst>
            </p:cNvPr>
            <p:cNvSpPr txBox="1"/>
            <p:nvPr/>
          </p:nvSpPr>
          <p:spPr>
            <a:xfrm>
              <a:off x="3445966" y="3207829"/>
              <a:ext cx="964109" cy="41549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050" b="0" i="0" u="none" strike="noStrike" kern="1200" cap="none" spc="0" normalizeH="0" baseline="0" noProof="0">
                  <a:ln>
                    <a:noFill/>
                  </a:ln>
                  <a:solidFill>
                    <a:prstClr val="black"/>
                  </a:solidFill>
                  <a:effectLst/>
                  <a:uLnTx/>
                  <a:uFillTx/>
                  <a:latin typeface="Arial"/>
                  <a:ea typeface="+mn-ea"/>
                  <a:cs typeface="+mn-cs"/>
                </a:rPr>
                <a:t>Accredited settings lists</a:t>
              </a:r>
            </a:p>
          </p:txBody>
        </p:sp>
      </p:grpSp>
    </p:spTree>
    <p:extLst>
      <p:ext uri="{BB962C8B-B14F-4D97-AF65-F5344CB8AC3E}">
        <p14:creationId xmlns:p14="http://schemas.microsoft.com/office/powerpoint/2010/main" val="35156479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C9C0E0-3C91-E38D-DDE1-FD930F21B832}"/>
            </a:ext>
          </a:extLst>
        </p:cNvPr>
        <p:cNvGrpSpPr/>
        <p:nvPr/>
      </p:nvGrpSpPr>
      <p:grpSpPr>
        <a:xfrm>
          <a:off x="0" y="0"/>
          <a:ext cx="0" cy="0"/>
          <a:chOff x="0" y="0"/>
          <a:chExt cx="0" cy="0"/>
        </a:xfrm>
      </p:grpSpPr>
      <p:pic>
        <p:nvPicPr>
          <p:cNvPr id="3" name="Picture 2" descr="A blue background with white text&#10;&#10;Description automatically generated">
            <a:extLst>
              <a:ext uri="{FF2B5EF4-FFF2-40B4-BE49-F238E27FC236}">
                <a16:creationId xmlns:a16="http://schemas.microsoft.com/office/drawing/2014/main" id="{17B2B26C-8C07-D394-298C-0FD16CD7FA6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673418802"/>
      </p:ext>
    </p:extLst>
  </p:cSld>
  <p:clrMapOvr>
    <a:masterClrMapping/>
  </p:clrMapOvr>
  <mc:AlternateContent xmlns:mc="http://schemas.openxmlformats.org/markup-compatibility/2006" xmlns:p14="http://schemas.microsoft.com/office/powerpoint/2010/main">
    <mc:Choice Requires="p14">
      <p:transition spd="slow" p14:dur="2000" advTm="6066"/>
    </mc:Choice>
    <mc:Fallback xmlns="">
      <p:transition spd="slow" advTm="6066"/>
    </mc:Fallback>
  </mc:AlternateContent>
</p:sld>
</file>

<file path=ppt/theme/theme1.xml><?xml version="1.0" encoding="utf-8"?>
<a:theme xmlns:a="http://schemas.openxmlformats.org/drawingml/2006/main" name="ATCR Theme">
  <a:themeElements>
    <a:clrScheme name="RACP theme">
      <a:dk1>
        <a:sysClr val="windowText" lastClr="000000"/>
      </a:dk1>
      <a:lt1>
        <a:sysClr val="window" lastClr="FFFFFF"/>
      </a:lt1>
      <a:dk2>
        <a:srgbClr val="384967"/>
      </a:dk2>
      <a:lt2>
        <a:srgbClr val="E7E6E6"/>
      </a:lt2>
      <a:accent1>
        <a:srgbClr val="384967"/>
      </a:accent1>
      <a:accent2>
        <a:srgbClr val="C69214"/>
      </a:accent2>
      <a:accent3>
        <a:srgbClr val="007367"/>
      </a:accent3>
      <a:accent4>
        <a:srgbClr val="861F41"/>
      </a:accent4>
      <a:accent5>
        <a:srgbClr val="433E2B"/>
      </a:accent5>
      <a:accent6>
        <a:srgbClr val="70685B"/>
      </a:accent6>
      <a:hlink>
        <a:srgbClr val="CEB888"/>
      </a:hlink>
      <a:folHlink>
        <a:srgbClr val="B1B3B3"/>
      </a:folHlink>
    </a:clrScheme>
    <a:fontScheme name="RACP New Brand Final">
      <a:majorFont>
        <a:latin typeface="Georgia"/>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ATCR Theme" id="{0F1860FA-C452-4223-B21F-C552B54058A8}" vid="{77DE6B04-AA23-42F9-9584-1EE50849824E}"/>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0b77cf3b-53b0-4276-95d6-69a9c81ff526" xsi:nil="true"/>
    <number xmlns="8a45df18-1b1a-499d-90c6-d04be75f9f9a" xsi:nil="true"/>
    <lcf76f155ced4ddcb4097134ff3c332f xmlns="8a45df18-1b1a-499d-90c6-d04be75f9f9a">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9AC724EA9FAAA43A1F79233C37E1B8C" ma:contentTypeVersion="16" ma:contentTypeDescription="Create a new document." ma:contentTypeScope="" ma:versionID="62c7ee9f94616fbca67b26fb9a781f5e">
  <xsd:schema xmlns:xsd="http://www.w3.org/2001/XMLSchema" xmlns:xs="http://www.w3.org/2001/XMLSchema" xmlns:p="http://schemas.microsoft.com/office/2006/metadata/properties" xmlns:ns2="8a45df18-1b1a-499d-90c6-d04be75f9f9a" xmlns:ns3="0b77cf3b-53b0-4276-95d6-69a9c81ff526" targetNamespace="http://schemas.microsoft.com/office/2006/metadata/properties" ma:root="true" ma:fieldsID="25af3840dc098b67432e29f8f86430e1" ns2:_="" ns3:_="">
    <xsd:import namespace="8a45df18-1b1a-499d-90c6-d04be75f9f9a"/>
    <xsd:import namespace="0b77cf3b-53b0-4276-95d6-69a9c81ff526"/>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number" minOccurs="0"/>
                <xsd:element ref="ns3:SharedWithUsers" minOccurs="0"/>
                <xsd:element ref="ns3:SharedWithDetails" minOccurs="0"/>
                <xsd:element ref="ns2:MediaServiceDateTaken" minOccurs="0"/>
                <xsd:element ref="ns2:MediaLengthInSecond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a45df18-1b1a-499d-90c6-d04be75f9f9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number" ma:index="11" nillable="true" ma:displayName="number" ma:format="Dropdown" ma:internalName="number" ma:percentage="FALSE">
      <xsd:simpleType>
        <xsd:restriction base="dms:Number"/>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cacd75f2-112b-4bdb-b5f6-bb7ce9b5a1b1"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b77cf3b-53b0-4276-95d6-69a9c81ff526"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8" nillable="true" ma:displayName="Taxonomy Catch All Column" ma:hidden="true" ma:list="{2bb30202-f0f6-4428-8a4b-8548b02ff135}" ma:internalName="TaxCatchAll" ma:showField="CatchAllData" ma:web="0b77cf3b-53b0-4276-95d6-69a9c81ff52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4643036-4D45-405C-BDB0-1F4CA9CAAFB2}">
  <ds:schemaRefs>
    <ds:schemaRef ds:uri="http://purl.org/dc/dcmitype/"/>
    <ds:schemaRef ds:uri="http://schemas.openxmlformats.org/package/2006/metadata/core-properties"/>
    <ds:schemaRef ds:uri="http://purl.org/dc/elements/1.1/"/>
    <ds:schemaRef ds:uri="http://schemas.microsoft.com/office/infopath/2007/PartnerControls"/>
    <ds:schemaRef ds:uri="0b77cf3b-53b0-4276-95d6-69a9c81ff526"/>
    <ds:schemaRef ds:uri="8a45df18-1b1a-499d-90c6-d04be75f9f9a"/>
    <ds:schemaRef ds:uri="http://schemas.microsoft.com/office/2006/documentManagement/types"/>
    <ds:schemaRef ds:uri="http://schemas.microsoft.com/office/2006/metadata/properties"/>
    <ds:schemaRef ds:uri="http://www.w3.org/XML/1998/namespace"/>
    <ds:schemaRef ds:uri="http://purl.org/dc/terms/"/>
  </ds:schemaRefs>
</ds:datastoreItem>
</file>

<file path=customXml/itemProps2.xml><?xml version="1.0" encoding="utf-8"?>
<ds:datastoreItem xmlns:ds="http://schemas.openxmlformats.org/officeDocument/2006/customXml" ds:itemID="{E163E259-1F73-4CCE-9599-279D1BE082C8}">
  <ds:schemaRefs>
    <ds:schemaRef ds:uri="http://schemas.microsoft.com/sharepoint/v3/contenttype/forms"/>
  </ds:schemaRefs>
</ds:datastoreItem>
</file>

<file path=customXml/itemProps3.xml><?xml version="1.0" encoding="utf-8"?>
<ds:datastoreItem xmlns:ds="http://schemas.openxmlformats.org/officeDocument/2006/customXml" ds:itemID="{D1DFB100-FE30-4E7C-A9EC-0B4E3125A3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a45df18-1b1a-499d-90c6-d04be75f9f9a"/>
    <ds:schemaRef ds:uri="0b77cf3b-53b0-4276-95d6-69a9c81ff52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12</TotalTime>
  <Words>1581</Words>
  <Application>Microsoft Office PowerPoint</Application>
  <PresentationFormat>Widescreen</PresentationFormat>
  <Paragraphs>204</Paragraphs>
  <Slides>7</Slides>
  <Notes>6</Notes>
  <HiddenSlides>0</HiddenSlides>
  <MMClips>2</MMClips>
  <ScaleCrop>false</ScaleCrop>
  <HeadingPairs>
    <vt:vector size="4" baseType="variant">
      <vt:variant>
        <vt:lpstr>Theme</vt:lpstr>
      </vt:variant>
      <vt:variant>
        <vt:i4>2</vt:i4>
      </vt:variant>
      <vt:variant>
        <vt:lpstr>Slide Titles</vt:lpstr>
      </vt:variant>
      <vt:variant>
        <vt:i4>7</vt:i4>
      </vt:variant>
    </vt:vector>
  </HeadingPairs>
  <TitlesOfParts>
    <vt:vector size="9" baseType="lpstr">
      <vt:lpstr>ATCR Theme</vt:lpstr>
      <vt:lpstr>1_Office Theme</vt:lpstr>
      <vt:lpstr>General Paediatrics  Trainee journeys and next steps</vt:lpstr>
      <vt:lpstr>PowerPoint Presentation</vt:lpstr>
      <vt:lpstr>PowerPoint Presentation</vt:lpstr>
      <vt:lpstr>PowerPoint Presentation</vt:lpstr>
      <vt:lpstr>Next steps for new ATs starting in 2027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Sarah Buxton</cp:lastModifiedBy>
  <cp:revision>3</cp:revision>
  <dcterms:created xsi:type="dcterms:W3CDTF">2026-04-13T05:04:11Z</dcterms:created>
  <dcterms:modified xsi:type="dcterms:W3CDTF">2026-06-03T07:07:12Z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0x01010029AC724EA9FAAA43A1F79233C37E1B8C</vt:lpwstr>
  </property>
  <property fmtid="{D5CDD505-2E9C-101B-9397-08002B2CF9AE}" pid="3" name="MediaServiceImageTags">
    <vt:lpwstr/>
  </property>
</Properties>
</file>