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
  </p:notesMasterIdLst>
  <p:sldIdLst>
    <p:sldId id="2147481856" r:id="rId5"/>
    <p:sldId id="2147481495" r:id="rId6"/>
    <p:sldId id="2147481850" r:id="rId7"/>
    <p:sldId id="2147481849" r:id="rId8"/>
    <p:sldId id="214748157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AE591D-967D-43FA-8037-6DB32D3F9860}" v="1" dt="2026-05-19T05:39:16.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1" d="100"/>
          <a:sy n="91" d="100"/>
        </p:scale>
        <p:origin x="5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A5C08-99AC-4EFE-B82B-713FECD415FD}" type="datetimeFigureOut">
              <a:rPr lang="en-AU" smtClean="0"/>
              <a:t>3/06/2026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667BB-4A61-4A5D-A339-470402ABA9FF}" type="slidenum">
              <a:rPr lang="en-AU" smtClean="0"/>
              <a:t>‹#›</a:t>
            </a:fld>
            <a:endParaRPr lang="en-AU"/>
          </a:p>
        </p:txBody>
      </p:sp>
    </p:spTree>
    <p:extLst>
      <p:ext uri="{BB962C8B-B14F-4D97-AF65-F5344CB8AC3E}">
        <p14:creationId xmlns:p14="http://schemas.microsoft.com/office/powerpoint/2010/main" val="2390972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E065C-7A61-0025-1BED-472C1BA7F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C463B-AA3C-5763-705E-58B14B62D1E3}"/>
              </a:ext>
            </a:extLst>
          </p:cNvPr>
          <p:cNvSpPr>
            <a:spLocks noGrp="1" noRot="1" noChangeAspect="1"/>
          </p:cNvSpPr>
          <p:nvPr>
            <p:ph type="sldImg"/>
          </p:nvPr>
        </p:nvSpPr>
        <p:spPr>
          <a:xfrm>
            <a:off x="85725" y="744538"/>
            <a:ext cx="6619875" cy="3724275"/>
          </a:xfrm>
        </p:spPr>
        <p:txBody>
          <a:bodyPr/>
          <a:lstStyle/>
          <a:p>
            <a:endParaRPr lang="en-AU"/>
          </a:p>
        </p:txBody>
      </p:sp>
      <p:sp>
        <p:nvSpPr>
          <p:cNvPr id="3" name="Notes Placeholder 2">
            <a:extLst>
              <a:ext uri="{FF2B5EF4-FFF2-40B4-BE49-F238E27FC236}">
                <a16:creationId xmlns:a16="http://schemas.microsoft.com/office/drawing/2014/main" id="{C696BD84-FF7F-5278-7966-0EAF33B68DA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4BD761-E07A-FB91-0112-52610B9D7B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20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a:solidFill>
                  <a:srgbClr val="111111"/>
                </a:solidFill>
                <a:effectLst/>
                <a:latin typeface="Arial" panose="020B0604020202020204" pitchFamily="34" charset="0"/>
              </a:rPr>
              <a:t>The new curriculum for Advanced Training in General Paediatrics has strengthened the rural training component, recognising the growing need for general paediatricians in regional, rural and remote Australia and Aotearoa/New Zealand and the rich value of rural training experiences for trainees learning and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a:solidFill>
                  <a:srgbClr val="111111"/>
                </a:solidFill>
                <a:effectLst/>
                <a:latin typeface="Arial" panose="020B0604020202020204" pitchFamily="34" charset="0"/>
              </a:rPr>
              <a:t>There are now specific regional, rural and remote paediatrics learning outcomes including a whole EPA and knowledge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a:solidFill>
                  <a:srgbClr val="111111"/>
                </a:solidFill>
                <a:effectLst/>
                <a:latin typeface="Arial" panose="020B0604020202020204" pitchFamily="34" charset="0"/>
              </a:rPr>
              <a:t>There is also a R,R,R learning theme and the professional requirement of minimum 6 months is retained. There is also increased flexibility in professional experiences so that there is now potential to complete all or most of you advanced training in General Paediatrics at a rural site.</a:t>
            </a:r>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7294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56BD8-4AF5-BF5B-2366-486037113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3F50F-D746-9C14-89A9-F6A5E9FAE27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C257C15-6809-02DC-3721-42F4DEF8B49F}"/>
              </a:ext>
            </a:extLst>
          </p:cNvPr>
          <p:cNvSpPr>
            <a:spLocks noGrp="1"/>
          </p:cNvSpPr>
          <p:nvPr>
            <p:ph type="body" idx="1"/>
          </p:nvPr>
        </p:nvSpPr>
        <p:spPr/>
        <p:txBody>
          <a:bodyPr/>
          <a:lstStyle/>
          <a:p>
            <a:r>
              <a:rPr lang="en-AU" sz="1200">
                <a:solidFill>
                  <a:schemeClr val="tx1">
                    <a:lumMod val="75000"/>
                    <a:lumOff val="25000"/>
                  </a:schemeClr>
                </a:solidFill>
                <a:latin typeface="Arial" panose="020B0604020202020204" pitchFamily="34" charset="0"/>
                <a:cs typeface="Arial" panose="020B0604020202020204" pitchFamily="34" charset="0"/>
              </a:rPr>
              <a:t>If trainees are unable to meet the requirements of option 1, there is an alternate way to meet the learning theme</a:t>
            </a:r>
          </a:p>
          <a:p>
            <a:r>
              <a:rPr lang="en-AU" sz="1200">
                <a:solidFill>
                  <a:schemeClr val="tx1">
                    <a:lumMod val="75000"/>
                    <a:lumOff val="25000"/>
                  </a:schemeClr>
                </a:solidFill>
                <a:latin typeface="Arial" panose="020B0604020202020204" pitchFamily="34" charset="0"/>
                <a:cs typeface="Arial" panose="020B0604020202020204" pitchFamily="34" charset="0"/>
              </a:rPr>
              <a:t>Trainees granted special consideration on a </a:t>
            </a:r>
            <a:r>
              <a:rPr lang="en-AU" sz="1200" b="1">
                <a:solidFill>
                  <a:schemeClr val="tx1">
                    <a:lumMod val="75000"/>
                    <a:lumOff val="25000"/>
                  </a:schemeClr>
                </a:solidFill>
                <a:latin typeface="Arial" panose="020B0604020202020204" pitchFamily="34" charset="0"/>
                <a:cs typeface="Arial" panose="020B0604020202020204" pitchFamily="34" charset="0"/>
              </a:rPr>
              <a:t>case-by-case basis </a:t>
            </a:r>
            <a:r>
              <a:rPr lang="en-AU" sz="1200">
                <a:solidFill>
                  <a:schemeClr val="tx1">
                    <a:lumMod val="75000"/>
                    <a:lumOff val="25000"/>
                  </a:schemeClr>
                </a:solidFill>
                <a:latin typeface="Arial" panose="020B0604020202020204" pitchFamily="34" charset="0"/>
                <a:cs typeface="Arial" panose="020B0604020202020204" pitchFamily="34" charset="0"/>
              </a:rPr>
              <a:t>may complete a</a:t>
            </a:r>
            <a:r>
              <a:rPr lang="en-AU" sz="1200">
                <a:solidFill>
                  <a:prstClr val="black">
                    <a:lumMod val="75000"/>
                    <a:lumOff val="25000"/>
                  </a:prstClr>
                </a:solidFill>
                <a:latin typeface="Arial" panose="020B0604020202020204" pitchFamily="34" charset="0"/>
                <a:cs typeface="Arial" panose="020B0604020202020204" pitchFamily="34" charset="0"/>
              </a:rPr>
              <a:t> portfolio demonstrating rural medicine exposure </a:t>
            </a:r>
            <a:r>
              <a:rPr lang="en-AU" sz="1200">
                <a:solidFill>
                  <a:schemeClr val="tx1">
                    <a:lumMod val="75000"/>
                    <a:lumOff val="25000"/>
                  </a:schemeClr>
                </a:solidFill>
                <a:latin typeface="Arial" panose="020B0604020202020204" pitchFamily="34" charset="0"/>
                <a:cs typeface="Arial" panose="020B0604020202020204" pitchFamily="34" charset="0"/>
              </a:rPr>
              <a:t>that is prepared and submitted </a:t>
            </a:r>
            <a:r>
              <a:rPr lang="en-AU" sz="1200">
                <a:solidFill>
                  <a:prstClr val="black">
                    <a:lumMod val="75000"/>
                    <a:lumOff val="25000"/>
                  </a:prstClr>
                </a:solidFill>
                <a:latin typeface="Arial" panose="020B0604020202020204" pitchFamily="34" charset="0"/>
                <a:cs typeface="Arial" panose="020B0604020202020204" pitchFamily="34" charset="0"/>
              </a:rPr>
              <a:t>for consideration prospectively by the training committee/Progress Review Panel.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a:effectLst/>
                <a:latin typeface="Aptos" panose="020B0004020202020204" pitchFamily="34" charset="0"/>
                <a:ea typeface="Aptos" panose="020B0004020202020204" pitchFamily="34" charset="0"/>
                <a:cs typeface="Times New Roman" panose="02020603050405020304" pitchFamily="18" charset="0"/>
              </a:rPr>
              <a:t>This may look something like a 12 months part time metropolitan based Rural paediatrics Advanced Training rotation with regular liaison with General paediatric and specialist teams for complex inpatients from rural areas to provide leadership in coordinated, holistic care, liaising regularly with rural referral hospitals in regards to current inpatients and complex outpatients, regular outreach clinics to at least one rural/remote site to provide paediatric clinics and opportunistic acute paediatric support to local health service</a:t>
            </a:r>
            <a:endParaRPr lang="en-AU" sz="1200">
              <a:solidFill>
                <a:prstClr val="black">
                  <a:lumMod val="75000"/>
                  <a:lumOff val="25000"/>
                </a:prstClr>
              </a:solidFill>
              <a:latin typeface="Arial" panose="020B0604020202020204" pitchFamily="34" charset="0"/>
              <a:cs typeface="Arial" panose="020B0604020202020204" pitchFamily="34" charset="0"/>
            </a:endParaRPr>
          </a:p>
          <a:p>
            <a:endParaRPr lang="en-US"/>
          </a:p>
        </p:txBody>
      </p:sp>
      <p:sp>
        <p:nvSpPr>
          <p:cNvPr id="4" name="Footer Placeholder 3">
            <a:extLst>
              <a:ext uri="{FF2B5EF4-FFF2-40B4-BE49-F238E27FC236}">
                <a16:creationId xmlns:a16="http://schemas.microsoft.com/office/drawing/2014/main" id="{3CDF516B-6ECC-2719-4C23-9B7E71DBEBE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E41A6697-6F8B-E2B0-193E-4794E0E17A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64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prstClr val="black">
                    <a:lumMod val="75000"/>
                    <a:lumOff val="25000"/>
                  </a:prstClr>
                </a:solidFill>
                <a:latin typeface="Arial" panose="020B0604020202020204" pitchFamily="34" charset="0"/>
                <a:cs typeface="Arial" panose="020B0604020202020204" pitchFamily="34" charset="0"/>
              </a:rPr>
              <a:t>Trainees may be granted recognition of prior learning or an exemption in line with the RACP policy and upon approval by the RACP on a case-by-case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a:solidFill>
                <a:srgbClr val="11111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a:solidFill>
                  <a:srgbClr val="212121"/>
                </a:solidFill>
                <a:effectLst/>
                <a:latin typeface="Calibri" panose="020F0502020204030204" pitchFamily="34" charset="0"/>
              </a:rPr>
              <a:t>Application for exemption is available for trainees who can demonstrate exceptional circumstances affecting their ability to undertake a rural training rotation. For example – trainees who have evidence of significant long-term legal or medical reasons preventing relocation. The training Committee appreciates that it can be complex to balance work, family and training obligations in relation to rural training. However, this is not considered to be exceptional circumstances warranting an exemption to the requirement.</a:t>
            </a:r>
            <a:endParaRPr lang="en-AU" sz="1000" b="0" i="0">
              <a:solidFill>
                <a:srgbClr val="40404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a:solidFill>
                  <a:srgbClr val="111111"/>
                </a:solidFill>
                <a:effectLst/>
                <a:latin typeface="Arial" panose="020B0604020202020204" pitchFamily="34" charset="0"/>
              </a:rPr>
              <a:t>s for applying for exemption or RPL, explain alternative way to meet learning outcomes</a:t>
            </a:r>
            <a:endParaRPr lang="en-AU" sz="1200" b="0" i="0">
              <a:solidFill>
                <a:srgbClr val="404040"/>
              </a:solidFill>
              <a:effectLst/>
              <a:latin typeface="Arial" panose="020B0604020202020204" pitchFamily="34" charset="0"/>
            </a:endParaRP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64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E607C-3547-19B9-F439-685172F4F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5E716-65DB-4DAA-6985-0648A651ED04}"/>
              </a:ext>
            </a:extLst>
          </p:cNvPr>
          <p:cNvSpPr>
            <a:spLocks noGrp="1" noRot="1" noChangeAspect="1"/>
          </p:cNvSpPr>
          <p:nvPr>
            <p:ph type="sldImg"/>
          </p:nvPr>
        </p:nvSpPr>
        <p:spPr>
          <a:xfrm>
            <a:off x="85725" y="744538"/>
            <a:ext cx="6618288" cy="3724275"/>
          </a:xfrm>
        </p:spPr>
      </p:sp>
      <p:sp>
        <p:nvSpPr>
          <p:cNvPr id="3" name="Notes Placeholder 2">
            <a:extLst>
              <a:ext uri="{FF2B5EF4-FFF2-40B4-BE49-F238E27FC236}">
                <a16:creationId xmlns:a16="http://schemas.microsoft.com/office/drawing/2014/main" id="{24906A2F-3918-471F-8F47-BF91B7A99995}"/>
              </a:ext>
            </a:extLst>
          </p:cNvPr>
          <p:cNvSpPr>
            <a:spLocks noGrp="1"/>
          </p:cNvSpPr>
          <p:nvPr>
            <p:ph type="body" idx="1"/>
          </p:nvPr>
        </p:nvSpPr>
        <p:spPr/>
        <p:txBody>
          <a:bodyPr/>
          <a:lstStyle/>
          <a:p>
            <a:r>
              <a:rPr lang="en-US"/>
              <a:t>&lt;replace outro slide&gt;</a:t>
            </a:r>
            <a:endParaRPr lang="en-AU"/>
          </a:p>
        </p:txBody>
      </p:sp>
      <p:sp>
        <p:nvSpPr>
          <p:cNvPr id="4" name="Slide Number Placeholder 3">
            <a:extLst>
              <a:ext uri="{FF2B5EF4-FFF2-40B4-BE49-F238E27FC236}">
                <a16:creationId xmlns:a16="http://schemas.microsoft.com/office/drawing/2014/main" id="{95E6FFFD-5360-AFEA-2314-1A7FD2FD81B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B0C5844-0366-00E9-5BBD-682BF224C42B}"/>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3645467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BBA72B-4AAE-4284-BB41-5F7941530F0A}" type="datetimeFigureOut">
              <a:rPr lang="en-AU" smtClean="0"/>
              <a:t>3/06/2026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676" y="2688397"/>
            <a:ext cx="7062648" cy="1481206"/>
          </a:xfrm>
          <a:prstGeom prst="rect">
            <a:avLst/>
          </a:prstGeom>
        </p:spPr>
      </p:pic>
      <p:pic>
        <p:nvPicPr>
          <p:cNvPr id="2" name="Picture 1">
            <a:extLst>
              <a:ext uri="{FF2B5EF4-FFF2-40B4-BE49-F238E27FC236}">
                <a16:creationId xmlns:a16="http://schemas.microsoft.com/office/drawing/2014/main" id="{1597284B-CF66-B260-D924-9903405083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4676" y="2688397"/>
            <a:ext cx="7062648" cy="1481206"/>
          </a:xfrm>
          <a:prstGeom prst="rect">
            <a:avLst/>
          </a:prstGeom>
        </p:spPr>
      </p:pic>
    </p:spTree>
    <p:extLst>
      <p:ext uri="{BB962C8B-B14F-4D97-AF65-F5344CB8AC3E}">
        <p14:creationId xmlns:p14="http://schemas.microsoft.com/office/powerpoint/2010/main" val="38857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BA72B-4AAE-4284-BB41-5F7941530F0A}" type="datetimeFigureOut">
              <a:rPr lang="en-AU" smtClean="0"/>
              <a:t>3/06/2026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pic>
        <p:nvPicPr>
          <p:cNvPr id="9" name="Picture 8">
            <a:extLst>
              <a:ext uri="{FF2B5EF4-FFF2-40B4-BE49-F238E27FC236}">
                <a16:creationId xmlns:a16="http://schemas.microsoft.com/office/drawing/2014/main" id="{F311556E-F10E-6999-908D-23EDE65026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158385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normAutofit/>
          </a:bodyPr>
          <a:lstStyle>
            <a:lvl1pPr>
              <a:defRPr sz="4000" b="1"/>
            </a:lvl1pPr>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BA72B-4AAE-4284-BB41-5F7941530F0A}" type="datetimeFigureOut">
              <a:rPr lang="en-AU" smtClean="0"/>
              <a:t>3/06/2026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spTree>
    <p:extLst>
      <p:ext uri="{BB962C8B-B14F-4D97-AF65-F5344CB8AC3E}">
        <p14:creationId xmlns:p14="http://schemas.microsoft.com/office/powerpoint/2010/main" val="178683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BBA72B-4AAE-4284-BB41-5F7941530F0A}" type="datetimeFigureOut">
              <a:rPr lang="en-AU" smtClean="0"/>
              <a:t>3/06/2026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1071" y="2688397"/>
            <a:ext cx="5849859" cy="1481206"/>
          </a:xfrm>
          <a:prstGeom prst="rect">
            <a:avLst/>
          </a:prstGeom>
        </p:spPr>
      </p:pic>
    </p:spTree>
    <p:extLst>
      <p:ext uri="{BB962C8B-B14F-4D97-AF65-F5344CB8AC3E}">
        <p14:creationId xmlns:p14="http://schemas.microsoft.com/office/powerpoint/2010/main" val="28752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52" y="6201141"/>
            <a:ext cx="2283185" cy="478839"/>
          </a:xfrm>
          <a:prstGeom prst="rect">
            <a:avLst/>
          </a:prstGeom>
        </p:spPr>
      </p:pic>
      <p:sp>
        <p:nvSpPr>
          <p:cNvPr id="8"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sz="4000" b="1">
                <a:solidFill>
                  <a:srgbClr val="433E35"/>
                </a:solidFill>
              </a:defRPr>
            </a:lvl1pPr>
          </a:lstStyle>
          <a:p>
            <a:r>
              <a:rPr lang="en-US"/>
              <a:t>Click to edit Master title style</a:t>
            </a:r>
            <a:endParaRPr lang="en-AU"/>
          </a:p>
        </p:txBody>
      </p:sp>
      <p:sp>
        <p:nvSpPr>
          <p:cNvPr id="9" name="Text Placeholder 2"/>
          <p:cNvSpPr>
            <a:spLocks noGrp="1"/>
          </p:cNvSpPr>
          <p:nvPr>
            <p:ph idx="1"/>
          </p:nvPr>
        </p:nvSpPr>
        <p:spPr>
          <a:xfrm>
            <a:off x="609600" y="1600203"/>
            <a:ext cx="10972800" cy="4525963"/>
          </a:xfrm>
          <a:prstGeom prst="rect">
            <a:avLst/>
          </a:prstGeom>
        </p:spPr>
        <p:txBody>
          <a:bodyPr vert="horz" lIns="91440" tIns="45720" rIns="91440" bIns="45720" rtlCol="0">
            <a:normAutofit/>
          </a:bodyPr>
          <a:lstStyle>
            <a:lvl1pPr marL="457200" indent="-457200">
              <a:buClr>
                <a:srgbClr val="CB972B"/>
              </a:buClr>
              <a:buFont typeface="Arial" panose="020B0604020202020204" pitchFamily="34" charset="0"/>
              <a:buChar char="•"/>
              <a:defRPr sz="2400"/>
            </a:lvl1pPr>
            <a:lvl2pPr marL="914400" indent="-457200">
              <a:buClr>
                <a:srgbClr val="CB972B"/>
              </a:buClr>
              <a:buFont typeface="Arial" panose="020B0604020202020204" pitchFamily="34" charset="0"/>
              <a:buChar char="•"/>
              <a:defRPr sz="2000"/>
            </a:lvl2pPr>
            <a:lvl3pPr marL="1257300" indent="-342900">
              <a:buClr>
                <a:srgbClr val="CB972B"/>
              </a:buClr>
              <a:buFont typeface="Arial" panose="020B0604020202020204" pitchFamily="34" charset="0"/>
              <a:buChar char="•"/>
              <a:defRPr sz="1800"/>
            </a:lvl3pPr>
            <a:lvl4pPr marL="1714500" indent="-342900">
              <a:buClr>
                <a:srgbClr val="CB972B"/>
              </a:buClr>
              <a:buFont typeface="Arial" panose="020B0604020202020204" pitchFamily="34" charset="0"/>
              <a:buChar char="•"/>
              <a:defRPr sz="1600"/>
            </a:lvl4pPr>
            <a:lvl5pPr marL="2171700" indent="-342900">
              <a:buClr>
                <a:srgbClr val="CB972B"/>
              </a:buClr>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62352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571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DB3C14-5BDB-7B4C-9CD1-3C2156BE9071}"/>
              </a:ext>
            </a:extLst>
          </p:cNvPr>
          <p:cNvSpPr>
            <a:spLocks noGrp="1"/>
          </p:cNvSpPr>
          <p:nvPr>
            <p:ph type="pic" sz="quarter" idx="10"/>
          </p:nvPr>
        </p:nvSpPr>
        <p:spPr>
          <a:xfrm>
            <a:off x="760611" y="1808642"/>
            <a:ext cx="2272876" cy="1883249"/>
          </a:xfrm>
          <a:prstGeom prst="rect">
            <a:avLst/>
          </a:prstGeom>
          <a:solidFill>
            <a:schemeClr val="bg1">
              <a:lumMod val="95000"/>
            </a:schemeClr>
          </a:solidFill>
        </p:spPr>
        <p:txBody>
          <a:bodyPr anchor="t">
            <a:normAutofit/>
          </a:bodyPr>
          <a:lstStyle>
            <a:lvl1pPr algn="ctr">
              <a:defRPr sz="1200"/>
            </a:lvl1pPr>
          </a:lstStyle>
          <a:p>
            <a:endParaRPr lang="en-US"/>
          </a:p>
        </p:txBody>
      </p:sp>
      <p:sp>
        <p:nvSpPr>
          <p:cNvPr id="5" name="Picture Placeholder 3">
            <a:extLst>
              <a:ext uri="{FF2B5EF4-FFF2-40B4-BE49-F238E27FC236}">
                <a16:creationId xmlns:a16="http://schemas.microsoft.com/office/drawing/2014/main" id="{B7AEF380-D2F4-9943-B5DC-76E1010E5254}"/>
              </a:ext>
            </a:extLst>
          </p:cNvPr>
          <p:cNvSpPr>
            <a:spLocks noGrp="1"/>
          </p:cNvSpPr>
          <p:nvPr>
            <p:ph type="pic" sz="quarter" idx="11"/>
          </p:nvPr>
        </p:nvSpPr>
        <p:spPr>
          <a:xfrm>
            <a:off x="3559913" y="1808642"/>
            <a:ext cx="2272876" cy="1883249"/>
          </a:xfrm>
          <a:prstGeom prst="rect">
            <a:avLst/>
          </a:prstGeom>
          <a:solidFill>
            <a:schemeClr val="bg1">
              <a:lumMod val="95000"/>
            </a:schemeClr>
          </a:solidFill>
        </p:spPr>
        <p:txBody>
          <a:bodyPr anchor="t">
            <a:normAutofit/>
          </a:bodyPr>
          <a:lstStyle>
            <a:lvl1pPr algn="ctr">
              <a:defRPr sz="1200"/>
            </a:lvl1pPr>
          </a:lstStyle>
          <a:p>
            <a:endParaRPr lang="en-US"/>
          </a:p>
        </p:txBody>
      </p:sp>
      <p:sp>
        <p:nvSpPr>
          <p:cNvPr id="6" name="Picture Placeholder 3">
            <a:extLst>
              <a:ext uri="{FF2B5EF4-FFF2-40B4-BE49-F238E27FC236}">
                <a16:creationId xmlns:a16="http://schemas.microsoft.com/office/drawing/2014/main" id="{B256590F-1984-B046-909C-39A3E99EEFD3}"/>
              </a:ext>
            </a:extLst>
          </p:cNvPr>
          <p:cNvSpPr>
            <a:spLocks noGrp="1"/>
          </p:cNvSpPr>
          <p:nvPr>
            <p:ph type="pic" sz="quarter" idx="12"/>
          </p:nvPr>
        </p:nvSpPr>
        <p:spPr>
          <a:xfrm>
            <a:off x="9158514" y="1808642"/>
            <a:ext cx="2272876" cy="1883249"/>
          </a:xfrm>
          <a:prstGeom prst="rect">
            <a:avLst/>
          </a:prstGeom>
          <a:solidFill>
            <a:schemeClr val="bg1">
              <a:lumMod val="95000"/>
            </a:schemeClr>
          </a:solidFill>
        </p:spPr>
        <p:txBody>
          <a:bodyPr anchor="t">
            <a:normAutofit/>
          </a:bodyPr>
          <a:lstStyle>
            <a:lvl1pPr algn="ctr">
              <a:defRPr sz="1200"/>
            </a:lvl1pPr>
          </a:lstStyle>
          <a:p>
            <a:endParaRPr lang="en-US"/>
          </a:p>
        </p:txBody>
      </p:sp>
      <p:sp>
        <p:nvSpPr>
          <p:cNvPr id="7" name="Picture Placeholder 3">
            <a:extLst>
              <a:ext uri="{FF2B5EF4-FFF2-40B4-BE49-F238E27FC236}">
                <a16:creationId xmlns:a16="http://schemas.microsoft.com/office/drawing/2014/main" id="{1FEBD460-FCC0-394B-A281-187ED0CB3A1D}"/>
              </a:ext>
            </a:extLst>
          </p:cNvPr>
          <p:cNvSpPr>
            <a:spLocks noGrp="1"/>
          </p:cNvSpPr>
          <p:nvPr>
            <p:ph type="pic" sz="quarter" idx="13"/>
          </p:nvPr>
        </p:nvSpPr>
        <p:spPr>
          <a:xfrm>
            <a:off x="6359213" y="1808642"/>
            <a:ext cx="2272876" cy="1883249"/>
          </a:xfrm>
          <a:prstGeom prst="rect">
            <a:avLst/>
          </a:prstGeom>
          <a:solidFill>
            <a:schemeClr val="bg1">
              <a:lumMod val="95000"/>
            </a:schemeClr>
          </a:solidFill>
        </p:spPr>
        <p:txBody>
          <a:bodyPr anchor="t">
            <a:normAutofit/>
          </a:bodyPr>
          <a:lstStyle>
            <a:lvl1pPr algn="ctr">
              <a:defRPr sz="1200"/>
            </a:lvl1pPr>
          </a:lstStyle>
          <a:p>
            <a:endParaRPr lang="en-US"/>
          </a:p>
        </p:txBody>
      </p:sp>
    </p:spTree>
    <p:extLst>
      <p:ext uri="{BB962C8B-B14F-4D97-AF65-F5344CB8AC3E}">
        <p14:creationId xmlns:p14="http://schemas.microsoft.com/office/powerpoint/2010/main" val="247455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F2D5D5-BC0C-4E15-88E2-EF265D4E282B}" type="datetime1">
              <a:rPr lang="en-AU" smtClean="0"/>
              <a:t>3/06/2026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4FA13E-5112-45F0-A91C-85559AA2FAB1}" type="slidenum">
              <a:rPr lang="en-AU" smtClean="0"/>
              <a:t>‹#›</a:t>
            </a:fld>
            <a:endParaRPr lang="en-AU"/>
          </a:p>
        </p:txBody>
      </p:sp>
    </p:spTree>
    <p:extLst>
      <p:ext uri="{BB962C8B-B14F-4D97-AF65-F5344CB8AC3E}">
        <p14:creationId xmlns:p14="http://schemas.microsoft.com/office/powerpoint/2010/main" val="145685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
        <p:nvSpPr>
          <p:cNvPr id="8"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sz="4000" b="1">
                <a:solidFill>
                  <a:srgbClr val="433E35"/>
                </a:solidFill>
              </a:defRPr>
            </a:lvl1pPr>
          </a:lstStyle>
          <a:p>
            <a:r>
              <a:rPr lang="en-US"/>
              <a:t>Click to edit Master title style</a:t>
            </a:r>
            <a:endParaRPr lang="en-AU"/>
          </a:p>
        </p:txBody>
      </p:sp>
      <p:sp>
        <p:nvSpPr>
          <p:cNvPr id="9"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lvl1pPr marL="457200" indent="-457200">
              <a:buClr>
                <a:srgbClr val="CB972B"/>
              </a:buClr>
              <a:buFont typeface="Arial" panose="020B0604020202020204" pitchFamily="34" charset="0"/>
              <a:buChar char="•"/>
              <a:defRPr sz="2400"/>
            </a:lvl1pPr>
            <a:lvl2pPr marL="914400" indent="-457200">
              <a:buClr>
                <a:srgbClr val="CB972B"/>
              </a:buClr>
              <a:buFont typeface="Arial" panose="020B0604020202020204" pitchFamily="34" charset="0"/>
              <a:buChar char="•"/>
              <a:defRPr sz="2000"/>
            </a:lvl2pPr>
            <a:lvl3pPr marL="1257300" indent="-342900">
              <a:buClr>
                <a:srgbClr val="CB972B"/>
              </a:buClr>
              <a:buFont typeface="Arial" panose="020B0604020202020204" pitchFamily="34" charset="0"/>
              <a:buChar char="•"/>
              <a:defRPr sz="1800"/>
            </a:lvl3pPr>
            <a:lvl4pPr marL="1714500" indent="-342900">
              <a:buClr>
                <a:srgbClr val="CB972B"/>
              </a:buClr>
              <a:buFont typeface="Arial" panose="020B0604020202020204" pitchFamily="34" charset="0"/>
              <a:buChar char="•"/>
              <a:defRPr sz="1600"/>
            </a:lvl4pPr>
            <a:lvl5pPr marL="2171700" indent="-342900">
              <a:buClr>
                <a:srgbClr val="CB972B"/>
              </a:buClr>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Date Placeholder 1">
            <a:extLst>
              <a:ext uri="{FF2B5EF4-FFF2-40B4-BE49-F238E27FC236}">
                <a16:creationId xmlns:a16="http://schemas.microsoft.com/office/drawing/2014/main" id="{CB3FB41F-B75D-4F67-9153-5FD37D674E8F}"/>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6F3D5946-FB89-49A1-9635-CB4AD0B86FF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00642EC-107E-4B1D-93F6-74B8BA24A68A}"/>
              </a:ext>
            </a:extLst>
          </p:cNvPr>
          <p:cNvSpPr>
            <a:spLocks noGrp="1"/>
          </p:cNvSpPr>
          <p:nvPr>
            <p:ph type="sldNum" sz="quarter" idx="12"/>
          </p:nvPr>
        </p:nvSpPr>
        <p:spPr/>
        <p:txBody>
          <a:bodyPr/>
          <a:lstStyle/>
          <a:p>
            <a:fld id="{E8449DEF-C8E3-4C8C-8987-6A1C15461730}" type="slidenum">
              <a:rPr lang="en-AU" smtClean="0"/>
              <a:t>‹#›</a:t>
            </a:fld>
            <a:endParaRPr lang="en-AU"/>
          </a:p>
        </p:txBody>
      </p:sp>
    </p:spTree>
    <p:extLst>
      <p:ext uri="{BB962C8B-B14F-4D97-AF65-F5344CB8AC3E}">
        <p14:creationId xmlns:p14="http://schemas.microsoft.com/office/powerpoint/2010/main" val="338642730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none">
                <a:solidFill>
                  <a:srgbClr val="433E35"/>
                </a:solidFill>
              </a:defRPr>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1800">
                <a:solidFill>
                  <a:srgbClr val="70685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BBA72B-4AAE-4284-BB41-5F7941530F0A}" type="datetimeFigureOut">
              <a:rPr lang="en-AU" smtClean="0"/>
              <a:t>3/06/2026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pic>
        <p:nvPicPr>
          <p:cNvPr id="9" name="Picture 8">
            <a:extLst>
              <a:ext uri="{FF2B5EF4-FFF2-40B4-BE49-F238E27FC236}">
                <a16:creationId xmlns:a16="http://schemas.microsoft.com/office/drawing/2014/main" id="{59F658A9-173F-872E-61B8-623E2103CD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237587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1BBA72B-4AAE-4284-BB41-5F7941530F0A}" type="datetimeFigureOut">
              <a:rPr lang="en-AU" smtClean="0"/>
              <a:t>3/06/2026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8449DEF-C8E3-4C8C-8987-6A1C15461730}" type="slidenum">
              <a:rPr lang="en-AU" smtClean="0"/>
              <a:t>‹#›</a:t>
            </a:fld>
            <a:endParaRPr lang="en-AU"/>
          </a:p>
        </p:txBody>
      </p:sp>
      <p:pic>
        <p:nvPicPr>
          <p:cNvPr id="10" name="Picture 9">
            <a:extLst>
              <a:ext uri="{FF2B5EF4-FFF2-40B4-BE49-F238E27FC236}">
                <a16:creationId xmlns:a16="http://schemas.microsoft.com/office/drawing/2014/main" id="{F6F22111-7216-F276-797E-DCE9D9C050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375528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1BBA72B-4AAE-4284-BB41-5F7941530F0A}" type="datetimeFigureOut">
              <a:rPr lang="en-AU" smtClean="0"/>
              <a:t>3/06/2026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8449DEF-C8E3-4C8C-8987-6A1C15461730}" type="slidenum">
              <a:rPr lang="en-AU" smtClean="0"/>
              <a:t>‹#›</a:t>
            </a:fld>
            <a:endParaRPr lang="en-AU"/>
          </a:p>
        </p:txBody>
      </p:sp>
      <p:pic>
        <p:nvPicPr>
          <p:cNvPr id="12" name="Picture 11">
            <a:extLst>
              <a:ext uri="{FF2B5EF4-FFF2-40B4-BE49-F238E27FC236}">
                <a16:creationId xmlns:a16="http://schemas.microsoft.com/office/drawing/2014/main" id="{EC99E12B-0C91-6610-E8C9-9694634F2E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314657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a:t>Click to edit Master title style</a:t>
            </a:r>
            <a:endParaRPr lang="en-AU"/>
          </a:p>
        </p:txBody>
      </p:sp>
      <p:sp>
        <p:nvSpPr>
          <p:cNvPr id="3" name="Date Placeholder 2"/>
          <p:cNvSpPr>
            <a:spLocks noGrp="1"/>
          </p:cNvSpPr>
          <p:nvPr>
            <p:ph type="dt" sz="half" idx="10"/>
          </p:nvPr>
        </p:nvSpPr>
        <p:spPr/>
        <p:txBody>
          <a:bodyPr/>
          <a:lstStyle/>
          <a:p>
            <a:fld id="{11BBA72B-4AAE-4284-BB41-5F7941530F0A}" type="datetimeFigureOut">
              <a:rPr lang="en-AU" smtClean="0"/>
              <a:t>3/06/2026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8449DEF-C8E3-4C8C-8987-6A1C15461730}" type="slidenum">
              <a:rPr lang="en-AU" smtClean="0"/>
              <a:t>‹#›</a:t>
            </a:fld>
            <a:endParaRPr lang="en-AU"/>
          </a:p>
        </p:txBody>
      </p:sp>
      <p:pic>
        <p:nvPicPr>
          <p:cNvPr id="8" name="Picture 7">
            <a:extLst>
              <a:ext uri="{FF2B5EF4-FFF2-40B4-BE49-F238E27FC236}">
                <a16:creationId xmlns:a16="http://schemas.microsoft.com/office/drawing/2014/main" id="{FF865870-7A87-B9C6-2423-3D9C9C30D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272087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BA72B-4AAE-4284-BB41-5F7941530F0A}" type="datetimeFigureOut">
              <a:rPr lang="en-AU" smtClean="0"/>
              <a:t>3/06/2026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8449DEF-C8E3-4C8C-8987-6A1C15461730}" type="slidenum">
              <a:rPr lang="en-AU" smtClean="0"/>
              <a:t>‹#›</a:t>
            </a:fld>
            <a:endParaRPr lang="en-AU"/>
          </a:p>
        </p:txBody>
      </p:sp>
      <p:pic>
        <p:nvPicPr>
          <p:cNvPr id="7" name="Picture 6">
            <a:extLst>
              <a:ext uri="{FF2B5EF4-FFF2-40B4-BE49-F238E27FC236}">
                <a16:creationId xmlns:a16="http://schemas.microsoft.com/office/drawing/2014/main" id="{7B212C71-CE46-E037-1D67-601503B275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3666776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BBA72B-4AAE-4284-BB41-5F7941530F0A}" type="datetimeFigureOut">
              <a:rPr lang="en-AU" smtClean="0"/>
              <a:t>3/06/2026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8449DEF-C8E3-4C8C-8987-6A1C15461730}" type="slidenum">
              <a:rPr lang="en-AU" smtClean="0"/>
              <a:t>‹#›</a:t>
            </a:fld>
            <a:endParaRPr lang="en-AU"/>
          </a:p>
        </p:txBody>
      </p:sp>
      <p:pic>
        <p:nvPicPr>
          <p:cNvPr id="10" name="Picture 9">
            <a:extLst>
              <a:ext uri="{FF2B5EF4-FFF2-40B4-BE49-F238E27FC236}">
                <a16:creationId xmlns:a16="http://schemas.microsoft.com/office/drawing/2014/main" id="{E4442C57-AB02-A271-2A6D-AF4FB9B05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3789054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BBA72B-4AAE-4284-BB41-5F7941530F0A}" type="datetimeFigureOut">
              <a:rPr lang="en-AU" smtClean="0"/>
              <a:t>3/06/2026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8449DEF-C8E3-4C8C-8987-6A1C15461730}" type="slidenum">
              <a:rPr lang="en-AU" smtClean="0"/>
              <a:t>‹#›</a:t>
            </a:fld>
            <a:endParaRPr lang="en-AU"/>
          </a:p>
        </p:txBody>
      </p:sp>
      <p:pic>
        <p:nvPicPr>
          <p:cNvPr id="10" name="Picture 9">
            <a:extLst>
              <a:ext uri="{FF2B5EF4-FFF2-40B4-BE49-F238E27FC236}">
                <a16:creationId xmlns:a16="http://schemas.microsoft.com/office/drawing/2014/main" id="{41219558-0019-982C-300F-4FDC6AFFF7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2318028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BA72B-4AAE-4284-BB41-5F7941530F0A}" type="datetimeFigureOut">
              <a:rPr lang="en-AU" smtClean="0"/>
              <a:t>3/06/2026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49DEF-C8E3-4C8C-8987-6A1C15461730}" type="slidenum">
              <a:rPr lang="en-AU" smtClean="0"/>
              <a:t>‹#›</a:t>
            </a:fld>
            <a:endParaRPr lang="en-AU"/>
          </a:p>
        </p:txBody>
      </p:sp>
    </p:spTree>
    <p:extLst>
      <p:ext uri="{BB962C8B-B14F-4D97-AF65-F5344CB8AC3E}">
        <p14:creationId xmlns:p14="http://schemas.microsoft.com/office/powerpoint/2010/main" val="2452030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ctr" defTabSz="914400" rtl="0" eaLnBrk="1" latinLnBrk="0" hangingPunct="1">
        <a:spcBef>
          <a:spcPct val="0"/>
        </a:spcBef>
        <a:buNone/>
        <a:defRPr sz="4000" b="1" i="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B972B"/>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B972B"/>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B972B"/>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B972B"/>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B972B"/>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hyperlink" Target="mailto:GeneralPaedsAdvanced@racp.edu.au"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626B0-8853-E287-0CC4-7419F3FB84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98002A-3A2B-E517-DDEB-A866C8EF38C2}"/>
              </a:ext>
            </a:extLst>
          </p:cNvPr>
          <p:cNvSpPr>
            <a:spLocks noGrp="1"/>
          </p:cNvSpPr>
          <p:nvPr>
            <p:ph type="title"/>
          </p:nvPr>
        </p:nvSpPr>
        <p:spPr>
          <a:xfrm>
            <a:off x="275128" y="2252838"/>
            <a:ext cx="11637124" cy="1057267"/>
          </a:xfrm>
        </p:spPr>
        <p:txBody>
          <a:bodyPr>
            <a:noAutofit/>
          </a:bodyPr>
          <a:lstStyle/>
          <a:p>
            <a:r>
              <a:rPr lang="en-US" sz="2400">
                <a:solidFill>
                  <a:schemeClr val="tx2">
                    <a:lumMod val="75000"/>
                  </a:schemeClr>
                </a:solidFill>
              </a:rPr>
              <a:t>General Paediatrics</a:t>
            </a:r>
            <a:br>
              <a:rPr lang="en-US" sz="2400">
                <a:solidFill>
                  <a:schemeClr val="tx2">
                    <a:lumMod val="75000"/>
                  </a:schemeClr>
                </a:solidFill>
              </a:rPr>
            </a:br>
            <a:br>
              <a:rPr lang="en-US" sz="2400"/>
            </a:br>
            <a:r>
              <a:rPr lang="en-US" sz="2400">
                <a:solidFill>
                  <a:schemeClr val="accent2"/>
                </a:solidFill>
              </a:rPr>
              <a:t>Regional, rural and remote training</a:t>
            </a:r>
            <a:endParaRPr lang="en-AU" sz="3200">
              <a:solidFill>
                <a:schemeClr val="accent2"/>
              </a:solidFill>
              <a:latin typeface="Georgia"/>
            </a:endParaRPr>
          </a:p>
        </p:txBody>
      </p:sp>
      <p:sp>
        <p:nvSpPr>
          <p:cNvPr id="5" name="Text Placeholder 4">
            <a:extLst>
              <a:ext uri="{FF2B5EF4-FFF2-40B4-BE49-F238E27FC236}">
                <a16:creationId xmlns:a16="http://schemas.microsoft.com/office/drawing/2014/main" id="{FC5F9BD3-6FEC-6FEF-49BE-E2AE52C9ACF3}"/>
              </a:ext>
            </a:extLst>
          </p:cNvPr>
          <p:cNvSpPr>
            <a:spLocks noGrp="1"/>
          </p:cNvSpPr>
          <p:nvPr>
            <p:ph type="body" idx="1"/>
          </p:nvPr>
        </p:nvSpPr>
        <p:spPr>
          <a:xfrm>
            <a:off x="275128" y="3429000"/>
            <a:ext cx="9361294" cy="528079"/>
          </a:xfrm>
        </p:spPr>
        <p:txBody>
          <a:bodyPr>
            <a:normAutofit/>
          </a:bodyPr>
          <a:lstStyle/>
          <a:p>
            <a:r>
              <a:rPr lang="en-US" dirty="0"/>
              <a:t>May 2026</a:t>
            </a:r>
          </a:p>
        </p:txBody>
      </p:sp>
      <p:pic>
        <p:nvPicPr>
          <p:cNvPr id="8" name="Picture 7" descr="A blue and yellow logo&#10;&#10;Description automatically generated">
            <a:extLst>
              <a:ext uri="{FF2B5EF4-FFF2-40B4-BE49-F238E27FC236}">
                <a16:creationId xmlns:a16="http://schemas.microsoft.com/office/drawing/2014/main" id="{F44FBBD8-6481-A8AF-7CE2-419A0CD7F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88" y="5714998"/>
            <a:ext cx="5715012" cy="1143002"/>
          </a:xfrm>
          <a:prstGeom prst="rect">
            <a:avLst/>
          </a:prstGeom>
        </p:spPr>
      </p:pic>
    </p:spTree>
    <p:extLst>
      <p:ext uri="{BB962C8B-B14F-4D97-AF65-F5344CB8AC3E}">
        <p14:creationId xmlns:p14="http://schemas.microsoft.com/office/powerpoint/2010/main" val="1114956966"/>
      </p:ext>
    </p:extLst>
  </p:cSld>
  <p:clrMapOvr>
    <a:masterClrMapping/>
  </p:clrMapOvr>
  <mc:AlternateContent xmlns:mc="http://schemas.openxmlformats.org/markup-compatibility/2006" xmlns:p14="http://schemas.microsoft.com/office/powerpoint/2010/main">
    <mc:Choice Requires="p14">
      <p:transition spd="slow" p14:dur="2000" advTm="30063"/>
    </mc:Choice>
    <mc:Fallback xmlns="">
      <p:transition spd="slow" advTm="3006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317F14-9E70-5D86-A7D0-E45715704182}"/>
              </a:ext>
            </a:extLst>
          </p:cNvPr>
          <p:cNvSpPr/>
          <p:nvPr/>
        </p:nvSpPr>
        <p:spPr>
          <a:xfrm>
            <a:off x="196770" y="6053559"/>
            <a:ext cx="2905245" cy="8044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E1593EBF-E23D-DAD5-376A-481CECAED42C}"/>
              </a:ext>
            </a:extLst>
          </p:cNvPr>
          <p:cNvSpPr>
            <a:spLocks noGrp="1"/>
          </p:cNvSpPr>
          <p:nvPr>
            <p:ph type="title"/>
          </p:nvPr>
        </p:nvSpPr>
        <p:spPr>
          <a:xfrm>
            <a:off x="431789" y="88170"/>
            <a:ext cx="11328421" cy="678907"/>
          </a:xfrm>
        </p:spPr>
        <p:txBody>
          <a:bodyPr>
            <a:normAutofit fontScale="90000"/>
          </a:bodyPr>
          <a:lstStyle/>
          <a:p>
            <a:r>
              <a:rPr lang="en-US" sz="3100">
                <a:solidFill>
                  <a:srgbClr val="384967"/>
                </a:solidFill>
                <a:latin typeface="Georgia"/>
              </a:rPr>
              <a:t>Regional, Rural and Remote Paediatrics – learning theme </a:t>
            </a:r>
          </a:p>
        </p:txBody>
      </p:sp>
      <p:sp>
        <p:nvSpPr>
          <p:cNvPr id="12" name="Rectangle 11">
            <a:extLst>
              <a:ext uri="{FF2B5EF4-FFF2-40B4-BE49-F238E27FC236}">
                <a16:creationId xmlns:a16="http://schemas.microsoft.com/office/drawing/2014/main" id="{96146B49-4BE2-F96B-65D3-B0254424F161}"/>
              </a:ext>
            </a:extLst>
          </p:cNvPr>
          <p:cNvSpPr/>
          <p:nvPr/>
        </p:nvSpPr>
        <p:spPr>
          <a:xfrm>
            <a:off x="6435525" y="2597329"/>
            <a:ext cx="5559705" cy="278027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233280" rtl="0" eaLnBrk="1" fontAlgn="auto" latinLnBrk="0" hangingPunct="1">
              <a:lnSpc>
                <a:spcPct val="100000"/>
              </a:lnSpc>
              <a:spcBef>
                <a:spcPts val="143"/>
              </a:spcBef>
              <a:spcAft>
                <a:spcPts val="143"/>
              </a:spcAft>
              <a:buClrTx/>
              <a:buSzTx/>
              <a:buFontTx/>
              <a:buNone/>
              <a:tabLst/>
              <a:defRPr/>
            </a:pPr>
            <a:r>
              <a:rPr kumimoji="0" lang="en-AU"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Learning theme requirements – option 1</a:t>
            </a:r>
          </a:p>
          <a:p>
            <a:pPr marL="0" marR="0" lvl="0" indent="0" algn="l" defTabSz="233280" rtl="0" eaLnBrk="1" fontAlgn="auto" latinLnBrk="0" hangingPunct="1">
              <a:lnSpc>
                <a:spcPct val="100000"/>
              </a:lnSpc>
              <a:spcBef>
                <a:spcPts val="143"/>
              </a:spcBef>
              <a:spcAft>
                <a:spcPts val="143"/>
              </a:spcAft>
              <a:buClrTx/>
              <a:buSzTx/>
              <a:buFontTx/>
              <a:buNone/>
              <a:tabLst/>
              <a:defRPr/>
            </a:pPr>
            <a:endParaRPr kumimoji="0" lang="en-AU"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233280" rtl="0" eaLnBrk="1" fontAlgn="auto" latinLnBrk="0" hangingPunct="1">
              <a:lnSpc>
                <a:spcPct val="100000"/>
              </a:lnSpc>
              <a:spcBef>
                <a:spcPts val="143"/>
              </a:spcBef>
              <a:spcAft>
                <a:spcPts val="143"/>
              </a:spcAft>
              <a:buClrTx/>
              <a:buSzTx/>
              <a:buFontTx/>
              <a:buNone/>
              <a:tabLst/>
              <a:defRPr/>
            </a:pPr>
            <a:r>
              <a:rPr kumimoji="0" lang="en-AU" sz="16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To fulfill the </a:t>
            </a:r>
            <a:r>
              <a:rPr kumimoji="0" lang="en-AU"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Regional, Rural and Remote </a:t>
            </a:r>
            <a:r>
              <a:rPr kumimoji="0" lang="en-GB"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Paediatrics </a:t>
            </a:r>
            <a:r>
              <a:rPr kumimoji="0" lang="en-GB" sz="16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learning theme, trainees should plan to complete the requirement outlined in option 1. </a:t>
            </a:r>
          </a:p>
          <a:p>
            <a:pPr marL="0" marR="0" lvl="0" indent="0" algn="l" defTabSz="233280" rtl="0" eaLnBrk="1" fontAlgn="auto" latinLnBrk="0" hangingPunct="1">
              <a:lnSpc>
                <a:spcPct val="100000"/>
              </a:lnSpc>
              <a:spcBef>
                <a:spcPts val="143"/>
              </a:spcBef>
              <a:spcAft>
                <a:spcPts val="143"/>
              </a:spcAft>
              <a:buClrTx/>
              <a:buSzTx/>
              <a:buFontTx/>
              <a:buNone/>
              <a:tabLst/>
              <a:defRPr/>
            </a:pPr>
            <a:endParaRPr kumimoji="0" lang="en-GB"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163289" marR="0" lvl="0" indent="-163289" algn="l" defTabSz="233280" rtl="0" eaLnBrk="1" fontAlgn="auto" latinLnBrk="0" hangingPunct="1">
              <a:lnSpc>
                <a:spcPct val="100000"/>
              </a:lnSpc>
              <a:spcBef>
                <a:spcPts val="143"/>
              </a:spcBef>
              <a:spcAft>
                <a:spcPts val="143"/>
              </a:spcAft>
              <a:buClrTx/>
              <a:buSzTx/>
              <a:buFontTx/>
              <a:buAutoNum type="arabicPeriod"/>
              <a:tabLst/>
              <a:defRPr/>
            </a:pPr>
            <a:r>
              <a:rPr kumimoji="0" lang="en-AU"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Rural training rotation. </a:t>
            </a:r>
            <a:r>
              <a:rPr kumimoji="0" lang="en-AU" sz="16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An advanced training professional experience rotation of a minimum 6 months’ FTE at a training site accredited for rural, regional or remote general paediatrics training. </a:t>
            </a:r>
          </a:p>
          <a:p>
            <a:pPr marL="0" marR="0" lvl="0" indent="0" algn="l" defTabSz="233280" rtl="0" eaLnBrk="1" fontAlgn="auto" latinLnBrk="0" hangingPunct="1">
              <a:lnSpc>
                <a:spcPct val="100000"/>
              </a:lnSpc>
              <a:spcBef>
                <a:spcPts val="143"/>
              </a:spcBef>
              <a:spcAft>
                <a:spcPts val="143"/>
              </a:spcAft>
              <a:buClrTx/>
              <a:buSzTx/>
              <a:buFontTx/>
              <a:buNone/>
              <a:tabLst/>
              <a:defRPr/>
            </a:pPr>
            <a:endParaRPr kumimoji="0" lang="en-AU" sz="11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FD9F7604-1B5A-B6B4-9D4C-BC7BCCAE2AEF}"/>
              </a:ext>
            </a:extLst>
          </p:cNvPr>
          <p:cNvPicPr>
            <a:picLocks noChangeAspect="1"/>
          </p:cNvPicPr>
          <p:nvPr/>
        </p:nvPicPr>
        <p:blipFill>
          <a:blip r:embed="rId5"/>
          <a:stretch>
            <a:fillRect/>
          </a:stretch>
        </p:blipFill>
        <p:spPr>
          <a:xfrm>
            <a:off x="196770" y="2564052"/>
            <a:ext cx="6065799" cy="2846832"/>
          </a:xfrm>
          <a:prstGeom prst="rect">
            <a:avLst/>
          </a:prstGeom>
        </p:spPr>
      </p:pic>
      <p:sp>
        <p:nvSpPr>
          <p:cNvPr id="14" name="TextBox 13">
            <a:extLst>
              <a:ext uri="{FF2B5EF4-FFF2-40B4-BE49-F238E27FC236}">
                <a16:creationId xmlns:a16="http://schemas.microsoft.com/office/drawing/2014/main" id="{25767489-31F4-08C3-231F-F9B00C87F075}"/>
              </a:ext>
            </a:extLst>
          </p:cNvPr>
          <p:cNvSpPr txBox="1"/>
          <p:nvPr/>
        </p:nvSpPr>
        <p:spPr>
          <a:xfrm>
            <a:off x="557512" y="860296"/>
            <a:ext cx="110769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learning theme maps specifically to two curriculum learning goals  learning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Learning goal 14.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Regional, rural and remote paediatric care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Learning goal 21. </a:t>
            </a:r>
            <a:r>
              <a:rPr kumimoji="0" lang="en-AU" sz="1800" b="0" i="0" u="none" strike="noStrike" kern="1200" cap="none" spc="0" normalizeH="0" baseline="0" noProof="0">
                <a:ln>
                  <a:noFill/>
                </a:ln>
                <a:solidFill>
                  <a:prstClr val="black"/>
                </a:solidFill>
                <a:effectLst/>
                <a:uLnTx/>
                <a:uFillTx/>
                <a:latin typeface="Arial"/>
                <a:ea typeface="+mn-ea"/>
                <a:cs typeface="+mn-cs"/>
              </a:rPr>
              <a:t>Regional, rural, and remote paediatrics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knowledge guide)</a:t>
            </a:r>
          </a:p>
        </p:txBody>
      </p:sp>
      <p:sp>
        <p:nvSpPr>
          <p:cNvPr id="3" name="Straight Connector 2">
            <a:extLst>
              <a:ext uri="{FF2B5EF4-FFF2-40B4-BE49-F238E27FC236}">
                <a16:creationId xmlns:a16="http://schemas.microsoft.com/office/drawing/2014/main" id="{7A2E47D8-55D8-585E-D5EC-D55BF87ABF23}"/>
              </a:ext>
            </a:extLst>
          </p:cNvPr>
          <p:cNvSpPr/>
          <p:nvPr/>
        </p:nvSpPr>
        <p:spPr>
          <a:xfrm flipV="1">
            <a:off x="691753" y="711983"/>
            <a:ext cx="10808493" cy="28575"/>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Video 8">
            <a:extLst>
              <a:ext uri="{FF2B5EF4-FFF2-40B4-BE49-F238E27FC236}">
                <a16:creationId xmlns:a16="http://schemas.microsoft.com/office/drawing/2014/main" id="{BC6E3D96-C10B-C48C-62AB-3E501C6EF3F8}"/>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9129579"/>
      </p:ext>
    </p:extLst>
  </p:cSld>
  <p:clrMapOvr>
    <a:masterClrMapping/>
  </p:clrMapOvr>
  <mc:AlternateContent xmlns:mc="http://schemas.openxmlformats.org/markup-compatibility/2006" xmlns:p14="http://schemas.microsoft.com/office/powerpoint/2010/main">
    <mc:Choice Requires="p14">
      <p:transition spd="slow" p14:dur="2000" advTm="47128"/>
    </mc:Choice>
    <mc:Fallback xmlns="">
      <p:transition spd="slow" advTm="4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3350-D608-C231-D203-62B3AA67F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297E0-BD39-7BBB-69FE-D2C0D477F317}"/>
              </a:ext>
            </a:extLst>
          </p:cNvPr>
          <p:cNvSpPr>
            <a:spLocks noGrp="1"/>
          </p:cNvSpPr>
          <p:nvPr>
            <p:ph type="title"/>
          </p:nvPr>
        </p:nvSpPr>
        <p:spPr>
          <a:xfrm>
            <a:off x="343382" y="89443"/>
            <a:ext cx="10972800" cy="635060"/>
          </a:xfrm>
        </p:spPr>
        <p:txBody>
          <a:bodyPr/>
          <a:lstStyle/>
          <a:p>
            <a:r>
              <a:rPr lang="en-US" sz="2800">
                <a:solidFill>
                  <a:srgbClr val="384967"/>
                </a:solidFill>
                <a:latin typeface="Georgia"/>
              </a:rPr>
              <a:t>Region, Rural and Remote Paediatrics – alternate pathway</a:t>
            </a:r>
          </a:p>
        </p:txBody>
      </p:sp>
      <p:sp>
        <p:nvSpPr>
          <p:cNvPr id="3" name="Content Placeholder 2">
            <a:extLst>
              <a:ext uri="{FF2B5EF4-FFF2-40B4-BE49-F238E27FC236}">
                <a16:creationId xmlns:a16="http://schemas.microsoft.com/office/drawing/2014/main" id="{BA7B93DF-A63E-0F2D-CCEC-0719B4410155}"/>
              </a:ext>
            </a:extLst>
          </p:cNvPr>
          <p:cNvSpPr>
            <a:spLocks noGrp="1"/>
          </p:cNvSpPr>
          <p:nvPr>
            <p:ph idx="1"/>
          </p:nvPr>
        </p:nvSpPr>
        <p:spPr>
          <a:xfrm>
            <a:off x="438912" y="1036337"/>
            <a:ext cx="11359547" cy="1027921"/>
          </a:xfrm>
        </p:spPr>
        <p:txBody>
          <a:bodyPr>
            <a:noAutofit/>
          </a:bodyPr>
          <a:lstStyle/>
          <a:p>
            <a:r>
              <a:rPr lang="en-AU" sz="1800">
                <a:solidFill>
                  <a:schemeClr val="tx1">
                    <a:lumMod val="75000"/>
                    <a:lumOff val="25000"/>
                  </a:schemeClr>
                </a:solidFill>
                <a:latin typeface="Arial" panose="020B0604020202020204" pitchFamily="34" charset="0"/>
                <a:cs typeface="Arial" panose="020B0604020202020204" pitchFamily="34" charset="0"/>
              </a:rPr>
              <a:t>If trainees are unable to meet the requirements of option 1, there is an alternate way to meet the learning theme</a:t>
            </a:r>
          </a:p>
          <a:p>
            <a:r>
              <a:rPr lang="en-AU" sz="1800">
                <a:solidFill>
                  <a:schemeClr val="tx1">
                    <a:lumMod val="75000"/>
                    <a:lumOff val="25000"/>
                  </a:schemeClr>
                </a:solidFill>
                <a:latin typeface="Arial" panose="020B0604020202020204" pitchFamily="34" charset="0"/>
                <a:cs typeface="Arial" panose="020B0604020202020204" pitchFamily="34" charset="0"/>
              </a:rPr>
              <a:t>Trainees granted special consideration on a </a:t>
            </a:r>
            <a:r>
              <a:rPr lang="en-AU" sz="1800" b="1">
                <a:solidFill>
                  <a:schemeClr val="tx1">
                    <a:lumMod val="75000"/>
                    <a:lumOff val="25000"/>
                  </a:schemeClr>
                </a:solidFill>
                <a:latin typeface="Arial" panose="020B0604020202020204" pitchFamily="34" charset="0"/>
                <a:cs typeface="Arial" panose="020B0604020202020204" pitchFamily="34" charset="0"/>
              </a:rPr>
              <a:t>case-by-case basis </a:t>
            </a:r>
            <a:r>
              <a:rPr lang="en-AU" sz="1800">
                <a:solidFill>
                  <a:schemeClr val="tx1">
                    <a:lumMod val="75000"/>
                    <a:lumOff val="25000"/>
                  </a:schemeClr>
                </a:solidFill>
                <a:latin typeface="Arial" panose="020B0604020202020204" pitchFamily="34" charset="0"/>
                <a:cs typeface="Arial" panose="020B0604020202020204" pitchFamily="34" charset="0"/>
              </a:rPr>
              <a:t>may complete a</a:t>
            </a:r>
            <a:r>
              <a:rPr lang="en-AU" sz="1800">
                <a:solidFill>
                  <a:prstClr val="black">
                    <a:lumMod val="75000"/>
                    <a:lumOff val="25000"/>
                  </a:prstClr>
                </a:solidFill>
                <a:latin typeface="Arial" panose="020B0604020202020204" pitchFamily="34" charset="0"/>
                <a:cs typeface="Arial" panose="020B0604020202020204" pitchFamily="34" charset="0"/>
              </a:rPr>
              <a:t> portfolio demonstrating rural medicine exposure </a:t>
            </a:r>
            <a:r>
              <a:rPr lang="en-AU" sz="1800">
                <a:solidFill>
                  <a:schemeClr val="tx1">
                    <a:lumMod val="75000"/>
                    <a:lumOff val="25000"/>
                  </a:schemeClr>
                </a:solidFill>
                <a:latin typeface="Arial" panose="020B0604020202020204" pitchFamily="34" charset="0"/>
                <a:cs typeface="Arial" panose="020B0604020202020204" pitchFamily="34" charset="0"/>
              </a:rPr>
              <a:t>that is prepared and submitted </a:t>
            </a:r>
            <a:r>
              <a:rPr lang="en-AU" sz="1800">
                <a:solidFill>
                  <a:prstClr val="black">
                    <a:lumMod val="75000"/>
                    <a:lumOff val="25000"/>
                  </a:prstClr>
                </a:solidFill>
                <a:latin typeface="Arial" panose="020B0604020202020204" pitchFamily="34" charset="0"/>
                <a:cs typeface="Arial" panose="020B0604020202020204" pitchFamily="34" charset="0"/>
              </a:rPr>
              <a:t>for consideration by the training committee/Progress Review Panel.</a:t>
            </a:r>
          </a:p>
          <a:p>
            <a:endParaRPr lang="en-AU" sz="18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5AA13B2-425C-2739-5E85-97BA683EAABA}"/>
              </a:ext>
            </a:extLst>
          </p:cNvPr>
          <p:cNvSpPr/>
          <p:nvPr/>
        </p:nvSpPr>
        <p:spPr>
          <a:xfrm>
            <a:off x="757561" y="2780845"/>
            <a:ext cx="11040898" cy="2792944"/>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233280" rtl="0" eaLnBrk="1" fontAlgn="auto" latinLnBrk="0" hangingPunct="1">
              <a:lnSpc>
                <a:spcPct val="100000"/>
              </a:lnSpc>
              <a:spcBef>
                <a:spcPts val="143"/>
              </a:spcBef>
              <a:spcAft>
                <a:spcPts val="143"/>
              </a:spcAft>
              <a:buClrTx/>
              <a:buSzTx/>
              <a:buFontTx/>
              <a:buNone/>
              <a:tabLst/>
              <a:defRPr/>
            </a:pPr>
            <a:r>
              <a:rPr kumimoji="0" lang="en-US" sz="1200" b="1" i="0" u="none" strike="noStrike" kern="1200" cap="none" spc="0" normalizeH="0" baseline="0" noProof="0">
                <a:ln>
                  <a:noFill/>
                </a:ln>
                <a:solidFill>
                  <a:srgbClr val="384967"/>
                </a:solidFill>
                <a:effectLst/>
                <a:uLnTx/>
                <a:uFillTx/>
                <a:latin typeface="Arial" panose="020B0604020202020204" pitchFamily="34" charset="0"/>
                <a:ea typeface="+mn-ea"/>
                <a:cs typeface="Arial" panose="020B0604020202020204" pitchFamily="34" charset="0"/>
              </a:rPr>
              <a:t>Learning theme option 2 </a:t>
            </a:r>
            <a:endPar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233280" rtl="0" eaLnBrk="1" fontAlgn="auto" latinLnBrk="0" hangingPunct="1">
              <a:lnSpc>
                <a:spcPct val="100000"/>
              </a:lnSpc>
              <a:spcBef>
                <a:spcPts val="143"/>
              </a:spcBef>
              <a:spcAft>
                <a:spcPts val="143"/>
              </a:spcAft>
              <a:buClrTx/>
              <a:buSzTx/>
              <a:buFontTx/>
              <a:buNone/>
              <a:tabLst/>
              <a:defRPr/>
            </a:pP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 Portfolio of rural medicine exposure. </a:t>
            </a: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Trainees granted special consideration on a </a:t>
            </a: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case-by-case basis </a:t>
            </a: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may complete a portfolio demonstrating rural medicine exposure that is prepared and submitted for consideration by the training committee/Progress Review Panel. </a:t>
            </a: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portfolio should include 2a and at least one of the options listed under 2b.</a:t>
            </a:r>
          </a:p>
          <a:p>
            <a:pPr marL="127003" marR="0" lvl="1" indent="0" algn="l" defTabSz="128137" rtl="0" eaLnBrk="1" fontAlgn="auto" latinLnBrk="0" hangingPunct="1">
              <a:lnSpc>
                <a:spcPct val="100000"/>
              </a:lnSpc>
              <a:spcBef>
                <a:spcPts val="143"/>
              </a:spcBef>
              <a:spcAft>
                <a:spcPts val="143"/>
              </a:spcAft>
              <a:buClrTx/>
              <a:buSzTx/>
              <a:buFontTx/>
              <a:buNone/>
              <a:tabLst/>
              <a:defRPr/>
            </a:pP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2a. </a:t>
            </a: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Minimum 12 learning captures AND 12 observation captures addressing rural paediatrics learning goals 14 and 21 identified as the primary learning outcomes, specifically referencing the trainee’s involvement in care of rural/regional patients.</a:t>
            </a:r>
            <a:b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AND</a:t>
            </a:r>
          </a:p>
          <a:p>
            <a:pPr marL="127003" marR="0" lvl="1" indent="0" algn="l" defTabSz="233280" rtl="0" eaLnBrk="1" fontAlgn="auto" latinLnBrk="0" hangingPunct="1">
              <a:lnSpc>
                <a:spcPct val="100000"/>
              </a:lnSpc>
              <a:spcBef>
                <a:spcPts val="143"/>
              </a:spcBef>
              <a:spcAft>
                <a:spcPts val="143"/>
              </a:spcAft>
              <a:buClrTx/>
              <a:buSzTx/>
              <a:buFontTx/>
              <a:buNone/>
              <a:tabLst/>
              <a:defRPr/>
            </a:pP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2b. </a:t>
            </a: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Evidence of </a:t>
            </a: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one</a:t>
            </a: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of these professional experience options that demonstrate achievement of rural learning goals 14 and 21:</a:t>
            </a:r>
            <a:endParaRPr kumimoji="0" lang="en-AU" sz="12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707586" marR="0" lvl="2" indent="-204111" algn="l" defTabSz="233280" rtl="0" eaLnBrk="1" fontAlgn="auto" latinLnBrk="0" hangingPunct="1">
              <a:lnSpc>
                <a:spcPct val="100000"/>
              </a:lnSpc>
              <a:spcBef>
                <a:spcPts val="143"/>
              </a:spcBef>
              <a:spcAft>
                <a:spcPts val="143"/>
              </a:spcAft>
              <a:buClrTx/>
              <a:buSzTx/>
              <a:buFont typeface="+mj-lt"/>
              <a:buAutoNum type="romanLcPeriod"/>
              <a:tabLst/>
              <a:defRPr/>
            </a:pP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 training rotation relevant to rural and remote paediatrics completed as part of any stage of paediatric training. E.g., a rural rotation in Basic Training. </a:t>
            </a:r>
            <a:b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OR</a:t>
            </a:r>
          </a:p>
          <a:p>
            <a:pPr marL="707586" marR="0" lvl="2" indent="-204111" algn="l" defTabSz="233280" rtl="0" eaLnBrk="1" fontAlgn="auto" latinLnBrk="0" hangingPunct="1">
              <a:lnSpc>
                <a:spcPct val="100000"/>
              </a:lnSpc>
              <a:spcBef>
                <a:spcPts val="143"/>
              </a:spcBef>
              <a:spcAft>
                <a:spcPts val="143"/>
              </a:spcAft>
              <a:buClrTx/>
              <a:buSzTx/>
              <a:buFont typeface="+mj-lt"/>
              <a:buAutoNum type="romanLcPeriod"/>
              <a:tabLst/>
              <a:defRPr/>
            </a:pP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 training rotation completed in a rural or remote training setting at PGY1 or PGY2 level. E.g., a 3-month rural rotation in resident year. </a:t>
            </a:r>
            <a:b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r>
              <a:rPr kumimoji="0" lang="en-AU" sz="1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OR</a:t>
            </a:r>
          </a:p>
          <a:p>
            <a:pPr marL="707586" marR="0" lvl="2" indent="-204111" algn="l" defTabSz="233280" rtl="0" eaLnBrk="1" fontAlgn="auto" latinLnBrk="0" hangingPunct="1">
              <a:lnSpc>
                <a:spcPct val="100000"/>
              </a:lnSpc>
              <a:spcBef>
                <a:spcPts val="143"/>
              </a:spcBef>
              <a:spcAft>
                <a:spcPts val="143"/>
              </a:spcAft>
              <a:buClrTx/>
              <a:buSzTx/>
              <a:buFont typeface="+mj-lt"/>
              <a:buAutoNum type="romanLcPeriod" startAt="3"/>
              <a:tabLst/>
              <a:defRPr/>
            </a:pPr>
            <a:r>
              <a:rPr kumimoji="0" lang="en-AU"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An Advanced Training rotation with a specific focus on liaising and in-person care of patients at rural and remote sites. </a:t>
            </a:r>
            <a:r>
              <a:rPr kumimoji="0" lang="en-GB" sz="1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This will require prospective approval via a rotation plan before the start of the proposed rotation</a:t>
            </a:r>
            <a:r>
              <a:rPr kumimoji="0" lang="en-GB"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endParaRPr kumimoji="0" lang="en-AU" sz="11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5" name="Straight Connector 4">
            <a:extLst>
              <a:ext uri="{FF2B5EF4-FFF2-40B4-BE49-F238E27FC236}">
                <a16:creationId xmlns:a16="http://schemas.microsoft.com/office/drawing/2014/main" id="{BC40186A-C0E5-6D7F-BCB9-9C40A947BA7F}"/>
              </a:ext>
            </a:extLst>
          </p:cNvPr>
          <p:cNvSpPr/>
          <p:nvPr/>
        </p:nvSpPr>
        <p:spPr>
          <a:xfrm flipV="1">
            <a:off x="343382" y="908753"/>
            <a:ext cx="10808493" cy="28575"/>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Video 8">
            <a:extLst>
              <a:ext uri="{FF2B5EF4-FFF2-40B4-BE49-F238E27FC236}">
                <a16:creationId xmlns:a16="http://schemas.microsoft.com/office/drawing/2014/main" id="{69D676AC-6A82-EFE8-C947-65711DFA22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5238806"/>
      </p:ext>
    </p:extLst>
  </p:cSld>
  <p:clrMapOvr>
    <a:masterClrMapping/>
  </p:clrMapOvr>
  <mc:AlternateContent xmlns:mc="http://schemas.openxmlformats.org/markup-compatibility/2006" xmlns:p14="http://schemas.microsoft.com/office/powerpoint/2010/main">
    <mc:Choice Requires="p14">
      <p:transition spd="slow" p14:dur="2000" advTm="80862"/>
    </mc:Choice>
    <mc:Fallback xmlns="">
      <p:transition spd="slow" advTm="8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7056-242B-1142-8F90-3C5885FC4EF4}"/>
              </a:ext>
            </a:extLst>
          </p:cNvPr>
          <p:cNvSpPr>
            <a:spLocks noGrp="1"/>
          </p:cNvSpPr>
          <p:nvPr>
            <p:ph type="title"/>
          </p:nvPr>
        </p:nvSpPr>
        <p:spPr>
          <a:xfrm>
            <a:off x="343382" y="89443"/>
            <a:ext cx="10972800" cy="635060"/>
          </a:xfrm>
        </p:spPr>
        <p:txBody>
          <a:bodyPr>
            <a:normAutofit fontScale="90000"/>
          </a:bodyPr>
          <a:lstStyle/>
          <a:p>
            <a:r>
              <a:rPr lang="en-US" sz="2800">
                <a:solidFill>
                  <a:srgbClr val="384967"/>
                </a:solidFill>
                <a:latin typeface="Georgia"/>
              </a:rPr>
              <a:t>Region, Rural and Remote Paediatrics – exemptions and RPL</a:t>
            </a:r>
          </a:p>
        </p:txBody>
      </p:sp>
      <p:sp>
        <p:nvSpPr>
          <p:cNvPr id="3" name="Content Placeholder 2">
            <a:extLst>
              <a:ext uri="{FF2B5EF4-FFF2-40B4-BE49-F238E27FC236}">
                <a16:creationId xmlns:a16="http://schemas.microsoft.com/office/drawing/2014/main" id="{D7D5064A-7493-121F-5F91-532D1E2AC467}"/>
              </a:ext>
            </a:extLst>
          </p:cNvPr>
          <p:cNvSpPr>
            <a:spLocks noGrp="1"/>
          </p:cNvSpPr>
          <p:nvPr>
            <p:ph idx="1"/>
          </p:nvPr>
        </p:nvSpPr>
        <p:spPr>
          <a:xfrm>
            <a:off x="343382" y="1121577"/>
            <a:ext cx="11103515" cy="4939751"/>
          </a:xfrm>
        </p:spPr>
        <p:txBody>
          <a:bodyPr>
            <a:noAutofit/>
          </a:bodyPr>
          <a:lstStyle/>
          <a:p>
            <a:pPr marL="457200" lvl="1" indent="0">
              <a:buNone/>
            </a:pPr>
            <a:r>
              <a:rPr lang="en-AU" sz="1800" b="1">
                <a:solidFill>
                  <a:prstClr val="black">
                    <a:lumMod val="75000"/>
                    <a:lumOff val="25000"/>
                  </a:prstClr>
                </a:solidFill>
                <a:latin typeface="Arial" panose="020B0604020202020204" pitchFamily="34" charset="0"/>
                <a:cs typeface="Arial" panose="020B0604020202020204" pitchFamily="34" charset="0"/>
              </a:rPr>
              <a:t>Exemption information </a:t>
            </a:r>
          </a:p>
          <a:p>
            <a:pPr marL="457200" lvl="1" indent="0">
              <a:buNone/>
            </a:pPr>
            <a:r>
              <a:rPr lang="en-AU" sz="1800">
                <a:solidFill>
                  <a:prstClr val="black">
                    <a:lumMod val="75000"/>
                    <a:lumOff val="25000"/>
                  </a:prstClr>
                </a:solidFill>
                <a:latin typeface="Arial" panose="020B0604020202020204" pitchFamily="34" charset="0"/>
                <a:cs typeface="Arial" panose="020B0604020202020204" pitchFamily="34" charset="0"/>
              </a:rPr>
              <a:t>Rural Training is identified as a valuable training experience for Advanced Trainees. An exemption to this requirement is available for trainees who can demonstrate exceptional circumstances affecting their ability to undertake a rural training rotation. (Example – trainees who have long-term legal or medical reasons preventing relocation). </a:t>
            </a:r>
          </a:p>
          <a:p>
            <a:pPr marL="457200" lvl="1" indent="0">
              <a:buNone/>
            </a:pPr>
            <a:endParaRPr lang="en-AU" sz="1800">
              <a:solidFill>
                <a:prstClr val="black">
                  <a:lumMod val="75000"/>
                  <a:lumOff val="25000"/>
                </a:prstClr>
              </a:solidFill>
              <a:latin typeface="Arial" panose="020B0604020202020204" pitchFamily="34" charset="0"/>
              <a:cs typeface="Arial" panose="020B0604020202020204" pitchFamily="34" charset="0"/>
            </a:endParaRPr>
          </a:p>
          <a:p>
            <a:pPr marL="457200" lvl="1" indent="0">
              <a:buNone/>
            </a:pPr>
            <a:r>
              <a:rPr lang="en-AU" sz="1800">
                <a:solidFill>
                  <a:prstClr val="black">
                    <a:lumMod val="75000"/>
                    <a:lumOff val="25000"/>
                  </a:prstClr>
                </a:solidFill>
                <a:latin typeface="Arial" panose="020B0604020202020204" pitchFamily="34" charset="0"/>
                <a:cs typeface="Arial" panose="020B0604020202020204" pitchFamily="34" charset="0"/>
              </a:rPr>
              <a:t>The Committee appreciates that it can be complex to balance work, family and training obligations in relation to rural training. However, this is not considered to be exceptional circumstances warranting an exemption to the requirement. Requests for exemption to this requirement will be considered on a case-by-case basis.</a:t>
            </a:r>
          </a:p>
          <a:p>
            <a:endParaRPr lang="en-US" sz="1800">
              <a:solidFill>
                <a:srgbClr val="FF0000"/>
              </a:solidFill>
            </a:endParaRPr>
          </a:p>
          <a:p>
            <a:pPr marL="457200" lvl="1" indent="0">
              <a:buNone/>
            </a:pPr>
            <a:r>
              <a:rPr lang="en-US" sz="1800" b="1">
                <a:solidFill>
                  <a:prstClr val="black">
                    <a:lumMod val="75000"/>
                    <a:lumOff val="25000"/>
                  </a:prstClr>
                </a:solidFill>
                <a:latin typeface="Arial" panose="020B0604020202020204" pitchFamily="34" charset="0"/>
                <a:cs typeface="Arial" panose="020B0604020202020204" pitchFamily="34" charset="0"/>
              </a:rPr>
              <a:t>Recognition of prior learning </a:t>
            </a:r>
          </a:p>
          <a:p>
            <a:pPr marL="457200" lvl="1" indent="0">
              <a:buNone/>
            </a:pPr>
            <a:r>
              <a:rPr lang="en-US" sz="1800">
                <a:solidFill>
                  <a:prstClr val="black">
                    <a:lumMod val="75000"/>
                    <a:lumOff val="25000"/>
                  </a:prstClr>
                </a:solidFill>
                <a:latin typeface="Arial" panose="020B0604020202020204" pitchFamily="34" charset="0"/>
                <a:cs typeface="Arial" panose="020B0604020202020204" pitchFamily="34" charset="0"/>
              </a:rPr>
              <a:t>Australian trainees can complete their rural term during Basic or Advanced Training. Trainees can email the RACP to find out if they are eligible to have prior training recognised. </a:t>
            </a:r>
          </a:p>
          <a:p>
            <a:pPr marL="457200" lvl="1" indent="0">
              <a:buNone/>
            </a:pPr>
            <a:r>
              <a:rPr lang="en-US" sz="1800">
                <a:solidFill>
                  <a:prstClr val="black">
                    <a:lumMod val="75000"/>
                    <a:lumOff val="25000"/>
                  </a:prstClr>
                </a:solidFill>
                <a:latin typeface="Arial" panose="020B0604020202020204" pitchFamily="34" charset="0"/>
                <a:cs typeface="Arial" panose="020B0604020202020204" pitchFamily="34" charset="0"/>
              </a:rPr>
              <a:t>E: </a:t>
            </a:r>
            <a:r>
              <a:rPr lang="en-US" sz="1800">
                <a:hlinkClick r:id="rId5"/>
              </a:rPr>
              <a:t>GeneralPaedsAdvanced@racp.edu.au</a:t>
            </a:r>
            <a:endParaRPr lang="en-US" sz="1800">
              <a:solidFill>
                <a:prstClr val="black">
                  <a:lumMod val="75000"/>
                  <a:lumOff val="25000"/>
                </a:prstClr>
              </a:solidFill>
              <a:latin typeface="Arial" panose="020B0604020202020204" pitchFamily="34" charset="0"/>
              <a:cs typeface="Arial" panose="020B0604020202020204" pitchFamily="34" charset="0"/>
            </a:endParaRPr>
          </a:p>
        </p:txBody>
      </p:sp>
      <p:sp>
        <p:nvSpPr>
          <p:cNvPr id="5" name="Straight Connector 4">
            <a:extLst>
              <a:ext uri="{FF2B5EF4-FFF2-40B4-BE49-F238E27FC236}">
                <a16:creationId xmlns:a16="http://schemas.microsoft.com/office/drawing/2014/main" id="{B2587AB2-26DA-1C2E-00DA-22518021744E}"/>
              </a:ext>
            </a:extLst>
          </p:cNvPr>
          <p:cNvSpPr/>
          <p:nvPr/>
        </p:nvSpPr>
        <p:spPr>
          <a:xfrm flipV="1">
            <a:off x="343382" y="690281"/>
            <a:ext cx="10808493" cy="28575"/>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05AE2DCF-6507-A399-0DDC-0E3EEFA72A2D}"/>
              </a:ext>
            </a:extLst>
          </p:cNvPr>
          <p:cNvSpPr/>
          <p:nvPr/>
        </p:nvSpPr>
        <p:spPr>
          <a:xfrm>
            <a:off x="777414" y="1121578"/>
            <a:ext cx="10835466" cy="298708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3728371F-5525-192D-1FCB-D72C36AB3F97}"/>
              </a:ext>
            </a:extLst>
          </p:cNvPr>
          <p:cNvSpPr/>
          <p:nvPr/>
        </p:nvSpPr>
        <p:spPr>
          <a:xfrm>
            <a:off x="777414" y="4292910"/>
            <a:ext cx="10835466" cy="1768418"/>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Video 9">
            <a:extLst>
              <a:ext uri="{FF2B5EF4-FFF2-40B4-BE49-F238E27FC236}">
                <a16:creationId xmlns:a16="http://schemas.microsoft.com/office/drawing/2014/main" id="{5FB4E978-68BA-17C2-0020-AC099F8469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2000838"/>
      </p:ext>
    </p:extLst>
  </p:cSld>
  <p:clrMapOvr>
    <a:masterClrMapping/>
  </p:clrMapOvr>
  <mc:AlternateContent xmlns:mc="http://schemas.openxmlformats.org/markup-compatibility/2006" xmlns:p14="http://schemas.microsoft.com/office/powerpoint/2010/main">
    <mc:Choice Requires="p14">
      <p:transition spd="slow" p14:dur="2000" advTm="60132"/>
    </mc:Choice>
    <mc:Fallback xmlns="">
      <p:transition spd="slow" advTm="60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9C0E0-3C91-E38D-DDE1-FD930F21B832}"/>
            </a:ext>
          </a:extLst>
        </p:cNvPr>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17B2B26C-8C07-D394-298C-0FD16CD7F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3418802"/>
      </p:ext>
    </p:extLst>
  </p:cSld>
  <p:clrMapOvr>
    <a:masterClrMapping/>
  </p:clrMapOvr>
  <mc:AlternateContent xmlns:mc="http://schemas.openxmlformats.org/markup-compatibility/2006" xmlns:p14="http://schemas.microsoft.com/office/powerpoint/2010/main">
    <mc:Choice Requires="p14">
      <p:transition spd="slow" p14:dur="2000" advTm="6066"/>
    </mc:Choice>
    <mc:Fallback xmlns="">
      <p:transition spd="slow" advTm="6066"/>
    </mc:Fallback>
  </mc:AlternateContent>
</p:sld>
</file>

<file path=ppt/theme/theme1.xml><?xml version="1.0" encoding="utf-8"?>
<a:theme xmlns:a="http://schemas.openxmlformats.org/drawingml/2006/main" name="ATCR Theme">
  <a:themeElements>
    <a:clrScheme name="RACP theme">
      <a:dk1>
        <a:sysClr val="windowText" lastClr="000000"/>
      </a:dk1>
      <a:lt1>
        <a:sysClr val="window" lastClr="FFFFFF"/>
      </a:lt1>
      <a:dk2>
        <a:srgbClr val="384967"/>
      </a:dk2>
      <a:lt2>
        <a:srgbClr val="E7E6E6"/>
      </a:lt2>
      <a:accent1>
        <a:srgbClr val="384967"/>
      </a:accent1>
      <a:accent2>
        <a:srgbClr val="C69214"/>
      </a:accent2>
      <a:accent3>
        <a:srgbClr val="007367"/>
      </a:accent3>
      <a:accent4>
        <a:srgbClr val="861F41"/>
      </a:accent4>
      <a:accent5>
        <a:srgbClr val="433E2B"/>
      </a:accent5>
      <a:accent6>
        <a:srgbClr val="70685B"/>
      </a:accent6>
      <a:hlink>
        <a:srgbClr val="CEB888"/>
      </a:hlink>
      <a:folHlink>
        <a:srgbClr val="B1B3B3"/>
      </a:folHlink>
    </a:clrScheme>
    <a:fontScheme name="RACP New Brand Final">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TCR Theme" id="{0F1860FA-C452-4223-B21F-C552B54058A8}" vid="{77DE6B04-AA23-42F9-9584-1EE5084982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AC724EA9FAAA43A1F79233C37E1B8C" ma:contentTypeVersion="16" ma:contentTypeDescription="Create a new document." ma:contentTypeScope="" ma:versionID="62c7ee9f94616fbca67b26fb9a781f5e">
  <xsd:schema xmlns:xsd="http://www.w3.org/2001/XMLSchema" xmlns:xs="http://www.w3.org/2001/XMLSchema" xmlns:p="http://schemas.microsoft.com/office/2006/metadata/properties" xmlns:ns2="8a45df18-1b1a-499d-90c6-d04be75f9f9a" xmlns:ns3="0b77cf3b-53b0-4276-95d6-69a9c81ff526" targetNamespace="http://schemas.microsoft.com/office/2006/metadata/properties" ma:root="true" ma:fieldsID="25af3840dc098b67432e29f8f86430e1" ns2:_="" ns3:_="">
    <xsd:import namespace="8a45df18-1b1a-499d-90c6-d04be75f9f9a"/>
    <xsd:import namespace="0b77cf3b-53b0-4276-95d6-69a9c81ff52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number"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5df18-1b1a-499d-90c6-d04be75f9f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number" ma:index="11" nillable="true" ma:displayName="number" ma:format="Dropdown" ma:internalName="number" ma:percentage="FALSE">
      <xsd:simpleType>
        <xsd:restriction base="dms:Number"/>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acd75f2-112b-4bdb-b5f6-bb7ce9b5a1b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77cf3b-53b0-4276-95d6-69a9c81ff52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b30202-f0f6-4428-8a4b-8548b02ff135}" ma:internalName="TaxCatchAll" ma:showField="CatchAllData" ma:web="0b77cf3b-53b0-4276-95d6-69a9c81ff5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b77cf3b-53b0-4276-95d6-69a9c81ff526" xsi:nil="true"/>
    <number xmlns="8a45df18-1b1a-499d-90c6-d04be75f9f9a" xsi:nil="true"/>
    <lcf76f155ced4ddcb4097134ff3c332f xmlns="8a45df18-1b1a-499d-90c6-d04be75f9f9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163E259-1F73-4CCE-9599-279D1BE082C8}">
  <ds:schemaRefs>
    <ds:schemaRef ds:uri="http://schemas.microsoft.com/sharepoint/v3/contenttype/forms"/>
  </ds:schemaRefs>
</ds:datastoreItem>
</file>

<file path=customXml/itemProps2.xml><?xml version="1.0" encoding="utf-8"?>
<ds:datastoreItem xmlns:ds="http://schemas.openxmlformats.org/officeDocument/2006/customXml" ds:itemID="{D1DFB100-FE30-4E7C-A9EC-0B4E3125A3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45df18-1b1a-499d-90c6-d04be75f9f9a"/>
    <ds:schemaRef ds:uri="0b77cf3b-53b0-4276-95d6-69a9c81ff5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643036-4D45-405C-BDB0-1F4CA9CAAFB2}">
  <ds:schemaRefs>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http://schemas.microsoft.com/office/2006/metadata/properties"/>
    <ds:schemaRef ds:uri="http://schemas.microsoft.com/office/infopath/2007/PartnerControls"/>
    <ds:schemaRef ds:uri="0b77cf3b-53b0-4276-95d6-69a9c81ff526"/>
    <ds:schemaRef ds:uri="8a45df18-1b1a-499d-90c6-d04be75f9f9a"/>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14</TotalTime>
  <Words>958</Words>
  <Application>Microsoft Office PowerPoint</Application>
  <PresentationFormat>Widescreen</PresentationFormat>
  <Paragraphs>47</Paragraphs>
  <Slides>5</Slides>
  <Notes>5</Notes>
  <HiddenSlides>0</HiddenSlides>
  <MMClips>3</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ATCR Theme</vt:lpstr>
      <vt:lpstr>General Paediatrics  Regional, rural and remote training</vt:lpstr>
      <vt:lpstr>Regional, Rural and Remote Paediatrics – learning theme </vt:lpstr>
      <vt:lpstr>Region, Rural and Remote Paediatrics – alternate pathway</vt:lpstr>
      <vt:lpstr>Region, Rural and Remote Paediatrics – exemptions and RPL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Sarah Buxton</cp:lastModifiedBy>
  <cp:revision>2</cp:revision>
  <dcterms:created xsi:type="dcterms:W3CDTF">2026-04-13T05:04:11Z</dcterms:created>
  <dcterms:modified xsi:type="dcterms:W3CDTF">2026-06-03T07:03:48Z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0x01010029AC724EA9FAAA43A1F79233C37E1B8C</vt:lpwstr>
  </property>
  <property fmtid="{D5CDD505-2E9C-101B-9397-08002B2CF9AE}" pid="3" name="MediaServiceImageTags">
    <vt:lpwstr/>
  </property>
</Properties>
</file>