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9"/>
  </p:notesMasterIdLst>
  <p:sldIdLst>
    <p:sldId id="2147481853" r:id="rId5"/>
    <p:sldId id="2147481491" r:id="rId6"/>
    <p:sldId id="2147481505" r:id="rId7"/>
    <p:sldId id="2147481575"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E2DDFD-848F-4A9D-8953-5232824756B7}" v="1" dt="2026-05-19T05:37:16.2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91" d="100"/>
          <a:sy n="91" d="100"/>
        </p:scale>
        <p:origin x="56" y="2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U"/>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6FD5E2-0218-4874-9913-838BFA84AEB6}" type="datetimeFigureOut">
              <a:rPr lang="en-AU" smtClean="0"/>
              <a:t>3/06/2026</a:t>
            </a:fld>
            <a:endParaRPr lang="en-AU"/>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U"/>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U"/>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2A47A4-B42E-4911-A0A3-B59E1CF3EFB2}" type="slidenum">
              <a:rPr lang="en-AU" smtClean="0"/>
              <a:t>‹#›</a:t>
            </a:fld>
            <a:endParaRPr lang="en-AU"/>
          </a:p>
        </p:txBody>
      </p:sp>
    </p:spTree>
    <p:extLst>
      <p:ext uri="{BB962C8B-B14F-4D97-AF65-F5344CB8AC3E}">
        <p14:creationId xmlns:p14="http://schemas.microsoft.com/office/powerpoint/2010/main" val="4029125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43367E-096B-10E9-1493-25AF8DAA59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ABD874-386A-A3C0-860A-427ECE2B4536}"/>
              </a:ext>
            </a:extLst>
          </p:cNvPr>
          <p:cNvSpPr>
            <a:spLocks noGrp="1" noRot="1" noChangeAspect="1"/>
          </p:cNvSpPr>
          <p:nvPr>
            <p:ph type="sldImg"/>
          </p:nvPr>
        </p:nvSpPr>
        <p:spPr>
          <a:xfrm>
            <a:off x="85725" y="744538"/>
            <a:ext cx="6619875" cy="3724275"/>
          </a:xfrm>
        </p:spPr>
        <p:txBody>
          <a:bodyPr/>
          <a:lstStyle/>
          <a:p>
            <a:endParaRPr lang="en-AU"/>
          </a:p>
        </p:txBody>
      </p:sp>
      <p:sp>
        <p:nvSpPr>
          <p:cNvPr id="3" name="Notes Placeholder 2">
            <a:extLst>
              <a:ext uri="{FF2B5EF4-FFF2-40B4-BE49-F238E27FC236}">
                <a16:creationId xmlns:a16="http://schemas.microsoft.com/office/drawing/2014/main" id="{12AE6A0B-1FD9-D228-7BB7-D3F877F660F6}"/>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08E16EE7-0B8B-DBBF-3D46-65D6ABF9F22B}"/>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D314AA-B49A-4172-BE51-BE46CD9CB688}"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7839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AU"/>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sz="1200" b="0" i="0">
                <a:solidFill>
                  <a:srgbClr val="111111"/>
                </a:solidFill>
                <a:effectLst/>
                <a:latin typeface="Arial" panose="020B0604020202020204" pitchFamily="34" charset="0"/>
              </a:rPr>
              <a:t>The professional experiences map to learning outcomes to ensure exposure to learning experiences sufficient to meet the competencies</a:t>
            </a:r>
          </a:p>
          <a:p>
            <a:pPr marL="0" marR="0" lvl="0" indent="0" algn="l" defTabSz="914400" rtl="0" eaLnBrk="1" fontAlgn="auto" latinLnBrk="0" hangingPunct="1">
              <a:lnSpc>
                <a:spcPct val="100000"/>
              </a:lnSpc>
              <a:spcBef>
                <a:spcPts val="0"/>
              </a:spcBef>
              <a:spcAft>
                <a:spcPts val="0"/>
              </a:spcAft>
              <a:buClrTx/>
              <a:buSzTx/>
              <a:buFontTx/>
              <a:buNone/>
              <a:tabLst/>
              <a:defRPr/>
            </a:pPr>
            <a:r>
              <a:rPr lang="en-AU" sz="1200" b="0" i="0">
                <a:solidFill>
                  <a:srgbClr val="111111"/>
                </a:solidFill>
                <a:effectLst/>
                <a:latin typeface="Arial" panose="020B0604020202020204" pitchFamily="34" charset="0"/>
              </a:rPr>
              <a:t>The professional experiences replace the current rotation requirements, but they are quite different.  They are designed to be flexible and remove unnecessary road blocks of the current curriculum, appreciating that there are many fantastic learning such as perinatal experience that trainees have that do not currently meet rotation requirements of what currently counts as “Neonates” for example, but also ensuring that there is sufficient minimum exposure to experiences that are identified as gaps in the current program such as outpatient clinic, and developmental paediatrics.</a:t>
            </a:r>
          </a:p>
          <a:p>
            <a:pPr marL="0" marR="0" lvl="0" indent="0" algn="l" defTabSz="914400" rtl="0" eaLnBrk="1" fontAlgn="auto" latinLnBrk="0" hangingPunct="1">
              <a:lnSpc>
                <a:spcPct val="100000"/>
              </a:lnSpc>
              <a:spcBef>
                <a:spcPts val="0"/>
              </a:spcBef>
              <a:spcAft>
                <a:spcPts val="0"/>
              </a:spcAft>
              <a:buClrTx/>
              <a:buSzTx/>
              <a:buFontTx/>
              <a:buNone/>
              <a:tabLst/>
              <a:defRPr/>
            </a:pPr>
            <a:r>
              <a:rPr lang="en-AU" sz="1200" b="0" i="0">
                <a:solidFill>
                  <a:srgbClr val="111111"/>
                </a:solidFill>
                <a:effectLst/>
                <a:latin typeface="Arial" panose="020B0604020202020204" pitchFamily="34" charset="0"/>
              </a:rPr>
              <a:t>The professional experiences reflect what is considered the bread and butter of general paediatrics. </a:t>
            </a:r>
          </a:p>
          <a:p>
            <a:endParaRPr lang="en-US"/>
          </a:p>
        </p:txBody>
      </p:sp>
      <p:sp>
        <p:nvSpPr>
          <p:cNvPr id="4" name="Footer Placeholder 3"/>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D314AA-B49A-4172-BE51-BE46CD9CB688}"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77854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9F07DF-E25C-CB46-911C-2A41CD94C3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3980D0-37F8-A11C-221D-9F1CE3B7B2B2}"/>
              </a:ext>
            </a:extLst>
          </p:cNvPr>
          <p:cNvSpPr>
            <a:spLocks noGrp="1" noRot="1" noChangeAspect="1"/>
          </p:cNvSpPr>
          <p:nvPr>
            <p:ph type="sldImg"/>
          </p:nvPr>
        </p:nvSpPr>
        <p:spPr/>
        <p:txBody>
          <a:bodyPr/>
          <a:lstStyle/>
          <a:p>
            <a:endParaRPr lang="en-AU"/>
          </a:p>
        </p:txBody>
      </p:sp>
      <p:sp>
        <p:nvSpPr>
          <p:cNvPr id="3" name="Notes Placeholder 2">
            <a:extLst>
              <a:ext uri="{FF2B5EF4-FFF2-40B4-BE49-F238E27FC236}">
                <a16:creationId xmlns:a16="http://schemas.microsoft.com/office/drawing/2014/main" id="{4392D424-D3CC-B2B2-D32D-3F688B87D4E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Note that the other core training is a “spare 6 months” that can be selected from either Essential, Hospital or Developmental and </a:t>
            </a:r>
            <a:r>
              <a:rPr lang="en-US" err="1"/>
              <a:t>Behvioural</a:t>
            </a:r>
            <a:r>
              <a:rPr lang="en-US"/>
              <a:t> </a:t>
            </a:r>
            <a:r>
              <a:rPr lang="en-US" err="1"/>
              <a:t>paediatrics</a:t>
            </a:r>
            <a:r>
              <a:rPr lang="en-US"/>
              <a:t> which can be based on an area that the trainee is more interested in or that needs further development in.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There is also 6 months of non core training which I like to consider as an elective which again allows the trainee to pursue an area of personal interest that is relevant to general </a:t>
            </a:r>
            <a:r>
              <a:rPr lang="en-US" err="1"/>
              <a:t>paediatrics</a:t>
            </a:r>
            <a:r>
              <a:rPr lang="en-US"/>
              <a:t> learning outcomes and this may include rotations such as medical education, quality improvement, subspecialty, or even overseas experiences. </a:t>
            </a:r>
          </a:p>
        </p:txBody>
      </p:sp>
      <p:sp>
        <p:nvSpPr>
          <p:cNvPr id="4" name="Footer Placeholder 3">
            <a:extLst>
              <a:ext uri="{FF2B5EF4-FFF2-40B4-BE49-F238E27FC236}">
                <a16:creationId xmlns:a16="http://schemas.microsoft.com/office/drawing/2014/main" id="{3D226676-391A-26F4-A4BB-B52929D2AA37}"/>
              </a:ext>
            </a:extLst>
          </p:cNvPr>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Slide Number Placeholder 4">
            <a:extLst>
              <a:ext uri="{FF2B5EF4-FFF2-40B4-BE49-F238E27FC236}">
                <a16:creationId xmlns:a16="http://schemas.microsoft.com/office/drawing/2014/main" id="{01DFA590-7D88-70F3-1335-D7388743F63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D314AA-B49A-4172-BE51-BE46CD9CB688}"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39887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EE607C-3547-19B9-F439-685172F4F1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B5E716-65DB-4DAA-6985-0648A651ED04}"/>
              </a:ext>
            </a:extLst>
          </p:cNvPr>
          <p:cNvSpPr>
            <a:spLocks noGrp="1" noRot="1" noChangeAspect="1"/>
          </p:cNvSpPr>
          <p:nvPr>
            <p:ph type="sldImg"/>
          </p:nvPr>
        </p:nvSpPr>
        <p:spPr>
          <a:xfrm>
            <a:off x="85725" y="744538"/>
            <a:ext cx="6618288" cy="3724275"/>
          </a:xfrm>
        </p:spPr>
      </p:sp>
      <p:sp>
        <p:nvSpPr>
          <p:cNvPr id="3" name="Notes Placeholder 2">
            <a:extLst>
              <a:ext uri="{FF2B5EF4-FFF2-40B4-BE49-F238E27FC236}">
                <a16:creationId xmlns:a16="http://schemas.microsoft.com/office/drawing/2014/main" id="{24906A2F-3918-471F-8F47-BF91B7A99995}"/>
              </a:ext>
            </a:extLst>
          </p:cNvPr>
          <p:cNvSpPr>
            <a:spLocks noGrp="1"/>
          </p:cNvSpPr>
          <p:nvPr>
            <p:ph type="body" idx="1"/>
          </p:nvPr>
        </p:nvSpPr>
        <p:spPr/>
        <p:txBody>
          <a:bodyPr/>
          <a:lstStyle/>
          <a:p>
            <a:r>
              <a:rPr lang="en-US"/>
              <a:t>&lt;replace outro slide&gt;</a:t>
            </a:r>
            <a:endParaRPr lang="en-AU"/>
          </a:p>
        </p:txBody>
      </p:sp>
      <p:sp>
        <p:nvSpPr>
          <p:cNvPr id="4" name="Slide Number Placeholder 3">
            <a:extLst>
              <a:ext uri="{FF2B5EF4-FFF2-40B4-BE49-F238E27FC236}">
                <a16:creationId xmlns:a16="http://schemas.microsoft.com/office/drawing/2014/main" id="{95E6FFFD-5360-AFEA-2314-1A7FD2FD81B6}"/>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D314AA-B49A-4172-BE51-BE46CD9CB688}"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Footer Placeholder 4">
            <a:extLst>
              <a:ext uri="{FF2B5EF4-FFF2-40B4-BE49-F238E27FC236}">
                <a16:creationId xmlns:a16="http://schemas.microsoft.com/office/drawing/2014/main" id="{BB0C5844-0366-00E9-5BBD-682BF224C42B}"/>
              </a:ext>
            </a:extLst>
          </p:cNvPr>
          <p:cNvSpPr>
            <a:spLocks noGrp="1"/>
          </p:cNvSpPr>
          <p:nvPr>
            <p:ph type="ftr" sz="quarter" idx="4"/>
          </p:nvPr>
        </p:nvSpPr>
        <p:spPr/>
        <p:txBody>
          <a:bodyPr/>
          <a:lstStyle/>
          <a:p>
            <a:endParaRPr lang="en-AU"/>
          </a:p>
        </p:txBody>
      </p:sp>
    </p:spTree>
    <p:extLst>
      <p:ext uri="{BB962C8B-B14F-4D97-AF65-F5344CB8AC3E}">
        <p14:creationId xmlns:p14="http://schemas.microsoft.com/office/powerpoint/2010/main" val="36454672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1BBA72B-4AAE-4284-BB41-5F7941530F0A}" type="datetimeFigureOut">
              <a:rPr lang="en-AU" smtClean="0"/>
              <a:t>3/06/2026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449DEF-C8E3-4C8C-8987-6A1C15461730}" type="slidenum">
              <a:rPr lang="en-AU" smtClean="0"/>
              <a:t>‹#›</a:t>
            </a:fld>
            <a:endParaRPr lang="en-AU"/>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64676" y="2688397"/>
            <a:ext cx="7062648" cy="1481206"/>
          </a:xfrm>
          <a:prstGeom prst="rect">
            <a:avLst/>
          </a:prstGeom>
        </p:spPr>
      </p:pic>
      <p:pic>
        <p:nvPicPr>
          <p:cNvPr id="2" name="Picture 1">
            <a:extLst>
              <a:ext uri="{FF2B5EF4-FFF2-40B4-BE49-F238E27FC236}">
                <a16:creationId xmlns:a16="http://schemas.microsoft.com/office/drawing/2014/main" id="{1597284B-CF66-B260-D924-99034050838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564676" y="2688397"/>
            <a:ext cx="7062648" cy="1481206"/>
          </a:xfrm>
          <a:prstGeom prst="rect">
            <a:avLst/>
          </a:prstGeom>
        </p:spPr>
      </p:pic>
    </p:spTree>
    <p:extLst>
      <p:ext uri="{BB962C8B-B14F-4D97-AF65-F5344CB8AC3E}">
        <p14:creationId xmlns:p14="http://schemas.microsoft.com/office/powerpoint/2010/main" val="28719085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
        <p:nvSpPr>
          <p:cNvPr id="8"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lvl1pPr>
              <a:defRPr sz="4000" b="1">
                <a:solidFill>
                  <a:srgbClr val="433E35"/>
                </a:solidFill>
              </a:defRPr>
            </a:lvl1pPr>
          </a:lstStyle>
          <a:p>
            <a:r>
              <a:rPr lang="en-US"/>
              <a:t>Click to edit Master title style</a:t>
            </a:r>
            <a:endParaRPr lang="en-AU"/>
          </a:p>
        </p:txBody>
      </p:sp>
      <p:sp>
        <p:nvSpPr>
          <p:cNvPr id="9" name="Text Placeholder 2"/>
          <p:cNvSpPr>
            <a:spLocks noGrp="1"/>
          </p:cNvSpPr>
          <p:nvPr>
            <p:ph idx="1"/>
          </p:nvPr>
        </p:nvSpPr>
        <p:spPr>
          <a:xfrm>
            <a:off x="609600" y="1600201"/>
            <a:ext cx="10972800" cy="4525963"/>
          </a:xfrm>
          <a:prstGeom prst="rect">
            <a:avLst/>
          </a:prstGeom>
        </p:spPr>
        <p:txBody>
          <a:bodyPr vert="horz" lIns="91440" tIns="45720" rIns="91440" bIns="45720" rtlCol="0">
            <a:normAutofit/>
          </a:bodyPr>
          <a:lstStyle>
            <a:lvl1pPr marL="457200" indent="-457200">
              <a:buClr>
                <a:srgbClr val="CB972B"/>
              </a:buClr>
              <a:buFont typeface="Arial" panose="020B0604020202020204" pitchFamily="34" charset="0"/>
              <a:buChar char="•"/>
              <a:defRPr sz="2400"/>
            </a:lvl1pPr>
            <a:lvl2pPr marL="914400" indent="-457200">
              <a:buClr>
                <a:srgbClr val="CB972B"/>
              </a:buClr>
              <a:buFont typeface="Arial" panose="020B0604020202020204" pitchFamily="34" charset="0"/>
              <a:buChar char="•"/>
              <a:defRPr sz="2000"/>
            </a:lvl2pPr>
            <a:lvl3pPr marL="1257300" indent="-342900">
              <a:buClr>
                <a:srgbClr val="CB972B"/>
              </a:buClr>
              <a:buFont typeface="Arial" panose="020B0604020202020204" pitchFamily="34" charset="0"/>
              <a:buChar char="•"/>
              <a:defRPr sz="1800"/>
            </a:lvl3pPr>
            <a:lvl4pPr marL="1714500" indent="-342900">
              <a:buClr>
                <a:srgbClr val="CB972B"/>
              </a:buClr>
              <a:buFont typeface="Arial" panose="020B0604020202020204" pitchFamily="34" charset="0"/>
              <a:buChar char="•"/>
              <a:defRPr sz="1600"/>
            </a:lvl4pPr>
            <a:lvl5pPr marL="2171700" indent="-342900">
              <a:buClr>
                <a:srgbClr val="CB972B"/>
              </a:buClr>
              <a:buFont typeface="Arial" panose="020B0604020202020204" pitchFamily="34" charset="0"/>
              <a:buChar cha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2" name="Date Placeholder 1">
            <a:extLst>
              <a:ext uri="{FF2B5EF4-FFF2-40B4-BE49-F238E27FC236}">
                <a16:creationId xmlns:a16="http://schemas.microsoft.com/office/drawing/2014/main" id="{CB3FB41F-B75D-4F67-9153-5FD37D674E8F}"/>
              </a:ext>
            </a:extLst>
          </p:cNvPr>
          <p:cNvSpPr>
            <a:spLocks noGrp="1"/>
          </p:cNvSpPr>
          <p:nvPr>
            <p:ph type="dt" sz="half" idx="10"/>
          </p:nvPr>
        </p:nvSpPr>
        <p:spPr/>
        <p:txBody>
          <a:bodyPr/>
          <a:lstStyle/>
          <a:p>
            <a:endParaRPr lang="en-AU"/>
          </a:p>
        </p:txBody>
      </p:sp>
      <p:sp>
        <p:nvSpPr>
          <p:cNvPr id="3" name="Footer Placeholder 2">
            <a:extLst>
              <a:ext uri="{FF2B5EF4-FFF2-40B4-BE49-F238E27FC236}">
                <a16:creationId xmlns:a16="http://schemas.microsoft.com/office/drawing/2014/main" id="{6F3D5946-FB89-49A1-9635-CB4AD0B86FF8}"/>
              </a:ext>
            </a:extLst>
          </p:cNvPr>
          <p:cNvSpPr>
            <a:spLocks noGrp="1"/>
          </p:cNvSpPr>
          <p:nvPr>
            <p:ph type="ftr" sz="quarter" idx="11"/>
          </p:nvPr>
        </p:nvSpPr>
        <p:spPr/>
        <p:txBody>
          <a:bodyPr/>
          <a:lstStyle/>
          <a:p>
            <a:endParaRPr lang="en-AU"/>
          </a:p>
        </p:txBody>
      </p:sp>
      <p:sp>
        <p:nvSpPr>
          <p:cNvPr id="4" name="Slide Number Placeholder 3">
            <a:extLst>
              <a:ext uri="{FF2B5EF4-FFF2-40B4-BE49-F238E27FC236}">
                <a16:creationId xmlns:a16="http://schemas.microsoft.com/office/drawing/2014/main" id="{700642EC-107E-4B1D-93F6-74B8BA24A68A}"/>
              </a:ext>
            </a:extLst>
          </p:cNvPr>
          <p:cNvSpPr>
            <a:spLocks noGrp="1"/>
          </p:cNvSpPr>
          <p:nvPr>
            <p:ph type="sldNum" sz="quarter" idx="12"/>
          </p:nvPr>
        </p:nvSpPr>
        <p:spPr/>
        <p:txBody>
          <a:bodyPr/>
          <a:lstStyle/>
          <a:p>
            <a:fld id="{E8449DEF-C8E3-4C8C-8987-6A1C15461730}" type="slidenum">
              <a:rPr lang="en-AU" smtClean="0"/>
              <a:t>‹#›</a:t>
            </a:fld>
            <a:endParaRPr lang="en-AU"/>
          </a:p>
        </p:txBody>
      </p:sp>
    </p:spTree>
    <p:extLst>
      <p:ext uri="{BB962C8B-B14F-4D97-AF65-F5344CB8AC3E}">
        <p14:creationId xmlns:p14="http://schemas.microsoft.com/office/powerpoint/2010/main" val="370716108"/>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963084" y="4406901"/>
            <a:ext cx="10363200" cy="1362075"/>
          </a:xfrm>
        </p:spPr>
        <p:txBody>
          <a:bodyPr anchor="t"/>
          <a:lstStyle>
            <a:lvl1pPr algn="l">
              <a:defRPr sz="4000" b="1" cap="none">
                <a:solidFill>
                  <a:srgbClr val="433E35"/>
                </a:solidFill>
              </a:defRPr>
            </a:lvl1pPr>
          </a:lstStyle>
          <a:p>
            <a:r>
              <a:rPr lang="en-US"/>
              <a:t>Click to edit master title style</a:t>
            </a:r>
            <a:endParaRPr lang="en-AU"/>
          </a:p>
        </p:txBody>
      </p:sp>
      <p:sp>
        <p:nvSpPr>
          <p:cNvPr id="3" name="Text Placeholder 2"/>
          <p:cNvSpPr>
            <a:spLocks noGrp="1"/>
          </p:cNvSpPr>
          <p:nvPr>
            <p:ph type="body" idx="1"/>
          </p:nvPr>
        </p:nvSpPr>
        <p:spPr>
          <a:xfrm>
            <a:off x="963084" y="2906713"/>
            <a:ext cx="10363200" cy="1500187"/>
          </a:xfrm>
        </p:spPr>
        <p:txBody>
          <a:bodyPr anchor="b">
            <a:normAutofit/>
          </a:bodyPr>
          <a:lstStyle>
            <a:lvl1pPr marL="0" indent="0">
              <a:buNone/>
              <a:defRPr sz="1800">
                <a:solidFill>
                  <a:srgbClr val="70685B"/>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BBA72B-4AAE-4284-BB41-5F7941530F0A}" type="datetimeFigureOut">
              <a:rPr lang="en-AU" smtClean="0"/>
              <a:t>3/06/2026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449DEF-C8E3-4C8C-8987-6A1C15461730}" type="slidenum">
              <a:rPr lang="en-AU" smtClean="0"/>
              <a:t>‹#›</a:t>
            </a:fld>
            <a:endParaRPr lang="en-AU"/>
          </a:p>
        </p:txBody>
      </p:sp>
      <p:pic>
        <p:nvPicPr>
          <p:cNvPr id="9" name="Picture 8">
            <a:extLst>
              <a:ext uri="{FF2B5EF4-FFF2-40B4-BE49-F238E27FC236}">
                <a16:creationId xmlns:a16="http://schemas.microsoft.com/office/drawing/2014/main" id="{59F658A9-173F-872E-61B8-623E2103CD79}"/>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911772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4000" b="1"/>
            </a:lvl1pPr>
          </a:lstStyle>
          <a:p>
            <a:r>
              <a:rPr lang="en-US"/>
              <a:t>Click to edit Master title style</a:t>
            </a:r>
            <a:endParaRPr lang="en-AU"/>
          </a:p>
        </p:txBody>
      </p:sp>
      <p:sp>
        <p:nvSpPr>
          <p:cNvPr id="3" name="Content Placeholder 2"/>
          <p:cNvSpPr>
            <a:spLocks noGrp="1"/>
          </p:cNvSpPr>
          <p:nvPr>
            <p:ph sz="half" idx="1"/>
          </p:nvPr>
        </p:nvSpPr>
        <p:spPr>
          <a:xfrm>
            <a:off x="609600" y="1600201"/>
            <a:ext cx="5384800" cy="4525963"/>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Content Placeholder 3"/>
          <p:cNvSpPr>
            <a:spLocks noGrp="1"/>
          </p:cNvSpPr>
          <p:nvPr>
            <p:ph sz="half" idx="2"/>
          </p:nvPr>
        </p:nvSpPr>
        <p:spPr>
          <a:xfrm>
            <a:off x="6197600" y="1600201"/>
            <a:ext cx="5384800" cy="4525963"/>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Date Placeholder 4"/>
          <p:cNvSpPr>
            <a:spLocks noGrp="1"/>
          </p:cNvSpPr>
          <p:nvPr>
            <p:ph type="dt" sz="half" idx="10"/>
          </p:nvPr>
        </p:nvSpPr>
        <p:spPr/>
        <p:txBody>
          <a:bodyPr/>
          <a:lstStyle/>
          <a:p>
            <a:fld id="{11BBA72B-4AAE-4284-BB41-5F7941530F0A}" type="datetimeFigureOut">
              <a:rPr lang="en-AU" smtClean="0"/>
              <a:t>3/06/2026</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E8449DEF-C8E3-4C8C-8987-6A1C15461730}" type="slidenum">
              <a:rPr lang="en-AU" smtClean="0"/>
              <a:t>‹#›</a:t>
            </a:fld>
            <a:endParaRPr lang="en-AU"/>
          </a:p>
        </p:txBody>
      </p:sp>
      <p:pic>
        <p:nvPicPr>
          <p:cNvPr id="10" name="Picture 9">
            <a:extLst>
              <a:ext uri="{FF2B5EF4-FFF2-40B4-BE49-F238E27FC236}">
                <a16:creationId xmlns:a16="http://schemas.microsoft.com/office/drawing/2014/main" id="{F6F22111-7216-F276-797E-DCE9D9C050C2}"/>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10665102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4000" b="1"/>
            </a:lvl1pPr>
          </a:lstStyle>
          <a:p>
            <a:r>
              <a:rPr lang="en-US"/>
              <a:t>Click to edit Master title style</a:t>
            </a:r>
            <a:endParaRPr lang="en-AU"/>
          </a:p>
        </p:txBody>
      </p:sp>
      <p:sp>
        <p:nvSpPr>
          <p:cNvPr id="3" name="Text Placeholder 2"/>
          <p:cNvSpPr>
            <a:spLocks noGrp="1"/>
          </p:cNvSpPr>
          <p:nvPr>
            <p:ph type="body" idx="1"/>
          </p:nvPr>
        </p:nvSpPr>
        <p:spPr>
          <a:xfrm>
            <a:off x="609600" y="1535113"/>
            <a:ext cx="5386917" cy="639762"/>
          </a:xfr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Text Placeholder 4"/>
          <p:cNvSpPr>
            <a:spLocks noGrp="1"/>
          </p:cNvSpPr>
          <p:nvPr>
            <p:ph type="body" sz="quarter" idx="3"/>
          </p:nvPr>
        </p:nvSpPr>
        <p:spPr>
          <a:xfrm>
            <a:off x="6193368" y="1535113"/>
            <a:ext cx="5389033" cy="639762"/>
          </a:xfr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7" name="Date Placeholder 6"/>
          <p:cNvSpPr>
            <a:spLocks noGrp="1"/>
          </p:cNvSpPr>
          <p:nvPr>
            <p:ph type="dt" sz="half" idx="10"/>
          </p:nvPr>
        </p:nvSpPr>
        <p:spPr/>
        <p:txBody>
          <a:bodyPr/>
          <a:lstStyle/>
          <a:p>
            <a:fld id="{11BBA72B-4AAE-4284-BB41-5F7941530F0A}" type="datetimeFigureOut">
              <a:rPr lang="en-AU" smtClean="0"/>
              <a:t>3/06/2026</a:t>
            </a:fld>
            <a:endParaRPr lang="en-AU"/>
          </a:p>
        </p:txBody>
      </p:sp>
      <p:sp>
        <p:nvSpPr>
          <p:cNvPr id="8" name="Footer Placeholder 7"/>
          <p:cNvSpPr>
            <a:spLocks noGrp="1"/>
          </p:cNvSpPr>
          <p:nvPr>
            <p:ph type="ftr" sz="quarter" idx="11"/>
          </p:nvPr>
        </p:nvSpPr>
        <p:spPr/>
        <p:txBody>
          <a:bodyPr/>
          <a:lstStyle/>
          <a:p>
            <a:endParaRPr lang="en-AU"/>
          </a:p>
        </p:txBody>
      </p:sp>
      <p:sp>
        <p:nvSpPr>
          <p:cNvPr id="9" name="Slide Number Placeholder 8"/>
          <p:cNvSpPr>
            <a:spLocks noGrp="1"/>
          </p:cNvSpPr>
          <p:nvPr>
            <p:ph type="sldNum" sz="quarter" idx="12"/>
          </p:nvPr>
        </p:nvSpPr>
        <p:spPr/>
        <p:txBody>
          <a:bodyPr/>
          <a:lstStyle/>
          <a:p>
            <a:fld id="{E8449DEF-C8E3-4C8C-8987-6A1C15461730}" type="slidenum">
              <a:rPr lang="en-AU" smtClean="0"/>
              <a:t>‹#›</a:t>
            </a:fld>
            <a:endParaRPr lang="en-AU"/>
          </a:p>
        </p:txBody>
      </p:sp>
      <p:pic>
        <p:nvPicPr>
          <p:cNvPr id="12" name="Picture 11">
            <a:extLst>
              <a:ext uri="{FF2B5EF4-FFF2-40B4-BE49-F238E27FC236}">
                <a16:creationId xmlns:a16="http://schemas.microsoft.com/office/drawing/2014/main" id="{EC99E12B-0C91-6610-E8C9-9694634F2EBC}"/>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1549024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4000" b="1"/>
            </a:lvl1pPr>
          </a:lstStyle>
          <a:p>
            <a:r>
              <a:rPr lang="en-US"/>
              <a:t>Click to edit Master title style</a:t>
            </a:r>
            <a:endParaRPr lang="en-AU"/>
          </a:p>
        </p:txBody>
      </p:sp>
      <p:sp>
        <p:nvSpPr>
          <p:cNvPr id="3" name="Date Placeholder 2"/>
          <p:cNvSpPr>
            <a:spLocks noGrp="1"/>
          </p:cNvSpPr>
          <p:nvPr>
            <p:ph type="dt" sz="half" idx="10"/>
          </p:nvPr>
        </p:nvSpPr>
        <p:spPr/>
        <p:txBody>
          <a:bodyPr/>
          <a:lstStyle/>
          <a:p>
            <a:fld id="{11BBA72B-4AAE-4284-BB41-5F7941530F0A}" type="datetimeFigureOut">
              <a:rPr lang="en-AU" smtClean="0"/>
              <a:t>3/06/2026</a:t>
            </a:fld>
            <a:endParaRPr lang="en-AU"/>
          </a:p>
        </p:txBody>
      </p:sp>
      <p:sp>
        <p:nvSpPr>
          <p:cNvPr id="4" name="Footer Placeholder 3"/>
          <p:cNvSpPr>
            <a:spLocks noGrp="1"/>
          </p:cNvSpPr>
          <p:nvPr>
            <p:ph type="ftr" sz="quarter" idx="11"/>
          </p:nvPr>
        </p:nvSpPr>
        <p:spPr/>
        <p:txBody>
          <a:bodyPr/>
          <a:lstStyle/>
          <a:p>
            <a:endParaRPr lang="en-AU"/>
          </a:p>
        </p:txBody>
      </p:sp>
      <p:sp>
        <p:nvSpPr>
          <p:cNvPr id="5" name="Slide Number Placeholder 4"/>
          <p:cNvSpPr>
            <a:spLocks noGrp="1"/>
          </p:cNvSpPr>
          <p:nvPr>
            <p:ph type="sldNum" sz="quarter" idx="12"/>
          </p:nvPr>
        </p:nvSpPr>
        <p:spPr/>
        <p:txBody>
          <a:bodyPr/>
          <a:lstStyle/>
          <a:p>
            <a:fld id="{E8449DEF-C8E3-4C8C-8987-6A1C15461730}" type="slidenum">
              <a:rPr lang="en-AU" smtClean="0"/>
              <a:t>‹#›</a:t>
            </a:fld>
            <a:endParaRPr lang="en-AU"/>
          </a:p>
        </p:txBody>
      </p:sp>
      <p:pic>
        <p:nvPicPr>
          <p:cNvPr id="8" name="Picture 7">
            <a:extLst>
              <a:ext uri="{FF2B5EF4-FFF2-40B4-BE49-F238E27FC236}">
                <a16:creationId xmlns:a16="http://schemas.microsoft.com/office/drawing/2014/main" id="{FF865870-7A87-B9C6-2423-3D9C9C30D280}"/>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37999467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BBA72B-4AAE-4284-BB41-5F7941530F0A}" type="datetimeFigureOut">
              <a:rPr lang="en-AU" smtClean="0"/>
              <a:t>3/06/2026</a:t>
            </a:fld>
            <a:endParaRPr lang="en-AU"/>
          </a:p>
        </p:txBody>
      </p:sp>
      <p:sp>
        <p:nvSpPr>
          <p:cNvPr id="3" name="Footer Placeholder 2"/>
          <p:cNvSpPr>
            <a:spLocks noGrp="1"/>
          </p:cNvSpPr>
          <p:nvPr>
            <p:ph type="ftr" sz="quarter" idx="11"/>
          </p:nvPr>
        </p:nvSpPr>
        <p:spPr/>
        <p:txBody>
          <a:bodyPr/>
          <a:lstStyle/>
          <a:p>
            <a:endParaRPr lang="en-AU"/>
          </a:p>
        </p:txBody>
      </p:sp>
      <p:sp>
        <p:nvSpPr>
          <p:cNvPr id="4" name="Slide Number Placeholder 3"/>
          <p:cNvSpPr>
            <a:spLocks noGrp="1"/>
          </p:cNvSpPr>
          <p:nvPr>
            <p:ph type="sldNum" sz="quarter" idx="12"/>
          </p:nvPr>
        </p:nvSpPr>
        <p:spPr/>
        <p:txBody>
          <a:bodyPr/>
          <a:lstStyle/>
          <a:p>
            <a:fld id="{E8449DEF-C8E3-4C8C-8987-6A1C15461730}" type="slidenum">
              <a:rPr lang="en-AU" smtClean="0"/>
              <a:t>‹#›</a:t>
            </a:fld>
            <a:endParaRPr lang="en-AU"/>
          </a:p>
        </p:txBody>
      </p:sp>
      <p:pic>
        <p:nvPicPr>
          <p:cNvPr id="7" name="Picture 6">
            <a:extLst>
              <a:ext uri="{FF2B5EF4-FFF2-40B4-BE49-F238E27FC236}">
                <a16:creationId xmlns:a16="http://schemas.microsoft.com/office/drawing/2014/main" id="{7B212C71-CE46-E037-1D67-601503B275D8}"/>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388011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normAutofit/>
          </a:bodyPr>
          <a:lstStyle>
            <a:lvl1pPr algn="l">
              <a:defRPr sz="2000" b="1"/>
            </a:lvl1pPr>
          </a:lstStyle>
          <a:p>
            <a:r>
              <a:rPr lang="en-US"/>
              <a:t>Click to edit Master title style</a:t>
            </a:r>
            <a:endParaRPr lang="en-AU"/>
          </a:p>
        </p:txBody>
      </p:sp>
      <p:sp>
        <p:nvSpPr>
          <p:cNvPr id="3" name="Content Placeholder 2"/>
          <p:cNvSpPr>
            <a:spLocks noGrp="1"/>
          </p:cNvSpPr>
          <p:nvPr>
            <p:ph idx="1"/>
          </p:nvPr>
        </p:nvSpPr>
        <p:spPr>
          <a:xfrm>
            <a:off x="4766733" y="273051"/>
            <a:ext cx="6815667" cy="585311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BBA72B-4AAE-4284-BB41-5F7941530F0A}" type="datetimeFigureOut">
              <a:rPr lang="en-AU" smtClean="0"/>
              <a:t>3/06/2026</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E8449DEF-C8E3-4C8C-8987-6A1C15461730}" type="slidenum">
              <a:rPr lang="en-AU" smtClean="0"/>
              <a:t>‹#›</a:t>
            </a:fld>
            <a:endParaRPr lang="en-AU"/>
          </a:p>
        </p:txBody>
      </p:sp>
      <p:pic>
        <p:nvPicPr>
          <p:cNvPr id="10" name="Picture 9">
            <a:extLst>
              <a:ext uri="{FF2B5EF4-FFF2-40B4-BE49-F238E27FC236}">
                <a16:creationId xmlns:a16="http://schemas.microsoft.com/office/drawing/2014/main" id="{E4442C57-AB02-A271-2A6D-AF4FB9B052B5}"/>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2832955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AU"/>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AU"/>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BBA72B-4AAE-4284-BB41-5F7941530F0A}" type="datetimeFigureOut">
              <a:rPr lang="en-AU" smtClean="0"/>
              <a:t>3/06/2026</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E8449DEF-C8E3-4C8C-8987-6A1C15461730}" type="slidenum">
              <a:rPr lang="en-AU" smtClean="0"/>
              <a:t>‹#›</a:t>
            </a:fld>
            <a:endParaRPr lang="en-AU"/>
          </a:p>
        </p:txBody>
      </p:sp>
      <p:pic>
        <p:nvPicPr>
          <p:cNvPr id="10" name="Picture 9">
            <a:extLst>
              <a:ext uri="{FF2B5EF4-FFF2-40B4-BE49-F238E27FC236}">
                <a16:creationId xmlns:a16="http://schemas.microsoft.com/office/drawing/2014/main" id="{41219558-0019-982C-300F-4FDC6AFFF780}"/>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144784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Vertical Text Placeholder 2"/>
          <p:cNvSpPr>
            <a:spLocks noGrp="1"/>
          </p:cNvSpPr>
          <p:nvPr>
            <p:ph type="body" orient="vert" idx="1"/>
          </p:nvPr>
        </p:nvSpPr>
        <p:spPr/>
        <p:txBody>
          <a:bodyPr vert="eaVert">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p:cNvSpPr>
            <a:spLocks noGrp="1"/>
          </p:cNvSpPr>
          <p:nvPr>
            <p:ph type="dt" sz="half" idx="10"/>
          </p:nvPr>
        </p:nvSpPr>
        <p:spPr/>
        <p:txBody>
          <a:bodyPr/>
          <a:lstStyle/>
          <a:p>
            <a:fld id="{11BBA72B-4AAE-4284-BB41-5F7941530F0A}" type="datetimeFigureOut">
              <a:rPr lang="en-AU" smtClean="0"/>
              <a:t>3/06/2026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449DEF-C8E3-4C8C-8987-6A1C15461730}" type="slidenum">
              <a:rPr lang="en-AU" smtClean="0"/>
              <a:t>‹#›</a:t>
            </a:fld>
            <a:endParaRPr lang="en-AU"/>
          </a:p>
        </p:txBody>
      </p:sp>
      <p:pic>
        <p:nvPicPr>
          <p:cNvPr id="9" name="Picture 8">
            <a:extLst>
              <a:ext uri="{FF2B5EF4-FFF2-40B4-BE49-F238E27FC236}">
                <a16:creationId xmlns:a16="http://schemas.microsoft.com/office/drawing/2014/main" id="{F311556E-F10E-6999-908D-23EDE65026EB}"/>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667666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normAutofit/>
          </a:bodyPr>
          <a:lstStyle>
            <a:lvl1pPr>
              <a:defRPr sz="4000" b="1"/>
            </a:lvl1pPr>
          </a:lstStyle>
          <a:p>
            <a:r>
              <a:rPr lang="en-US"/>
              <a:t>Click to edit Master title style</a:t>
            </a:r>
            <a:endParaRPr lang="en-AU"/>
          </a:p>
        </p:txBody>
      </p:sp>
      <p:sp>
        <p:nvSpPr>
          <p:cNvPr id="3" name="Vertical Text Placeholder 2"/>
          <p:cNvSpPr>
            <a:spLocks noGrp="1"/>
          </p:cNvSpPr>
          <p:nvPr>
            <p:ph type="body" orient="vert" idx="1"/>
          </p:nvPr>
        </p:nvSpPr>
        <p:spPr>
          <a:xfrm>
            <a:off x="609600" y="274639"/>
            <a:ext cx="8026400" cy="5851525"/>
          </a:xfrm>
        </p:spPr>
        <p:txBody>
          <a:bodyPr vert="eaVert">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p:cNvSpPr>
            <a:spLocks noGrp="1"/>
          </p:cNvSpPr>
          <p:nvPr>
            <p:ph type="dt" sz="half" idx="10"/>
          </p:nvPr>
        </p:nvSpPr>
        <p:spPr/>
        <p:txBody>
          <a:bodyPr/>
          <a:lstStyle/>
          <a:p>
            <a:fld id="{11BBA72B-4AAE-4284-BB41-5F7941530F0A}" type="datetimeFigureOut">
              <a:rPr lang="en-AU" smtClean="0"/>
              <a:t>3/06/2026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449DEF-C8E3-4C8C-8987-6A1C15461730}" type="slidenum">
              <a:rPr lang="en-AU" smtClean="0"/>
              <a:t>‹#›</a:t>
            </a:fld>
            <a:endParaRPr lang="en-AU"/>
          </a:p>
        </p:txBody>
      </p:sp>
    </p:spTree>
    <p:extLst>
      <p:ext uri="{BB962C8B-B14F-4D97-AF65-F5344CB8AC3E}">
        <p14:creationId xmlns:p14="http://schemas.microsoft.com/office/powerpoint/2010/main" val="2566539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1BBA72B-4AAE-4284-BB41-5F7941530F0A}" type="datetimeFigureOut">
              <a:rPr lang="en-AU" smtClean="0"/>
              <a:t>3/06/2026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449DEF-C8E3-4C8C-8987-6A1C15461730}" type="slidenum">
              <a:rPr lang="en-AU" smtClean="0"/>
              <a:t>‹#›</a:t>
            </a:fld>
            <a:endParaRPr lang="en-AU"/>
          </a:p>
        </p:txBody>
      </p:sp>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171071" y="2688397"/>
            <a:ext cx="5849859" cy="1481206"/>
          </a:xfrm>
          <a:prstGeom prst="rect">
            <a:avLst/>
          </a:prstGeom>
        </p:spPr>
      </p:pic>
    </p:spTree>
    <p:extLst>
      <p:ext uri="{BB962C8B-B14F-4D97-AF65-F5344CB8AC3E}">
        <p14:creationId xmlns:p14="http://schemas.microsoft.com/office/powerpoint/2010/main" val="26601105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52" y="6201141"/>
            <a:ext cx="2283185" cy="478839"/>
          </a:xfrm>
          <a:prstGeom prst="rect">
            <a:avLst/>
          </a:prstGeom>
        </p:spPr>
      </p:pic>
      <p:sp>
        <p:nvSpPr>
          <p:cNvPr id="8"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lvl1pPr>
              <a:defRPr sz="4000" b="1">
                <a:solidFill>
                  <a:srgbClr val="433E35"/>
                </a:solidFill>
              </a:defRPr>
            </a:lvl1pPr>
          </a:lstStyle>
          <a:p>
            <a:r>
              <a:rPr lang="en-US"/>
              <a:t>Click to edit Master title style</a:t>
            </a:r>
            <a:endParaRPr lang="en-AU"/>
          </a:p>
        </p:txBody>
      </p:sp>
      <p:sp>
        <p:nvSpPr>
          <p:cNvPr id="9" name="Text Placeholder 2"/>
          <p:cNvSpPr>
            <a:spLocks noGrp="1"/>
          </p:cNvSpPr>
          <p:nvPr>
            <p:ph idx="1"/>
          </p:nvPr>
        </p:nvSpPr>
        <p:spPr>
          <a:xfrm>
            <a:off x="609600" y="1600203"/>
            <a:ext cx="10972800" cy="4525963"/>
          </a:xfrm>
          <a:prstGeom prst="rect">
            <a:avLst/>
          </a:prstGeom>
        </p:spPr>
        <p:txBody>
          <a:bodyPr vert="horz" lIns="91440" tIns="45720" rIns="91440" bIns="45720" rtlCol="0">
            <a:normAutofit/>
          </a:bodyPr>
          <a:lstStyle>
            <a:lvl1pPr marL="457200" indent="-457200">
              <a:buClr>
                <a:srgbClr val="CB972B"/>
              </a:buClr>
              <a:buFont typeface="Arial" panose="020B0604020202020204" pitchFamily="34" charset="0"/>
              <a:buChar char="•"/>
              <a:defRPr sz="2400"/>
            </a:lvl1pPr>
            <a:lvl2pPr marL="914400" indent="-457200">
              <a:buClr>
                <a:srgbClr val="CB972B"/>
              </a:buClr>
              <a:buFont typeface="Arial" panose="020B0604020202020204" pitchFamily="34" charset="0"/>
              <a:buChar char="•"/>
              <a:defRPr sz="2000"/>
            </a:lvl2pPr>
            <a:lvl3pPr marL="1257300" indent="-342900">
              <a:buClr>
                <a:srgbClr val="CB972B"/>
              </a:buClr>
              <a:buFont typeface="Arial" panose="020B0604020202020204" pitchFamily="34" charset="0"/>
              <a:buChar char="•"/>
              <a:defRPr sz="1800"/>
            </a:lvl3pPr>
            <a:lvl4pPr marL="1714500" indent="-342900">
              <a:buClr>
                <a:srgbClr val="CB972B"/>
              </a:buClr>
              <a:buFont typeface="Arial" panose="020B0604020202020204" pitchFamily="34" charset="0"/>
              <a:buChar char="•"/>
              <a:defRPr sz="1600"/>
            </a:lvl4pPr>
            <a:lvl5pPr marL="2171700" indent="-342900">
              <a:buClr>
                <a:srgbClr val="CB972B"/>
              </a:buClr>
              <a:buFont typeface="Arial" panose="020B0604020202020204" pitchFamily="34" charset="0"/>
              <a:buChar cha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Tree>
    <p:extLst>
      <p:ext uri="{BB962C8B-B14F-4D97-AF65-F5344CB8AC3E}">
        <p14:creationId xmlns:p14="http://schemas.microsoft.com/office/powerpoint/2010/main" val="577415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Default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0702672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1DDB3C14-5BDB-7B4C-9CD1-3C2156BE9071}"/>
              </a:ext>
            </a:extLst>
          </p:cNvPr>
          <p:cNvSpPr>
            <a:spLocks noGrp="1"/>
          </p:cNvSpPr>
          <p:nvPr>
            <p:ph type="pic" sz="quarter" idx="10"/>
          </p:nvPr>
        </p:nvSpPr>
        <p:spPr>
          <a:xfrm>
            <a:off x="760611" y="1808642"/>
            <a:ext cx="2272876" cy="1883249"/>
          </a:xfrm>
          <a:prstGeom prst="rect">
            <a:avLst/>
          </a:prstGeom>
          <a:solidFill>
            <a:schemeClr val="bg1">
              <a:lumMod val="95000"/>
            </a:schemeClr>
          </a:solidFill>
        </p:spPr>
        <p:txBody>
          <a:bodyPr anchor="t">
            <a:normAutofit/>
          </a:bodyPr>
          <a:lstStyle>
            <a:lvl1pPr algn="ctr">
              <a:defRPr sz="1200"/>
            </a:lvl1pPr>
          </a:lstStyle>
          <a:p>
            <a:endParaRPr lang="en-US"/>
          </a:p>
        </p:txBody>
      </p:sp>
      <p:sp>
        <p:nvSpPr>
          <p:cNvPr id="5" name="Picture Placeholder 3">
            <a:extLst>
              <a:ext uri="{FF2B5EF4-FFF2-40B4-BE49-F238E27FC236}">
                <a16:creationId xmlns:a16="http://schemas.microsoft.com/office/drawing/2014/main" id="{B7AEF380-D2F4-9943-B5DC-76E1010E5254}"/>
              </a:ext>
            </a:extLst>
          </p:cNvPr>
          <p:cNvSpPr>
            <a:spLocks noGrp="1"/>
          </p:cNvSpPr>
          <p:nvPr>
            <p:ph type="pic" sz="quarter" idx="11"/>
          </p:nvPr>
        </p:nvSpPr>
        <p:spPr>
          <a:xfrm>
            <a:off x="3559913" y="1808642"/>
            <a:ext cx="2272876" cy="1883249"/>
          </a:xfrm>
          <a:prstGeom prst="rect">
            <a:avLst/>
          </a:prstGeom>
          <a:solidFill>
            <a:schemeClr val="bg1">
              <a:lumMod val="95000"/>
            </a:schemeClr>
          </a:solidFill>
        </p:spPr>
        <p:txBody>
          <a:bodyPr anchor="t">
            <a:normAutofit/>
          </a:bodyPr>
          <a:lstStyle>
            <a:lvl1pPr algn="ctr">
              <a:defRPr sz="1200"/>
            </a:lvl1pPr>
          </a:lstStyle>
          <a:p>
            <a:endParaRPr lang="en-US"/>
          </a:p>
        </p:txBody>
      </p:sp>
      <p:sp>
        <p:nvSpPr>
          <p:cNvPr id="6" name="Picture Placeholder 3">
            <a:extLst>
              <a:ext uri="{FF2B5EF4-FFF2-40B4-BE49-F238E27FC236}">
                <a16:creationId xmlns:a16="http://schemas.microsoft.com/office/drawing/2014/main" id="{B256590F-1984-B046-909C-39A3E99EEFD3}"/>
              </a:ext>
            </a:extLst>
          </p:cNvPr>
          <p:cNvSpPr>
            <a:spLocks noGrp="1"/>
          </p:cNvSpPr>
          <p:nvPr>
            <p:ph type="pic" sz="quarter" idx="12"/>
          </p:nvPr>
        </p:nvSpPr>
        <p:spPr>
          <a:xfrm>
            <a:off x="9158514" y="1808642"/>
            <a:ext cx="2272876" cy="1883249"/>
          </a:xfrm>
          <a:prstGeom prst="rect">
            <a:avLst/>
          </a:prstGeom>
          <a:solidFill>
            <a:schemeClr val="bg1">
              <a:lumMod val="95000"/>
            </a:schemeClr>
          </a:solidFill>
        </p:spPr>
        <p:txBody>
          <a:bodyPr anchor="t">
            <a:normAutofit/>
          </a:bodyPr>
          <a:lstStyle>
            <a:lvl1pPr algn="ctr">
              <a:defRPr sz="1200"/>
            </a:lvl1pPr>
          </a:lstStyle>
          <a:p>
            <a:endParaRPr lang="en-US"/>
          </a:p>
        </p:txBody>
      </p:sp>
      <p:sp>
        <p:nvSpPr>
          <p:cNvPr id="7" name="Picture Placeholder 3">
            <a:extLst>
              <a:ext uri="{FF2B5EF4-FFF2-40B4-BE49-F238E27FC236}">
                <a16:creationId xmlns:a16="http://schemas.microsoft.com/office/drawing/2014/main" id="{1FEBD460-FCC0-394B-A281-187ED0CB3A1D}"/>
              </a:ext>
            </a:extLst>
          </p:cNvPr>
          <p:cNvSpPr>
            <a:spLocks noGrp="1"/>
          </p:cNvSpPr>
          <p:nvPr>
            <p:ph type="pic" sz="quarter" idx="13"/>
          </p:nvPr>
        </p:nvSpPr>
        <p:spPr>
          <a:xfrm>
            <a:off x="6359213" y="1808642"/>
            <a:ext cx="2272876" cy="1883249"/>
          </a:xfrm>
          <a:prstGeom prst="rect">
            <a:avLst/>
          </a:prstGeom>
          <a:solidFill>
            <a:schemeClr val="bg1">
              <a:lumMod val="95000"/>
            </a:schemeClr>
          </a:solidFill>
        </p:spPr>
        <p:txBody>
          <a:bodyPr anchor="t">
            <a:normAutofit/>
          </a:bodyPr>
          <a:lstStyle>
            <a:lvl1pPr algn="ctr">
              <a:defRPr sz="1200"/>
            </a:lvl1pPr>
          </a:lstStyle>
          <a:p>
            <a:endParaRPr lang="en-US"/>
          </a:p>
        </p:txBody>
      </p:sp>
    </p:spTree>
    <p:extLst>
      <p:ext uri="{BB962C8B-B14F-4D97-AF65-F5344CB8AC3E}">
        <p14:creationId xmlns:p14="http://schemas.microsoft.com/office/powerpoint/2010/main" val="36510922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9" indent="0" algn="ctr">
              <a:buNone/>
              <a:defRPr sz="2000"/>
            </a:lvl2pPr>
            <a:lvl3pPr marL="914418" indent="0" algn="ctr">
              <a:buNone/>
              <a:defRPr sz="1800"/>
            </a:lvl3pPr>
            <a:lvl4pPr marL="1371627" indent="0" algn="ctr">
              <a:buNone/>
              <a:defRPr sz="1600"/>
            </a:lvl4pPr>
            <a:lvl5pPr marL="1828837" indent="0" algn="ctr">
              <a:buNone/>
              <a:defRPr sz="1600"/>
            </a:lvl5pPr>
            <a:lvl6pPr marL="2286046" indent="0" algn="ctr">
              <a:buNone/>
              <a:defRPr sz="1600"/>
            </a:lvl6pPr>
            <a:lvl7pPr marL="2743255" indent="0" algn="ctr">
              <a:buNone/>
              <a:defRPr sz="1600"/>
            </a:lvl7pPr>
            <a:lvl8pPr marL="3200464" indent="0" algn="ctr">
              <a:buNone/>
              <a:defRPr sz="1600"/>
            </a:lvl8pPr>
            <a:lvl9pPr marL="3657673"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CF2D5D5-BC0C-4E15-88E2-EF265D4E282B}" type="datetime1">
              <a:rPr lang="en-AU" smtClean="0"/>
              <a:t>3/06/2026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534FA13E-5112-45F0-A91C-85559AA2FAB1}" type="slidenum">
              <a:rPr lang="en-AU" smtClean="0"/>
              <a:t>‹#›</a:t>
            </a:fld>
            <a:endParaRPr lang="en-AU"/>
          </a:p>
        </p:txBody>
      </p:sp>
    </p:spTree>
    <p:extLst>
      <p:ext uri="{BB962C8B-B14F-4D97-AF65-F5344CB8AC3E}">
        <p14:creationId xmlns:p14="http://schemas.microsoft.com/office/powerpoint/2010/main" val="595479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alpha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AU"/>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BBA72B-4AAE-4284-BB41-5F7941530F0A}" type="datetimeFigureOut">
              <a:rPr lang="en-AU" smtClean="0"/>
              <a:t>3/06/2026</a:t>
            </a:fld>
            <a:endParaRPr lang="en-AU"/>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AU"/>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449DEF-C8E3-4C8C-8987-6A1C15461730}" type="slidenum">
              <a:rPr lang="en-AU" smtClean="0"/>
              <a:t>‹#›</a:t>
            </a:fld>
            <a:endParaRPr lang="en-AU"/>
          </a:p>
        </p:txBody>
      </p:sp>
    </p:spTree>
    <p:extLst>
      <p:ext uri="{BB962C8B-B14F-4D97-AF65-F5344CB8AC3E}">
        <p14:creationId xmlns:p14="http://schemas.microsoft.com/office/powerpoint/2010/main" val="87448829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ctr" defTabSz="914400" rtl="0" eaLnBrk="1" latinLnBrk="0" hangingPunct="1">
        <a:spcBef>
          <a:spcPct val="0"/>
        </a:spcBef>
        <a:buNone/>
        <a:defRPr sz="4000" b="1" i="0" kern="1200">
          <a:solidFill>
            <a:schemeClr val="tx1"/>
          </a:solidFill>
          <a:latin typeface="+mj-lt"/>
          <a:ea typeface="+mj-ea"/>
          <a:cs typeface="+mj-cs"/>
        </a:defRPr>
      </a:lvl1pPr>
    </p:titleStyle>
    <p:bodyStyle>
      <a:lvl1pPr marL="342900" indent="-342900" algn="l" defTabSz="914400" rtl="0" eaLnBrk="1" latinLnBrk="0" hangingPunct="1">
        <a:spcBef>
          <a:spcPct val="20000"/>
        </a:spcBef>
        <a:buClr>
          <a:srgbClr val="CB972B"/>
        </a:buClr>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Clr>
          <a:srgbClr val="CB972B"/>
        </a:buClr>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Clr>
          <a:srgbClr val="CB972B"/>
        </a:buClr>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Clr>
          <a:srgbClr val="CB972B"/>
        </a:buClr>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Clr>
          <a:srgbClr val="CB972B"/>
        </a:buClr>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53A227-3614-7CB5-CC51-CE8EAD83D21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2789179-3759-72AB-4D1A-B68FD850926D}"/>
              </a:ext>
            </a:extLst>
          </p:cNvPr>
          <p:cNvSpPr>
            <a:spLocks noGrp="1"/>
          </p:cNvSpPr>
          <p:nvPr>
            <p:ph type="title"/>
          </p:nvPr>
        </p:nvSpPr>
        <p:spPr>
          <a:xfrm>
            <a:off x="275128" y="2252838"/>
            <a:ext cx="11637124" cy="1057267"/>
          </a:xfrm>
        </p:spPr>
        <p:txBody>
          <a:bodyPr>
            <a:noAutofit/>
          </a:bodyPr>
          <a:lstStyle/>
          <a:p>
            <a:r>
              <a:rPr lang="en-US" sz="2400">
                <a:solidFill>
                  <a:schemeClr val="tx2">
                    <a:lumMod val="75000"/>
                  </a:schemeClr>
                </a:solidFill>
              </a:rPr>
              <a:t>General Paediatrics</a:t>
            </a:r>
            <a:br>
              <a:rPr lang="en-US" sz="2400">
                <a:solidFill>
                  <a:schemeClr val="tx2">
                    <a:lumMod val="75000"/>
                  </a:schemeClr>
                </a:solidFill>
              </a:rPr>
            </a:br>
            <a:br>
              <a:rPr lang="en-US" sz="2400"/>
            </a:br>
            <a:r>
              <a:rPr lang="en-US" sz="2400">
                <a:solidFill>
                  <a:schemeClr val="accent2"/>
                </a:solidFill>
              </a:rPr>
              <a:t>Professional experience</a:t>
            </a:r>
            <a:endParaRPr lang="en-AU" sz="3200">
              <a:solidFill>
                <a:schemeClr val="accent2"/>
              </a:solidFill>
              <a:latin typeface="Georgia"/>
            </a:endParaRPr>
          </a:p>
        </p:txBody>
      </p:sp>
      <p:sp>
        <p:nvSpPr>
          <p:cNvPr id="5" name="Text Placeholder 4">
            <a:extLst>
              <a:ext uri="{FF2B5EF4-FFF2-40B4-BE49-F238E27FC236}">
                <a16:creationId xmlns:a16="http://schemas.microsoft.com/office/drawing/2014/main" id="{D7EF9CE9-A432-1946-403C-C5D63221FF4D}"/>
              </a:ext>
            </a:extLst>
          </p:cNvPr>
          <p:cNvSpPr>
            <a:spLocks noGrp="1"/>
          </p:cNvSpPr>
          <p:nvPr>
            <p:ph type="body" idx="1"/>
          </p:nvPr>
        </p:nvSpPr>
        <p:spPr>
          <a:xfrm>
            <a:off x="275128" y="3429000"/>
            <a:ext cx="9361294" cy="528079"/>
          </a:xfrm>
        </p:spPr>
        <p:txBody>
          <a:bodyPr>
            <a:normAutofit/>
          </a:bodyPr>
          <a:lstStyle/>
          <a:p>
            <a:r>
              <a:rPr lang="en-US" dirty="0"/>
              <a:t>May 2026</a:t>
            </a:r>
          </a:p>
        </p:txBody>
      </p:sp>
      <p:pic>
        <p:nvPicPr>
          <p:cNvPr id="8" name="Picture 7" descr="A blue and yellow logo&#10;&#10;Description automatically generated">
            <a:extLst>
              <a:ext uri="{FF2B5EF4-FFF2-40B4-BE49-F238E27FC236}">
                <a16:creationId xmlns:a16="http://schemas.microsoft.com/office/drawing/2014/main" id="{E48090F6-4C0F-8473-4393-60E9BF53BCE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76988" y="5714998"/>
            <a:ext cx="5715012" cy="1143002"/>
          </a:xfrm>
          <a:prstGeom prst="rect">
            <a:avLst/>
          </a:prstGeom>
        </p:spPr>
      </p:pic>
    </p:spTree>
    <p:extLst>
      <p:ext uri="{BB962C8B-B14F-4D97-AF65-F5344CB8AC3E}">
        <p14:creationId xmlns:p14="http://schemas.microsoft.com/office/powerpoint/2010/main" val="4022292199"/>
      </p:ext>
    </p:extLst>
  </p:cSld>
  <p:clrMapOvr>
    <a:masterClrMapping/>
  </p:clrMapOvr>
  <mc:AlternateContent xmlns:mc="http://schemas.openxmlformats.org/markup-compatibility/2006" xmlns:p14="http://schemas.microsoft.com/office/powerpoint/2010/main">
    <mc:Choice Requires="p14">
      <p:transition spd="slow" p14:dur="2000" advTm="30063"/>
    </mc:Choice>
    <mc:Fallback xmlns="">
      <p:transition spd="slow" advTm="3006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6BDCC1-5612-AA25-73DF-9A73EA10EB0D}"/>
              </a:ext>
            </a:extLst>
          </p:cNvPr>
          <p:cNvSpPr/>
          <p:nvPr/>
        </p:nvSpPr>
        <p:spPr>
          <a:xfrm>
            <a:off x="155448" y="5933716"/>
            <a:ext cx="2578608" cy="82296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sp>
        <p:nvSpPr>
          <p:cNvPr id="2" name="Title 1">
            <a:extLst>
              <a:ext uri="{FF2B5EF4-FFF2-40B4-BE49-F238E27FC236}">
                <a16:creationId xmlns:a16="http://schemas.microsoft.com/office/drawing/2014/main" id="{13897A6A-C8D6-14E1-85E1-141E791BF73C}"/>
              </a:ext>
            </a:extLst>
          </p:cNvPr>
          <p:cNvSpPr>
            <a:spLocks noGrp="1"/>
          </p:cNvSpPr>
          <p:nvPr>
            <p:ph type="title"/>
          </p:nvPr>
        </p:nvSpPr>
        <p:spPr>
          <a:xfrm>
            <a:off x="908946" y="137900"/>
            <a:ext cx="10972800" cy="721318"/>
          </a:xfrm>
        </p:spPr>
        <p:txBody>
          <a:bodyPr/>
          <a:lstStyle/>
          <a:p>
            <a:r>
              <a:rPr lang="en-US" sz="3100">
                <a:solidFill>
                  <a:srgbClr val="384967"/>
                </a:solidFill>
                <a:latin typeface="Georgia"/>
              </a:rPr>
              <a:t>Professional experience requirements </a:t>
            </a:r>
            <a:endParaRPr lang="en-AU" sz="3100">
              <a:solidFill>
                <a:srgbClr val="384967"/>
              </a:solidFill>
              <a:latin typeface="Georgia"/>
            </a:endParaRPr>
          </a:p>
        </p:txBody>
      </p:sp>
      <p:sp>
        <p:nvSpPr>
          <p:cNvPr id="8" name="TextBox 7">
            <a:extLst>
              <a:ext uri="{FF2B5EF4-FFF2-40B4-BE49-F238E27FC236}">
                <a16:creationId xmlns:a16="http://schemas.microsoft.com/office/drawing/2014/main" id="{84FD5E47-C46B-E00E-2999-E97E4CDF0CF5}"/>
              </a:ext>
            </a:extLst>
          </p:cNvPr>
          <p:cNvSpPr txBox="1"/>
          <p:nvPr/>
        </p:nvSpPr>
        <p:spPr>
          <a:xfrm>
            <a:off x="1587352" y="859218"/>
            <a:ext cx="992335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Arial"/>
                <a:ea typeface="+mn-ea"/>
                <a:cs typeface="+mn-cs"/>
              </a:rPr>
              <a:t>36 months FTE</a:t>
            </a:r>
            <a:r>
              <a:rPr kumimoji="0" lang="en-US" sz="1800" b="0" i="0" u="none" strike="noStrike" kern="1200" cap="none" spc="0" normalizeH="0" baseline="0" noProof="0">
                <a:ln>
                  <a:noFill/>
                </a:ln>
                <a:solidFill>
                  <a:prstClr val="black"/>
                </a:solidFill>
                <a:effectLst/>
                <a:uLnTx/>
                <a:uFillTx/>
                <a:latin typeface="Arial"/>
                <a:ea typeface="+mn-ea"/>
                <a:cs typeface="+mn-cs"/>
              </a:rPr>
              <a:t>: 30 months FTE core training | 6 months of non-core training </a:t>
            </a:r>
            <a:endParaRPr kumimoji="0" lang="en-AU" sz="1800" b="0" i="0" u="none" strike="noStrike" kern="1200" cap="none" spc="0" normalizeH="0" baseline="0" noProof="0">
              <a:ln>
                <a:noFill/>
              </a:ln>
              <a:solidFill>
                <a:prstClr val="black"/>
              </a:solidFill>
              <a:effectLst/>
              <a:uLnTx/>
              <a:uFillTx/>
              <a:latin typeface="Arial"/>
              <a:ea typeface="+mn-ea"/>
              <a:cs typeface="+mn-cs"/>
            </a:endParaRPr>
          </a:p>
        </p:txBody>
      </p:sp>
      <p:graphicFrame>
        <p:nvGraphicFramePr>
          <p:cNvPr id="3" name="Table 2">
            <a:extLst>
              <a:ext uri="{FF2B5EF4-FFF2-40B4-BE49-F238E27FC236}">
                <a16:creationId xmlns:a16="http://schemas.microsoft.com/office/drawing/2014/main" id="{9C2B41CC-C2D4-FEF7-DA16-61492B7D5614}"/>
              </a:ext>
            </a:extLst>
          </p:cNvPr>
          <p:cNvGraphicFramePr>
            <a:graphicFrameLocks noGrp="1"/>
          </p:cNvGraphicFramePr>
          <p:nvPr/>
        </p:nvGraphicFramePr>
        <p:xfrm>
          <a:off x="297558" y="1365503"/>
          <a:ext cx="11596883" cy="5248817"/>
        </p:xfrm>
        <a:graphic>
          <a:graphicData uri="http://schemas.openxmlformats.org/drawingml/2006/table">
            <a:tbl>
              <a:tblPr firstRow="1" firstCol="1" bandRow="1">
                <a:tableStyleId>{5940675A-B579-460E-94D1-54222C63F5DA}</a:tableStyleId>
              </a:tblPr>
              <a:tblGrid>
                <a:gridCol w="1994229">
                  <a:extLst>
                    <a:ext uri="{9D8B030D-6E8A-4147-A177-3AD203B41FA5}">
                      <a16:colId xmlns:a16="http://schemas.microsoft.com/office/drawing/2014/main" val="1570295411"/>
                    </a:ext>
                  </a:extLst>
                </a:gridCol>
                <a:gridCol w="9602654">
                  <a:extLst>
                    <a:ext uri="{9D8B030D-6E8A-4147-A177-3AD203B41FA5}">
                      <a16:colId xmlns:a16="http://schemas.microsoft.com/office/drawing/2014/main" val="1800769430"/>
                    </a:ext>
                  </a:extLst>
                </a:gridCol>
              </a:tblGrid>
              <a:tr h="1833657">
                <a:tc>
                  <a:txBody>
                    <a:bodyPr/>
                    <a:lstStyle/>
                    <a:p>
                      <a:pPr marL="0" algn="l" defTabSz="914400" rtl="0" eaLnBrk="1" fontAlgn="base" latinLnBrk="0" hangingPunct="1">
                        <a:lnSpc>
                          <a:spcPct val="115000"/>
                        </a:lnSpc>
                        <a:spcBef>
                          <a:spcPts val="800"/>
                        </a:spcBef>
                        <a:spcAft>
                          <a:spcPts val="800"/>
                        </a:spcAft>
                        <a:buNone/>
                      </a:pPr>
                      <a:r>
                        <a:rPr lang="en-AU" sz="1800" b="1" kern="1200">
                          <a:solidFill>
                            <a:srgbClr val="384967"/>
                          </a:solidFill>
                          <a:effectLst/>
                          <a:latin typeface="+mn-lt"/>
                          <a:ea typeface="Calibri" panose="020F0502020204030204" pitchFamily="34" charset="0"/>
                          <a:cs typeface="Times New Roman" panose="02020603050405020304" pitchFamily="18" charset="0"/>
                        </a:rPr>
                        <a:t>Essential general paediatrics</a:t>
                      </a:r>
                    </a:p>
                    <a:p>
                      <a:pPr fontAlgn="base">
                        <a:lnSpc>
                          <a:spcPct val="115000"/>
                        </a:lnSpc>
                        <a:spcBef>
                          <a:spcPts val="800"/>
                        </a:spcBef>
                        <a:spcAft>
                          <a:spcPts val="800"/>
                        </a:spcAft>
                        <a:buNone/>
                      </a:pPr>
                      <a:r>
                        <a:rPr lang="en-AU" sz="1800">
                          <a:effectLst/>
                          <a:latin typeface="+mn-lt"/>
                        </a:rPr>
                        <a:t>Minimum 12 months</a:t>
                      </a:r>
                      <a:endParaRPr lang="en-AU" sz="1800">
                        <a:solidFill>
                          <a:srgbClr val="404040"/>
                        </a:solidFill>
                        <a:effectLst/>
                        <a:latin typeface="+mn-lt"/>
                        <a:ea typeface="Calibri" panose="020F0502020204030204" pitchFamily="34" charset="0"/>
                        <a:cs typeface="Times New Roman" panose="02020603050405020304" pitchFamily="18" charset="0"/>
                      </a:endParaRPr>
                    </a:p>
                  </a:txBody>
                  <a:tcPr marL="68580" marR="68580" marT="0" marB="0">
                    <a:solidFill>
                      <a:srgbClr val="F1CD73">
                        <a:alpha val="39000"/>
                      </a:srgbClr>
                    </a:solidFill>
                  </a:tcPr>
                </a:tc>
                <a:tc>
                  <a:txBody>
                    <a:bodyPr/>
                    <a:lstStyle/>
                    <a:p>
                      <a:pPr marL="342900" lvl="0" indent="-342900">
                        <a:lnSpc>
                          <a:spcPct val="100000"/>
                        </a:lnSpc>
                        <a:spcBef>
                          <a:spcPts val="0"/>
                        </a:spcBef>
                        <a:spcAft>
                          <a:spcPts val="0"/>
                        </a:spcAft>
                        <a:buClr>
                          <a:srgbClr val="808080"/>
                        </a:buClr>
                        <a:buSzPts val="1100"/>
                        <a:buFont typeface="Symbol" panose="05050102010706020507" pitchFamily="18" charset="2"/>
                        <a:buChar char=""/>
                      </a:pPr>
                      <a:r>
                        <a:rPr lang="en-AU" sz="1400">
                          <a:solidFill>
                            <a:schemeClr val="tx1">
                              <a:lumMod val="75000"/>
                              <a:lumOff val="25000"/>
                            </a:schemeClr>
                          </a:solidFill>
                          <a:effectLst/>
                          <a:latin typeface="+mn-lt"/>
                        </a:rPr>
                        <a:t>Must be at a site / setting accredited for Advanced Training in General Paediatrics.</a:t>
                      </a:r>
                    </a:p>
                    <a:p>
                      <a:pPr marL="342900" lvl="0" indent="-342900">
                        <a:lnSpc>
                          <a:spcPct val="100000"/>
                        </a:lnSpc>
                        <a:spcBef>
                          <a:spcPts val="0"/>
                        </a:spcBef>
                        <a:spcAft>
                          <a:spcPts val="0"/>
                        </a:spcAft>
                        <a:buClr>
                          <a:srgbClr val="808080"/>
                        </a:buClr>
                        <a:buSzPts val="1100"/>
                        <a:buFont typeface="Symbol" panose="05050102010706020507" pitchFamily="18" charset="2"/>
                        <a:buChar char=""/>
                      </a:pPr>
                      <a:r>
                        <a:rPr lang="en-AU" sz="1400">
                          <a:solidFill>
                            <a:schemeClr val="tx1">
                              <a:lumMod val="75000"/>
                              <a:lumOff val="25000"/>
                            </a:schemeClr>
                          </a:solidFill>
                          <a:effectLst/>
                          <a:latin typeface="+mn-lt"/>
                        </a:rPr>
                        <a:t>Is a distinct advanced training (non-basic training) role.</a:t>
                      </a:r>
                    </a:p>
                    <a:p>
                      <a:pPr marL="342900" lvl="0" indent="-342900">
                        <a:lnSpc>
                          <a:spcPct val="100000"/>
                        </a:lnSpc>
                        <a:spcBef>
                          <a:spcPts val="0"/>
                        </a:spcBef>
                        <a:spcAft>
                          <a:spcPts val="0"/>
                        </a:spcAft>
                        <a:buClr>
                          <a:srgbClr val="808080"/>
                        </a:buClr>
                        <a:buSzPts val="1100"/>
                        <a:buFont typeface="Symbol" panose="05050102010706020507" pitchFamily="18" charset="2"/>
                        <a:buChar char=""/>
                      </a:pPr>
                      <a:r>
                        <a:rPr lang="en-AU" sz="1400">
                          <a:solidFill>
                            <a:schemeClr val="tx1">
                              <a:lumMod val="75000"/>
                              <a:lumOff val="25000"/>
                            </a:schemeClr>
                          </a:solidFill>
                          <a:effectLst/>
                          <a:latin typeface="+mn-lt"/>
                        </a:rPr>
                        <a:t>Is a role that provides exposure to general paediatric patients across the age range in a breadth of settings: emergency department, paediatric and neonatal wards, and outpatient clinics.</a:t>
                      </a:r>
                    </a:p>
                    <a:p>
                      <a:pPr marL="342900" lvl="0" indent="-342900">
                        <a:lnSpc>
                          <a:spcPct val="100000"/>
                        </a:lnSpc>
                        <a:spcBef>
                          <a:spcPts val="0"/>
                        </a:spcBef>
                        <a:spcAft>
                          <a:spcPts val="0"/>
                        </a:spcAft>
                        <a:buClr>
                          <a:srgbClr val="808080"/>
                        </a:buClr>
                        <a:buSzPts val="1100"/>
                        <a:buFont typeface="Symbol" panose="05050102010706020507" pitchFamily="18" charset="2"/>
                        <a:buChar char=""/>
                      </a:pPr>
                      <a:r>
                        <a:rPr lang="en-AU" sz="1400">
                          <a:solidFill>
                            <a:schemeClr val="tx1">
                              <a:lumMod val="75000"/>
                              <a:lumOff val="25000"/>
                            </a:schemeClr>
                          </a:solidFill>
                          <a:effectLst/>
                          <a:latin typeface="+mn-lt"/>
                        </a:rPr>
                        <a:t>Includes a neonatal or perinatal component, </a:t>
                      </a:r>
                      <a:br>
                        <a:rPr lang="en-AU" sz="1400">
                          <a:solidFill>
                            <a:schemeClr val="tx1">
                              <a:lumMod val="75000"/>
                              <a:lumOff val="25000"/>
                            </a:schemeClr>
                          </a:solidFill>
                          <a:effectLst/>
                          <a:latin typeface="+mn-lt"/>
                        </a:rPr>
                      </a:br>
                      <a:r>
                        <a:rPr lang="en-AU" sz="1400">
                          <a:solidFill>
                            <a:schemeClr val="tx1">
                              <a:lumMod val="75000"/>
                              <a:lumOff val="25000"/>
                            </a:schemeClr>
                          </a:solidFill>
                          <a:effectLst/>
                          <a:latin typeface="+mn-lt"/>
                        </a:rPr>
                        <a:t>e.g. attending elective / emergency deliveries, completing baby checks, ward rounds on special care nursery babies, and neonatal procedures. </a:t>
                      </a:r>
                    </a:p>
                    <a:p>
                      <a:pPr marL="342900" lvl="0" indent="-342900">
                        <a:lnSpc>
                          <a:spcPct val="100000"/>
                        </a:lnSpc>
                        <a:spcBef>
                          <a:spcPts val="0"/>
                        </a:spcBef>
                        <a:spcAft>
                          <a:spcPts val="0"/>
                        </a:spcAft>
                        <a:buClr>
                          <a:srgbClr val="808080"/>
                        </a:buClr>
                        <a:buSzPts val="1100"/>
                        <a:buFont typeface="Symbol" panose="05050102010706020507" pitchFamily="18" charset="2"/>
                        <a:buChar char=""/>
                      </a:pPr>
                      <a:r>
                        <a:rPr lang="en-AU" sz="1400">
                          <a:solidFill>
                            <a:schemeClr val="tx1">
                              <a:lumMod val="75000"/>
                              <a:lumOff val="25000"/>
                            </a:schemeClr>
                          </a:solidFill>
                          <a:effectLst/>
                          <a:latin typeface="+mn-lt"/>
                        </a:rPr>
                        <a:t>Includes an average of 1 outpatient clinic per week per trainee.</a:t>
                      </a:r>
                    </a:p>
                    <a:p>
                      <a:pPr marL="342900" lvl="0" indent="-342900">
                        <a:lnSpc>
                          <a:spcPct val="100000"/>
                        </a:lnSpc>
                        <a:spcBef>
                          <a:spcPts val="0"/>
                        </a:spcBef>
                        <a:spcAft>
                          <a:spcPts val="0"/>
                        </a:spcAft>
                        <a:buClr>
                          <a:srgbClr val="808080"/>
                        </a:buClr>
                        <a:buSzPts val="1100"/>
                        <a:buFont typeface="Symbol" panose="05050102010706020507" pitchFamily="18" charset="2"/>
                        <a:buChar char=""/>
                      </a:pPr>
                      <a:r>
                        <a:rPr lang="en-AU" sz="1400">
                          <a:solidFill>
                            <a:schemeClr val="tx1">
                              <a:lumMod val="75000"/>
                              <a:lumOff val="25000"/>
                            </a:schemeClr>
                          </a:solidFill>
                          <a:effectLst/>
                          <a:latin typeface="+mn-lt"/>
                        </a:rPr>
                        <a:t>Has a case-mix that includes patients with behavioural and/or developmental problems.</a:t>
                      </a:r>
                    </a:p>
                    <a:p>
                      <a:pPr marL="0" lvl="0" indent="0">
                        <a:lnSpc>
                          <a:spcPct val="100000"/>
                        </a:lnSpc>
                        <a:spcBef>
                          <a:spcPts val="0"/>
                        </a:spcBef>
                        <a:spcAft>
                          <a:spcPts val="0"/>
                        </a:spcAft>
                        <a:buClr>
                          <a:srgbClr val="808080"/>
                        </a:buClr>
                        <a:buSzPts val="1100"/>
                        <a:buFont typeface="Symbol" panose="05050102010706020507" pitchFamily="18" charset="2"/>
                        <a:buNone/>
                      </a:pPr>
                      <a:endParaRPr lang="en-AU" sz="1400">
                        <a:solidFill>
                          <a:schemeClr val="tx1">
                            <a:lumMod val="75000"/>
                            <a:lumOff val="25000"/>
                          </a:schemeClr>
                        </a:solidFill>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64404947"/>
                  </a:ext>
                </a:extLst>
              </a:tr>
              <a:tr h="3115217">
                <a:tc>
                  <a:txBody>
                    <a:bodyPr/>
                    <a:lstStyle/>
                    <a:p>
                      <a:pPr fontAlgn="base">
                        <a:lnSpc>
                          <a:spcPct val="115000"/>
                        </a:lnSpc>
                        <a:spcBef>
                          <a:spcPts val="800"/>
                        </a:spcBef>
                        <a:spcAft>
                          <a:spcPts val="800"/>
                        </a:spcAft>
                        <a:buNone/>
                      </a:pPr>
                      <a:r>
                        <a:rPr lang="en-AU" sz="1800" b="1">
                          <a:solidFill>
                            <a:srgbClr val="384967"/>
                          </a:solidFill>
                          <a:effectLst/>
                          <a:latin typeface="+mn-lt"/>
                          <a:ea typeface="Calibri" panose="020F0502020204030204" pitchFamily="34" charset="0"/>
                          <a:cs typeface="Times New Roman" panose="02020603050405020304" pitchFamily="18" charset="0"/>
                        </a:rPr>
                        <a:t>Hospital paediatrics</a:t>
                      </a:r>
                      <a:endParaRPr lang="en-AU" sz="1800">
                        <a:solidFill>
                          <a:srgbClr val="404040"/>
                        </a:solidFill>
                        <a:effectLst/>
                        <a:latin typeface="+mn-lt"/>
                        <a:ea typeface="Calibri" panose="020F0502020204030204" pitchFamily="34" charset="0"/>
                        <a:cs typeface="Times New Roman" panose="02020603050405020304" pitchFamily="18" charset="0"/>
                      </a:endParaRPr>
                    </a:p>
                    <a:p>
                      <a:pPr fontAlgn="base">
                        <a:lnSpc>
                          <a:spcPct val="115000"/>
                        </a:lnSpc>
                        <a:spcBef>
                          <a:spcPts val="800"/>
                        </a:spcBef>
                        <a:spcAft>
                          <a:spcPts val="800"/>
                        </a:spcAft>
                        <a:buNone/>
                      </a:pPr>
                      <a:r>
                        <a:rPr lang="en-AU" sz="1800">
                          <a:solidFill>
                            <a:srgbClr val="404040"/>
                          </a:solidFill>
                          <a:effectLst/>
                          <a:latin typeface="+mn-lt"/>
                          <a:ea typeface="Calibri" panose="020F0502020204030204" pitchFamily="34" charset="0"/>
                          <a:cs typeface="Times New Roman" panose="02020603050405020304" pitchFamily="18" charset="0"/>
                        </a:rPr>
                        <a:t>Minimum 6 months</a:t>
                      </a:r>
                    </a:p>
                    <a:p>
                      <a:pPr fontAlgn="base">
                        <a:lnSpc>
                          <a:spcPct val="115000"/>
                        </a:lnSpc>
                        <a:spcBef>
                          <a:spcPts val="800"/>
                        </a:spcBef>
                        <a:spcAft>
                          <a:spcPts val="800"/>
                        </a:spcAft>
                        <a:buNone/>
                      </a:pPr>
                      <a:endParaRPr lang="en-AU" sz="1800">
                        <a:solidFill>
                          <a:srgbClr val="404040"/>
                        </a:solidFill>
                        <a:effectLst/>
                        <a:latin typeface="+mn-lt"/>
                        <a:ea typeface="Calibri" panose="020F0502020204030204" pitchFamily="34" charset="0"/>
                        <a:cs typeface="Times New Roman" panose="02020603050405020304" pitchFamily="18" charset="0"/>
                      </a:endParaRPr>
                    </a:p>
                  </a:txBody>
                  <a:tcPr marL="68580" marR="68580" marT="0" marB="0">
                    <a:solidFill>
                      <a:srgbClr val="F1CD73">
                        <a:alpha val="39000"/>
                      </a:srgbClr>
                    </a:solidFill>
                  </a:tcPr>
                </a:tc>
                <a:tc>
                  <a:txBody>
                    <a:bodyPr/>
                    <a:lstStyle/>
                    <a:p>
                      <a:pPr marL="342900" lvl="0" indent="-342900">
                        <a:lnSpc>
                          <a:spcPct val="100000"/>
                        </a:lnSpc>
                        <a:spcBef>
                          <a:spcPts val="0"/>
                        </a:spcBef>
                        <a:spcAft>
                          <a:spcPts val="0"/>
                        </a:spcAft>
                        <a:buClr>
                          <a:srgbClr val="808080"/>
                        </a:buClr>
                        <a:buSzPts val="1100"/>
                        <a:buFont typeface="Symbol" panose="05050102010706020507" pitchFamily="18" charset="2"/>
                        <a:buChar char=""/>
                      </a:pPr>
                      <a:r>
                        <a:rPr lang="en-AU" sz="1400">
                          <a:solidFill>
                            <a:schemeClr val="tx1">
                              <a:lumMod val="75000"/>
                              <a:lumOff val="25000"/>
                            </a:schemeClr>
                          </a:solidFill>
                          <a:effectLst/>
                          <a:latin typeface="+mn-lt"/>
                          <a:ea typeface="Calibri" panose="020F0502020204030204" pitchFamily="34" charset="0"/>
                          <a:cs typeface="Times New Roman" panose="02020603050405020304" pitchFamily="18" charset="0"/>
                        </a:rPr>
                        <a:t>Must be at a site / setting accredited for Advanced Training in General Paediatrics.</a:t>
                      </a:r>
                    </a:p>
                    <a:p>
                      <a:pPr marL="342900" lvl="0" indent="-342900">
                        <a:lnSpc>
                          <a:spcPct val="100000"/>
                        </a:lnSpc>
                        <a:spcBef>
                          <a:spcPts val="0"/>
                        </a:spcBef>
                        <a:spcAft>
                          <a:spcPts val="0"/>
                        </a:spcAft>
                        <a:buClr>
                          <a:srgbClr val="808080"/>
                        </a:buClr>
                        <a:buSzPts val="1100"/>
                        <a:buFont typeface="Symbol" panose="05050102010706020507" pitchFamily="18" charset="2"/>
                        <a:buChar char=""/>
                      </a:pPr>
                      <a:r>
                        <a:rPr lang="en-AU" sz="1400">
                          <a:solidFill>
                            <a:schemeClr val="tx1">
                              <a:lumMod val="75000"/>
                              <a:lumOff val="25000"/>
                            </a:schemeClr>
                          </a:solidFill>
                          <a:effectLst/>
                          <a:latin typeface="+mn-lt"/>
                          <a:ea typeface="Calibri" panose="020F0502020204030204" pitchFamily="34" charset="0"/>
                          <a:cs typeface="Times New Roman" panose="02020603050405020304" pitchFamily="18" charset="0"/>
                        </a:rPr>
                        <a:t>A role that involves frequent care of acutely unwell general paediatric patients in hospital-based settings.</a:t>
                      </a:r>
                    </a:p>
                    <a:p>
                      <a:pPr marL="342900" lvl="0" indent="-342900">
                        <a:lnSpc>
                          <a:spcPct val="100000"/>
                        </a:lnSpc>
                        <a:spcBef>
                          <a:spcPts val="0"/>
                        </a:spcBef>
                        <a:spcAft>
                          <a:spcPts val="0"/>
                        </a:spcAft>
                        <a:buClr>
                          <a:srgbClr val="808080"/>
                        </a:buClr>
                        <a:buSzPts val="1100"/>
                        <a:buFont typeface="Symbol" panose="05050102010706020507" pitchFamily="18" charset="2"/>
                        <a:buChar char=""/>
                      </a:pPr>
                      <a:r>
                        <a:rPr lang="en-AU" sz="1400">
                          <a:solidFill>
                            <a:schemeClr val="tx1">
                              <a:lumMod val="75000"/>
                              <a:lumOff val="25000"/>
                            </a:schemeClr>
                          </a:solidFill>
                          <a:effectLst/>
                          <a:latin typeface="+mn-lt"/>
                          <a:ea typeface="Calibri" panose="020F0502020204030204" pitchFamily="34" charset="0"/>
                          <a:cs typeface="Times New Roman" panose="02020603050405020304" pitchFamily="18" charset="0"/>
                        </a:rPr>
                        <a:t>Role should include care for patients with acute and emergency presentations and responding </a:t>
                      </a:r>
                      <a:br>
                        <a:rPr lang="en-AU" sz="1400">
                          <a:solidFill>
                            <a:schemeClr val="tx1">
                              <a:lumMod val="75000"/>
                              <a:lumOff val="25000"/>
                            </a:schemeClr>
                          </a:solidFill>
                          <a:effectLst/>
                          <a:latin typeface="+mn-lt"/>
                          <a:ea typeface="Calibri" panose="020F0502020204030204" pitchFamily="34" charset="0"/>
                          <a:cs typeface="Times New Roman" panose="02020603050405020304" pitchFamily="18" charset="0"/>
                        </a:rPr>
                      </a:br>
                      <a:r>
                        <a:rPr lang="en-AU" sz="1400">
                          <a:solidFill>
                            <a:schemeClr val="tx1">
                              <a:lumMod val="75000"/>
                              <a:lumOff val="25000"/>
                            </a:schemeClr>
                          </a:solidFill>
                          <a:effectLst/>
                          <a:latin typeface="+mn-lt"/>
                          <a:ea typeface="Calibri" panose="020F0502020204030204" pitchFamily="34" charset="0"/>
                          <a:cs typeface="Times New Roman" panose="02020603050405020304" pitchFamily="18" charset="0"/>
                        </a:rPr>
                        <a:t>to acutely deteriorating patients, e.g. attendance to review patients in a paediatric emergency department, paediatric / neonatal intensive care unit, or as part of a weekly paediatric on-call roster where attendance is required.</a:t>
                      </a:r>
                    </a:p>
                    <a:p>
                      <a:pPr marL="342900" lvl="0" indent="-342900">
                        <a:lnSpc>
                          <a:spcPct val="100000"/>
                        </a:lnSpc>
                        <a:spcBef>
                          <a:spcPts val="0"/>
                        </a:spcBef>
                        <a:spcAft>
                          <a:spcPts val="0"/>
                        </a:spcAft>
                        <a:buClr>
                          <a:srgbClr val="808080"/>
                        </a:buClr>
                        <a:buSzPts val="1100"/>
                        <a:buFont typeface="Symbol" panose="05050102010706020507" pitchFamily="18" charset="2"/>
                        <a:buChar char=""/>
                      </a:pPr>
                      <a:r>
                        <a:rPr lang="en-AU" sz="1400">
                          <a:solidFill>
                            <a:schemeClr val="tx1">
                              <a:lumMod val="75000"/>
                              <a:lumOff val="25000"/>
                            </a:schemeClr>
                          </a:solidFill>
                          <a:effectLst/>
                          <a:latin typeface="+mn-lt"/>
                          <a:ea typeface="Calibri" panose="020F0502020204030204" pitchFamily="34" charset="0"/>
                          <a:cs typeface="Times New Roman" panose="02020603050405020304" pitchFamily="18" charset="0"/>
                        </a:rPr>
                        <a:t>Examples of suitable rotations include:</a:t>
                      </a:r>
                    </a:p>
                    <a:p>
                      <a:pPr marL="800100" lvl="1" indent="-342900">
                        <a:lnSpc>
                          <a:spcPct val="100000"/>
                        </a:lnSpc>
                        <a:spcBef>
                          <a:spcPts val="0"/>
                        </a:spcBef>
                        <a:spcAft>
                          <a:spcPts val="0"/>
                        </a:spcAft>
                        <a:buClr>
                          <a:srgbClr val="7F7F7F"/>
                        </a:buClr>
                        <a:buSzPts val="1000"/>
                        <a:buFont typeface="Courier New" panose="02070309020205020404" pitchFamily="49" charset="0"/>
                        <a:buChar char="o"/>
                      </a:pPr>
                      <a:r>
                        <a:rPr lang="en-AU" sz="1400" u="none" strike="noStrike">
                          <a:solidFill>
                            <a:schemeClr val="tx1">
                              <a:lumMod val="75000"/>
                              <a:lumOff val="25000"/>
                            </a:schemeClr>
                          </a:solidFill>
                          <a:effectLst/>
                          <a:latin typeface="+mn-lt"/>
                          <a:ea typeface="Calibri" panose="020F0502020204030204" pitchFamily="34" charset="0"/>
                          <a:cs typeface="Times New Roman" panose="02020603050405020304" pitchFamily="18" charset="0"/>
                        </a:rPr>
                        <a:t>paediatric emergency medicine, paediatric </a:t>
                      </a:r>
                      <a:br>
                        <a:rPr lang="en-AU" sz="1400" u="none" strike="noStrike">
                          <a:solidFill>
                            <a:schemeClr val="tx1">
                              <a:lumMod val="75000"/>
                              <a:lumOff val="25000"/>
                            </a:schemeClr>
                          </a:solidFill>
                          <a:effectLst/>
                          <a:latin typeface="+mn-lt"/>
                          <a:ea typeface="Calibri" panose="020F0502020204030204" pitchFamily="34" charset="0"/>
                          <a:cs typeface="Times New Roman" panose="02020603050405020304" pitchFamily="18" charset="0"/>
                        </a:rPr>
                      </a:br>
                      <a:r>
                        <a:rPr lang="en-AU" sz="1400" u="none" strike="noStrike">
                          <a:solidFill>
                            <a:schemeClr val="tx1">
                              <a:lumMod val="75000"/>
                              <a:lumOff val="25000"/>
                            </a:schemeClr>
                          </a:solidFill>
                          <a:effectLst/>
                          <a:latin typeface="+mn-lt"/>
                          <a:ea typeface="Calibri" panose="020F0502020204030204" pitchFamily="34" charset="0"/>
                          <a:cs typeface="Times New Roman" panose="02020603050405020304" pitchFamily="18" charset="0"/>
                        </a:rPr>
                        <a:t>or neonatal intensive care unit</a:t>
                      </a:r>
                    </a:p>
                    <a:p>
                      <a:pPr marL="800100" lvl="1" indent="-342900">
                        <a:lnSpc>
                          <a:spcPct val="100000"/>
                        </a:lnSpc>
                        <a:spcBef>
                          <a:spcPts val="0"/>
                        </a:spcBef>
                        <a:spcAft>
                          <a:spcPts val="0"/>
                        </a:spcAft>
                        <a:buClr>
                          <a:srgbClr val="7F7F7F"/>
                        </a:buClr>
                        <a:buSzPts val="1000"/>
                        <a:buFont typeface="Courier New" panose="02070309020205020404" pitchFamily="49" charset="0"/>
                        <a:buChar char="o"/>
                      </a:pPr>
                      <a:r>
                        <a:rPr lang="en-AU" sz="1400" u="none" strike="noStrike">
                          <a:solidFill>
                            <a:schemeClr val="tx1">
                              <a:lumMod val="75000"/>
                              <a:lumOff val="25000"/>
                            </a:schemeClr>
                          </a:solidFill>
                          <a:effectLst/>
                          <a:latin typeface="+mn-lt"/>
                          <a:ea typeface="Calibri" panose="020F0502020204030204" pitchFamily="34" charset="0"/>
                          <a:cs typeface="Times New Roman" panose="02020603050405020304" pitchFamily="18" charset="0"/>
                        </a:rPr>
                        <a:t>hospital medical lead, hospital in the home (HITH)</a:t>
                      </a:r>
                    </a:p>
                    <a:p>
                      <a:pPr marL="800100" lvl="1" indent="-342900">
                        <a:lnSpc>
                          <a:spcPct val="100000"/>
                        </a:lnSpc>
                        <a:spcBef>
                          <a:spcPts val="0"/>
                        </a:spcBef>
                        <a:spcAft>
                          <a:spcPts val="0"/>
                        </a:spcAft>
                        <a:buClr>
                          <a:srgbClr val="7F7F7F"/>
                        </a:buClr>
                        <a:buSzPts val="1000"/>
                        <a:buFont typeface="Courier New" panose="02070309020205020404" pitchFamily="49" charset="0"/>
                        <a:buChar char="o"/>
                      </a:pPr>
                      <a:r>
                        <a:rPr lang="en-AU" sz="1400" u="none" strike="noStrike">
                          <a:solidFill>
                            <a:schemeClr val="tx1">
                              <a:lumMod val="75000"/>
                              <a:lumOff val="25000"/>
                            </a:schemeClr>
                          </a:solidFill>
                          <a:effectLst/>
                          <a:latin typeface="+mn-lt"/>
                          <a:ea typeface="Calibri" panose="020F0502020204030204" pitchFamily="34" charset="0"/>
                          <a:cs typeface="Times New Roman" panose="02020603050405020304" pitchFamily="18" charset="0"/>
                        </a:rPr>
                        <a:t>general paediatrics at a regional / rural </a:t>
                      </a:r>
                      <a:br>
                        <a:rPr lang="en-AU" sz="1400" u="none" strike="noStrike">
                          <a:solidFill>
                            <a:schemeClr val="tx1">
                              <a:lumMod val="75000"/>
                              <a:lumOff val="25000"/>
                            </a:schemeClr>
                          </a:solidFill>
                          <a:effectLst/>
                          <a:latin typeface="+mn-lt"/>
                          <a:ea typeface="Calibri" panose="020F0502020204030204" pitchFamily="34" charset="0"/>
                          <a:cs typeface="Times New Roman" panose="02020603050405020304" pitchFamily="18" charset="0"/>
                        </a:rPr>
                      </a:br>
                      <a:r>
                        <a:rPr lang="en-AU" sz="1400" u="none" strike="noStrike">
                          <a:solidFill>
                            <a:schemeClr val="tx1">
                              <a:lumMod val="75000"/>
                              <a:lumOff val="25000"/>
                            </a:schemeClr>
                          </a:solidFill>
                          <a:effectLst/>
                          <a:latin typeface="+mn-lt"/>
                          <a:ea typeface="Calibri" panose="020F0502020204030204" pitchFamily="34" charset="0"/>
                          <a:cs typeface="Times New Roman" panose="02020603050405020304" pitchFamily="18" charset="0"/>
                        </a:rPr>
                        <a:t>hospital that involves on-call rosters and responding to deteriorating patients.</a:t>
                      </a:r>
                    </a:p>
                    <a:p>
                      <a:pPr marL="342900" lvl="0" indent="-342900">
                        <a:lnSpc>
                          <a:spcPct val="100000"/>
                        </a:lnSpc>
                        <a:spcBef>
                          <a:spcPts val="0"/>
                        </a:spcBef>
                        <a:spcAft>
                          <a:spcPts val="0"/>
                        </a:spcAft>
                        <a:buClr>
                          <a:srgbClr val="808080"/>
                        </a:buClr>
                        <a:buSzPts val="1100"/>
                        <a:buFont typeface="Symbol" panose="05050102010706020507" pitchFamily="18" charset="2"/>
                        <a:buChar char=""/>
                      </a:pPr>
                      <a:r>
                        <a:rPr lang="en-AU" sz="1400">
                          <a:solidFill>
                            <a:schemeClr val="tx1">
                              <a:lumMod val="75000"/>
                              <a:lumOff val="25000"/>
                            </a:schemeClr>
                          </a:solidFill>
                          <a:effectLst/>
                          <a:latin typeface="+mn-lt"/>
                          <a:ea typeface="Calibri" panose="020F0502020204030204" pitchFamily="34" charset="0"/>
                          <a:cs typeface="Times New Roman" panose="02020603050405020304" pitchFamily="18" charset="0"/>
                        </a:rPr>
                        <a:t>Paediatric subspecialty rotations are not suitable.</a:t>
                      </a:r>
                    </a:p>
                  </a:txBody>
                  <a:tcPr marL="68580" marR="68580" marT="0" marB="0"/>
                </a:tc>
                <a:extLst>
                  <a:ext uri="{0D108BD9-81ED-4DB2-BD59-A6C34878D82A}">
                    <a16:rowId xmlns:a16="http://schemas.microsoft.com/office/drawing/2014/main" val="3273704625"/>
                  </a:ext>
                </a:extLst>
              </a:tr>
            </a:tbl>
          </a:graphicData>
        </a:graphic>
      </p:graphicFrame>
      <p:pic>
        <p:nvPicPr>
          <p:cNvPr id="13" name="Video 12">
            <a:extLst>
              <a:ext uri="{FF2B5EF4-FFF2-40B4-BE49-F238E27FC236}">
                <a16:creationId xmlns:a16="http://schemas.microsoft.com/office/drawing/2014/main" id="{AD2690B2-D9C6-E734-24F6-7DD14A684684}"/>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15028976"/>
      </p:ext>
    </p:extLst>
  </p:cSld>
  <p:clrMapOvr>
    <a:masterClrMapping/>
  </p:clrMapOvr>
  <mc:AlternateContent xmlns:mc="http://schemas.openxmlformats.org/markup-compatibility/2006" xmlns:p14="http://schemas.microsoft.com/office/powerpoint/2010/main">
    <mc:Choice Requires="p14">
      <p:transition spd="slow" p14:dur="2000" advTm="171956"/>
    </mc:Choice>
    <mc:Fallback xmlns="">
      <p:transition spd="slow" advTm="1719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A5FA41-761E-722D-C7AA-E7A557F9C911}"/>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6676E24D-58D7-9754-0D4F-26A6C4A2A45A}"/>
              </a:ext>
            </a:extLst>
          </p:cNvPr>
          <p:cNvSpPr/>
          <p:nvPr/>
        </p:nvSpPr>
        <p:spPr>
          <a:xfrm>
            <a:off x="219108" y="6004218"/>
            <a:ext cx="2578608" cy="82296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sp>
        <p:nvSpPr>
          <p:cNvPr id="2" name="Title 1">
            <a:extLst>
              <a:ext uri="{FF2B5EF4-FFF2-40B4-BE49-F238E27FC236}">
                <a16:creationId xmlns:a16="http://schemas.microsoft.com/office/drawing/2014/main" id="{30E7C3AD-BE90-E277-C724-E6FE8365407A}"/>
              </a:ext>
            </a:extLst>
          </p:cNvPr>
          <p:cNvSpPr>
            <a:spLocks noGrp="1"/>
          </p:cNvSpPr>
          <p:nvPr>
            <p:ph type="title"/>
          </p:nvPr>
        </p:nvSpPr>
        <p:spPr>
          <a:xfrm>
            <a:off x="908946" y="137900"/>
            <a:ext cx="10972800" cy="721318"/>
          </a:xfrm>
        </p:spPr>
        <p:txBody>
          <a:bodyPr/>
          <a:lstStyle/>
          <a:p>
            <a:r>
              <a:rPr lang="en-US" sz="3100">
                <a:solidFill>
                  <a:srgbClr val="384967"/>
                </a:solidFill>
                <a:latin typeface="Georgia"/>
              </a:rPr>
              <a:t>Professional experience requirements </a:t>
            </a:r>
            <a:endParaRPr lang="en-AU" sz="3100">
              <a:solidFill>
                <a:srgbClr val="384967"/>
              </a:solidFill>
              <a:latin typeface="Georgia"/>
            </a:endParaRPr>
          </a:p>
        </p:txBody>
      </p:sp>
      <p:graphicFrame>
        <p:nvGraphicFramePr>
          <p:cNvPr id="4" name="Table 3">
            <a:extLst>
              <a:ext uri="{FF2B5EF4-FFF2-40B4-BE49-F238E27FC236}">
                <a16:creationId xmlns:a16="http://schemas.microsoft.com/office/drawing/2014/main" id="{F873A67A-94FC-B70C-D6FA-6FC183EDA2C8}"/>
              </a:ext>
            </a:extLst>
          </p:cNvPr>
          <p:cNvGraphicFramePr>
            <a:graphicFrameLocks noGrp="1"/>
          </p:cNvGraphicFramePr>
          <p:nvPr/>
        </p:nvGraphicFramePr>
        <p:xfrm>
          <a:off x="219108" y="1062830"/>
          <a:ext cx="11753783" cy="5282366"/>
        </p:xfrm>
        <a:graphic>
          <a:graphicData uri="http://schemas.openxmlformats.org/drawingml/2006/table">
            <a:tbl>
              <a:tblPr firstRow="1" firstCol="1" bandRow="1">
                <a:tableStyleId>{5940675A-B579-460E-94D1-54222C63F5DA}</a:tableStyleId>
              </a:tblPr>
              <a:tblGrid>
                <a:gridCol w="2061105">
                  <a:extLst>
                    <a:ext uri="{9D8B030D-6E8A-4147-A177-3AD203B41FA5}">
                      <a16:colId xmlns:a16="http://schemas.microsoft.com/office/drawing/2014/main" val="1570295411"/>
                    </a:ext>
                  </a:extLst>
                </a:gridCol>
                <a:gridCol w="9692678">
                  <a:extLst>
                    <a:ext uri="{9D8B030D-6E8A-4147-A177-3AD203B41FA5}">
                      <a16:colId xmlns:a16="http://schemas.microsoft.com/office/drawing/2014/main" val="1800769430"/>
                    </a:ext>
                  </a:extLst>
                </a:gridCol>
              </a:tblGrid>
              <a:tr h="2735708">
                <a:tc>
                  <a:txBody>
                    <a:bodyPr/>
                    <a:lstStyle/>
                    <a:p>
                      <a:pPr fontAlgn="base">
                        <a:lnSpc>
                          <a:spcPct val="115000"/>
                        </a:lnSpc>
                        <a:spcBef>
                          <a:spcPts val="800"/>
                        </a:spcBef>
                        <a:spcAft>
                          <a:spcPts val="800"/>
                        </a:spcAft>
                        <a:buNone/>
                      </a:pPr>
                      <a:r>
                        <a:rPr lang="en-AU" sz="1600" b="1">
                          <a:solidFill>
                            <a:srgbClr val="384967"/>
                          </a:solidFill>
                          <a:effectLst/>
                          <a:latin typeface="+mn-lt"/>
                          <a:ea typeface="Calibri" panose="020F0502020204030204" pitchFamily="34" charset="0"/>
                          <a:cs typeface="Times New Roman" panose="02020603050405020304" pitchFamily="18" charset="0"/>
                        </a:rPr>
                        <a:t>Developmental and </a:t>
                      </a:r>
                      <a:br>
                        <a:rPr lang="en-AU" sz="1600" b="1">
                          <a:solidFill>
                            <a:srgbClr val="384967"/>
                          </a:solidFill>
                          <a:effectLst/>
                          <a:latin typeface="+mn-lt"/>
                          <a:ea typeface="Calibri" panose="020F0502020204030204" pitchFamily="34" charset="0"/>
                          <a:cs typeface="Times New Roman" panose="02020603050405020304" pitchFamily="18" charset="0"/>
                        </a:rPr>
                      </a:br>
                      <a:r>
                        <a:rPr lang="en-AU" sz="1600" b="1">
                          <a:solidFill>
                            <a:srgbClr val="384967"/>
                          </a:solidFill>
                          <a:effectLst/>
                          <a:latin typeface="+mn-lt"/>
                          <a:ea typeface="Calibri" panose="020F0502020204030204" pitchFamily="34" charset="0"/>
                          <a:cs typeface="Times New Roman" panose="02020603050405020304" pitchFamily="18" charset="0"/>
                        </a:rPr>
                        <a:t>behavioural paediatrics</a:t>
                      </a:r>
                      <a:endParaRPr lang="en-AU" sz="1600">
                        <a:solidFill>
                          <a:srgbClr val="404040"/>
                        </a:solidFill>
                        <a:effectLst/>
                        <a:latin typeface="+mn-lt"/>
                        <a:ea typeface="Calibri" panose="020F0502020204030204" pitchFamily="34" charset="0"/>
                        <a:cs typeface="Times New Roman" panose="02020603050405020304" pitchFamily="18" charset="0"/>
                      </a:endParaRPr>
                    </a:p>
                    <a:p>
                      <a:pPr fontAlgn="base">
                        <a:lnSpc>
                          <a:spcPct val="115000"/>
                        </a:lnSpc>
                        <a:spcBef>
                          <a:spcPts val="800"/>
                        </a:spcBef>
                        <a:spcAft>
                          <a:spcPts val="800"/>
                        </a:spcAft>
                        <a:buNone/>
                      </a:pPr>
                      <a:r>
                        <a:rPr lang="en-AU" sz="1600">
                          <a:solidFill>
                            <a:srgbClr val="404040"/>
                          </a:solidFill>
                          <a:effectLst/>
                          <a:latin typeface="+mn-lt"/>
                          <a:ea typeface="Calibri" panose="020F0502020204030204" pitchFamily="34" charset="0"/>
                          <a:cs typeface="Times New Roman" panose="02020603050405020304" pitchFamily="18" charset="0"/>
                        </a:rPr>
                        <a:t>Minimum 6 months</a:t>
                      </a:r>
                    </a:p>
                  </a:txBody>
                  <a:tcPr marL="68580" marR="68580" marT="0" marB="0">
                    <a:solidFill>
                      <a:srgbClr val="F9E8BD"/>
                    </a:solidFill>
                  </a:tcPr>
                </a:tc>
                <a:tc>
                  <a:txBody>
                    <a:bodyPr/>
                    <a:lstStyle/>
                    <a:p>
                      <a:pPr marL="342900" lvl="0" indent="-342900">
                        <a:lnSpc>
                          <a:spcPct val="100000"/>
                        </a:lnSpc>
                        <a:spcBef>
                          <a:spcPts val="0"/>
                        </a:spcBef>
                        <a:spcAft>
                          <a:spcPts val="0"/>
                        </a:spcAft>
                        <a:buClr>
                          <a:srgbClr val="808080"/>
                        </a:buClr>
                        <a:buSzPts val="1100"/>
                        <a:buFont typeface="Symbol" panose="05050102010706020507" pitchFamily="18" charset="2"/>
                        <a:buChar char=""/>
                      </a:pPr>
                      <a:r>
                        <a:rPr lang="en-AU" sz="1400">
                          <a:solidFill>
                            <a:schemeClr val="tx1">
                              <a:lumMod val="75000"/>
                              <a:lumOff val="25000"/>
                            </a:schemeClr>
                          </a:solidFill>
                          <a:effectLst/>
                          <a:latin typeface="+mn-lt"/>
                          <a:ea typeface="Calibri" panose="020F0502020204030204" pitchFamily="34" charset="0"/>
                          <a:cs typeface="Times New Roman" panose="02020603050405020304" pitchFamily="18" charset="0"/>
                        </a:rPr>
                        <a:t>Must be at a site / setting accredited for Advanced Training in General Paediatrics.</a:t>
                      </a:r>
                    </a:p>
                    <a:p>
                      <a:pPr marL="342900" lvl="0" indent="-342900">
                        <a:lnSpc>
                          <a:spcPct val="100000"/>
                        </a:lnSpc>
                        <a:spcBef>
                          <a:spcPts val="0"/>
                        </a:spcBef>
                        <a:spcAft>
                          <a:spcPts val="0"/>
                        </a:spcAft>
                        <a:buClr>
                          <a:srgbClr val="808080"/>
                        </a:buClr>
                        <a:buSzPts val="1100"/>
                        <a:buFont typeface="Symbol" panose="05050102010706020507" pitchFamily="18" charset="2"/>
                        <a:buChar char=""/>
                      </a:pPr>
                      <a:r>
                        <a:rPr lang="en-AU" sz="1400">
                          <a:solidFill>
                            <a:schemeClr val="tx1">
                              <a:lumMod val="75000"/>
                              <a:lumOff val="25000"/>
                            </a:schemeClr>
                          </a:solidFill>
                          <a:effectLst/>
                          <a:latin typeface="+mn-lt"/>
                          <a:ea typeface="Calibri" panose="020F0502020204030204" pitchFamily="34" charset="0"/>
                          <a:cs typeface="Times New Roman" panose="02020603050405020304" pitchFamily="18" charset="0"/>
                        </a:rPr>
                        <a:t>A distinct advanced trainee role where there is a focus on seeing patients with complex behavioural, neurodevelopmental, and psychosocial presentations.</a:t>
                      </a:r>
                    </a:p>
                    <a:p>
                      <a:pPr marL="342900" lvl="0" indent="-342900">
                        <a:lnSpc>
                          <a:spcPct val="100000"/>
                        </a:lnSpc>
                        <a:spcBef>
                          <a:spcPts val="0"/>
                        </a:spcBef>
                        <a:spcAft>
                          <a:spcPts val="0"/>
                        </a:spcAft>
                        <a:buClr>
                          <a:srgbClr val="808080"/>
                        </a:buClr>
                        <a:buSzPts val="1100"/>
                        <a:buFont typeface="Symbol" panose="05050102010706020507" pitchFamily="18" charset="2"/>
                        <a:buChar char=""/>
                      </a:pPr>
                      <a:r>
                        <a:rPr lang="en-AU" sz="1400">
                          <a:solidFill>
                            <a:schemeClr val="tx1">
                              <a:lumMod val="75000"/>
                              <a:lumOff val="25000"/>
                            </a:schemeClr>
                          </a:solidFill>
                          <a:effectLst/>
                          <a:latin typeface="+mn-lt"/>
                          <a:ea typeface="Calibri" panose="020F0502020204030204" pitchFamily="34" charset="0"/>
                          <a:cs typeface="Times New Roman" panose="02020603050405020304" pitchFamily="18" charset="0"/>
                        </a:rPr>
                        <a:t>Includes outpatient clinics, which must comprise (but does not have to be exclusively) patients with behavioural and/or developmental problems.</a:t>
                      </a:r>
                    </a:p>
                    <a:p>
                      <a:pPr marL="342900" lvl="0" indent="-342900">
                        <a:lnSpc>
                          <a:spcPct val="100000"/>
                        </a:lnSpc>
                        <a:spcBef>
                          <a:spcPts val="0"/>
                        </a:spcBef>
                        <a:spcAft>
                          <a:spcPts val="0"/>
                        </a:spcAft>
                        <a:buClr>
                          <a:srgbClr val="808080"/>
                        </a:buClr>
                        <a:buSzPts val="1100"/>
                        <a:buFont typeface="Symbol" panose="05050102010706020507" pitchFamily="18" charset="2"/>
                        <a:buChar char=""/>
                      </a:pPr>
                      <a:r>
                        <a:rPr lang="en-AU" sz="1400">
                          <a:solidFill>
                            <a:schemeClr val="tx1">
                              <a:lumMod val="75000"/>
                              <a:lumOff val="25000"/>
                            </a:schemeClr>
                          </a:solidFill>
                          <a:effectLst/>
                          <a:latin typeface="+mn-lt"/>
                          <a:ea typeface="Calibri" panose="020F0502020204030204" pitchFamily="34" charset="0"/>
                          <a:cs typeface="Times New Roman" panose="02020603050405020304" pitchFamily="18" charset="0"/>
                        </a:rPr>
                        <a:t>Examples of suitable rotations include: </a:t>
                      </a:r>
                      <a:endParaRPr lang="en-AU" sz="1400" u="none" strike="noStrike">
                        <a:solidFill>
                          <a:schemeClr val="tx1">
                            <a:lumMod val="75000"/>
                            <a:lumOff val="25000"/>
                          </a:schemeClr>
                        </a:solidFill>
                        <a:effectLst/>
                        <a:latin typeface="+mn-lt"/>
                        <a:ea typeface="Calibri" panose="020F0502020204030204" pitchFamily="34" charset="0"/>
                        <a:cs typeface="Times New Roman" panose="02020603050405020304" pitchFamily="18" charset="0"/>
                      </a:endParaRPr>
                    </a:p>
                    <a:p>
                      <a:pPr marL="800100" lvl="1" indent="-342900">
                        <a:lnSpc>
                          <a:spcPct val="100000"/>
                        </a:lnSpc>
                        <a:spcBef>
                          <a:spcPts val="0"/>
                        </a:spcBef>
                        <a:spcAft>
                          <a:spcPts val="0"/>
                        </a:spcAft>
                        <a:buClr>
                          <a:srgbClr val="7F7F7F"/>
                        </a:buClr>
                        <a:buSzPts val="1000"/>
                        <a:buFont typeface="Courier New" panose="02070309020205020404" pitchFamily="49" charset="0"/>
                        <a:buChar char="o"/>
                      </a:pPr>
                      <a:r>
                        <a:rPr lang="en-AU" sz="1400" u="none" strike="noStrike">
                          <a:solidFill>
                            <a:schemeClr val="tx1">
                              <a:lumMod val="75000"/>
                              <a:lumOff val="25000"/>
                            </a:schemeClr>
                          </a:solidFill>
                          <a:effectLst/>
                          <a:latin typeface="+mn-lt"/>
                          <a:ea typeface="Calibri" panose="020F0502020204030204" pitchFamily="34" charset="0"/>
                          <a:cs typeface="Times New Roman" panose="02020603050405020304" pitchFamily="18" charset="0"/>
                        </a:rPr>
                        <a:t>neurodevelopmental clinics, community paediatric clinics (public or private)</a:t>
                      </a:r>
                    </a:p>
                    <a:p>
                      <a:pPr marL="800100" lvl="1" indent="-342900">
                        <a:lnSpc>
                          <a:spcPct val="100000"/>
                        </a:lnSpc>
                        <a:spcBef>
                          <a:spcPts val="0"/>
                        </a:spcBef>
                        <a:spcAft>
                          <a:spcPts val="0"/>
                        </a:spcAft>
                        <a:buClr>
                          <a:srgbClr val="7F7F7F"/>
                        </a:buClr>
                        <a:buSzPts val="1000"/>
                        <a:buFont typeface="Courier New" panose="02070309020205020404" pitchFamily="49" charset="0"/>
                        <a:buChar char="o"/>
                      </a:pPr>
                      <a:r>
                        <a:rPr lang="en-AU" sz="1400" u="none" strike="noStrike">
                          <a:solidFill>
                            <a:schemeClr val="tx1">
                              <a:lumMod val="75000"/>
                              <a:lumOff val="25000"/>
                            </a:schemeClr>
                          </a:solidFill>
                          <a:effectLst/>
                          <a:latin typeface="+mn-lt"/>
                          <a:ea typeface="Calibri" panose="020F0502020204030204" pitchFamily="34" charset="0"/>
                          <a:cs typeface="Times New Roman" panose="02020603050405020304" pitchFamily="18" charset="0"/>
                        </a:rPr>
                        <a:t>child protection </a:t>
                      </a:r>
                    </a:p>
                    <a:p>
                      <a:pPr marL="800100" lvl="1" indent="-342900">
                        <a:lnSpc>
                          <a:spcPct val="100000"/>
                        </a:lnSpc>
                        <a:spcBef>
                          <a:spcPts val="0"/>
                        </a:spcBef>
                        <a:spcAft>
                          <a:spcPts val="0"/>
                        </a:spcAft>
                        <a:buClr>
                          <a:srgbClr val="7F7F7F"/>
                        </a:buClr>
                        <a:buSzPts val="1000"/>
                        <a:buFont typeface="Courier New" panose="02070309020205020404" pitchFamily="49" charset="0"/>
                        <a:buChar char="o"/>
                      </a:pPr>
                      <a:r>
                        <a:rPr lang="en-AU" sz="1400" u="none" strike="noStrike">
                          <a:solidFill>
                            <a:schemeClr val="tx1">
                              <a:lumMod val="75000"/>
                              <a:lumOff val="25000"/>
                            </a:schemeClr>
                          </a:solidFill>
                          <a:effectLst/>
                          <a:latin typeface="+mn-lt"/>
                          <a:ea typeface="Calibri" panose="020F0502020204030204" pitchFamily="34" charset="0"/>
                          <a:cs typeface="Times New Roman" panose="02020603050405020304" pitchFamily="18" charset="0"/>
                        </a:rPr>
                        <a:t>adolescent and young adult medicine</a:t>
                      </a:r>
                    </a:p>
                    <a:p>
                      <a:pPr marL="800100" lvl="1" indent="-342900">
                        <a:lnSpc>
                          <a:spcPct val="100000"/>
                        </a:lnSpc>
                        <a:spcBef>
                          <a:spcPts val="0"/>
                        </a:spcBef>
                        <a:spcAft>
                          <a:spcPts val="0"/>
                        </a:spcAft>
                        <a:buClr>
                          <a:srgbClr val="7F7F7F"/>
                        </a:buClr>
                        <a:buSzPts val="1000"/>
                        <a:buFont typeface="Courier New" panose="02070309020205020404" pitchFamily="49" charset="0"/>
                        <a:buChar char="o"/>
                      </a:pPr>
                      <a:r>
                        <a:rPr lang="en-AU" sz="1400" u="none" strike="noStrike">
                          <a:solidFill>
                            <a:schemeClr val="tx1">
                              <a:lumMod val="75000"/>
                              <a:lumOff val="25000"/>
                            </a:schemeClr>
                          </a:solidFill>
                          <a:effectLst/>
                          <a:latin typeface="+mn-lt"/>
                          <a:ea typeface="Calibri" panose="020F0502020204030204" pitchFamily="34" charset="0"/>
                          <a:cs typeface="Times New Roman" panose="02020603050405020304" pitchFamily="18" charset="0"/>
                        </a:rPr>
                        <a:t>Aboriginal and Torres Strait Islander or Māori health</a:t>
                      </a:r>
                    </a:p>
                    <a:p>
                      <a:pPr marL="800100" lvl="1" indent="-342900">
                        <a:lnSpc>
                          <a:spcPct val="100000"/>
                        </a:lnSpc>
                        <a:spcBef>
                          <a:spcPts val="0"/>
                        </a:spcBef>
                        <a:spcAft>
                          <a:spcPts val="0"/>
                        </a:spcAft>
                        <a:buClr>
                          <a:srgbClr val="7F7F7F"/>
                        </a:buClr>
                        <a:buSzPts val="1000"/>
                        <a:buFont typeface="Courier New" panose="02070309020205020404" pitchFamily="49" charset="0"/>
                        <a:buChar char="o"/>
                      </a:pPr>
                      <a:r>
                        <a:rPr lang="en-AU" sz="1400" u="none" strike="noStrike">
                          <a:solidFill>
                            <a:schemeClr val="tx1">
                              <a:lumMod val="75000"/>
                              <a:lumOff val="25000"/>
                            </a:schemeClr>
                          </a:solidFill>
                          <a:effectLst/>
                          <a:latin typeface="+mn-lt"/>
                          <a:ea typeface="Calibri" panose="020F0502020204030204" pitchFamily="34" charset="0"/>
                          <a:cs typeface="Times New Roman" panose="02020603050405020304" pitchFamily="18" charset="0"/>
                        </a:rPr>
                        <a:t>refugee and immigrant health</a:t>
                      </a:r>
                    </a:p>
                    <a:p>
                      <a:pPr marL="800100" lvl="1" indent="-342900">
                        <a:lnSpc>
                          <a:spcPct val="100000"/>
                        </a:lnSpc>
                        <a:spcBef>
                          <a:spcPts val="0"/>
                        </a:spcBef>
                        <a:spcAft>
                          <a:spcPts val="0"/>
                        </a:spcAft>
                        <a:buClr>
                          <a:srgbClr val="7F7F7F"/>
                        </a:buClr>
                        <a:buSzPts val="1000"/>
                        <a:buFont typeface="Courier New" panose="02070309020205020404" pitchFamily="49" charset="0"/>
                        <a:buChar char="o"/>
                      </a:pPr>
                      <a:r>
                        <a:rPr lang="en-AU" sz="1400" u="none" strike="noStrike">
                          <a:solidFill>
                            <a:schemeClr val="tx1">
                              <a:lumMod val="75000"/>
                              <a:lumOff val="25000"/>
                            </a:schemeClr>
                          </a:solidFill>
                          <a:effectLst/>
                          <a:latin typeface="+mn-lt"/>
                          <a:ea typeface="Calibri" panose="020F0502020204030204" pitchFamily="34" charset="0"/>
                          <a:cs typeface="Times New Roman" panose="02020603050405020304" pitchFamily="18" charset="0"/>
                        </a:rPr>
                        <a:t>rural rotation with substantial developmental or outpatient paediatrics.</a:t>
                      </a:r>
                    </a:p>
                  </a:txBody>
                  <a:tcPr marL="68580" marR="68580" marT="0" marB="0"/>
                </a:tc>
                <a:extLst>
                  <a:ext uri="{0D108BD9-81ED-4DB2-BD59-A6C34878D82A}">
                    <a16:rowId xmlns:a16="http://schemas.microsoft.com/office/drawing/2014/main" val="3950358210"/>
                  </a:ext>
                </a:extLst>
              </a:tr>
              <a:tr h="697671">
                <a:tc>
                  <a:txBody>
                    <a:bodyPr/>
                    <a:lstStyle/>
                    <a:p>
                      <a:pPr fontAlgn="base">
                        <a:lnSpc>
                          <a:spcPct val="115000"/>
                        </a:lnSpc>
                        <a:spcBef>
                          <a:spcPts val="800"/>
                        </a:spcBef>
                        <a:spcAft>
                          <a:spcPts val="800"/>
                        </a:spcAft>
                        <a:buNone/>
                      </a:pPr>
                      <a:r>
                        <a:rPr lang="en-AU" sz="1600" b="1">
                          <a:solidFill>
                            <a:srgbClr val="384967"/>
                          </a:solidFill>
                          <a:effectLst/>
                          <a:latin typeface="+mn-lt"/>
                          <a:ea typeface="Calibri" panose="020F0502020204030204" pitchFamily="34" charset="0"/>
                          <a:cs typeface="Times New Roman" panose="02020603050405020304" pitchFamily="18" charset="0"/>
                        </a:rPr>
                        <a:t>Other core training</a:t>
                      </a:r>
                      <a:endParaRPr lang="en-AU" sz="1600">
                        <a:solidFill>
                          <a:srgbClr val="404040"/>
                        </a:solidFill>
                        <a:effectLst/>
                        <a:latin typeface="+mn-lt"/>
                        <a:ea typeface="Calibri" panose="020F0502020204030204" pitchFamily="34" charset="0"/>
                        <a:cs typeface="Times New Roman" panose="02020603050405020304" pitchFamily="18" charset="0"/>
                      </a:endParaRPr>
                    </a:p>
                    <a:p>
                      <a:pPr fontAlgn="base">
                        <a:lnSpc>
                          <a:spcPct val="115000"/>
                        </a:lnSpc>
                        <a:spcBef>
                          <a:spcPts val="800"/>
                        </a:spcBef>
                        <a:spcAft>
                          <a:spcPts val="800"/>
                        </a:spcAft>
                        <a:buNone/>
                      </a:pPr>
                      <a:r>
                        <a:rPr lang="en-AU" sz="1600">
                          <a:solidFill>
                            <a:srgbClr val="404040"/>
                          </a:solidFill>
                          <a:effectLst/>
                          <a:latin typeface="+mn-lt"/>
                          <a:ea typeface="Calibri" panose="020F0502020204030204" pitchFamily="34" charset="0"/>
                          <a:cs typeface="Times New Roman" panose="02020603050405020304" pitchFamily="18" charset="0"/>
                        </a:rPr>
                        <a:t>Minimum 6 months</a:t>
                      </a:r>
                    </a:p>
                  </a:txBody>
                  <a:tcPr marL="68580" marR="68580" marT="0" marB="0">
                    <a:solidFill>
                      <a:srgbClr val="F9E8BD"/>
                    </a:solidFill>
                  </a:tcPr>
                </a:tc>
                <a:tc>
                  <a:txBody>
                    <a:bodyPr/>
                    <a:lstStyle/>
                    <a:p>
                      <a:pPr marL="342900" lvl="0" indent="-342900">
                        <a:lnSpc>
                          <a:spcPct val="100000"/>
                        </a:lnSpc>
                        <a:spcBef>
                          <a:spcPts val="0"/>
                        </a:spcBef>
                        <a:spcAft>
                          <a:spcPts val="0"/>
                        </a:spcAft>
                        <a:buClr>
                          <a:srgbClr val="808080"/>
                        </a:buClr>
                        <a:buSzPts val="1100"/>
                        <a:buFont typeface="Symbol" panose="05050102010706020507" pitchFamily="18" charset="2"/>
                        <a:buChar char=""/>
                      </a:pPr>
                      <a:r>
                        <a:rPr lang="en-AU" sz="1400">
                          <a:solidFill>
                            <a:schemeClr val="tx1">
                              <a:lumMod val="75000"/>
                              <a:lumOff val="25000"/>
                            </a:schemeClr>
                          </a:solidFill>
                          <a:effectLst/>
                          <a:latin typeface="+mn-lt"/>
                          <a:ea typeface="Calibri" panose="020F0502020204030204" pitchFamily="34" charset="0"/>
                          <a:cs typeface="Times New Roman" panose="02020603050405020304" pitchFamily="18" charset="0"/>
                        </a:rPr>
                        <a:t>The further 6 months of core professional experience is flexible but must comprise additional time in any of the above core professional experience types, depending on the trainee’s learning needs and interests as identified by the trainee and supervisor.</a:t>
                      </a:r>
                    </a:p>
                  </a:txBody>
                  <a:tcPr marL="68580" marR="68580" marT="0" marB="0"/>
                </a:tc>
                <a:extLst>
                  <a:ext uri="{0D108BD9-81ED-4DB2-BD59-A6C34878D82A}">
                    <a16:rowId xmlns:a16="http://schemas.microsoft.com/office/drawing/2014/main" val="3551194330"/>
                  </a:ext>
                </a:extLst>
              </a:tr>
              <a:tr h="1806502">
                <a:tc>
                  <a:txBody>
                    <a:bodyPr/>
                    <a:lstStyle/>
                    <a:p>
                      <a:pPr marL="0" marR="0" lvl="0" indent="0" algn="l" defTabSz="914400" rtl="0" eaLnBrk="1" fontAlgn="base" latinLnBrk="0" hangingPunct="1">
                        <a:lnSpc>
                          <a:spcPct val="115000"/>
                        </a:lnSpc>
                        <a:spcBef>
                          <a:spcPts val="800"/>
                        </a:spcBef>
                        <a:spcAft>
                          <a:spcPts val="800"/>
                        </a:spcAft>
                        <a:buClrTx/>
                        <a:buSzTx/>
                        <a:buFontTx/>
                        <a:buNone/>
                        <a:tabLst/>
                        <a:defRPr/>
                      </a:pPr>
                      <a:r>
                        <a:rPr lang="en-AU" sz="1600" b="1">
                          <a:solidFill>
                            <a:srgbClr val="384967"/>
                          </a:solidFill>
                          <a:effectLst/>
                          <a:latin typeface="+mn-lt"/>
                          <a:ea typeface="Calibri" panose="020F0502020204030204" pitchFamily="34" charset="0"/>
                          <a:cs typeface="Times New Roman" panose="02020603050405020304" pitchFamily="18" charset="0"/>
                        </a:rPr>
                        <a:t>Non- core training</a:t>
                      </a:r>
                      <a:endParaRPr lang="en-AU" sz="1600">
                        <a:solidFill>
                          <a:srgbClr val="404040"/>
                        </a:solidFill>
                        <a:effectLst/>
                        <a:latin typeface="+mn-lt"/>
                        <a:ea typeface="Calibri" panose="020F0502020204030204" pitchFamily="34" charset="0"/>
                        <a:cs typeface="Times New Roman" panose="02020603050405020304" pitchFamily="18" charset="0"/>
                      </a:endParaRPr>
                    </a:p>
                    <a:p>
                      <a:pPr fontAlgn="base">
                        <a:lnSpc>
                          <a:spcPct val="115000"/>
                        </a:lnSpc>
                        <a:spcBef>
                          <a:spcPts val="800"/>
                        </a:spcBef>
                        <a:spcAft>
                          <a:spcPts val="800"/>
                        </a:spcAft>
                        <a:buNone/>
                      </a:pPr>
                      <a:r>
                        <a:rPr lang="en-AU" sz="1600">
                          <a:solidFill>
                            <a:srgbClr val="404040"/>
                          </a:solidFill>
                          <a:effectLst/>
                          <a:latin typeface="+mn-lt"/>
                          <a:ea typeface="Calibri" panose="020F0502020204030204" pitchFamily="34" charset="0"/>
                          <a:cs typeface="Times New Roman" panose="02020603050405020304" pitchFamily="18" charset="0"/>
                        </a:rPr>
                        <a:t>Maximum of 6 months </a:t>
                      </a:r>
                    </a:p>
                  </a:txBody>
                  <a:tcPr marL="68580" marR="68580" marT="0" marB="0">
                    <a:solidFill>
                      <a:srgbClr val="CB972B"/>
                    </a:solidFill>
                  </a:tcPr>
                </a:tc>
                <a:tc>
                  <a:txBody>
                    <a:bodyPr/>
                    <a:lstStyle/>
                    <a:p>
                      <a:pPr lvl="0">
                        <a:lnSpc>
                          <a:spcPct val="100000"/>
                        </a:lnSpc>
                        <a:spcBef>
                          <a:spcPts val="0"/>
                        </a:spcBef>
                        <a:spcAft>
                          <a:spcPts val="0"/>
                        </a:spcAft>
                      </a:pPr>
                      <a:r>
                        <a:rPr lang="en-AU" sz="1400" kern="1200">
                          <a:solidFill>
                            <a:schemeClr val="tx1">
                              <a:lumMod val="75000"/>
                              <a:lumOff val="25000"/>
                            </a:schemeClr>
                          </a:solidFill>
                          <a:effectLst/>
                          <a:latin typeface="+mn-lt"/>
                          <a:ea typeface="+mn-ea"/>
                          <a:cs typeface="+mn-cs"/>
                        </a:rPr>
                        <a:t>A role where trainees can demonstrate the relevance of the rotation to 1 or more general paediatrics learning goals.</a:t>
                      </a:r>
                    </a:p>
                    <a:p>
                      <a:pPr>
                        <a:lnSpc>
                          <a:spcPct val="100000"/>
                        </a:lnSpc>
                        <a:spcBef>
                          <a:spcPts val="0"/>
                        </a:spcBef>
                        <a:spcAft>
                          <a:spcPts val="0"/>
                        </a:spcAft>
                      </a:pPr>
                      <a:r>
                        <a:rPr lang="en-AU" sz="1400" kern="1200">
                          <a:solidFill>
                            <a:schemeClr val="tx1">
                              <a:lumMod val="75000"/>
                              <a:lumOff val="25000"/>
                            </a:schemeClr>
                          </a:solidFill>
                          <a:effectLst/>
                          <a:latin typeface="+mn-lt"/>
                          <a:ea typeface="+mn-ea"/>
                          <a:cs typeface="+mn-cs"/>
                        </a:rPr>
                        <a:t> Examples of suitable non-core training rotations include: </a:t>
                      </a:r>
                    </a:p>
                    <a:p>
                      <a:pPr marL="742950" lvl="1" indent="-285750">
                        <a:lnSpc>
                          <a:spcPct val="100000"/>
                        </a:lnSpc>
                        <a:spcBef>
                          <a:spcPts val="0"/>
                        </a:spcBef>
                        <a:spcAft>
                          <a:spcPts val="0"/>
                        </a:spcAft>
                        <a:buFont typeface="Courier New" panose="02070309020205020404" pitchFamily="49" charset="0"/>
                        <a:buChar char="o"/>
                      </a:pPr>
                      <a:r>
                        <a:rPr lang="en-AU" sz="1400" u="none" strike="noStrike" kern="1200">
                          <a:solidFill>
                            <a:schemeClr val="tx1">
                              <a:lumMod val="75000"/>
                              <a:lumOff val="25000"/>
                            </a:schemeClr>
                          </a:solidFill>
                          <a:effectLst/>
                          <a:latin typeface="+mn-lt"/>
                          <a:ea typeface="Calibri" panose="020F0502020204030204" pitchFamily="34" charset="0"/>
                          <a:cs typeface="Times New Roman" panose="02020603050405020304" pitchFamily="18" charset="0"/>
                        </a:rPr>
                        <a:t>paediatric subspecialties</a:t>
                      </a:r>
                    </a:p>
                    <a:p>
                      <a:pPr marL="742950" lvl="1" indent="-285750">
                        <a:lnSpc>
                          <a:spcPct val="100000"/>
                        </a:lnSpc>
                        <a:spcBef>
                          <a:spcPts val="0"/>
                        </a:spcBef>
                        <a:spcAft>
                          <a:spcPts val="0"/>
                        </a:spcAft>
                        <a:buFont typeface="Courier New" panose="02070309020205020404" pitchFamily="49" charset="0"/>
                        <a:buChar char="o"/>
                      </a:pPr>
                      <a:r>
                        <a:rPr lang="en-AU" sz="1400" u="none" strike="noStrike" kern="1200">
                          <a:solidFill>
                            <a:schemeClr val="tx1">
                              <a:lumMod val="75000"/>
                              <a:lumOff val="25000"/>
                            </a:schemeClr>
                          </a:solidFill>
                          <a:effectLst/>
                          <a:latin typeface="+mn-lt"/>
                          <a:ea typeface="Calibri" panose="020F0502020204030204" pitchFamily="34" charset="0"/>
                          <a:cs typeface="Times New Roman" panose="02020603050405020304" pitchFamily="18" charset="0"/>
                        </a:rPr>
                        <a:t>research or quality improvement</a:t>
                      </a:r>
                    </a:p>
                    <a:p>
                      <a:pPr marL="742950" lvl="1" indent="-285750">
                        <a:lnSpc>
                          <a:spcPct val="100000"/>
                        </a:lnSpc>
                        <a:spcBef>
                          <a:spcPts val="0"/>
                        </a:spcBef>
                        <a:spcAft>
                          <a:spcPts val="0"/>
                        </a:spcAft>
                        <a:buFont typeface="Courier New" panose="02070309020205020404" pitchFamily="49" charset="0"/>
                        <a:buChar char="o"/>
                      </a:pPr>
                      <a:r>
                        <a:rPr lang="en-AU" sz="1400" u="none" strike="noStrike" kern="1200">
                          <a:solidFill>
                            <a:schemeClr val="tx1">
                              <a:lumMod val="75000"/>
                              <a:lumOff val="25000"/>
                            </a:schemeClr>
                          </a:solidFill>
                          <a:effectLst/>
                          <a:latin typeface="+mn-lt"/>
                          <a:ea typeface="Calibri" panose="020F0502020204030204" pitchFamily="34" charset="0"/>
                          <a:cs typeface="Times New Roman" panose="02020603050405020304" pitchFamily="18" charset="0"/>
                        </a:rPr>
                        <a:t>medical education, leadership, or service improvement</a:t>
                      </a:r>
                    </a:p>
                    <a:p>
                      <a:pPr marL="742950" lvl="1" indent="-285750">
                        <a:lnSpc>
                          <a:spcPct val="100000"/>
                        </a:lnSpc>
                        <a:spcBef>
                          <a:spcPts val="0"/>
                        </a:spcBef>
                        <a:spcAft>
                          <a:spcPts val="0"/>
                        </a:spcAft>
                        <a:buFont typeface="Courier New" panose="02070309020205020404" pitchFamily="49" charset="0"/>
                        <a:buChar char="o"/>
                      </a:pPr>
                      <a:r>
                        <a:rPr lang="en-AU" sz="1400" u="none" strike="noStrike" kern="1200">
                          <a:solidFill>
                            <a:schemeClr val="tx1">
                              <a:lumMod val="75000"/>
                              <a:lumOff val="25000"/>
                            </a:schemeClr>
                          </a:solidFill>
                          <a:effectLst/>
                          <a:latin typeface="+mn-lt"/>
                          <a:ea typeface="Calibri" panose="020F0502020204030204" pitchFamily="34" charset="0"/>
                          <a:cs typeface="Times New Roman" panose="02020603050405020304" pitchFamily="18" charset="0"/>
                        </a:rPr>
                        <a:t>global, public health or overseas rotation</a:t>
                      </a:r>
                    </a:p>
                    <a:p>
                      <a:pPr marL="742950" lvl="1" indent="-285750">
                        <a:lnSpc>
                          <a:spcPct val="100000"/>
                        </a:lnSpc>
                        <a:spcBef>
                          <a:spcPts val="0"/>
                        </a:spcBef>
                        <a:spcAft>
                          <a:spcPts val="0"/>
                        </a:spcAft>
                        <a:buFont typeface="Courier New" panose="02070309020205020404" pitchFamily="49" charset="0"/>
                        <a:buChar char="o"/>
                      </a:pPr>
                      <a:r>
                        <a:rPr lang="en-AU" sz="1400" u="none" strike="noStrike" kern="1200">
                          <a:solidFill>
                            <a:schemeClr val="tx1">
                              <a:lumMod val="75000"/>
                              <a:lumOff val="25000"/>
                            </a:schemeClr>
                          </a:solidFill>
                          <a:effectLst/>
                          <a:latin typeface="+mn-lt"/>
                          <a:ea typeface="Calibri" panose="020F0502020204030204" pitchFamily="34" charset="0"/>
                          <a:cs typeface="Times New Roman" panose="02020603050405020304" pitchFamily="18" charset="0"/>
                        </a:rPr>
                        <a:t>nights </a:t>
                      </a:r>
                      <a:r>
                        <a:rPr lang="en-AU" sz="1400" kern="1200">
                          <a:solidFill>
                            <a:schemeClr val="tx1">
                              <a:lumMod val="75000"/>
                              <a:lumOff val="25000"/>
                            </a:schemeClr>
                          </a:solidFill>
                          <a:effectLst/>
                          <a:latin typeface="+mn-lt"/>
                          <a:ea typeface="+mn-ea"/>
                          <a:cs typeface="+mn-cs"/>
                        </a:rPr>
                        <a:t>or relief.</a:t>
                      </a:r>
                      <a:endParaRPr lang="en-AU" sz="1400">
                        <a:solidFill>
                          <a:schemeClr val="tx1">
                            <a:lumMod val="75000"/>
                            <a:lumOff val="25000"/>
                          </a:schemeClr>
                        </a:solidFill>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35873654"/>
                  </a:ext>
                </a:extLst>
              </a:tr>
            </a:tbl>
          </a:graphicData>
        </a:graphic>
      </p:graphicFrame>
      <p:pic>
        <p:nvPicPr>
          <p:cNvPr id="6" name="Video 5">
            <a:extLst>
              <a:ext uri="{FF2B5EF4-FFF2-40B4-BE49-F238E27FC236}">
                <a16:creationId xmlns:a16="http://schemas.microsoft.com/office/drawing/2014/main" id="{274C900E-7C5F-B04C-057A-07555EE0877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91117479"/>
      </p:ext>
    </p:extLst>
  </p:cSld>
  <p:clrMapOvr>
    <a:masterClrMapping/>
  </p:clrMapOvr>
  <mc:AlternateContent xmlns:mc="http://schemas.openxmlformats.org/markup-compatibility/2006" xmlns:p14="http://schemas.microsoft.com/office/powerpoint/2010/main">
    <mc:Choice Requires="p14">
      <p:transition spd="slow" p14:dur="2000" advTm="84658"/>
    </mc:Choice>
    <mc:Fallback xmlns="">
      <p:transition spd="slow" advTm="846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C9C0E0-3C91-E38D-DDE1-FD930F21B832}"/>
            </a:ext>
          </a:extLst>
        </p:cNvPr>
        <p:cNvGrpSpPr/>
        <p:nvPr/>
      </p:nvGrpSpPr>
      <p:grpSpPr>
        <a:xfrm>
          <a:off x="0" y="0"/>
          <a:ext cx="0" cy="0"/>
          <a:chOff x="0" y="0"/>
          <a:chExt cx="0" cy="0"/>
        </a:xfrm>
      </p:grpSpPr>
      <p:pic>
        <p:nvPicPr>
          <p:cNvPr id="3" name="Picture 2" descr="A blue background with white text&#10;&#10;Description automatically generated">
            <a:extLst>
              <a:ext uri="{FF2B5EF4-FFF2-40B4-BE49-F238E27FC236}">
                <a16:creationId xmlns:a16="http://schemas.microsoft.com/office/drawing/2014/main" id="{17B2B26C-8C07-D394-298C-0FD16CD7FA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73418802"/>
      </p:ext>
    </p:extLst>
  </p:cSld>
  <p:clrMapOvr>
    <a:masterClrMapping/>
  </p:clrMapOvr>
  <mc:AlternateContent xmlns:mc="http://schemas.openxmlformats.org/markup-compatibility/2006" xmlns:p14="http://schemas.microsoft.com/office/powerpoint/2010/main">
    <mc:Choice Requires="p14">
      <p:transition spd="slow" p14:dur="2000" advTm="6066"/>
    </mc:Choice>
    <mc:Fallback xmlns="">
      <p:transition spd="slow" advTm="6066"/>
    </mc:Fallback>
  </mc:AlternateContent>
</p:sld>
</file>

<file path=ppt/theme/theme1.xml><?xml version="1.0" encoding="utf-8"?>
<a:theme xmlns:a="http://schemas.openxmlformats.org/drawingml/2006/main" name="ATCR Theme">
  <a:themeElements>
    <a:clrScheme name="RACP theme">
      <a:dk1>
        <a:sysClr val="windowText" lastClr="000000"/>
      </a:dk1>
      <a:lt1>
        <a:sysClr val="window" lastClr="FFFFFF"/>
      </a:lt1>
      <a:dk2>
        <a:srgbClr val="384967"/>
      </a:dk2>
      <a:lt2>
        <a:srgbClr val="E7E6E6"/>
      </a:lt2>
      <a:accent1>
        <a:srgbClr val="384967"/>
      </a:accent1>
      <a:accent2>
        <a:srgbClr val="C69214"/>
      </a:accent2>
      <a:accent3>
        <a:srgbClr val="007367"/>
      </a:accent3>
      <a:accent4>
        <a:srgbClr val="861F41"/>
      </a:accent4>
      <a:accent5>
        <a:srgbClr val="433E2B"/>
      </a:accent5>
      <a:accent6>
        <a:srgbClr val="70685B"/>
      </a:accent6>
      <a:hlink>
        <a:srgbClr val="CEB888"/>
      </a:hlink>
      <a:folHlink>
        <a:srgbClr val="B1B3B3"/>
      </a:folHlink>
    </a:clrScheme>
    <a:fontScheme name="RACP New Brand Final">
      <a:majorFont>
        <a:latin typeface="Georgia"/>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ATCR Theme" id="{0F1860FA-C452-4223-B21F-C552B54058A8}" vid="{77DE6B04-AA23-42F9-9584-1EE50849824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9AC724EA9FAAA43A1F79233C37E1B8C" ma:contentTypeVersion="16" ma:contentTypeDescription="Create a new document." ma:contentTypeScope="" ma:versionID="62c7ee9f94616fbca67b26fb9a781f5e">
  <xsd:schema xmlns:xsd="http://www.w3.org/2001/XMLSchema" xmlns:xs="http://www.w3.org/2001/XMLSchema" xmlns:p="http://schemas.microsoft.com/office/2006/metadata/properties" xmlns:ns2="8a45df18-1b1a-499d-90c6-d04be75f9f9a" xmlns:ns3="0b77cf3b-53b0-4276-95d6-69a9c81ff526" targetNamespace="http://schemas.microsoft.com/office/2006/metadata/properties" ma:root="true" ma:fieldsID="25af3840dc098b67432e29f8f86430e1" ns2:_="" ns3:_="">
    <xsd:import namespace="8a45df18-1b1a-499d-90c6-d04be75f9f9a"/>
    <xsd:import namespace="0b77cf3b-53b0-4276-95d6-69a9c81ff526"/>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number" minOccurs="0"/>
                <xsd:element ref="ns3:SharedWithUsers" minOccurs="0"/>
                <xsd:element ref="ns3:SharedWithDetails"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45df18-1b1a-499d-90c6-d04be75f9f9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number" ma:index="11" nillable="true" ma:displayName="number" ma:format="Dropdown" ma:internalName="number" ma:percentage="FALSE">
      <xsd:simpleType>
        <xsd:restriction base="dms:Number"/>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cacd75f2-112b-4bdb-b5f6-bb7ce9b5a1b1"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b77cf3b-53b0-4276-95d6-69a9c81ff52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2bb30202-f0f6-4428-8a4b-8548b02ff135}" ma:internalName="TaxCatchAll" ma:showField="CatchAllData" ma:web="0b77cf3b-53b0-4276-95d6-69a9c81ff52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0b77cf3b-53b0-4276-95d6-69a9c81ff526" xsi:nil="true"/>
    <number xmlns="8a45df18-1b1a-499d-90c6-d04be75f9f9a" xsi:nil="true"/>
    <lcf76f155ced4ddcb4097134ff3c332f xmlns="8a45df18-1b1a-499d-90c6-d04be75f9f9a">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E163E259-1F73-4CCE-9599-279D1BE082C8}">
  <ds:schemaRefs>
    <ds:schemaRef ds:uri="http://schemas.microsoft.com/sharepoint/v3/contenttype/forms"/>
  </ds:schemaRefs>
</ds:datastoreItem>
</file>

<file path=customXml/itemProps2.xml><?xml version="1.0" encoding="utf-8"?>
<ds:datastoreItem xmlns:ds="http://schemas.openxmlformats.org/officeDocument/2006/customXml" ds:itemID="{D1DFB100-FE30-4E7C-A9EC-0B4E3125A3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a45df18-1b1a-499d-90c6-d04be75f9f9a"/>
    <ds:schemaRef ds:uri="0b77cf3b-53b0-4276-95d6-69a9c81ff5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643036-4D45-405C-BDB0-1F4CA9CAAFB2}">
  <ds:schemaRefs>
    <ds:schemaRef ds:uri="http://www.w3.org/XML/1998/namespace"/>
    <ds:schemaRef ds:uri="http://schemas.openxmlformats.org/package/2006/metadata/core-properties"/>
    <ds:schemaRef ds:uri="http://purl.org/dc/elements/1.1/"/>
    <ds:schemaRef ds:uri="0b77cf3b-53b0-4276-95d6-69a9c81ff526"/>
    <ds:schemaRef ds:uri="http://purl.org/dc/terms/"/>
    <ds:schemaRef ds:uri="8a45df18-1b1a-499d-90c6-d04be75f9f9a"/>
    <ds:schemaRef ds:uri="http://purl.org/dc/dcmitype/"/>
    <ds:schemaRef ds:uri="http://schemas.microsoft.com/office/2006/documentManagement/types"/>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office theme</Template>
  <TotalTime>9</TotalTime>
  <Words>760</Words>
  <Application>Microsoft Office PowerPoint</Application>
  <PresentationFormat>Widescreen</PresentationFormat>
  <Paragraphs>57</Paragraphs>
  <Slides>4</Slides>
  <Notes>4</Notes>
  <HiddenSlides>0</HiddenSlides>
  <MMClips>2</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ATCR Theme</vt:lpstr>
      <vt:lpstr>General Paediatrics  Professional experience</vt:lpstr>
      <vt:lpstr>Professional experience requirements </vt:lpstr>
      <vt:lpstr>Professional experience requirements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Sarah Buxton</cp:lastModifiedBy>
  <cp:revision>2</cp:revision>
  <dcterms:created xsi:type="dcterms:W3CDTF">2026-04-13T05:04:11Z</dcterms:created>
  <dcterms:modified xsi:type="dcterms:W3CDTF">2026-06-03T07:00:14Z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0x01010029AC724EA9FAAA43A1F79233C37E1B8C</vt:lpwstr>
  </property>
  <property fmtid="{D5CDD505-2E9C-101B-9397-08002B2CF9AE}" pid="3" name="MediaServiceImageTags">
    <vt:lpwstr/>
  </property>
</Properties>
</file>