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0"/>
  </p:notesMasterIdLst>
  <p:sldIdLst>
    <p:sldId id="2147481854" r:id="rId5"/>
    <p:sldId id="4389" r:id="rId6"/>
    <p:sldId id="840" r:id="rId7"/>
    <p:sldId id="4390" r:id="rId8"/>
    <p:sldId id="214748157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B02820-4BF3-405C-B388-294DE8748EBC}" v="1" dt="2026-05-19T05:37:20.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1" d="100"/>
          <a:sy n="91" d="100"/>
        </p:scale>
        <p:origin x="56"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45A318-396C-4D1A-B76C-77E7FAD1112C}" type="datetimeFigureOut">
              <a:rPr lang="en-AU" smtClean="0"/>
              <a:t>3/06/2026</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ECC03E-4750-4E87-B51D-BA692B9C7130}" type="slidenum">
              <a:rPr lang="en-AU" smtClean="0"/>
              <a:t>‹#›</a:t>
            </a:fld>
            <a:endParaRPr lang="en-AU"/>
          </a:p>
        </p:txBody>
      </p:sp>
    </p:spTree>
    <p:extLst>
      <p:ext uri="{BB962C8B-B14F-4D97-AF65-F5344CB8AC3E}">
        <p14:creationId xmlns:p14="http://schemas.microsoft.com/office/powerpoint/2010/main" val="3804299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263F0F-4E1F-DC70-3CED-669785C5B2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A4C376-5647-F2BE-AE9A-39174077C5F7}"/>
              </a:ext>
            </a:extLst>
          </p:cNvPr>
          <p:cNvSpPr>
            <a:spLocks noGrp="1" noRot="1" noChangeAspect="1"/>
          </p:cNvSpPr>
          <p:nvPr>
            <p:ph type="sldImg"/>
          </p:nvPr>
        </p:nvSpPr>
        <p:spPr>
          <a:xfrm>
            <a:off x="85725" y="744538"/>
            <a:ext cx="6619875" cy="3724275"/>
          </a:xfrm>
        </p:spPr>
        <p:txBody>
          <a:bodyPr/>
          <a:lstStyle/>
          <a:p>
            <a:endParaRPr lang="en-AU"/>
          </a:p>
        </p:txBody>
      </p:sp>
      <p:sp>
        <p:nvSpPr>
          <p:cNvPr id="3" name="Notes Placeholder 2">
            <a:extLst>
              <a:ext uri="{FF2B5EF4-FFF2-40B4-BE49-F238E27FC236}">
                <a16:creationId xmlns:a16="http://schemas.microsoft.com/office/drawing/2014/main" id="{075CCB81-653E-91E0-4784-BEC6111FE6CC}"/>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90FB0F18-2737-7F13-6C79-350DBA0ED72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68701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U"/>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b="0" i="0">
                <a:solidFill>
                  <a:srgbClr val="111111"/>
                </a:solidFill>
                <a:effectLst/>
                <a:latin typeface="Arial" panose="020B0604020202020204" pitchFamily="34" charset="0"/>
              </a:rPr>
              <a:t>The learning themes provide a structure to guide assessment and learning that are mapped to the learning outcomes, these learning themes will be completed during your professional experiences.  Trainees may target more than one learning theme within their professional experiences.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b="0" i="0">
                <a:solidFill>
                  <a:srgbClr val="111111"/>
                </a:solidFill>
                <a:effectLst/>
                <a:latin typeface="Arial" panose="020B0604020202020204" pitchFamily="34" charset="0"/>
              </a:rPr>
              <a:t>It may be helpful to think of the professional experiences and learning themes as creating a portfolio or CV of how a trainee met the competencies</a:t>
            </a: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b="0" i="0">
                <a:solidFill>
                  <a:srgbClr val="111111"/>
                </a:solidFill>
                <a:effectLst/>
                <a:latin typeface="Arial" panose="020B0604020202020204" pitchFamily="34" charset="0"/>
              </a:rPr>
              <a:t>The requirements described provide a structure of minimum expected learning requirements to follow in order to achieve the learning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sz="1200" b="0" i="0">
              <a:solidFill>
                <a:srgbClr val="111111"/>
              </a:solidFill>
              <a:effectLst/>
              <a:latin typeface="Arial" panose="020B0604020202020204" pitchFamily="34" charset="0"/>
            </a:endParaRPr>
          </a:p>
          <a:p>
            <a:endParaRPr lang="en-AU"/>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01B742-CD0E-4A64-9F55-40408E4BDDB5}"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1711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E607C-3547-19B9-F439-685172F4F1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5E716-65DB-4DAA-6985-0648A651ED04}"/>
              </a:ext>
            </a:extLst>
          </p:cNvPr>
          <p:cNvSpPr>
            <a:spLocks noGrp="1" noRot="1" noChangeAspect="1"/>
          </p:cNvSpPr>
          <p:nvPr>
            <p:ph type="sldImg"/>
          </p:nvPr>
        </p:nvSpPr>
        <p:spPr>
          <a:xfrm>
            <a:off x="85725" y="744538"/>
            <a:ext cx="6618288" cy="3724275"/>
          </a:xfrm>
        </p:spPr>
      </p:sp>
      <p:sp>
        <p:nvSpPr>
          <p:cNvPr id="3" name="Notes Placeholder 2">
            <a:extLst>
              <a:ext uri="{FF2B5EF4-FFF2-40B4-BE49-F238E27FC236}">
                <a16:creationId xmlns:a16="http://schemas.microsoft.com/office/drawing/2014/main" id="{24906A2F-3918-471F-8F47-BF91B7A99995}"/>
              </a:ext>
            </a:extLst>
          </p:cNvPr>
          <p:cNvSpPr>
            <a:spLocks noGrp="1"/>
          </p:cNvSpPr>
          <p:nvPr>
            <p:ph type="body" idx="1"/>
          </p:nvPr>
        </p:nvSpPr>
        <p:spPr/>
        <p:txBody>
          <a:bodyPr/>
          <a:lstStyle/>
          <a:p>
            <a:r>
              <a:rPr lang="en-US"/>
              <a:t>&lt;replace outro slide&gt;</a:t>
            </a:r>
            <a:endParaRPr lang="en-AU"/>
          </a:p>
        </p:txBody>
      </p:sp>
      <p:sp>
        <p:nvSpPr>
          <p:cNvPr id="4" name="Slide Number Placeholder 3">
            <a:extLst>
              <a:ext uri="{FF2B5EF4-FFF2-40B4-BE49-F238E27FC236}">
                <a16:creationId xmlns:a16="http://schemas.microsoft.com/office/drawing/2014/main" id="{95E6FFFD-5360-AFEA-2314-1A7FD2FD81B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Footer Placeholder 4">
            <a:extLst>
              <a:ext uri="{FF2B5EF4-FFF2-40B4-BE49-F238E27FC236}">
                <a16:creationId xmlns:a16="http://schemas.microsoft.com/office/drawing/2014/main" id="{BB0C5844-0366-00E9-5BBD-682BF224C42B}"/>
              </a:ext>
            </a:extLst>
          </p:cNvPr>
          <p:cNvSpPr>
            <a:spLocks noGrp="1"/>
          </p:cNvSpPr>
          <p:nvPr>
            <p:ph type="ftr" sz="quarter" idx="4"/>
          </p:nvPr>
        </p:nvSpPr>
        <p:spPr/>
        <p:txBody>
          <a:bodyPr/>
          <a:lstStyle/>
          <a:p>
            <a:endParaRPr lang="en-AU"/>
          </a:p>
        </p:txBody>
      </p:sp>
    </p:spTree>
    <p:extLst>
      <p:ext uri="{BB962C8B-B14F-4D97-AF65-F5344CB8AC3E}">
        <p14:creationId xmlns:p14="http://schemas.microsoft.com/office/powerpoint/2010/main" val="36454672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4676" y="2688397"/>
            <a:ext cx="7062648" cy="1481206"/>
          </a:xfrm>
          <a:prstGeom prst="rect">
            <a:avLst/>
          </a:prstGeom>
        </p:spPr>
      </p:pic>
      <p:pic>
        <p:nvPicPr>
          <p:cNvPr id="2" name="Picture 1">
            <a:extLst>
              <a:ext uri="{FF2B5EF4-FFF2-40B4-BE49-F238E27FC236}">
                <a16:creationId xmlns:a16="http://schemas.microsoft.com/office/drawing/2014/main" id="{1597284B-CF66-B260-D924-99034050838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564676" y="2688397"/>
            <a:ext cx="7062648" cy="1481206"/>
          </a:xfrm>
          <a:prstGeom prst="rect">
            <a:avLst/>
          </a:prstGeom>
        </p:spPr>
      </p:pic>
    </p:spTree>
    <p:extLst>
      <p:ext uri="{BB962C8B-B14F-4D97-AF65-F5344CB8AC3E}">
        <p14:creationId xmlns:p14="http://schemas.microsoft.com/office/powerpoint/2010/main" val="3065179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
        <p:nvSpPr>
          <p:cNvPr id="8"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lvl1pPr>
              <a:defRPr sz="4000" b="1">
                <a:solidFill>
                  <a:srgbClr val="433E35"/>
                </a:solidFill>
              </a:defRPr>
            </a:lvl1pPr>
          </a:lstStyle>
          <a:p>
            <a:r>
              <a:rPr lang="en-US"/>
              <a:t>Click to edit Master title style</a:t>
            </a:r>
            <a:endParaRPr lang="en-AU"/>
          </a:p>
        </p:txBody>
      </p:sp>
      <p:sp>
        <p:nvSpPr>
          <p:cNvPr id="9" name="Text Placeholder 2"/>
          <p:cNvSpPr>
            <a:spLocks noGrp="1"/>
          </p:cNvSpPr>
          <p:nvPr>
            <p:ph idx="1"/>
          </p:nvPr>
        </p:nvSpPr>
        <p:spPr>
          <a:xfrm>
            <a:off x="609600" y="1600201"/>
            <a:ext cx="10972800" cy="4525963"/>
          </a:xfrm>
          <a:prstGeom prst="rect">
            <a:avLst/>
          </a:prstGeom>
        </p:spPr>
        <p:txBody>
          <a:bodyPr vert="horz" lIns="91440" tIns="45720" rIns="91440" bIns="45720" rtlCol="0">
            <a:normAutofit/>
          </a:bodyPr>
          <a:lstStyle>
            <a:lvl1pPr marL="457200" indent="-457200">
              <a:buClr>
                <a:srgbClr val="CB972B"/>
              </a:buClr>
              <a:buFont typeface="Arial" panose="020B0604020202020204" pitchFamily="34" charset="0"/>
              <a:buChar char="•"/>
              <a:defRPr sz="2400"/>
            </a:lvl1pPr>
            <a:lvl2pPr marL="914400" indent="-457200">
              <a:buClr>
                <a:srgbClr val="CB972B"/>
              </a:buClr>
              <a:buFont typeface="Arial" panose="020B0604020202020204" pitchFamily="34" charset="0"/>
              <a:buChar char="•"/>
              <a:defRPr sz="2000"/>
            </a:lvl2pPr>
            <a:lvl3pPr marL="1257300" indent="-342900">
              <a:buClr>
                <a:srgbClr val="CB972B"/>
              </a:buClr>
              <a:buFont typeface="Arial" panose="020B0604020202020204" pitchFamily="34" charset="0"/>
              <a:buChar char="•"/>
              <a:defRPr sz="1800"/>
            </a:lvl3pPr>
            <a:lvl4pPr marL="1714500" indent="-342900">
              <a:buClr>
                <a:srgbClr val="CB972B"/>
              </a:buClr>
              <a:buFont typeface="Arial" panose="020B0604020202020204" pitchFamily="34" charset="0"/>
              <a:buChar char="•"/>
              <a:defRPr sz="1600"/>
            </a:lvl4pPr>
            <a:lvl5pPr marL="2171700" indent="-342900">
              <a:buClr>
                <a:srgbClr val="CB972B"/>
              </a:buClr>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2" name="Date Placeholder 1">
            <a:extLst>
              <a:ext uri="{FF2B5EF4-FFF2-40B4-BE49-F238E27FC236}">
                <a16:creationId xmlns:a16="http://schemas.microsoft.com/office/drawing/2014/main" id="{CB3FB41F-B75D-4F67-9153-5FD37D674E8F}"/>
              </a:ext>
            </a:extLst>
          </p:cNvPr>
          <p:cNvSpPr>
            <a:spLocks noGrp="1"/>
          </p:cNvSpPr>
          <p:nvPr>
            <p:ph type="dt" sz="half" idx="10"/>
          </p:nvPr>
        </p:nvSpPr>
        <p:spPr/>
        <p:txBody>
          <a:bodyPr/>
          <a:lstStyle/>
          <a:p>
            <a:endParaRPr lang="en-AU"/>
          </a:p>
        </p:txBody>
      </p:sp>
      <p:sp>
        <p:nvSpPr>
          <p:cNvPr id="3" name="Footer Placeholder 2">
            <a:extLst>
              <a:ext uri="{FF2B5EF4-FFF2-40B4-BE49-F238E27FC236}">
                <a16:creationId xmlns:a16="http://schemas.microsoft.com/office/drawing/2014/main" id="{6F3D5946-FB89-49A1-9635-CB4AD0B86FF8}"/>
              </a:ext>
            </a:extLst>
          </p:cNvPr>
          <p:cNvSpPr>
            <a:spLocks noGrp="1"/>
          </p:cNvSpPr>
          <p:nvPr>
            <p:ph type="ftr" sz="quarter" idx="11"/>
          </p:nvPr>
        </p:nvSpPr>
        <p:spPr/>
        <p:txBody>
          <a:bodyPr/>
          <a:lstStyle/>
          <a:p>
            <a:endParaRPr lang="en-AU"/>
          </a:p>
        </p:txBody>
      </p:sp>
      <p:sp>
        <p:nvSpPr>
          <p:cNvPr id="4" name="Slide Number Placeholder 3">
            <a:extLst>
              <a:ext uri="{FF2B5EF4-FFF2-40B4-BE49-F238E27FC236}">
                <a16:creationId xmlns:a16="http://schemas.microsoft.com/office/drawing/2014/main" id="{700642EC-107E-4B1D-93F6-74B8BA24A68A}"/>
              </a:ext>
            </a:extLst>
          </p:cNvPr>
          <p:cNvSpPr>
            <a:spLocks noGrp="1"/>
          </p:cNvSpPr>
          <p:nvPr>
            <p:ph type="sldNum" sz="quarter" idx="12"/>
          </p:nvPr>
        </p:nvSpPr>
        <p:spPr/>
        <p:txBody>
          <a:bodyPr/>
          <a:lstStyle/>
          <a:p>
            <a:fld id="{E8449DEF-C8E3-4C8C-8987-6A1C15461730}" type="slidenum">
              <a:rPr lang="en-AU" smtClean="0"/>
              <a:t>‹#›</a:t>
            </a:fld>
            <a:endParaRPr lang="en-AU"/>
          </a:p>
        </p:txBody>
      </p:sp>
    </p:spTree>
    <p:extLst>
      <p:ext uri="{BB962C8B-B14F-4D97-AF65-F5344CB8AC3E}">
        <p14:creationId xmlns:p14="http://schemas.microsoft.com/office/powerpoint/2010/main" val="881119141"/>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63084" y="4406901"/>
            <a:ext cx="10363200" cy="1362075"/>
          </a:xfrm>
        </p:spPr>
        <p:txBody>
          <a:bodyPr anchor="t"/>
          <a:lstStyle>
            <a:lvl1pPr algn="l">
              <a:defRPr sz="4000" b="1" cap="none">
                <a:solidFill>
                  <a:srgbClr val="433E35"/>
                </a:solidFill>
              </a:defRPr>
            </a:lvl1pPr>
          </a:lstStyle>
          <a:p>
            <a:r>
              <a:rPr lang="en-US"/>
              <a:t>Click to edit master title style</a:t>
            </a:r>
            <a:endParaRPr lang="en-AU"/>
          </a:p>
        </p:txBody>
      </p:sp>
      <p:sp>
        <p:nvSpPr>
          <p:cNvPr id="3" name="Text Placeholder 2"/>
          <p:cNvSpPr>
            <a:spLocks noGrp="1"/>
          </p:cNvSpPr>
          <p:nvPr>
            <p:ph type="body" idx="1"/>
          </p:nvPr>
        </p:nvSpPr>
        <p:spPr>
          <a:xfrm>
            <a:off x="963084" y="2906713"/>
            <a:ext cx="10363200" cy="1500187"/>
          </a:xfrm>
        </p:spPr>
        <p:txBody>
          <a:bodyPr anchor="b">
            <a:normAutofit/>
          </a:bodyPr>
          <a:lstStyle>
            <a:lvl1pPr marL="0" indent="0">
              <a:buNone/>
              <a:defRPr sz="1800">
                <a:solidFill>
                  <a:srgbClr val="70685B"/>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9" name="Picture 8">
            <a:extLst>
              <a:ext uri="{FF2B5EF4-FFF2-40B4-BE49-F238E27FC236}">
                <a16:creationId xmlns:a16="http://schemas.microsoft.com/office/drawing/2014/main" id="{59F658A9-173F-872E-61B8-623E2103CD79}"/>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209701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Content Placeholder 2"/>
          <p:cNvSpPr>
            <a:spLocks noGrp="1"/>
          </p:cNvSpPr>
          <p:nvPr>
            <p:ph sz="half" idx="1"/>
          </p:nvPr>
        </p:nvSpPr>
        <p:spPr>
          <a:xfrm>
            <a:off x="609600" y="1600201"/>
            <a:ext cx="5384800" cy="4525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6197600" y="1600201"/>
            <a:ext cx="5384800" cy="4525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p:cNvSpPr>
            <a:spLocks noGrp="1"/>
          </p:cNvSpPr>
          <p:nvPr>
            <p:ph type="dt" sz="half" idx="10"/>
          </p:nvPr>
        </p:nvSpPr>
        <p:spPr/>
        <p:txBody>
          <a:bodyPr/>
          <a:lstStyle/>
          <a:p>
            <a:fld id="{11BBA72B-4AAE-4284-BB41-5F7941530F0A}" type="datetimeFigureOut">
              <a:rPr lang="en-AU" smtClean="0"/>
              <a:t>3/06/2026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F6F22111-7216-F276-797E-DCE9D9C050C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2373718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Text Placeholder 2"/>
          <p:cNvSpPr>
            <a:spLocks noGrp="1"/>
          </p:cNvSpPr>
          <p:nvPr>
            <p:ph type="body" idx="1"/>
          </p:nvPr>
        </p:nvSpPr>
        <p:spPr>
          <a:xfrm>
            <a:off x="609600" y="1535113"/>
            <a:ext cx="5386917" cy="6397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p:cNvSpPr>
            <a:spLocks noGrp="1"/>
          </p:cNvSpPr>
          <p:nvPr>
            <p:ph type="body" sz="quarter" idx="3"/>
          </p:nvPr>
        </p:nvSpPr>
        <p:spPr>
          <a:xfrm>
            <a:off x="6193368" y="1535113"/>
            <a:ext cx="5389033" cy="6397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p:cNvSpPr>
            <a:spLocks noGrp="1"/>
          </p:cNvSpPr>
          <p:nvPr>
            <p:ph type="dt" sz="half" idx="10"/>
          </p:nvPr>
        </p:nvSpPr>
        <p:spPr/>
        <p:txBody>
          <a:bodyPr/>
          <a:lstStyle/>
          <a:p>
            <a:fld id="{11BBA72B-4AAE-4284-BB41-5F7941530F0A}" type="datetimeFigureOut">
              <a:rPr lang="en-AU" smtClean="0"/>
              <a:t>3/06/2026</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E8449DEF-C8E3-4C8C-8987-6A1C15461730}" type="slidenum">
              <a:rPr lang="en-AU" smtClean="0"/>
              <a:t>‹#›</a:t>
            </a:fld>
            <a:endParaRPr lang="en-AU"/>
          </a:p>
        </p:txBody>
      </p:sp>
      <p:pic>
        <p:nvPicPr>
          <p:cNvPr id="12" name="Picture 11">
            <a:extLst>
              <a:ext uri="{FF2B5EF4-FFF2-40B4-BE49-F238E27FC236}">
                <a16:creationId xmlns:a16="http://schemas.microsoft.com/office/drawing/2014/main" id="{EC99E12B-0C91-6610-E8C9-9694634F2EBC}"/>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587290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Date Placeholder 2"/>
          <p:cNvSpPr>
            <a:spLocks noGrp="1"/>
          </p:cNvSpPr>
          <p:nvPr>
            <p:ph type="dt" sz="half" idx="10"/>
          </p:nvPr>
        </p:nvSpPr>
        <p:spPr/>
        <p:txBody>
          <a:bodyPr/>
          <a:lstStyle/>
          <a:p>
            <a:fld id="{11BBA72B-4AAE-4284-BB41-5F7941530F0A}" type="datetimeFigureOut">
              <a:rPr lang="en-AU" smtClean="0"/>
              <a:t>3/06/2026</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a:extLst>
              <a:ext uri="{FF2B5EF4-FFF2-40B4-BE49-F238E27FC236}">
                <a16:creationId xmlns:a16="http://schemas.microsoft.com/office/drawing/2014/main" id="{FF865870-7A87-B9C6-2423-3D9C9C30D28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2097616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BBA72B-4AAE-4284-BB41-5F7941530F0A}" type="datetimeFigureOut">
              <a:rPr lang="en-AU" smtClean="0"/>
              <a:t>3/06/2026</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E8449DEF-C8E3-4C8C-8987-6A1C15461730}" type="slidenum">
              <a:rPr lang="en-AU" smtClean="0"/>
              <a:t>‹#›</a:t>
            </a:fld>
            <a:endParaRPr lang="en-AU"/>
          </a:p>
        </p:txBody>
      </p:sp>
      <p:pic>
        <p:nvPicPr>
          <p:cNvPr id="7" name="Picture 6">
            <a:extLst>
              <a:ext uri="{FF2B5EF4-FFF2-40B4-BE49-F238E27FC236}">
                <a16:creationId xmlns:a16="http://schemas.microsoft.com/office/drawing/2014/main" id="{7B212C71-CE46-E037-1D67-601503B275D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72031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normAutofit/>
          </a:bodyPr>
          <a:lstStyle>
            <a:lvl1pPr algn="l">
              <a:defRPr sz="2000" b="1"/>
            </a:lvl1pPr>
          </a:lstStyle>
          <a:p>
            <a:r>
              <a:rPr lang="en-US"/>
              <a:t>Click to edit Master title style</a:t>
            </a:r>
            <a:endParaRPr lang="en-AU"/>
          </a:p>
        </p:txBody>
      </p:sp>
      <p:sp>
        <p:nvSpPr>
          <p:cNvPr id="3" name="Content Placeholder 2"/>
          <p:cNvSpPr>
            <a:spLocks noGrp="1"/>
          </p:cNvSpPr>
          <p:nvPr>
            <p:ph idx="1"/>
          </p:nvPr>
        </p:nvSpPr>
        <p:spPr>
          <a:xfrm>
            <a:off x="4766733" y="273051"/>
            <a:ext cx="6815667" cy="585311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BBA72B-4AAE-4284-BB41-5F7941530F0A}" type="datetimeFigureOut">
              <a:rPr lang="en-AU" smtClean="0"/>
              <a:t>3/06/2026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E4442C57-AB02-A271-2A6D-AF4FB9B052B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2408072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AU"/>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AU"/>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BBA72B-4AAE-4284-BB41-5F7941530F0A}" type="datetimeFigureOut">
              <a:rPr lang="en-AU" smtClean="0"/>
              <a:t>3/06/2026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41219558-0019-982C-300F-4FDC6AFFF78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822269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Vertical Text Placeholder 2"/>
          <p:cNvSpPr>
            <a:spLocks noGrp="1"/>
          </p:cNvSpPr>
          <p:nvPr>
            <p:ph type="body" orient="vert" idx="1"/>
          </p:nvPr>
        </p:nvSpPr>
        <p:spPr/>
        <p:txBody>
          <a:bodyPr vert="eaVert">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9" name="Picture 8">
            <a:extLst>
              <a:ext uri="{FF2B5EF4-FFF2-40B4-BE49-F238E27FC236}">
                <a16:creationId xmlns:a16="http://schemas.microsoft.com/office/drawing/2014/main" id="{F311556E-F10E-6999-908D-23EDE65026EB}"/>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3679194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normAutofit/>
          </a:bodyPr>
          <a:lstStyle>
            <a:lvl1pPr>
              <a:defRPr sz="4000" b="1"/>
            </a:lvl1pPr>
          </a:lstStyle>
          <a:p>
            <a:r>
              <a:rPr lang="en-US"/>
              <a:t>Click to edit Master title style</a:t>
            </a:r>
            <a:endParaRPr lang="en-AU"/>
          </a:p>
        </p:txBody>
      </p:sp>
      <p:sp>
        <p:nvSpPr>
          <p:cNvPr id="3" name="Vertical Text Placeholder 2"/>
          <p:cNvSpPr>
            <a:spLocks noGrp="1"/>
          </p:cNvSpPr>
          <p:nvPr>
            <p:ph type="body" orient="vert" idx="1"/>
          </p:nvPr>
        </p:nvSpPr>
        <p:spPr>
          <a:xfrm>
            <a:off x="609600" y="274639"/>
            <a:ext cx="8026400" cy="5851525"/>
          </a:xfrm>
        </p:spPr>
        <p:txBody>
          <a:bodyPr vert="eaVert">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spTree>
    <p:extLst>
      <p:ext uri="{BB962C8B-B14F-4D97-AF65-F5344CB8AC3E}">
        <p14:creationId xmlns:p14="http://schemas.microsoft.com/office/powerpoint/2010/main" val="2796721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171071" y="2688397"/>
            <a:ext cx="5849859" cy="1481206"/>
          </a:xfrm>
          <a:prstGeom prst="rect">
            <a:avLst/>
          </a:prstGeom>
        </p:spPr>
      </p:pic>
    </p:spTree>
    <p:extLst>
      <p:ext uri="{BB962C8B-B14F-4D97-AF65-F5344CB8AC3E}">
        <p14:creationId xmlns:p14="http://schemas.microsoft.com/office/powerpoint/2010/main" val="1699635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52" y="6201141"/>
            <a:ext cx="2283185" cy="478839"/>
          </a:xfrm>
          <a:prstGeom prst="rect">
            <a:avLst/>
          </a:prstGeom>
        </p:spPr>
      </p:pic>
      <p:sp>
        <p:nvSpPr>
          <p:cNvPr id="8"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lvl1pPr>
              <a:defRPr sz="4000" b="1">
                <a:solidFill>
                  <a:srgbClr val="433E35"/>
                </a:solidFill>
              </a:defRPr>
            </a:lvl1pPr>
          </a:lstStyle>
          <a:p>
            <a:r>
              <a:rPr lang="en-US"/>
              <a:t>Click to edit Master title style</a:t>
            </a:r>
            <a:endParaRPr lang="en-AU"/>
          </a:p>
        </p:txBody>
      </p:sp>
      <p:sp>
        <p:nvSpPr>
          <p:cNvPr id="9" name="Text Placeholder 2"/>
          <p:cNvSpPr>
            <a:spLocks noGrp="1"/>
          </p:cNvSpPr>
          <p:nvPr>
            <p:ph idx="1"/>
          </p:nvPr>
        </p:nvSpPr>
        <p:spPr>
          <a:xfrm>
            <a:off x="609600" y="1600203"/>
            <a:ext cx="10972800" cy="4525963"/>
          </a:xfrm>
          <a:prstGeom prst="rect">
            <a:avLst/>
          </a:prstGeom>
        </p:spPr>
        <p:txBody>
          <a:bodyPr vert="horz" lIns="91440" tIns="45720" rIns="91440" bIns="45720" rtlCol="0">
            <a:normAutofit/>
          </a:bodyPr>
          <a:lstStyle>
            <a:lvl1pPr marL="457200" indent="-457200">
              <a:buClr>
                <a:srgbClr val="CB972B"/>
              </a:buClr>
              <a:buFont typeface="Arial" panose="020B0604020202020204" pitchFamily="34" charset="0"/>
              <a:buChar char="•"/>
              <a:defRPr sz="2400"/>
            </a:lvl1pPr>
            <a:lvl2pPr marL="914400" indent="-457200">
              <a:buClr>
                <a:srgbClr val="CB972B"/>
              </a:buClr>
              <a:buFont typeface="Arial" panose="020B0604020202020204" pitchFamily="34" charset="0"/>
              <a:buChar char="•"/>
              <a:defRPr sz="2000"/>
            </a:lvl2pPr>
            <a:lvl3pPr marL="1257300" indent="-342900">
              <a:buClr>
                <a:srgbClr val="CB972B"/>
              </a:buClr>
              <a:buFont typeface="Arial" panose="020B0604020202020204" pitchFamily="34" charset="0"/>
              <a:buChar char="•"/>
              <a:defRPr sz="1800"/>
            </a:lvl3pPr>
            <a:lvl4pPr marL="1714500" indent="-342900">
              <a:buClr>
                <a:srgbClr val="CB972B"/>
              </a:buClr>
              <a:buFont typeface="Arial" panose="020B0604020202020204" pitchFamily="34" charset="0"/>
              <a:buChar char="•"/>
              <a:defRPr sz="1600"/>
            </a:lvl4pPr>
            <a:lvl5pPr marL="2171700" indent="-342900">
              <a:buClr>
                <a:srgbClr val="CB972B"/>
              </a:buClr>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Tree>
    <p:extLst>
      <p:ext uri="{BB962C8B-B14F-4D97-AF65-F5344CB8AC3E}">
        <p14:creationId xmlns:p14="http://schemas.microsoft.com/office/powerpoint/2010/main" val="2119942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09660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1DDB3C14-5BDB-7B4C-9CD1-3C2156BE9071}"/>
              </a:ext>
            </a:extLst>
          </p:cNvPr>
          <p:cNvSpPr>
            <a:spLocks noGrp="1"/>
          </p:cNvSpPr>
          <p:nvPr>
            <p:ph type="pic" sz="quarter" idx="10"/>
          </p:nvPr>
        </p:nvSpPr>
        <p:spPr>
          <a:xfrm>
            <a:off x="760611"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5" name="Picture Placeholder 3">
            <a:extLst>
              <a:ext uri="{FF2B5EF4-FFF2-40B4-BE49-F238E27FC236}">
                <a16:creationId xmlns:a16="http://schemas.microsoft.com/office/drawing/2014/main" id="{B7AEF380-D2F4-9943-B5DC-76E1010E5254}"/>
              </a:ext>
            </a:extLst>
          </p:cNvPr>
          <p:cNvSpPr>
            <a:spLocks noGrp="1"/>
          </p:cNvSpPr>
          <p:nvPr>
            <p:ph type="pic" sz="quarter" idx="11"/>
          </p:nvPr>
        </p:nvSpPr>
        <p:spPr>
          <a:xfrm>
            <a:off x="3559913"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6" name="Picture Placeholder 3">
            <a:extLst>
              <a:ext uri="{FF2B5EF4-FFF2-40B4-BE49-F238E27FC236}">
                <a16:creationId xmlns:a16="http://schemas.microsoft.com/office/drawing/2014/main" id="{B256590F-1984-B046-909C-39A3E99EEFD3}"/>
              </a:ext>
            </a:extLst>
          </p:cNvPr>
          <p:cNvSpPr>
            <a:spLocks noGrp="1"/>
          </p:cNvSpPr>
          <p:nvPr>
            <p:ph type="pic" sz="quarter" idx="12"/>
          </p:nvPr>
        </p:nvSpPr>
        <p:spPr>
          <a:xfrm>
            <a:off x="9158514"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7" name="Picture Placeholder 3">
            <a:extLst>
              <a:ext uri="{FF2B5EF4-FFF2-40B4-BE49-F238E27FC236}">
                <a16:creationId xmlns:a16="http://schemas.microsoft.com/office/drawing/2014/main" id="{1FEBD460-FCC0-394B-A281-187ED0CB3A1D}"/>
              </a:ext>
            </a:extLst>
          </p:cNvPr>
          <p:cNvSpPr>
            <a:spLocks noGrp="1"/>
          </p:cNvSpPr>
          <p:nvPr>
            <p:ph type="pic" sz="quarter" idx="13"/>
          </p:nvPr>
        </p:nvSpPr>
        <p:spPr>
          <a:xfrm>
            <a:off x="6359213"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Tree>
    <p:extLst>
      <p:ext uri="{BB962C8B-B14F-4D97-AF65-F5344CB8AC3E}">
        <p14:creationId xmlns:p14="http://schemas.microsoft.com/office/powerpoint/2010/main" val="3865443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9" indent="0" algn="ctr">
              <a:buNone/>
              <a:defRPr sz="2000"/>
            </a:lvl2pPr>
            <a:lvl3pPr marL="914418" indent="0" algn="ctr">
              <a:buNone/>
              <a:defRPr sz="1800"/>
            </a:lvl3pPr>
            <a:lvl4pPr marL="1371627" indent="0" algn="ctr">
              <a:buNone/>
              <a:defRPr sz="1600"/>
            </a:lvl4pPr>
            <a:lvl5pPr marL="1828837" indent="0" algn="ctr">
              <a:buNone/>
              <a:defRPr sz="1600"/>
            </a:lvl5pPr>
            <a:lvl6pPr marL="2286046" indent="0" algn="ctr">
              <a:buNone/>
              <a:defRPr sz="1600"/>
            </a:lvl6pPr>
            <a:lvl7pPr marL="2743255" indent="0" algn="ctr">
              <a:buNone/>
              <a:defRPr sz="1600"/>
            </a:lvl7pPr>
            <a:lvl8pPr marL="3200464" indent="0" algn="ctr">
              <a:buNone/>
              <a:defRPr sz="1600"/>
            </a:lvl8pPr>
            <a:lvl9pPr marL="3657673"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CF2D5D5-BC0C-4E15-88E2-EF265D4E282B}" type="datetime1">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34FA13E-5112-45F0-A91C-85559AA2FAB1}" type="slidenum">
              <a:rPr lang="en-AU" smtClean="0"/>
              <a:t>‹#›</a:t>
            </a:fld>
            <a:endParaRPr lang="en-AU"/>
          </a:p>
        </p:txBody>
      </p:sp>
    </p:spTree>
    <p:extLst>
      <p:ext uri="{BB962C8B-B14F-4D97-AF65-F5344CB8AC3E}">
        <p14:creationId xmlns:p14="http://schemas.microsoft.com/office/powerpoint/2010/main" val="1538566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alpha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BA72B-4AAE-4284-BB41-5F7941530F0A}" type="datetimeFigureOut">
              <a:rPr lang="en-AU" smtClean="0"/>
              <a:t>3/06/2026</a:t>
            </a:fld>
            <a:endParaRPr lang="en-AU"/>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449DEF-C8E3-4C8C-8987-6A1C15461730}" type="slidenum">
              <a:rPr lang="en-AU" smtClean="0"/>
              <a:t>‹#›</a:t>
            </a:fld>
            <a:endParaRPr lang="en-AU"/>
          </a:p>
        </p:txBody>
      </p:sp>
    </p:spTree>
    <p:extLst>
      <p:ext uri="{BB962C8B-B14F-4D97-AF65-F5344CB8AC3E}">
        <p14:creationId xmlns:p14="http://schemas.microsoft.com/office/powerpoint/2010/main" val="23365395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ctr" defTabSz="914400" rtl="0" eaLnBrk="1" latinLnBrk="0" hangingPunct="1">
        <a:spcBef>
          <a:spcPct val="0"/>
        </a:spcBef>
        <a:buNone/>
        <a:defRPr sz="4000" b="1" i="0" kern="1200">
          <a:solidFill>
            <a:schemeClr val="tx1"/>
          </a:solidFill>
          <a:latin typeface="+mj-lt"/>
          <a:ea typeface="+mj-ea"/>
          <a:cs typeface="+mj-cs"/>
        </a:defRPr>
      </a:lvl1pPr>
    </p:titleStyle>
    <p:bodyStyle>
      <a:lvl1pPr marL="342900" indent="-342900" algn="l" defTabSz="914400" rtl="0" eaLnBrk="1" latinLnBrk="0" hangingPunct="1">
        <a:spcBef>
          <a:spcPct val="20000"/>
        </a:spcBef>
        <a:buClr>
          <a:srgbClr val="CB972B"/>
        </a:buClr>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CB972B"/>
        </a:buClr>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CB972B"/>
        </a:buClr>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Clr>
          <a:srgbClr val="CB972B"/>
        </a:buClr>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Clr>
          <a:srgbClr val="CB972B"/>
        </a:buClr>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FBA359-1851-EF56-6548-1EBEB15D980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242C4F4-5706-3489-230E-CAE4C3D64E2D}"/>
              </a:ext>
            </a:extLst>
          </p:cNvPr>
          <p:cNvSpPr>
            <a:spLocks noGrp="1"/>
          </p:cNvSpPr>
          <p:nvPr>
            <p:ph type="title"/>
          </p:nvPr>
        </p:nvSpPr>
        <p:spPr>
          <a:xfrm>
            <a:off x="275128" y="2252838"/>
            <a:ext cx="11637124" cy="1057267"/>
          </a:xfrm>
        </p:spPr>
        <p:txBody>
          <a:bodyPr>
            <a:noAutofit/>
          </a:bodyPr>
          <a:lstStyle/>
          <a:p>
            <a:r>
              <a:rPr lang="en-US" sz="2400">
                <a:solidFill>
                  <a:schemeClr val="tx2">
                    <a:lumMod val="75000"/>
                  </a:schemeClr>
                </a:solidFill>
              </a:rPr>
              <a:t>General Paediatrics</a:t>
            </a:r>
            <a:br>
              <a:rPr lang="en-US" sz="2400">
                <a:solidFill>
                  <a:schemeClr val="tx2">
                    <a:lumMod val="75000"/>
                  </a:schemeClr>
                </a:solidFill>
              </a:rPr>
            </a:br>
            <a:br>
              <a:rPr lang="en-US" sz="2400"/>
            </a:br>
            <a:r>
              <a:rPr lang="en-US" sz="2400">
                <a:solidFill>
                  <a:schemeClr val="accent2"/>
                </a:solidFill>
              </a:rPr>
              <a:t>What does it mean for me as a trainee? – Learning themes</a:t>
            </a:r>
            <a:endParaRPr lang="en-AU" sz="3200">
              <a:solidFill>
                <a:schemeClr val="accent2"/>
              </a:solidFill>
              <a:latin typeface="Georgia"/>
            </a:endParaRPr>
          </a:p>
        </p:txBody>
      </p:sp>
      <p:sp>
        <p:nvSpPr>
          <p:cNvPr id="5" name="Text Placeholder 4">
            <a:extLst>
              <a:ext uri="{FF2B5EF4-FFF2-40B4-BE49-F238E27FC236}">
                <a16:creationId xmlns:a16="http://schemas.microsoft.com/office/drawing/2014/main" id="{F539FFA0-3C4A-6BF1-4F06-BAFF6211A5C7}"/>
              </a:ext>
            </a:extLst>
          </p:cNvPr>
          <p:cNvSpPr>
            <a:spLocks noGrp="1"/>
          </p:cNvSpPr>
          <p:nvPr>
            <p:ph type="body" idx="1"/>
          </p:nvPr>
        </p:nvSpPr>
        <p:spPr>
          <a:xfrm>
            <a:off x="275128" y="3429000"/>
            <a:ext cx="9361294" cy="528079"/>
          </a:xfrm>
        </p:spPr>
        <p:txBody>
          <a:bodyPr>
            <a:normAutofit/>
          </a:bodyPr>
          <a:lstStyle/>
          <a:p>
            <a:r>
              <a:rPr lang="en-US" dirty="0"/>
              <a:t>May 2026</a:t>
            </a:r>
          </a:p>
        </p:txBody>
      </p:sp>
      <p:pic>
        <p:nvPicPr>
          <p:cNvPr id="8" name="Picture 7" descr="A blue and yellow logo&#10;&#10;Description automatically generated">
            <a:extLst>
              <a:ext uri="{FF2B5EF4-FFF2-40B4-BE49-F238E27FC236}">
                <a16:creationId xmlns:a16="http://schemas.microsoft.com/office/drawing/2014/main" id="{9A1A645B-98A4-0657-3D7D-39DBC2410CB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76988" y="5714998"/>
            <a:ext cx="5715012" cy="1143002"/>
          </a:xfrm>
          <a:prstGeom prst="rect">
            <a:avLst/>
          </a:prstGeom>
        </p:spPr>
      </p:pic>
    </p:spTree>
    <p:extLst>
      <p:ext uri="{BB962C8B-B14F-4D97-AF65-F5344CB8AC3E}">
        <p14:creationId xmlns:p14="http://schemas.microsoft.com/office/powerpoint/2010/main" val="237654802"/>
      </p:ext>
    </p:extLst>
  </p:cSld>
  <p:clrMapOvr>
    <a:masterClrMapping/>
  </p:clrMapOvr>
  <mc:AlternateContent xmlns:mc="http://schemas.openxmlformats.org/markup-compatibility/2006" xmlns:p14="http://schemas.microsoft.com/office/powerpoint/2010/main">
    <mc:Choice Requires="p14">
      <p:transition spd="slow" p14:dur="2000" advTm="30063"/>
    </mc:Choice>
    <mc:Fallback xmlns="">
      <p:transition spd="slow" advTm="3006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TextBox 103">
            <a:extLst>
              <a:ext uri="{FF2B5EF4-FFF2-40B4-BE49-F238E27FC236}">
                <a16:creationId xmlns:a16="http://schemas.microsoft.com/office/drawing/2014/main" id="{667161FA-D23B-47D7-8D4C-460A0C2430A5}"/>
              </a:ext>
            </a:extLst>
          </p:cNvPr>
          <p:cNvSpPr txBox="1"/>
          <p:nvPr/>
        </p:nvSpPr>
        <p:spPr>
          <a:xfrm>
            <a:off x="451414" y="921027"/>
            <a:ext cx="11308464" cy="738664"/>
          </a:xfrm>
          <a:prstGeom prst="rect">
            <a:avLst/>
          </a:prstGeom>
          <a:noFill/>
        </p:spPr>
        <p:txBody>
          <a:bodyPr wrap="square" rtlCol="0">
            <a:spAutoFit/>
          </a:bodyPr>
          <a:lstStyle/>
          <a:p>
            <a:pPr marL="0" marR="0" lvl="0" indent="0" algn="l" defTabSz="326584" rtl="0" eaLnBrk="1" fontAlgn="auto" latinLnBrk="0" hangingPunct="1">
              <a:lnSpc>
                <a:spcPct val="100000"/>
              </a:lnSpc>
              <a:spcBef>
                <a:spcPts val="0"/>
              </a:spcBef>
              <a:spcAft>
                <a:spcPts val="143"/>
              </a:spcAft>
              <a:buClrTx/>
              <a:buSzTx/>
              <a:buFontTx/>
              <a:buNone/>
              <a:tabLst/>
              <a:defRPr/>
            </a:pPr>
            <a:r>
              <a:rPr kumimoji="0" lang="en-AU" sz="1400" b="0" i="0" u="none" strike="noStrike" kern="1200" cap="none" spc="0" normalizeH="0" baseline="0" noProof="0">
                <a:ln>
                  <a:noFill/>
                </a:ln>
                <a:solidFill>
                  <a:srgbClr val="404040"/>
                </a:solidFill>
                <a:effectLst/>
                <a:uLnTx/>
                <a:uFillTx/>
                <a:latin typeface="Arial" panose="020B0604020202020204" pitchFamily="34" charset="0"/>
                <a:ea typeface="Calibri" panose="020F0502020204030204" pitchFamily="34" charset="0"/>
                <a:cs typeface="Arial" panose="020B0604020202020204" pitchFamily="34" charset="0"/>
              </a:rPr>
              <a:t>New Learning Themes have been added to provide options and flexibility for trainees to meet learning goals in line with the General Paediatrics Advanced Training curriculum standards. Trainees must demonstrate competence in all the curriculum learning goals, fulfill the options outlined in the learning themes, and complete all learning and assessment requirements, to complete general paediatrics training.</a:t>
            </a:r>
          </a:p>
        </p:txBody>
      </p:sp>
      <p:sp>
        <p:nvSpPr>
          <p:cNvPr id="10" name="Slide Number Placeholder 9">
            <a:extLst>
              <a:ext uri="{FF2B5EF4-FFF2-40B4-BE49-F238E27FC236}">
                <a16:creationId xmlns:a16="http://schemas.microsoft.com/office/drawing/2014/main" id="{FF9486FD-9842-D69F-FB4B-C1AA6E9F4154}"/>
              </a:ext>
            </a:extLst>
          </p:cNvPr>
          <p:cNvSpPr>
            <a:spLocks noGrp="1"/>
          </p:cNvSpPr>
          <p:nvPr>
            <p:ph type="sldNum" sz="quarter" idx="12"/>
          </p:nvPr>
        </p:nvSpPr>
        <p:spPr>
          <a:xfrm>
            <a:off x="8610600" y="6492877"/>
            <a:ext cx="20574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4FA13E-5112-45F0-A91C-85559AA2FAB1}" type="slidenum">
              <a:rPr kumimoji="0" lang="en-AU" sz="1200" b="0" i="0" u="none" strike="noStrike" kern="1200" cap="none" spc="0" normalizeH="0" baseline="0" noProof="0" smtClean="0">
                <a:ln>
                  <a:noFill/>
                </a:ln>
                <a:solidFill>
                  <a:prstClr val="black">
                    <a:tint val="75000"/>
                  </a:prstClr>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AU" sz="1200" b="0" i="0" u="none" strike="noStrike" kern="1200" cap="none" spc="0" normalizeH="0" baseline="0" noProof="0">
              <a:ln>
                <a:noFill/>
              </a:ln>
              <a:solidFill>
                <a:prstClr val="black">
                  <a:tint val="75000"/>
                </a:prstClr>
              </a:solidFill>
              <a:effectLst/>
              <a:uLnTx/>
              <a:uFillTx/>
              <a:latin typeface="Arial"/>
              <a:ea typeface="+mn-ea"/>
              <a:cs typeface="+mn-cs"/>
            </a:endParaRPr>
          </a:p>
        </p:txBody>
      </p:sp>
      <p:grpSp>
        <p:nvGrpSpPr>
          <p:cNvPr id="6" name="Group 5">
            <a:extLst>
              <a:ext uri="{FF2B5EF4-FFF2-40B4-BE49-F238E27FC236}">
                <a16:creationId xmlns:a16="http://schemas.microsoft.com/office/drawing/2014/main" id="{8A6D536A-8CDE-0B22-1592-433F9166E09B}"/>
              </a:ext>
            </a:extLst>
          </p:cNvPr>
          <p:cNvGrpSpPr/>
          <p:nvPr/>
        </p:nvGrpSpPr>
        <p:grpSpPr>
          <a:xfrm>
            <a:off x="451413" y="1839252"/>
            <a:ext cx="11308465" cy="1355363"/>
            <a:chOff x="322746" y="2431827"/>
            <a:chExt cx="12156108" cy="1897508"/>
          </a:xfrm>
        </p:grpSpPr>
        <p:sp>
          <p:nvSpPr>
            <p:cNvPr id="16" name="Rectangle 15">
              <a:extLst>
                <a:ext uri="{FF2B5EF4-FFF2-40B4-BE49-F238E27FC236}">
                  <a16:creationId xmlns:a16="http://schemas.microsoft.com/office/drawing/2014/main" id="{0BAD88B3-8273-DEAC-F183-32D0D7E779A8}"/>
                </a:ext>
              </a:extLst>
            </p:cNvPr>
            <p:cNvSpPr/>
            <p:nvPr/>
          </p:nvSpPr>
          <p:spPr>
            <a:xfrm>
              <a:off x="322746" y="2433099"/>
              <a:ext cx="12156108" cy="1896236"/>
            </a:xfrm>
            <a:prstGeom prst="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326578" rtl="0" eaLnBrk="1" fontAlgn="auto" latinLnBrk="0" hangingPunct="1">
                <a:lnSpc>
                  <a:spcPct val="100000"/>
                </a:lnSpc>
                <a:spcBef>
                  <a:spcPts val="600"/>
                </a:spcBef>
                <a:spcAft>
                  <a:spcPts val="200"/>
                </a:spcAft>
                <a:buClrTx/>
                <a:buSzTx/>
                <a:buFontTx/>
                <a:buNone/>
                <a:tabLst/>
                <a:defRPr/>
              </a:pPr>
              <a:r>
                <a:rPr kumimoji="0" lang="en-US" sz="1200" b="0" i="0" u="none" strike="noStrike" kern="1200" cap="none" spc="0" normalizeH="0" baseline="0" noProof="0">
                  <a:ln>
                    <a:noFill/>
                  </a:ln>
                  <a:solidFill>
                    <a:srgbClr val="384967"/>
                  </a:solidFill>
                  <a:effectLst/>
                  <a:uLnTx/>
                  <a:uFillTx/>
                  <a:latin typeface="Arial" panose="020B0604020202020204" pitchFamily="34" charset="0"/>
                  <a:ea typeface="+mn-ea"/>
                  <a:cs typeface="Arial" panose="020B0604020202020204" pitchFamily="34" charset="0"/>
                </a:rPr>
                <a:t>1. DEVELOPMENTAL AND BEHAVIOURAL PAEDIATRICS</a:t>
              </a:r>
            </a:p>
            <a:p>
              <a:pPr marL="0" marR="0" lvl="0" indent="0" algn="l" defTabSz="326578" rtl="0" eaLnBrk="1" fontAlgn="auto" latinLnBrk="0" hangingPunct="1">
                <a:lnSpc>
                  <a:spcPct val="100000"/>
                </a:lnSpc>
                <a:spcBef>
                  <a:spcPts val="200"/>
                </a:spcBef>
                <a:spcAft>
                  <a:spcPts val="200"/>
                </a:spcAft>
                <a:buClrTx/>
                <a:buSzTx/>
                <a:buFontTx/>
                <a:buNone/>
                <a:tabLst/>
                <a:defRPr/>
              </a:pP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To fulfill the </a:t>
              </a: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Developmental and Behavioural Paediatrics </a:t>
              </a: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Learning Theme, trainees must complete requirements 1 and 2.</a:t>
              </a:r>
            </a:p>
            <a:p>
              <a:pPr marL="0" marR="0" lvl="0" indent="0" algn="l" defTabSz="326578" rtl="0" eaLnBrk="1" fontAlgn="auto" latinLnBrk="0" hangingPunct="1">
                <a:lnSpc>
                  <a:spcPct val="100000"/>
                </a:lnSpc>
                <a:spcBef>
                  <a:spcPts val="200"/>
                </a:spcBef>
                <a:spcAft>
                  <a:spcPts val="200"/>
                </a:spcAft>
                <a:buClrTx/>
                <a:buSzTx/>
                <a:buFontTx/>
                <a:buNone/>
                <a:tabLst/>
                <a:defRPr/>
              </a:pP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1. </a:t>
              </a: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Complete a developmental and behavioural professional experience (where there is a focus on seeing patients with complex </a:t>
              </a:r>
              <a:b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b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behavioural, neurodevelopmental, psychosocial presentations)</a:t>
              </a:r>
            </a:p>
            <a:p>
              <a:pPr marL="0" marR="0" lvl="0" indent="0" algn="l" defTabSz="326578" rtl="0" eaLnBrk="1" fontAlgn="auto" latinLnBrk="0" hangingPunct="1">
                <a:lnSpc>
                  <a:spcPct val="100000"/>
                </a:lnSpc>
                <a:spcBef>
                  <a:spcPts val="200"/>
                </a:spcBef>
                <a:spcAft>
                  <a:spcPts val="200"/>
                </a:spcAft>
                <a:buClrTx/>
                <a:buSzTx/>
                <a:buFontTx/>
                <a:buNone/>
                <a:tabLst/>
                <a:defRPr/>
              </a:pP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AND</a:t>
              </a:r>
            </a:p>
            <a:p>
              <a:pPr marL="0" marR="0" lvl="0" indent="0" algn="l" defTabSz="326578" rtl="0" eaLnBrk="1" fontAlgn="auto" latinLnBrk="0" hangingPunct="1">
                <a:lnSpc>
                  <a:spcPct val="100000"/>
                </a:lnSpc>
                <a:spcBef>
                  <a:spcPts val="200"/>
                </a:spcBef>
                <a:spcAft>
                  <a:spcPts val="200"/>
                </a:spcAft>
                <a:buClrTx/>
                <a:buSzTx/>
                <a:buFontTx/>
                <a:buNone/>
                <a:tabLst/>
                <a:defRPr/>
              </a:pP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2. </a:t>
              </a: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Minimum of 18 learning or observation captures related to developmental and behavioural paediatrics (learning goal 14).</a:t>
              </a:r>
              <a:r>
                <a:rPr kumimoji="0" lang="en-US" sz="1000" b="0" i="0" u="none" strike="noStrike" kern="1200" cap="none" spc="0" normalizeH="0" baseline="0" noProof="0" err="1">
                  <a:ln>
                    <a:noFill/>
                  </a:ln>
                  <a:solidFill>
                    <a:srgbClr val="404040"/>
                  </a:solidFill>
                  <a:effectLst/>
                  <a:uLnTx/>
                  <a:uFillTx/>
                  <a:latin typeface="Arial" panose="020B0604020202020204" pitchFamily="34" charset="0"/>
                  <a:ea typeface="+mn-ea"/>
                  <a:cs typeface="Arial" panose="020B0604020202020204" pitchFamily="34" charset="0"/>
                </a:rPr>
                <a:t>yur</a:t>
              </a:r>
              <a:endPar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endParaRPr>
            </a:p>
          </p:txBody>
        </p:sp>
        <p:sp>
          <p:nvSpPr>
            <p:cNvPr id="2" name="Rectangle 1">
              <a:extLst>
                <a:ext uri="{FF2B5EF4-FFF2-40B4-BE49-F238E27FC236}">
                  <a16:creationId xmlns:a16="http://schemas.microsoft.com/office/drawing/2014/main" id="{86E3676A-242B-CDB6-DDAE-39F05B00CBD1}"/>
                </a:ext>
              </a:extLst>
            </p:cNvPr>
            <p:cNvSpPr/>
            <p:nvPr/>
          </p:nvSpPr>
          <p:spPr>
            <a:xfrm>
              <a:off x="9042401" y="2431827"/>
              <a:ext cx="3436453" cy="115209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Maps specifically to learning goals: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10. Clinical assessment and management – developmental and behavioural paediatrics EPA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18. Developmental and behavioural paediatrics knowledge guide</a:t>
              </a:r>
            </a:p>
          </p:txBody>
        </p:sp>
      </p:grpSp>
      <p:sp>
        <p:nvSpPr>
          <p:cNvPr id="3" name="Rectangle 2">
            <a:extLst>
              <a:ext uri="{FF2B5EF4-FFF2-40B4-BE49-F238E27FC236}">
                <a16:creationId xmlns:a16="http://schemas.microsoft.com/office/drawing/2014/main" id="{9FAF37BB-0E96-4E21-709C-22C2804DD1E2}"/>
              </a:ext>
            </a:extLst>
          </p:cNvPr>
          <p:cNvSpPr/>
          <p:nvPr/>
        </p:nvSpPr>
        <p:spPr>
          <a:xfrm>
            <a:off x="441765" y="3374175"/>
            <a:ext cx="11308467" cy="3358859"/>
          </a:xfrm>
          <a:prstGeom prst="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AU" sz="1286" b="0" i="0" u="none" strike="noStrike" kern="1200" cap="none" spc="0" normalizeH="0" baseline="0" noProof="0">
                <a:ln>
                  <a:noFill/>
                </a:ln>
                <a:solidFill>
                  <a:srgbClr val="384967"/>
                </a:solidFill>
                <a:effectLst/>
                <a:uLnTx/>
                <a:uFillTx/>
                <a:latin typeface="Arial" panose="020B0604020202020204" pitchFamily="34" charset="0"/>
                <a:ea typeface="+mn-ea"/>
                <a:cs typeface="Arial" panose="020B0604020202020204" pitchFamily="34" charset="0"/>
              </a:rPr>
              <a:t>2. REGIONAL, RURAL AND REMOTE PAEDIATRICS</a:t>
            </a:r>
            <a:endParaRPr kumimoji="0" lang="en-AU" sz="1286" b="0" i="0" u="none" strike="noStrike" kern="1200" cap="none" spc="0" normalizeH="0" baseline="0" noProof="0">
              <a:ln>
                <a:noFill/>
              </a:ln>
              <a:solidFill>
                <a:srgbClr val="C69214"/>
              </a:solidFill>
              <a:effectLst/>
              <a:uLnTx/>
              <a:uFillTx/>
              <a:latin typeface="Arial" panose="020B0604020202020204" pitchFamily="34" charset="0"/>
              <a:ea typeface="+mn-ea"/>
              <a:cs typeface="Arial" panose="020B0604020202020204" pitchFamily="34" charset="0"/>
            </a:endParaRP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To fulfill the </a:t>
            </a:r>
            <a:r>
              <a:rPr kumimoji="0" lang="en-AU"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Regional, Rural and Remote </a:t>
            </a:r>
            <a:r>
              <a:rPr kumimoji="0" lang="en-GB"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Paediatrics </a:t>
            </a:r>
            <a:r>
              <a:rPr kumimoji="0" lang="en-GB"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learning theme, trainees should plan to complete the requirement </a:t>
            </a:r>
            <a:br>
              <a:rPr kumimoji="0" lang="en-GB"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br>
            <a:r>
              <a:rPr kumimoji="0" lang="en-GB"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outlined in option 1. Trainees unable to complete option 1 for exceptional personal or individual reasons may seek special </a:t>
            </a:r>
            <a:br>
              <a:rPr kumimoji="0" lang="en-GB"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br>
            <a:r>
              <a:rPr kumimoji="0" lang="en-GB"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consideration and if granted by the Training Committee, complete option 2.</a:t>
            </a:r>
          </a:p>
          <a:p>
            <a:pPr marL="163289" marR="0" lvl="0" indent="-163289" algn="l" defTabSz="233280" rtl="0" eaLnBrk="1" fontAlgn="auto" latinLnBrk="0" hangingPunct="1">
              <a:lnSpc>
                <a:spcPct val="100000"/>
              </a:lnSpc>
              <a:spcBef>
                <a:spcPts val="143"/>
              </a:spcBef>
              <a:spcAft>
                <a:spcPts val="143"/>
              </a:spcAft>
              <a:buClrTx/>
              <a:buSzTx/>
              <a:buFontTx/>
              <a:buAutoNum type="arabicPeriod"/>
              <a:tabLst/>
              <a:defRPr/>
            </a:pPr>
            <a:r>
              <a:rPr kumimoji="0" lang="en-AU"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Rural training rotation. </a:t>
            </a:r>
            <a: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An advanced training professional experience rotation of a minimum 6 months’ FTE at a training site accredited for rural, regional or remote general paediatrics training. </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AU"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OR</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AU"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2. Portfolio of rural medicine exposure. </a:t>
            </a:r>
            <a: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Trainees granted special consideration on a </a:t>
            </a:r>
            <a:r>
              <a:rPr kumimoji="0" lang="en-AU"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case-by-case basis </a:t>
            </a:r>
            <a: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may complete a portfolio demonstrating rural medicine exposure that is prepared and submitted for consideration by the training committee/Progress Review Panel. </a:t>
            </a:r>
            <a:r>
              <a:rPr kumimoji="0" lang="en-AU"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The portfolio should include 2a and at least one of the options listed under 2b.</a:t>
            </a:r>
          </a:p>
          <a:p>
            <a:pPr marL="127003" marR="0" lvl="1" indent="0" algn="l" defTabSz="128137" rtl="0" eaLnBrk="1" fontAlgn="auto" latinLnBrk="0" hangingPunct="1">
              <a:lnSpc>
                <a:spcPct val="100000"/>
              </a:lnSpc>
              <a:spcBef>
                <a:spcPts val="143"/>
              </a:spcBef>
              <a:spcAft>
                <a:spcPts val="143"/>
              </a:spcAft>
              <a:buClrTx/>
              <a:buSzTx/>
              <a:buFontTx/>
              <a:buNone/>
              <a:tabLst/>
              <a:defRPr/>
            </a:pPr>
            <a:r>
              <a:rPr kumimoji="0" lang="en-AU"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2a. </a:t>
            </a:r>
            <a: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Minimum 12 learning captures AND 12 observation captures addressing rural paediatrics learning goals 14 and 21 identified as the primary learning outcomes, specifically referencing the trainee’s involvement in care of rural/regional patients.</a:t>
            </a:r>
            <a:b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br>
            <a: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AU"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AND</a:t>
            </a:r>
          </a:p>
          <a:p>
            <a:pPr marL="127003" marR="0" lvl="1" indent="0" algn="l" defTabSz="233280" rtl="0" eaLnBrk="1" fontAlgn="auto" latinLnBrk="0" hangingPunct="1">
              <a:lnSpc>
                <a:spcPct val="100000"/>
              </a:lnSpc>
              <a:spcBef>
                <a:spcPts val="143"/>
              </a:spcBef>
              <a:spcAft>
                <a:spcPts val="143"/>
              </a:spcAft>
              <a:buClrTx/>
              <a:buSzTx/>
              <a:buFontTx/>
              <a:buNone/>
              <a:tabLst/>
              <a:defRPr/>
            </a:pPr>
            <a:r>
              <a:rPr kumimoji="0" lang="en-AU"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2b. </a:t>
            </a:r>
            <a: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Evidence of </a:t>
            </a:r>
            <a:r>
              <a:rPr kumimoji="0" lang="en-AU"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one</a:t>
            </a:r>
            <a: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of these professional experience options that demonstrate achievement of rural learning goals 14 and 21:</a:t>
            </a:r>
            <a:endParaRPr kumimoji="0" lang="en-AU" sz="1050" b="0" i="1"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707586" marR="0" lvl="2" indent="-204111" algn="l" defTabSz="233280" rtl="0" eaLnBrk="1" fontAlgn="auto" latinLnBrk="0" hangingPunct="1">
              <a:lnSpc>
                <a:spcPct val="100000"/>
              </a:lnSpc>
              <a:spcBef>
                <a:spcPts val="143"/>
              </a:spcBef>
              <a:spcAft>
                <a:spcPts val="143"/>
              </a:spcAft>
              <a:buClrTx/>
              <a:buSzTx/>
              <a:buFont typeface="+mj-lt"/>
              <a:buAutoNum type="romanLcPeriod"/>
              <a:tabLst/>
              <a:defRPr/>
            </a:pPr>
            <a: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 training rotation relevant to rural and remote paediatrics completed as part of any stage of paediatric training. E.g., a rural rotation in Basic Training. </a:t>
            </a:r>
            <a:b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br>
            <a:r>
              <a:rPr kumimoji="0" lang="en-AU"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OR</a:t>
            </a:r>
          </a:p>
          <a:p>
            <a:pPr marL="707586" marR="0" lvl="2" indent="-204111" algn="l" defTabSz="233280" rtl="0" eaLnBrk="1" fontAlgn="auto" latinLnBrk="0" hangingPunct="1">
              <a:lnSpc>
                <a:spcPct val="100000"/>
              </a:lnSpc>
              <a:spcBef>
                <a:spcPts val="143"/>
              </a:spcBef>
              <a:spcAft>
                <a:spcPts val="143"/>
              </a:spcAft>
              <a:buClrTx/>
              <a:buSzTx/>
              <a:buFont typeface="+mj-lt"/>
              <a:buAutoNum type="romanLcPeriod"/>
              <a:tabLst/>
              <a:defRPr/>
            </a:pPr>
            <a: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 training rotation completed in a rural or remote training setting at PGY1 or PGY2 level. E.g., a 3-month rural rotation in resident year. </a:t>
            </a:r>
            <a:b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br>
            <a:r>
              <a:rPr kumimoji="0" lang="en-AU" sz="105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OR</a:t>
            </a:r>
          </a:p>
          <a:p>
            <a:pPr marL="707586" marR="0" lvl="2" indent="-204111" algn="l" defTabSz="233280" rtl="0" eaLnBrk="1" fontAlgn="auto" latinLnBrk="0" hangingPunct="1">
              <a:lnSpc>
                <a:spcPct val="100000"/>
              </a:lnSpc>
              <a:spcBef>
                <a:spcPts val="143"/>
              </a:spcBef>
              <a:spcAft>
                <a:spcPts val="143"/>
              </a:spcAft>
              <a:buClrTx/>
              <a:buSzTx/>
              <a:buFont typeface="+mj-lt"/>
              <a:buAutoNum type="romanLcPeriod" startAt="3"/>
              <a:tabLst/>
              <a:defRPr/>
            </a:pPr>
            <a:r>
              <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An Advanced Training rotation with a specific focus on liaising and in-person care of patients at rural and remote sites. </a:t>
            </a:r>
            <a:r>
              <a:rPr kumimoji="0" lang="en-GB"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This will require prospective approval via a rotation plan before the start of the proposed rotation.</a:t>
            </a:r>
            <a:endParaRPr kumimoji="0" lang="en-AU" sz="105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p:txBody>
      </p:sp>
      <p:sp>
        <p:nvSpPr>
          <p:cNvPr id="5" name="Rectangle 4">
            <a:extLst>
              <a:ext uri="{FF2B5EF4-FFF2-40B4-BE49-F238E27FC236}">
                <a16:creationId xmlns:a16="http://schemas.microsoft.com/office/drawing/2014/main" id="{1294E640-254C-8402-CAD5-4F388D6D6119}"/>
              </a:ext>
            </a:extLst>
          </p:cNvPr>
          <p:cNvSpPr/>
          <p:nvPr/>
        </p:nvSpPr>
        <p:spPr>
          <a:xfrm>
            <a:off x="8563048" y="3390585"/>
            <a:ext cx="3187184" cy="683704"/>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Maps specifically to learning goals: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14. </a:t>
            </a:r>
            <a:r>
              <a:rPr kumimoji="0" lang="en-GB"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Regional, rural and remote paediatric care </a:t>
            </a: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EPA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21. Rural, regional and remote paediatrics knowledge guide</a:t>
            </a:r>
          </a:p>
        </p:txBody>
      </p:sp>
      <p:sp>
        <p:nvSpPr>
          <p:cNvPr id="8" name="Title 1">
            <a:extLst>
              <a:ext uri="{FF2B5EF4-FFF2-40B4-BE49-F238E27FC236}">
                <a16:creationId xmlns:a16="http://schemas.microsoft.com/office/drawing/2014/main" id="{17ADE9F7-C9FC-6E51-61B1-08627A519892}"/>
              </a:ext>
            </a:extLst>
          </p:cNvPr>
          <p:cNvSpPr txBox="1">
            <a:spLocks/>
          </p:cNvSpPr>
          <p:nvPr/>
        </p:nvSpPr>
        <p:spPr>
          <a:xfrm>
            <a:off x="451411" y="182680"/>
            <a:ext cx="10972800" cy="534848"/>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6000" b="1" i="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100" b="1" i="0" u="none" strike="noStrike" kern="1200" cap="none" spc="0" normalizeH="0" baseline="0" noProof="0">
                <a:ln>
                  <a:noFill/>
                </a:ln>
                <a:solidFill>
                  <a:srgbClr val="384967"/>
                </a:solidFill>
                <a:effectLst/>
                <a:uLnTx/>
                <a:uFillTx/>
                <a:latin typeface="Georgia"/>
                <a:ea typeface="+mj-ea"/>
                <a:cs typeface="+mj-cs"/>
              </a:rPr>
              <a:t>Learning themes</a:t>
            </a:r>
          </a:p>
        </p:txBody>
      </p:sp>
      <p:sp>
        <p:nvSpPr>
          <p:cNvPr id="12" name="Straight Connector 11">
            <a:extLst>
              <a:ext uri="{FF2B5EF4-FFF2-40B4-BE49-F238E27FC236}">
                <a16:creationId xmlns:a16="http://schemas.microsoft.com/office/drawing/2014/main" id="{15F224D3-8AE8-2C77-3335-27D910F7820C}"/>
              </a:ext>
            </a:extLst>
          </p:cNvPr>
          <p:cNvSpPr/>
          <p:nvPr/>
        </p:nvSpPr>
        <p:spPr>
          <a:xfrm flipV="1">
            <a:off x="691753" y="711983"/>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pic>
        <p:nvPicPr>
          <p:cNvPr id="11" name="Video 10">
            <a:extLst>
              <a:ext uri="{FF2B5EF4-FFF2-40B4-BE49-F238E27FC236}">
                <a16:creationId xmlns:a16="http://schemas.microsoft.com/office/drawing/2014/main" id="{D6A74C46-15F7-A758-C79A-FBDED3DF1F70}"/>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23933720"/>
      </p:ext>
    </p:extLst>
  </p:cSld>
  <p:clrMapOvr>
    <a:masterClrMapping/>
  </p:clrMapOvr>
  <mc:AlternateContent xmlns:mc="http://schemas.openxmlformats.org/markup-compatibility/2006" xmlns:p14="http://schemas.microsoft.com/office/powerpoint/2010/main">
    <mc:Choice Requires="p14">
      <p:transition spd="slow" p14:dur="2000" advTm="79161"/>
    </mc:Choice>
    <mc:Fallback xmlns="">
      <p:transition spd="slow" advTm="79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FF9486FD-9842-D69F-FB4B-C1AA6E9F4154}"/>
              </a:ext>
            </a:extLst>
          </p:cNvPr>
          <p:cNvSpPr>
            <a:spLocks noGrp="1"/>
          </p:cNvSpPr>
          <p:nvPr>
            <p:ph type="sldNum" sz="quarter" idx="12"/>
          </p:nvPr>
        </p:nvSpPr>
        <p:spPr>
          <a:xfrm>
            <a:off x="8610600" y="6492877"/>
            <a:ext cx="20574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4FA13E-5112-45F0-A91C-85559AA2FAB1}" type="slidenum">
              <a:rPr kumimoji="0" lang="en-AU" sz="1200" b="0" i="0" u="none" strike="noStrike" kern="1200" cap="none" spc="0" normalizeH="0" baseline="0" noProof="0" smtClean="0">
                <a:ln>
                  <a:noFill/>
                </a:ln>
                <a:solidFill>
                  <a:prstClr val="black">
                    <a:tint val="75000"/>
                  </a:prstClr>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AU" sz="1200" b="0" i="0" u="none" strike="noStrike" kern="1200" cap="none" spc="0" normalizeH="0" baseline="0" noProof="0">
              <a:ln>
                <a:noFill/>
              </a:ln>
              <a:solidFill>
                <a:prstClr val="black">
                  <a:tint val="75000"/>
                </a:prstClr>
              </a:solidFill>
              <a:effectLst/>
              <a:uLnTx/>
              <a:uFillTx/>
              <a:latin typeface="Arial"/>
              <a:ea typeface="+mn-ea"/>
              <a:cs typeface="+mn-cs"/>
            </a:endParaRPr>
          </a:p>
        </p:txBody>
      </p:sp>
      <p:sp>
        <p:nvSpPr>
          <p:cNvPr id="2" name="Rectangle 1">
            <a:extLst>
              <a:ext uri="{FF2B5EF4-FFF2-40B4-BE49-F238E27FC236}">
                <a16:creationId xmlns:a16="http://schemas.microsoft.com/office/drawing/2014/main" id="{6051E493-95FD-8BC6-6BD8-EFA4A46BBDCE}"/>
              </a:ext>
            </a:extLst>
          </p:cNvPr>
          <p:cNvSpPr/>
          <p:nvPr/>
        </p:nvSpPr>
        <p:spPr>
          <a:xfrm>
            <a:off x="451411" y="1203191"/>
            <a:ext cx="10972800" cy="1086668"/>
          </a:xfrm>
          <a:prstGeom prst="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AU" sz="1286" b="0" i="0" u="none" strike="noStrike" kern="1200" cap="none" spc="0" normalizeH="0" baseline="0" noProof="0">
                <a:ln>
                  <a:noFill/>
                </a:ln>
                <a:solidFill>
                  <a:srgbClr val="384967"/>
                </a:solidFill>
                <a:effectLst/>
                <a:uLnTx/>
                <a:uFillTx/>
                <a:latin typeface="Arial" panose="020B0604020202020204" pitchFamily="34" charset="0"/>
                <a:ea typeface="+mn-ea"/>
                <a:cs typeface="Arial" panose="020B0604020202020204" pitchFamily="34" charset="0"/>
              </a:rPr>
              <a:t>3. ACUTE CARE</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To fulfill the </a:t>
            </a: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Acute Care </a:t>
            </a: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Learning Theme, trainees must complete requirements 1 and 2.</a:t>
            </a:r>
            <a:endParaRPr kumimoji="0" lang="en-AU"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endParaRP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1. A professional experience rotation with a significant component of care of patients with acute presentations.</a:t>
            </a:r>
            <a:endParaRPr kumimoji="0" lang="en-AU" sz="1000" b="0" i="1"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AU" sz="100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AND</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2. Minimum 6 observation captures with acute care learning goals identified as the primary learning goals (11 and 17).</a:t>
            </a:r>
          </a:p>
        </p:txBody>
      </p:sp>
      <p:sp>
        <p:nvSpPr>
          <p:cNvPr id="5" name="Rectangle 4">
            <a:extLst>
              <a:ext uri="{FF2B5EF4-FFF2-40B4-BE49-F238E27FC236}">
                <a16:creationId xmlns:a16="http://schemas.microsoft.com/office/drawing/2014/main" id="{73801C1C-DAC0-5572-32BB-62C504EF821B}"/>
              </a:ext>
            </a:extLst>
          </p:cNvPr>
          <p:cNvSpPr/>
          <p:nvPr/>
        </p:nvSpPr>
        <p:spPr>
          <a:xfrm>
            <a:off x="451411" y="2577315"/>
            <a:ext cx="10972799" cy="1602802"/>
          </a:xfrm>
          <a:prstGeom prst="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AU" sz="1286" b="0" i="0" u="none" strike="noStrike" kern="1200" cap="none" spc="0" normalizeH="0" baseline="0" noProof="0">
                <a:ln>
                  <a:noFill/>
                </a:ln>
                <a:solidFill>
                  <a:srgbClr val="384967"/>
                </a:solidFill>
                <a:effectLst/>
                <a:uLnTx/>
                <a:uFillTx/>
                <a:latin typeface="Arial" panose="020B0604020202020204" pitchFamily="34" charset="0"/>
                <a:ea typeface="+mn-ea"/>
                <a:cs typeface="Arial" panose="020B0604020202020204" pitchFamily="34" charset="0"/>
              </a:rPr>
              <a:t>4. NEONATAL AND PERINATAL MEDICINE</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To fulfill the </a:t>
            </a: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Neonatal and Perinatal Medicine</a:t>
            </a: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 Learning Theme, trainees must complete requirements 1 and 2</a:t>
            </a:r>
            <a:r>
              <a:rPr kumimoji="0" 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t>
            </a:r>
            <a:endPar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1. Complete a professional experience rotation that:</a:t>
            </a:r>
          </a:p>
          <a:p>
            <a:pPr marL="457200" marR="0" lvl="1" indent="0" algn="l" defTabSz="233280" rtl="0" eaLnBrk="1" fontAlgn="auto" latinLnBrk="0" hangingPunct="1">
              <a:lnSpc>
                <a:spcPct val="100000"/>
              </a:lnSpc>
              <a:spcBef>
                <a:spcPts val="143"/>
              </a:spcBef>
              <a:spcAft>
                <a:spcPts val="143"/>
              </a:spcAft>
              <a:buClrTx/>
              <a:buSzTx/>
              <a:buFontTx/>
              <a:buNone/>
              <a:tabLst/>
              <a:defRPr/>
            </a:pPr>
            <a:r>
              <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contains </a:t>
            </a: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 significant neonatal or perinatal component, including attending elective/emergency deliveries, completing </a:t>
            </a:r>
            <a:b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b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baby checks, ward rounds on special care nursery babies, neonatal procedures </a:t>
            </a:r>
          </a:p>
          <a:p>
            <a:pPr marL="457200" marR="0" lvl="1"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may include NICU or neonatal retrieval services experience.</a:t>
            </a:r>
            <a:endPar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AU" sz="100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AND</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2. Minimum 6 learning captures and/or observation captures with neonates or perinates learning goals (7 and 16) identified as the primary learning goals.</a:t>
            </a:r>
          </a:p>
          <a:p>
            <a:pPr marL="130636" marR="0" lvl="0" indent="0" algn="l" defTabSz="233280" rtl="0" eaLnBrk="1" fontAlgn="auto" latinLnBrk="0" hangingPunct="1">
              <a:lnSpc>
                <a:spcPct val="100000"/>
              </a:lnSpc>
              <a:spcBef>
                <a:spcPts val="143"/>
              </a:spcBef>
              <a:spcAft>
                <a:spcPts val="143"/>
              </a:spcAft>
              <a:buClrTx/>
              <a:buSzTx/>
              <a:buFontTx/>
              <a:buNone/>
              <a:tabLst/>
              <a:defRPr/>
            </a:pPr>
            <a:r>
              <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endParaRPr kumimoji="0" lang="en-AU" sz="1000" b="0" i="0" u="none" strike="sng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p:txBody>
      </p:sp>
      <p:sp>
        <p:nvSpPr>
          <p:cNvPr id="7" name="Rectangle 6">
            <a:extLst>
              <a:ext uri="{FF2B5EF4-FFF2-40B4-BE49-F238E27FC236}">
                <a16:creationId xmlns:a16="http://schemas.microsoft.com/office/drawing/2014/main" id="{AF9944B2-FDE5-369F-9E94-2984D861A1EA}"/>
              </a:ext>
            </a:extLst>
          </p:cNvPr>
          <p:cNvSpPr/>
          <p:nvPr/>
        </p:nvSpPr>
        <p:spPr>
          <a:xfrm>
            <a:off x="451411" y="4505535"/>
            <a:ext cx="10972798" cy="1336506"/>
          </a:xfrm>
          <a:prstGeom prst="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233280" rtl="0" eaLnBrk="1" fontAlgn="auto" latinLnBrk="0" hangingPunct="1">
              <a:lnSpc>
                <a:spcPct val="100000"/>
              </a:lnSpc>
              <a:spcBef>
                <a:spcPts val="429"/>
              </a:spcBef>
              <a:spcAft>
                <a:spcPts val="143"/>
              </a:spcAft>
              <a:buClrTx/>
              <a:buSzTx/>
              <a:buFontTx/>
              <a:buNone/>
              <a:tabLst/>
              <a:defRPr/>
            </a:pPr>
            <a:r>
              <a:rPr kumimoji="0" lang="en-AU" sz="1286" b="0" i="0" u="none" strike="noStrike" kern="1200" cap="none" spc="0" normalizeH="0" baseline="0" noProof="0">
                <a:ln>
                  <a:noFill/>
                </a:ln>
                <a:solidFill>
                  <a:srgbClr val="384967"/>
                </a:solidFill>
                <a:effectLst/>
                <a:uLnTx/>
                <a:uFillTx/>
                <a:latin typeface="Arial" panose="020B0604020202020204" pitchFamily="34" charset="0"/>
                <a:ea typeface="+mn-ea"/>
                <a:cs typeface="Arial" panose="020B0604020202020204" pitchFamily="34" charset="0"/>
              </a:rPr>
              <a:t>5. ADOLESCENT AND YOUNG ADULT MEDICINE</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To fulfill the </a:t>
            </a: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Adolescent and Young Adult</a:t>
            </a: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 Learning Theme, trainees must complete one of requirements 1 or 2.</a:t>
            </a:r>
            <a:endParaRPr kumimoji="0" lang="en-AU"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endParaRPr>
          </a:p>
          <a:p>
            <a:pPr marL="0" marR="0" lvl="0" indent="0" algn="l" defTabSz="233280" rtl="0" eaLnBrk="1" fontAlgn="auto" latinLnBrk="0" hangingPunct="1">
              <a:lnSpc>
                <a:spcPct val="100000"/>
              </a:lnSpc>
              <a:spcBef>
                <a:spcPts val="143"/>
              </a:spcBef>
              <a:spcAft>
                <a:spcPts val="0"/>
              </a:spcAft>
              <a:buClrTx/>
              <a:buSzTx/>
              <a:buFontTx/>
              <a:buNone/>
              <a:tabLst/>
              <a:defRPr/>
            </a:pPr>
            <a:r>
              <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1. A professional experience rotation with a significant adolescent component that aligns with the adolescent and young adult </a:t>
            </a:r>
            <a:br>
              <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br>
            <a:r>
              <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medicine learning goal. This refers to a learning experience such as adolescent medicine or adolescent psychiatry.</a:t>
            </a:r>
          </a:p>
          <a:p>
            <a:pPr marL="0" marR="0" lvl="0" indent="0" algn="l" defTabSz="233280" rtl="0" eaLnBrk="1" fontAlgn="auto" latinLnBrk="0" hangingPunct="1">
              <a:lnSpc>
                <a:spcPct val="100000"/>
              </a:lnSpc>
              <a:spcBef>
                <a:spcPts val="143"/>
              </a:spcBef>
              <a:spcAft>
                <a:spcPts val="0"/>
              </a:spcAft>
              <a:buClrTx/>
              <a:buSzTx/>
              <a:buFontTx/>
              <a:buNone/>
              <a:tabLst/>
              <a:defRPr/>
            </a:pPr>
            <a:r>
              <a:rPr kumimoji="0" lang="en-AU" sz="100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OR</a:t>
            </a:r>
          </a:p>
          <a:p>
            <a:pPr marL="0" marR="0" lvl="0" indent="0" algn="l" defTabSz="233280" rtl="0" eaLnBrk="1" fontAlgn="auto" latinLnBrk="0" hangingPunct="1">
              <a:lnSpc>
                <a:spcPct val="100000"/>
              </a:lnSpc>
              <a:spcBef>
                <a:spcPts val="143"/>
              </a:spcBef>
              <a:spcAft>
                <a:spcPts val="0"/>
              </a:spcAft>
              <a:buClrTx/>
              <a:buSzTx/>
              <a:buFontTx/>
              <a:buNone/>
              <a:tabLst/>
              <a:defRPr/>
            </a:pPr>
            <a:r>
              <a:rPr kumimoji="0" lang="en-AU"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2. Minimum 6 learning captures and/or observation captures with the adolescent and young adult medicine learning goals (8 and 19) identified as the primary learning goals.</a:t>
            </a:r>
            <a:endParaRPr kumimoji="0" lang="en-AU" sz="1000" b="0" i="0" u="none" strike="noStrike" kern="1200" cap="none" spc="0" normalizeH="0" baseline="0" noProof="0">
              <a:ln>
                <a:noFill/>
              </a:ln>
              <a:solidFill>
                <a:prstClr val="white"/>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66013059-3C79-81E9-42CD-13AADDBE5E15}"/>
              </a:ext>
            </a:extLst>
          </p:cNvPr>
          <p:cNvSpPr/>
          <p:nvPr/>
        </p:nvSpPr>
        <p:spPr>
          <a:xfrm>
            <a:off x="8958022" y="1203191"/>
            <a:ext cx="2454609" cy="534848"/>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Maps specifically to learning goals: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11. Acute care and procedures EPA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17. Acute care knowledge guide</a:t>
            </a:r>
          </a:p>
        </p:txBody>
      </p:sp>
      <p:sp>
        <p:nvSpPr>
          <p:cNvPr id="13" name="Rectangle 12">
            <a:extLst>
              <a:ext uri="{FF2B5EF4-FFF2-40B4-BE49-F238E27FC236}">
                <a16:creationId xmlns:a16="http://schemas.microsoft.com/office/drawing/2014/main" id="{763EC5C6-D4DA-F7A7-71F0-E9034F35D66D}"/>
              </a:ext>
            </a:extLst>
          </p:cNvPr>
          <p:cNvSpPr/>
          <p:nvPr/>
        </p:nvSpPr>
        <p:spPr>
          <a:xfrm>
            <a:off x="8969600" y="2588288"/>
            <a:ext cx="2454609" cy="102051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Maps specifically to learning goals: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7. </a:t>
            </a:r>
            <a:r>
              <a:rPr kumimoji="0" lang="en-GB"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Clinical assessment and management – neonatal and perinatal medicine EPA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a:t>
            </a: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6. Neonatal and perinatal medicine knowledge guide</a:t>
            </a:r>
          </a:p>
        </p:txBody>
      </p:sp>
      <p:sp>
        <p:nvSpPr>
          <p:cNvPr id="14" name="Rectangle 13">
            <a:extLst>
              <a:ext uri="{FF2B5EF4-FFF2-40B4-BE49-F238E27FC236}">
                <a16:creationId xmlns:a16="http://schemas.microsoft.com/office/drawing/2014/main" id="{F136D149-095E-8E4D-C5C0-451650FCD793}"/>
              </a:ext>
            </a:extLst>
          </p:cNvPr>
          <p:cNvSpPr/>
          <p:nvPr/>
        </p:nvSpPr>
        <p:spPr>
          <a:xfrm>
            <a:off x="8958022" y="4505535"/>
            <a:ext cx="2454609" cy="93958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Maps specifically to learning goals: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8. </a:t>
            </a:r>
            <a:r>
              <a:rPr kumimoji="0" lang="en-GB"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Clinical assessment and management – adolescent and young adult medicine</a:t>
            </a:r>
            <a:endPar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19. </a:t>
            </a:r>
            <a:r>
              <a:rPr kumimoji="0" lang="en-GB"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Adolescent and young adult medicine</a:t>
            </a: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knowledge guide</a:t>
            </a:r>
          </a:p>
        </p:txBody>
      </p:sp>
      <p:sp>
        <p:nvSpPr>
          <p:cNvPr id="6" name="Title 1">
            <a:extLst>
              <a:ext uri="{FF2B5EF4-FFF2-40B4-BE49-F238E27FC236}">
                <a16:creationId xmlns:a16="http://schemas.microsoft.com/office/drawing/2014/main" id="{FC94450F-6C88-FCDF-15E5-2E1F1C0BCA40}"/>
              </a:ext>
            </a:extLst>
          </p:cNvPr>
          <p:cNvSpPr txBox="1">
            <a:spLocks/>
          </p:cNvSpPr>
          <p:nvPr/>
        </p:nvSpPr>
        <p:spPr>
          <a:xfrm>
            <a:off x="451411" y="182680"/>
            <a:ext cx="10972800" cy="534848"/>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6000" b="1" i="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100" b="1" i="0" u="none" strike="noStrike" kern="1200" cap="none" spc="0" normalizeH="0" baseline="0" noProof="0">
                <a:ln>
                  <a:noFill/>
                </a:ln>
                <a:solidFill>
                  <a:srgbClr val="384967"/>
                </a:solidFill>
                <a:effectLst/>
                <a:uLnTx/>
                <a:uFillTx/>
                <a:latin typeface="Georgia"/>
                <a:ea typeface="+mj-ea"/>
                <a:cs typeface="+mj-cs"/>
              </a:rPr>
              <a:t>Learning themes continued</a:t>
            </a:r>
          </a:p>
        </p:txBody>
      </p:sp>
      <p:sp>
        <p:nvSpPr>
          <p:cNvPr id="3" name="Straight Connector 2">
            <a:extLst>
              <a:ext uri="{FF2B5EF4-FFF2-40B4-BE49-F238E27FC236}">
                <a16:creationId xmlns:a16="http://schemas.microsoft.com/office/drawing/2014/main" id="{B5111512-38C8-2CDF-20E8-01EED49B2910}"/>
              </a:ext>
            </a:extLst>
          </p:cNvPr>
          <p:cNvSpPr/>
          <p:nvPr/>
        </p:nvSpPr>
        <p:spPr>
          <a:xfrm flipV="1">
            <a:off x="691753" y="711983"/>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pic>
        <p:nvPicPr>
          <p:cNvPr id="8" name="Video 7">
            <a:extLst>
              <a:ext uri="{FF2B5EF4-FFF2-40B4-BE49-F238E27FC236}">
                <a16:creationId xmlns:a16="http://schemas.microsoft.com/office/drawing/2014/main" id="{4A06CBD4-F53C-90CC-70E7-2196D8455247}"/>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9928556"/>
      </p:ext>
    </p:extLst>
  </p:cSld>
  <p:clrMapOvr>
    <a:masterClrMapping/>
  </p:clrMapOvr>
  <mc:AlternateContent xmlns:mc="http://schemas.openxmlformats.org/markup-compatibility/2006" xmlns:p14="http://schemas.microsoft.com/office/powerpoint/2010/main">
    <mc:Choice Requires="p14">
      <p:transition spd="slow" p14:dur="2000" advTm="114459"/>
    </mc:Choice>
    <mc:Fallback xmlns="">
      <p:transition spd="slow" advTm="114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FF9486FD-9842-D69F-FB4B-C1AA6E9F4154}"/>
              </a:ext>
            </a:extLst>
          </p:cNvPr>
          <p:cNvSpPr>
            <a:spLocks noGrp="1"/>
          </p:cNvSpPr>
          <p:nvPr>
            <p:ph type="sldNum" sz="quarter" idx="12"/>
          </p:nvPr>
        </p:nvSpPr>
        <p:spPr>
          <a:xfrm>
            <a:off x="8610600" y="6492877"/>
            <a:ext cx="2057400" cy="365125"/>
          </a:xfrm>
        </p:spPr>
        <p:txBody>
          <a:bodyPr/>
          <a:lstStyle/>
          <a:p>
            <a:pPr marL="0" marR="0" lvl="0" indent="0" algn="r" defTabSz="326584" rtl="0" eaLnBrk="1" fontAlgn="auto" latinLnBrk="0" hangingPunct="1">
              <a:lnSpc>
                <a:spcPct val="100000"/>
              </a:lnSpc>
              <a:spcBef>
                <a:spcPts val="0"/>
              </a:spcBef>
              <a:spcAft>
                <a:spcPts val="0"/>
              </a:spcAft>
              <a:buClrTx/>
              <a:buSzTx/>
              <a:buFontTx/>
              <a:buNone/>
              <a:tabLst/>
              <a:defRPr/>
            </a:pPr>
            <a:fld id="{534FA13E-5112-45F0-A91C-85559AA2FAB1}" type="slidenum">
              <a:rPr kumimoji="0" lang="en-AU"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r" defTabSz="326584" rtl="0" eaLnBrk="1" fontAlgn="auto" latinLnBrk="0" hangingPunct="1">
                <a:lnSpc>
                  <a:spcPct val="100000"/>
                </a:lnSpc>
                <a:spcBef>
                  <a:spcPts val="0"/>
                </a:spcBef>
                <a:spcAft>
                  <a:spcPts val="0"/>
                </a:spcAft>
                <a:buClrTx/>
                <a:buSzTx/>
                <a:buFontTx/>
                <a:buNone/>
                <a:tabLst/>
                <a:defRPr/>
              </a:pPr>
              <a:t>4</a:t>
            </a:fld>
            <a:endParaRPr kumimoji="0" lang="en-AU"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1A184CE9-5B5C-8814-0D3C-9CD0E6A19F72}"/>
              </a:ext>
            </a:extLst>
          </p:cNvPr>
          <p:cNvGrpSpPr/>
          <p:nvPr/>
        </p:nvGrpSpPr>
        <p:grpSpPr>
          <a:xfrm>
            <a:off x="410272" y="566864"/>
            <a:ext cx="11606182" cy="2363376"/>
            <a:chOff x="372258" y="1326899"/>
            <a:chExt cx="12208054" cy="3078293"/>
          </a:xfrm>
        </p:grpSpPr>
        <p:sp>
          <p:nvSpPr>
            <p:cNvPr id="14" name="Rectangle 13">
              <a:extLst>
                <a:ext uri="{FF2B5EF4-FFF2-40B4-BE49-F238E27FC236}">
                  <a16:creationId xmlns:a16="http://schemas.microsoft.com/office/drawing/2014/main" id="{69664A7E-2943-03CD-7899-BCB82E7204A3}"/>
                </a:ext>
              </a:extLst>
            </p:cNvPr>
            <p:cNvSpPr/>
            <p:nvPr/>
          </p:nvSpPr>
          <p:spPr>
            <a:xfrm>
              <a:off x="372258" y="1457089"/>
              <a:ext cx="12096445" cy="2948103"/>
            </a:xfrm>
            <a:prstGeom prst="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286" b="0" i="0" u="none" strike="noStrike" kern="1200" cap="none" spc="0" normalizeH="0" baseline="0" noProof="0">
                  <a:ln>
                    <a:noFill/>
                  </a:ln>
                  <a:solidFill>
                    <a:srgbClr val="384967"/>
                  </a:solidFill>
                  <a:effectLst/>
                  <a:uLnTx/>
                  <a:uFillTx/>
                  <a:latin typeface="Arial" panose="020B0604020202020204" pitchFamily="34" charset="0"/>
                  <a:ea typeface="+mn-ea"/>
                  <a:cs typeface="Arial" panose="020B0604020202020204" pitchFamily="34" charset="0"/>
                </a:rPr>
                <a:t>6. PROMOTE IMPROVED OUTCOMES IN CHILD AND ADOLESCENT HEALTH </a:t>
              </a:r>
              <a:br>
                <a:rPr kumimoji="0" lang="en-US" sz="1286" b="0" i="0" u="none" strike="noStrike" kern="1200" cap="none" spc="0" normalizeH="0" baseline="0" noProof="0">
                  <a:ln>
                    <a:noFill/>
                  </a:ln>
                  <a:solidFill>
                    <a:srgbClr val="384967"/>
                  </a:solidFill>
                  <a:effectLst/>
                  <a:uLnTx/>
                  <a:uFillTx/>
                  <a:latin typeface="Arial" panose="020B0604020202020204" pitchFamily="34" charset="0"/>
                  <a:ea typeface="+mn-ea"/>
                  <a:cs typeface="Arial" panose="020B0604020202020204" pitchFamily="34" charset="0"/>
                </a:rPr>
              </a:br>
              <a:r>
                <a:rPr kumimoji="0" lang="en-US" sz="1286" b="0" i="0" u="none" strike="noStrike" kern="1200" cap="none" spc="0" normalizeH="0" baseline="0" noProof="0">
                  <a:ln>
                    <a:noFill/>
                  </a:ln>
                  <a:solidFill>
                    <a:srgbClr val="384967"/>
                  </a:solidFill>
                  <a:effectLst/>
                  <a:uLnTx/>
                  <a:uFillTx/>
                  <a:latin typeface="Arial" panose="020B0604020202020204" pitchFamily="34" charset="0"/>
                  <a:ea typeface="+mn-ea"/>
                  <a:cs typeface="Arial" panose="020B0604020202020204" pitchFamily="34" charset="0"/>
                </a:rPr>
                <a:t>AND DEVELOPMENT</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To fulfill the </a:t>
              </a: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Improved Outcomes in Child and Adolescent Health &amp; Development</a:t>
              </a: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 Learning Theme, trainees must complete requirements 1 and 2.</a:t>
              </a:r>
              <a:endParaRPr kumimoji="0" lang="en-AU"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endParaRP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GB"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1. Complete the RACP cultural competency working with migrants, refugees and asylum seekers online resource</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AND</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2. Complete </a:t>
              </a: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one</a:t>
              </a: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 of the following options:</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GB"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Option A)</a:t>
              </a:r>
              <a:r>
                <a:rPr kumimoji="0" lang="en-GB"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 </a:t>
              </a:r>
              <a:r>
                <a:rPr kumimoji="0" lang="en-GB"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a professional experience </a:t>
              </a: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that targets improving health equity (including, but not limited to, rural paediatrics, Aboriginal and Torres Strait Islander or </a:t>
              </a: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Māori health, refugee health, working with children in out of home care) </a:t>
              </a:r>
              <a:r>
                <a:rPr kumimoji="0" lang="en-US" sz="100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AND </a:t>
              </a: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minimum 6 learning captures or observation captures with a focus on improved outcomes (learning goal 13) identified as the primary learning goal.</a:t>
              </a:r>
              <a:endParaRPr kumimoji="0" lang="en-US" sz="100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OR</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Option B)</a:t>
              </a:r>
              <a:r>
                <a:rPr kumimoji="0" lang="en-US" sz="100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Advanced Training Research Project with improved outcomes in child health and development (LG 13) identified as the primary learning outcome.</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OR </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Option C) Minimum 12 learning or observation captures with a focus on improved outcomes learning goals (LG 13).</a:t>
              </a:r>
              <a:br>
                <a:rPr kumimoji="0" lang="en-US" sz="857"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br>
              <a:endParaRPr kumimoji="0" lang="en-US" sz="857"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p:txBody>
        </p:sp>
        <p:sp>
          <p:nvSpPr>
            <p:cNvPr id="8" name="Rectangle 7">
              <a:extLst>
                <a:ext uri="{FF2B5EF4-FFF2-40B4-BE49-F238E27FC236}">
                  <a16:creationId xmlns:a16="http://schemas.microsoft.com/office/drawing/2014/main" id="{61BAEE19-E0F0-AD23-E955-A9CAE936E5AA}"/>
                </a:ext>
              </a:extLst>
            </p:cNvPr>
            <p:cNvSpPr/>
            <p:nvPr/>
          </p:nvSpPr>
          <p:spPr>
            <a:xfrm>
              <a:off x="9143859" y="1326899"/>
              <a:ext cx="3436453" cy="696639"/>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Maps specifically to learning goal 13. </a:t>
              </a:r>
              <a:r>
                <a:rPr kumimoji="0" lang="en-GB"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Promote improved outcomes in child and adolescent health and development</a:t>
              </a: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EPA</a:t>
              </a:r>
            </a:p>
          </p:txBody>
        </p:sp>
      </p:grpSp>
      <p:grpSp>
        <p:nvGrpSpPr>
          <p:cNvPr id="5" name="Group 4">
            <a:extLst>
              <a:ext uri="{FF2B5EF4-FFF2-40B4-BE49-F238E27FC236}">
                <a16:creationId xmlns:a16="http://schemas.microsoft.com/office/drawing/2014/main" id="{1998A87C-DEFF-3A3D-0929-26234A175D4F}"/>
              </a:ext>
            </a:extLst>
          </p:cNvPr>
          <p:cNvGrpSpPr/>
          <p:nvPr/>
        </p:nvGrpSpPr>
        <p:grpSpPr>
          <a:xfrm>
            <a:off x="410273" y="3043583"/>
            <a:ext cx="11500076" cy="1522471"/>
            <a:chOff x="-1556084" y="4199704"/>
            <a:chExt cx="15843753" cy="1704273"/>
          </a:xfrm>
        </p:grpSpPr>
        <p:sp>
          <p:nvSpPr>
            <p:cNvPr id="13" name="Rectangle 12">
              <a:extLst>
                <a:ext uri="{FF2B5EF4-FFF2-40B4-BE49-F238E27FC236}">
                  <a16:creationId xmlns:a16="http://schemas.microsoft.com/office/drawing/2014/main" id="{DA6C1598-359F-5EB1-9DC2-CED4B2502DA5}"/>
                </a:ext>
              </a:extLst>
            </p:cNvPr>
            <p:cNvSpPr/>
            <p:nvPr/>
          </p:nvSpPr>
          <p:spPr>
            <a:xfrm>
              <a:off x="-1556084" y="4199704"/>
              <a:ext cx="15843753" cy="1704273"/>
            </a:xfrm>
            <a:prstGeom prst="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600"/>
                </a:spcBef>
                <a:spcAft>
                  <a:spcPts val="200"/>
                </a:spcAft>
                <a:buClrTx/>
                <a:buSzTx/>
                <a:buFontTx/>
                <a:buNone/>
                <a:tabLst/>
                <a:defRPr/>
              </a:pPr>
              <a:r>
                <a:rPr kumimoji="0" lang="en-US" sz="1286" b="0" i="0" u="none" strike="noStrike" kern="1200" cap="none" spc="0" normalizeH="0" baseline="0" noProof="0">
                  <a:ln>
                    <a:noFill/>
                  </a:ln>
                  <a:solidFill>
                    <a:srgbClr val="384967"/>
                  </a:solidFill>
                  <a:effectLst/>
                  <a:uLnTx/>
                  <a:uFillTx/>
                  <a:latin typeface="Arial" panose="020B0604020202020204" pitchFamily="34" charset="0"/>
                  <a:ea typeface="+mn-ea"/>
                  <a:cs typeface="Arial" panose="020B0604020202020204" pitchFamily="34" charset="0"/>
                </a:rPr>
                <a:t>7. CHILD SAFETY AND MALTREATMENT</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To fulfill the </a:t>
              </a: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Child Safety &amp; Maltreatment </a:t>
              </a: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Learning Theme, trainees must complete requirement 1, or requirements 2 and 3.</a:t>
              </a:r>
              <a:endParaRPr kumimoji="0" lang="en-AU"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endParaRPr>
            </a:p>
            <a:p>
              <a:pPr marL="163289" marR="0" lvl="0" indent="-163289" algn="l" defTabSz="233280" rtl="0" eaLnBrk="1" fontAlgn="auto" latinLnBrk="0" hangingPunct="1">
                <a:lnSpc>
                  <a:spcPct val="100000"/>
                </a:lnSpc>
                <a:spcBef>
                  <a:spcPts val="143"/>
                </a:spcBef>
                <a:spcAft>
                  <a:spcPts val="143"/>
                </a:spcAft>
                <a:buClrTx/>
                <a:buSzTx/>
                <a:buFontTx/>
                <a:buAutoNum type="arabicPeriod"/>
                <a:tabLst/>
                <a:defRPr/>
              </a:pP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Complete a professional experience in a child protection rotation.</a:t>
              </a:r>
              <a:endPar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endParaRP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OR</a:t>
              </a:r>
              <a:b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b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2. A child protection course (</a:t>
              </a: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hlinkClick r:id="" action="ppaction://noaction"/>
                </a:rPr>
                <a:t>see list of acceptable courses</a:t>
              </a: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a:t>
              </a:r>
              <a:endPar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endParaRP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AND</a:t>
              </a:r>
              <a:br>
                <a:rPr kumimoji="0" lang="en-US" sz="1000" b="1"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br>
              <a:r>
                <a:rPr kumimoji="0" lang="en-US" sz="1000" b="0" i="0" u="none" strike="noStrike" kern="1200" cap="none" spc="0" normalizeH="0" baseline="0" noProof="0">
                  <a:ln>
                    <a:noFill/>
                  </a:ln>
                  <a:solidFill>
                    <a:srgbClr val="404040"/>
                  </a:solidFill>
                  <a:effectLst/>
                  <a:uLnTx/>
                  <a:uFillTx/>
                  <a:latin typeface="Arial" panose="020B0604020202020204" pitchFamily="34" charset="0"/>
                  <a:ea typeface="+mn-ea"/>
                  <a:cs typeface="Arial" panose="020B0604020202020204" pitchFamily="34" charset="0"/>
                </a:rPr>
                <a:t>3. Minimum 6 learning captures and 6 observation captures (total 12) with child safety and maltreatment learning goals (9 and 20) identified as the primary learning goals.</a:t>
              </a:r>
            </a:p>
          </p:txBody>
        </p:sp>
        <p:sp>
          <p:nvSpPr>
            <p:cNvPr id="12" name="Rectangle 11">
              <a:extLst>
                <a:ext uri="{FF2B5EF4-FFF2-40B4-BE49-F238E27FC236}">
                  <a16:creationId xmlns:a16="http://schemas.microsoft.com/office/drawing/2014/main" id="{11957D98-BD1C-FD85-E107-62D6EC4CDF41}"/>
                </a:ext>
              </a:extLst>
            </p:cNvPr>
            <p:cNvSpPr/>
            <p:nvPr/>
          </p:nvSpPr>
          <p:spPr>
            <a:xfrm>
              <a:off x="9799723" y="4199704"/>
              <a:ext cx="4474662" cy="108065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Maps specifically to learning goals: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9. Clinical assessment and management – child safety and maltreatment EPA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20. Child safety and maltreatment knowledge guide</a:t>
              </a:r>
            </a:p>
          </p:txBody>
        </p:sp>
      </p:grpSp>
      <p:grpSp>
        <p:nvGrpSpPr>
          <p:cNvPr id="3" name="Group 2">
            <a:extLst>
              <a:ext uri="{FF2B5EF4-FFF2-40B4-BE49-F238E27FC236}">
                <a16:creationId xmlns:a16="http://schemas.microsoft.com/office/drawing/2014/main" id="{488F17F3-8CD0-AFBF-2B3D-23E9DB6431A2}"/>
              </a:ext>
            </a:extLst>
          </p:cNvPr>
          <p:cNvGrpSpPr/>
          <p:nvPr/>
        </p:nvGrpSpPr>
        <p:grpSpPr>
          <a:xfrm>
            <a:off x="419761" y="4696886"/>
            <a:ext cx="11500075" cy="2161114"/>
            <a:chOff x="382408" y="6575640"/>
            <a:chExt cx="12096444" cy="3025559"/>
          </a:xfrm>
        </p:grpSpPr>
        <p:sp>
          <p:nvSpPr>
            <p:cNvPr id="6" name="Rectangle 5">
              <a:extLst>
                <a:ext uri="{FF2B5EF4-FFF2-40B4-BE49-F238E27FC236}">
                  <a16:creationId xmlns:a16="http://schemas.microsoft.com/office/drawing/2014/main" id="{527E3070-D52E-991D-1DE3-22315F1588E5}"/>
                </a:ext>
              </a:extLst>
            </p:cNvPr>
            <p:cNvSpPr/>
            <p:nvPr/>
          </p:nvSpPr>
          <p:spPr>
            <a:xfrm>
              <a:off x="382408" y="6575643"/>
              <a:ext cx="12096444" cy="3025556"/>
            </a:xfrm>
            <a:prstGeom prst="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NZ" sz="1286" b="0" i="0" u="none" strike="noStrike" kern="1200" cap="none" spc="0" normalizeH="0" baseline="0" noProof="0">
                  <a:ln>
                    <a:noFill/>
                  </a:ln>
                  <a:solidFill>
                    <a:srgbClr val="384967"/>
                  </a:solidFill>
                  <a:effectLst/>
                  <a:uLnTx/>
                  <a:uFillTx/>
                  <a:latin typeface="Arial" panose="020B0604020202020204" pitchFamily="34" charset="0"/>
                  <a:ea typeface="+mn-ea"/>
                  <a:cs typeface="Arial" panose="020B0604020202020204" pitchFamily="34" charset="0"/>
                </a:rPr>
                <a:t>8. RESEARCH, QUALITY AND IMPROVEMENT</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To fulfil the </a:t>
              </a:r>
              <a:r>
                <a:rPr kumimoji="0" lang="en-US" sz="100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Research Quality &amp; Improvement Learning Theme,</a:t>
              </a: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GB"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trainees must complete an Advanced Training Research </a:t>
              </a:r>
              <a:br>
                <a:rPr kumimoji="0" lang="en-GB"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br>
              <a:r>
                <a:rPr kumimoji="0" lang="en-GB"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Project (ATRP), with a focus on any of the learning goals in general paediatrics curriculum.  Note an ATRP that fulfils any </a:t>
              </a:r>
              <a:br>
                <a:rPr kumimoji="0" lang="en-GB"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br>
              <a:r>
                <a:rPr kumimoji="0" lang="en-GB"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criteria in Learning Themes 1-7 is also eligible to fulfil Learning Theme 8.</a:t>
              </a:r>
              <a:endPar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Trainees may also undertake the following </a:t>
              </a:r>
              <a:r>
                <a:rPr kumimoji="0" lang="en-US" sz="100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optional</a:t>
              </a: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learning activities aligned to this theme to enhance knowledge and skills in research and quality improvement.</a:t>
              </a: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1. A supervised quality improvement or improvement science project.</a:t>
              </a:r>
              <a:endParaRPr kumimoji="0" lang="en-US" sz="1000" b="1"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233280" rtl="0" eaLnBrk="1" fontAlgn="auto" latinLnBrk="0" hangingPunct="1">
                <a:lnSpc>
                  <a:spcPct val="100000"/>
                </a:lnSpc>
                <a:spcBef>
                  <a:spcPts val="143"/>
                </a:spcBef>
                <a:spcAft>
                  <a:spcPts val="143"/>
                </a:spcAft>
                <a:buClrTx/>
                <a:buSzTx/>
                <a:buFontTx/>
                <a:buNone/>
                <a:tabLst/>
                <a:defRPr/>
              </a:pP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2. A portfolio demonstrating participation in quality improvement (LG 4) and reflection on practice. This can include examples of:</a:t>
              </a:r>
            </a:p>
            <a:p>
              <a:pPr marL="355751" marR="0" lvl="1" indent="-122472" algn="l" defTabSz="233280" rtl="0" eaLnBrk="1" fontAlgn="auto" latinLnBrk="0" hangingPunct="1">
                <a:lnSpc>
                  <a:spcPct val="100000"/>
                </a:lnSpc>
                <a:spcBef>
                  <a:spcPts val="143"/>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quality improvement work, including evidence of presentations, posters or publications</a:t>
              </a:r>
            </a:p>
            <a:p>
              <a:pPr marL="355751" marR="0" lvl="1" indent="-122472" algn="l" defTabSz="233280" rtl="0" eaLnBrk="1" fontAlgn="auto" latinLnBrk="0" hangingPunct="1">
                <a:lnSpc>
                  <a:spcPct val="100000"/>
                </a:lnSpc>
                <a:spcBef>
                  <a:spcPts val="143"/>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evidence of presentations in mortality and morbidity meetings</a:t>
              </a:r>
            </a:p>
            <a:p>
              <a:pPr marL="355751" marR="0" lvl="1" indent="-122472" algn="l" defTabSz="233280" rtl="0" eaLnBrk="1" fontAlgn="auto" latinLnBrk="0" hangingPunct="1">
                <a:lnSpc>
                  <a:spcPct val="100000"/>
                </a:lnSpc>
                <a:spcBef>
                  <a:spcPts val="143"/>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policy and guideline development</a:t>
              </a:r>
            </a:p>
            <a:p>
              <a:pPr marL="355751" marR="0" lvl="1" indent="-122472" algn="l" defTabSz="233280" rtl="0" eaLnBrk="1" fontAlgn="auto" latinLnBrk="0" hangingPunct="1">
                <a:lnSpc>
                  <a:spcPct val="100000"/>
                </a:lnSpc>
                <a:spcBef>
                  <a:spcPts val="143"/>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completion of improvement science courses or learnings</a:t>
              </a:r>
            </a:p>
            <a:p>
              <a:pPr marL="355751" marR="0" lvl="1" indent="-122472" algn="l" defTabSz="233280" rtl="0" eaLnBrk="1" fontAlgn="auto" latinLnBrk="0" hangingPunct="1">
                <a:lnSpc>
                  <a:spcPct val="100000"/>
                </a:lnSpc>
                <a:spcBef>
                  <a:spcPts val="143"/>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reflective practice.</a:t>
              </a:r>
            </a:p>
          </p:txBody>
        </p:sp>
        <p:sp>
          <p:nvSpPr>
            <p:cNvPr id="15" name="Rectangle 14">
              <a:extLst>
                <a:ext uri="{FF2B5EF4-FFF2-40B4-BE49-F238E27FC236}">
                  <a16:creationId xmlns:a16="http://schemas.microsoft.com/office/drawing/2014/main" id="{50414D2F-1933-F43A-AB98-BC3828E12DA4}"/>
                </a:ext>
              </a:extLst>
            </p:cNvPr>
            <p:cNvSpPr/>
            <p:nvPr/>
          </p:nvSpPr>
          <p:spPr>
            <a:xfrm>
              <a:off x="9042399" y="6575640"/>
              <a:ext cx="3436453" cy="97390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Maps specifically to learning goals: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 Professional behaviours, research domain and learning goal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4. Quality improvement EPA</a:t>
              </a:r>
            </a:p>
          </p:txBody>
        </p:sp>
      </p:grpSp>
      <p:sp>
        <p:nvSpPr>
          <p:cNvPr id="16" name="Title 1">
            <a:extLst>
              <a:ext uri="{FF2B5EF4-FFF2-40B4-BE49-F238E27FC236}">
                <a16:creationId xmlns:a16="http://schemas.microsoft.com/office/drawing/2014/main" id="{DCD779C7-E9D2-1036-2DC0-B1FF8E853B80}"/>
              </a:ext>
            </a:extLst>
          </p:cNvPr>
          <p:cNvSpPr txBox="1">
            <a:spLocks/>
          </p:cNvSpPr>
          <p:nvPr/>
        </p:nvSpPr>
        <p:spPr>
          <a:xfrm>
            <a:off x="587101" y="101555"/>
            <a:ext cx="10972800" cy="534848"/>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6000" b="1" i="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100" b="1" i="0" u="none" strike="noStrike" kern="1200" cap="none" spc="0" normalizeH="0" baseline="0" noProof="0">
                <a:ln>
                  <a:noFill/>
                </a:ln>
                <a:solidFill>
                  <a:srgbClr val="384967"/>
                </a:solidFill>
                <a:effectLst/>
                <a:uLnTx/>
                <a:uFillTx/>
                <a:latin typeface="Georgia"/>
                <a:ea typeface="+mj-ea"/>
                <a:cs typeface="+mj-cs"/>
              </a:rPr>
              <a:t>Learning themes continued</a:t>
            </a:r>
          </a:p>
        </p:txBody>
      </p:sp>
      <p:pic>
        <p:nvPicPr>
          <p:cNvPr id="20" name="Video 19">
            <a:extLst>
              <a:ext uri="{FF2B5EF4-FFF2-40B4-BE49-F238E27FC236}">
                <a16:creationId xmlns:a16="http://schemas.microsoft.com/office/drawing/2014/main" id="{749AEF7D-308F-315B-8AF9-463D9666F898}"/>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33297041"/>
      </p:ext>
    </p:extLst>
  </p:cSld>
  <p:clrMapOvr>
    <a:masterClrMapping/>
  </p:clrMapOvr>
  <mc:AlternateContent xmlns:mc="http://schemas.openxmlformats.org/markup-compatibility/2006" xmlns:p14="http://schemas.microsoft.com/office/powerpoint/2010/main">
    <mc:Choice Requires="p14">
      <p:transition spd="slow" p14:dur="2000" advTm="172550"/>
    </mc:Choice>
    <mc:Fallback xmlns="">
      <p:transition spd="slow" advTm="172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9C0E0-3C91-E38D-DDE1-FD930F21B832}"/>
            </a:ext>
          </a:extLst>
        </p:cNvPr>
        <p:cNvGrpSpPr/>
        <p:nvPr/>
      </p:nvGrpSpPr>
      <p:grpSpPr>
        <a:xfrm>
          <a:off x="0" y="0"/>
          <a:ext cx="0" cy="0"/>
          <a:chOff x="0" y="0"/>
          <a:chExt cx="0" cy="0"/>
        </a:xfrm>
      </p:grpSpPr>
      <p:pic>
        <p:nvPicPr>
          <p:cNvPr id="3" name="Picture 2" descr="A blue background with white text&#10;&#10;Description automatically generated">
            <a:extLst>
              <a:ext uri="{FF2B5EF4-FFF2-40B4-BE49-F238E27FC236}">
                <a16:creationId xmlns:a16="http://schemas.microsoft.com/office/drawing/2014/main" id="{17B2B26C-8C07-D394-298C-0FD16CD7FA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73418802"/>
      </p:ext>
    </p:extLst>
  </p:cSld>
  <p:clrMapOvr>
    <a:masterClrMapping/>
  </p:clrMapOvr>
  <mc:AlternateContent xmlns:mc="http://schemas.openxmlformats.org/markup-compatibility/2006" xmlns:p14="http://schemas.microsoft.com/office/powerpoint/2010/main">
    <mc:Choice Requires="p14">
      <p:transition spd="slow" p14:dur="2000" advTm="6066"/>
    </mc:Choice>
    <mc:Fallback xmlns="">
      <p:transition spd="slow" advTm="6066"/>
    </mc:Fallback>
  </mc:AlternateContent>
</p:sld>
</file>

<file path=ppt/theme/theme1.xml><?xml version="1.0" encoding="utf-8"?>
<a:theme xmlns:a="http://schemas.openxmlformats.org/drawingml/2006/main" name="ATCR Theme">
  <a:themeElements>
    <a:clrScheme name="RACP theme">
      <a:dk1>
        <a:sysClr val="windowText" lastClr="000000"/>
      </a:dk1>
      <a:lt1>
        <a:sysClr val="window" lastClr="FFFFFF"/>
      </a:lt1>
      <a:dk2>
        <a:srgbClr val="384967"/>
      </a:dk2>
      <a:lt2>
        <a:srgbClr val="E7E6E6"/>
      </a:lt2>
      <a:accent1>
        <a:srgbClr val="384967"/>
      </a:accent1>
      <a:accent2>
        <a:srgbClr val="C69214"/>
      </a:accent2>
      <a:accent3>
        <a:srgbClr val="007367"/>
      </a:accent3>
      <a:accent4>
        <a:srgbClr val="861F41"/>
      </a:accent4>
      <a:accent5>
        <a:srgbClr val="433E2B"/>
      </a:accent5>
      <a:accent6>
        <a:srgbClr val="70685B"/>
      </a:accent6>
      <a:hlink>
        <a:srgbClr val="CEB888"/>
      </a:hlink>
      <a:folHlink>
        <a:srgbClr val="B1B3B3"/>
      </a:folHlink>
    </a:clrScheme>
    <a:fontScheme name="RACP New Brand Final">
      <a:majorFont>
        <a:latin typeface="Georgi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TCR Theme" id="{0F1860FA-C452-4223-B21F-C552B54058A8}" vid="{77DE6B04-AA23-42F9-9584-1EE50849824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AC724EA9FAAA43A1F79233C37E1B8C" ma:contentTypeVersion="16" ma:contentTypeDescription="Create a new document." ma:contentTypeScope="" ma:versionID="62c7ee9f94616fbca67b26fb9a781f5e">
  <xsd:schema xmlns:xsd="http://www.w3.org/2001/XMLSchema" xmlns:xs="http://www.w3.org/2001/XMLSchema" xmlns:p="http://schemas.microsoft.com/office/2006/metadata/properties" xmlns:ns2="8a45df18-1b1a-499d-90c6-d04be75f9f9a" xmlns:ns3="0b77cf3b-53b0-4276-95d6-69a9c81ff526" targetNamespace="http://schemas.microsoft.com/office/2006/metadata/properties" ma:root="true" ma:fieldsID="25af3840dc098b67432e29f8f86430e1" ns2:_="" ns3:_="">
    <xsd:import namespace="8a45df18-1b1a-499d-90c6-d04be75f9f9a"/>
    <xsd:import namespace="0b77cf3b-53b0-4276-95d6-69a9c81ff52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number"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45df18-1b1a-499d-90c6-d04be75f9f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number" ma:index="11" nillable="true" ma:displayName="number" ma:format="Dropdown" ma:internalName="number" ma:percentage="FALSE">
      <xsd:simpleType>
        <xsd:restriction base="dms:Number"/>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cacd75f2-112b-4bdb-b5f6-bb7ce9b5a1b1"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b77cf3b-53b0-4276-95d6-69a9c81ff5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2bb30202-f0f6-4428-8a4b-8548b02ff135}" ma:internalName="TaxCatchAll" ma:showField="CatchAllData" ma:web="0b77cf3b-53b0-4276-95d6-69a9c81ff52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0b77cf3b-53b0-4276-95d6-69a9c81ff526" xsi:nil="true"/>
    <number xmlns="8a45df18-1b1a-499d-90c6-d04be75f9f9a" xsi:nil="true"/>
    <lcf76f155ced4ddcb4097134ff3c332f xmlns="8a45df18-1b1a-499d-90c6-d04be75f9f9a">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1DFB100-FE30-4E7C-A9EC-0B4E3125A3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45df18-1b1a-499d-90c6-d04be75f9f9a"/>
    <ds:schemaRef ds:uri="0b77cf3b-53b0-4276-95d6-69a9c81ff5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643036-4D45-405C-BDB0-1F4CA9CAAFB2}">
  <ds:schemaRefs>
    <ds:schemaRef ds:uri="8a45df18-1b1a-499d-90c6-d04be75f9f9a"/>
    <ds:schemaRef ds:uri="http://schemas.microsoft.com/office/2006/documentManagement/types"/>
    <ds:schemaRef ds:uri="http://purl.org/dc/dcmitype/"/>
    <ds:schemaRef ds:uri="http://purl.org/dc/elements/1.1/"/>
    <ds:schemaRef ds:uri="http://schemas.microsoft.com/office/infopath/2007/PartnerControls"/>
    <ds:schemaRef ds:uri="http://www.w3.org/XML/1998/namespace"/>
    <ds:schemaRef ds:uri="http://purl.org/dc/terms/"/>
    <ds:schemaRef ds:uri="http://schemas.openxmlformats.org/package/2006/metadata/core-properties"/>
    <ds:schemaRef ds:uri="0b77cf3b-53b0-4276-95d6-69a9c81ff526"/>
    <ds:schemaRef ds:uri="http://schemas.microsoft.com/office/2006/metadata/properties"/>
  </ds:schemaRefs>
</ds:datastoreItem>
</file>

<file path=customXml/itemProps3.xml><?xml version="1.0" encoding="utf-8"?>
<ds:datastoreItem xmlns:ds="http://schemas.openxmlformats.org/officeDocument/2006/customXml" ds:itemID="{E163E259-1F73-4CCE-9599-279D1BE082C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12</TotalTime>
  <Words>1461</Words>
  <Application>Microsoft Office PowerPoint</Application>
  <PresentationFormat>Widescreen</PresentationFormat>
  <Paragraphs>96</Paragraphs>
  <Slides>5</Slides>
  <Notes>3</Notes>
  <HiddenSlides>0</HiddenSlides>
  <MMClips>3</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ATCR Theme</vt:lpstr>
      <vt:lpstr>General Paediatrics  What does it mean for me as a trainee? – Learning themes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Sarah Buxton</cp:lastModifiedBy>
  <cp:revision>2</cp:revision>
  <dcterms:created xsi:type="dcterms:W3CDTF">2026-04-13T05:04:11Z</dcterms:created>
  <dcterms:modified xsi:type="dcterms:W3CDTF">2026-06-03T07:02:23Z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0x01010029AC724EA9FAAA43A1F79233C37E1B8C</vt:lpwstr>
  </property>
  <property fmtid="{D5CDD505-2E9C-101B-9397-08002B2CF9AE}" pid="3" name="MediaServiceImageTags">
    <vt:lpwstr/>
  </property>
</Properties>
</file>