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3"/>
  </p:notesMasterIdLst>
  <p:handoutMasterIdLst>
    <p:handoutMasterId r:id="rId24"/>
  </p:handoutMasterIdLst>
  <p:sldIdLst>
    <p:sldId id="2147481456" r:id="rId5"/>
    <p:sldId id="2147481457" r:id="rId6"/>
    <p:sldId id="2147481477" r:id="rId7"/>
    <p:sldId id="2147481453" r:id="rId8"/>
    <p:sldId id="2147481470" r:id="rId9"/>
    <p:sldId id="2147481493" r:id="rId10"/>
    <p:sldId id="2147481848" r:id="rId11"/>
    <p:sldId id="2147481467" r:id="rId12"/>
    <p:sldId id="2147481490" r:id="rId13"/>
    <p:sldId id="2147481439" r:id="rId14"/>
    <p:sldId id="2147481448" r:id="rId15"/>
    <p:sldId id="261" r:id="rId16"/>
    <p:sldId id="2147481660" r:id="rId17"/>
    <p:sldId id="4098" r:id="rId18"/>
    <p:sldId id="4225" r:id="rId19"/>
    <p:sldId id="2147481499" r:id="rId20"/>
    <p:sldId id="2147481476" r:id="rId21"/>
    <p:sldId id="2147481484" r:id="rId22"/>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EABF87-06C7-4B89-9004-5E178D22B626}">
          <p14:sldIdLst>
            <p14:sldId id="2147481456"/>
            <p14:sldId id="2147481457"/>
            <p14:sldId id="2147481477"/>
            <p14:sldId id="2147481453"/>
            <p14:sldId id="2147481470"/>
            <p14:sldId id="2147481493"/>
            <p14:sldId id="2147481848"/>
            <p14:sldId id="2147481467"/>
            <p14:sldId id="2147481490"/>
            <p14:sldId id="2147481439"/>
            <p14:sldId id="2147481448"/>
            <p14:sldId id="261"/>
            <p14:sldId id="2147481660"/>
          </p14:sldIdLst>
        </p14:section>
        <p14:section name="Additional slides (hidden)" id="{2C067930-7B72-49B9-AE2E-96F7087290F1}">
          <p14:sldIdLst>
            <p14:sldId id="4098"/>
            <p14:sldId id="4225"/>
            <p14:sldId id="2147481499"/>
            <p14:sldId id="2147481476"/>
            <p14:sldId id="214748148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E64"/>
    <a:srgbClr val="CB972B"/>
    <a:srgbClr val="F1CD73"/>
    <a:srgbClr val="99720F"/>
    <a:srgbClr val="F9E8BD"/>
    <a:srgbClr val="E9B32B"/>
    <a:srgbClr val="B3BFD5"/>
    <a:srgbClr val="005850"/>
    <a:srgbClr val="7F7F7F"/>
    <a:srgbClr val="384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30B074-4AF1-478D-B529-D7E81A855282}" v="315" dt="2026-05-01T00:47:49.541"/>
    <p1510:client id="{DDE4D38F-5934-81B8-E60C-9F45BD6A999A}" v="9" dt="2026-05-01T00:32:33.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46" autoAdjust="0"/>
  </p:normalViewPr>
  <p:slideViewPr>
    <p:cSldViewPr snapToGrid="0">
      <p:cViewPr varScale="1">
        <p:scale>
          <a:sx n="74" d="100"/>
          <a:sy n="74" d="100"/>
        </p:scale>
        <p:origin x="920"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upport@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upport@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AU"/>
        </a:p>
      </dgm:t>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000" b="1" kern="1200" dirty="0">
              <a:solidFill>
                <a:prstClr val="white"/>
              </a:solidFill>
              <a:latin typeface="Arial"/>
              <a:ea typeface="+mn-ea"/>
              <a:cs typeface="Arial"/>
            </a:rPr>
            <a:t>New curricula support hub</a:t>
          </a:r>
        </a:p>
        <a:p>
          <a:pPr marL="0" lvl="0" algn="l" defTabSz="1155700">
            <a:lnSpc>
              <a:spcPct val="90000"/>
            </a:lnSpc>
            <a:spcBef>
              <a:spcPct val="0"/>
            </a:spcBef>
            <a:spcAft>
              <a:spcPct val="35000"/>
            </a:spcAft>
            <a:buNone/>
          </a:pPr>
          <a:r>
            <a:rPr lang="en-US" sz="1800" kern="1200" dirty="0">
              <a:latin typeface="Arial"/>
              <a:cs typeface="Arial"/>
            </a:rPr>
            <a:t>Visit the </a:t>
          </a:r>
          <a:r>
            <a:rPr lang="en-US" sz="1800" kern="1200" dirty="0">
              <a:latin typeface="Arial"/>
              <a:cs typeface="Arial"/>
              <a:hlinkClick xmlns:r="http://schemas.openxmlformats.org/officeDocument/2006/relationships" r:id="rId1"/>
            </a:rPr>
            <a:t>RACP new curricula support hub</a:t>
          </a:r>
          <a:r>
            <a:rPr lang="en-US" sz="1800" kern="1200" dirty="0">
              <a:latin typeface="Arial"/>
              <a:cs typeface="Arial"/>
            </a:rPr>
            <a:t> to find updates </a:t>
          </a:r>
          <a:r>
            <a:rPr lang="en-US" sz="1800" kern="1200">
              <a:latin typeface="Arial"/>
              <a:cs typeface="Arial"/>
            </a:rPr>
            <a:t>about 2026 </a:t>
          </a:r>
          <a:r>
            <a:rPr lang="en-US" sz="1800" kern="1200" dirty="0">
              <a:latin typeface="Arial"/>
              <a:cs typeface="Arial"/>
            </a:rPr>
            <a:t>implementation</a:t>
          </a:r>
          <a:br>
            <a:rPr lang="en-US" sz="1800" kern="1200" dirty="0">
              <a:latin typeface="Arial"/>
              <a:cs typeface="Arial"/>
            </a:rPr>
          </a:br>
          <a:r>
            <a:rPr lang="en-US" sz="1800" kern="1200" dirty="0">
              <a:latin typeface="Arial"/>
              <a:cs typeface="Arial"/>
            </a:rPr>
            <a:t>Find details about other online training sessions about the new curricula and assessment tools</a:t>
          </a:r>
        </a:p>
      </dgm:t>
    </dgm:pt>
    <dgm:pt modelId="{DCB96EC5-248C-41DF-9684-18356F992175}" type="parTrans" cxnId="{2F635C3B-3CA8-4268-A9E9-60E2AAF3E482}">
      <dgm:prSet/>
      <dgm:spPr/>
      <dgm:t>
        <a:bodyPr/>
        <a:lstStyle/>
        <a:p>
          <a:endParaRPr lang="en-AU" sz="1600"/>
        </a:p>
      </dgm:t>
    </dgm:pt>
    <dgm:pt modelId="{718EEE73-B346-4D7A-BFF8-FA3DD9993447}" type="sibTrans" cxnId="{2F635C3B-3CA8-4268-A9E9-60E2AAF3E482}">
      <dgm:prSet/>
      <dgm:spPr/>
      <dgm:t>
        <a:bodyPr/>
        <a:lstStyle/>
        <a:p>
          <a:endParaRPr lang="en-AU" sz="1600"/>
        </a:p>
      </dgm:t>
    </dgm:pt>
    <dgm:pt modelId="{56B2AB48-F858-4903-9851-35A6E78280CC}">
      <dgm:prSet phldrT="[Text]" custT="1"/>
      <dgm:spPr/>
      <dgm:t>
        <a:bodyPr/>
        <a:lstStyle/>
        <a:p>
          <a:r>
            <a:rPr lang="en-US" sz="2000" b="1">
              <a:latin typeface="Arial"/>
              <a:cs typeface="Arial"/>
            </a:rPr>
            <a:t>RACP Online Learning</a:t>
          </a:r>
        </a:p>
        <a:p>
          <a:r>
            <a:rPr lang="en-AU" sz="1800">
              <a:latin typeface="Arial"/>
              <a:cs typeface="Arial"/>
            </a:rPr>
            <a:t>Log into </a:t>
          </a:r>
          <a:r>
            <a:rPr lang="en-US" sz="1800">
              <a:latin typeface="Arial"/>
              <a:cs typeface="Arial"/>
              <a:hlinkClick xmlns:r="http://schemas.openxmlformats.org/officeDocument/2006/relationships" r:id="rId2"/>
            </a:rPr>
            <a:t>RACP Online Learning </a:t>
          </a:r>
          <a:r>
            <a:rPr lang="en-US" sz="1800">
              <a:latin typeface="Arial"/>
              <a:cs typeface="Arial"/>
            </a:rPr>
            <a:t>to learn about the new curricula</a:t>
          </a:r>
          <a:endParaRPr lang="en-AU" sz="1800">
            <a:latin typeface="Arial"/>
            <a:cs typeface="Arial"/>
          </a:endParaRPr>
        </a:p>
      </dgm:t>
    </dgm:pt>
    <dgm:pt modelId="{0AF547B7-D6A6-4C0C-9F61-F5F4666853AE}" type="parTrans" cxnId="{FE642674-144B-489A-A55F-1AA60C65492C}">
      <dgm:prSet/>
      <dgm:spPr/>
      <dgm:t>
        <a:bodyPr/>
        <a:lstStyle/>
        <a:p>
          <a:endParaRPr lang="en-AU" sz="1600"/>
        </a:p>
      </dgm:t>
    </dgm:pt>
    <dgm:pt modelId="{5C3E359F-C4F9-4661-B739-B8DC6527983B}" type="sibTrans" cxnId="{FE642674-144B-489A-A55F-1AA60C65492C}">
      <dgm:prSet/>
      <dgm:spPr/>
      <dgm:t>
        <a:bodyPr/>
        <a:lstStyle/>
        <a:p>
          <a:endParaRPr lang="en-AU" sz="1600"/>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000" b="1" kern="1200" dirty="0">
              <a:solidFill>
                <a:prstClr val="white"/>
              </a:solidFill>
              <a:latin typeface="Arial"/>
              <a:ea typeface="+mn-ea"/>
              <a:cs typeface="Arial"/>
            </a:rPr>
            <a:t>RACP Member Support Centre</a:t>
          </a:r>
        </a:p>
        <a:p>
          <a:pPr marL="0" lvl="0" algn="l" defTabSz="1644650">
            <a:lnSpc>
              <a:spcPct val="90000"/>
            </a:lnSpc>
            <a:spcBef>
              <a:spcPct val="0"/>
            </a:spcBef>
            <a:spcAft>
              <a:spcPct val="35000"/>
            </a:spcAft>
            <a:buNone/>
          </a:pPr>
          <a:r>
            <a:rPr lang="en-US" sz="1800" b="0" kern="1200" dirty="0">
              <a:latin typeface="Arial"/>
              <a:cs typeface="Arial"/>
            </a:rPr>
            <a:t>Contact </a:t>
          </a:r>
          <a:r>
            <a:rPr lang="en-AU" sz="1800" b="0" kern="1200" dirty="0">
              <a:hlinkClick xmlns:r="http://schemas.openxmlformats.org/officeDocument/2006/relationships" r:id="rId3" tooltip="mailto:membersupport@racp.edu.au"/>
            </a:rPr>
            <a:t>membersupport@racp.edu.au</a:t>
          </a:r>
          <a:r>
            <a:rPr lang="en-AU" sz="1800" b="0" kern="1200" dirty="0"/>
            <a:t> </a:t>
          </a:r>
          <a:r>
            <a:rPr lang="en-US" sz="1800" b="0" kern="1200" spc="-8" dirty="0">
              <a:solidFill>
                <a:schemeClr val="bg1"/>
              </a:solidFill>
              <a:latin typeface="Arial"/>
              <a:cs typeface="Arial"/>
            </a:rPr>
            <a:t>if you have any questions about the new curricula</a:t>
          </a:r>
          <a:r>
            <a:rPr lang="en-US" sz="2400" b="1" kern="1200" dirty="0">
              <a:latin typeface="Arial"/>
              <a:cs typeface="Arial"/>
            </a:rPr>
            <a:t> </a:t>
          </a:r>
          <a:endParaRPr lang="en-AU" sz="1800" b="0" kern="1200" dirty="0">
            <a:latin typeface="Arial"/>
            <a:cs typeface="Arial"/>
          </a:endParaRPr>
        </a:p>
      </dgm:t>
    </dgm:pt>
    <dgm:pt modelId="{333AB25C-7C09-4544-B674-D788CC368735}" type="parTrans" cxnId="{DD3185C0-498C-44DB-B63C-6102588E407F}">
      <dgm:prSet/>
      <dgm:spPr/>
      <dgm:t>
        <a:bodyPr/>
        <a:lstStyle/>
        <a:p>
          <a:endParaRPr lang="en-AU" sz="1600"/>
        </a:p>
      </dgm:t>
    </dgm:pt>
    <dgm:pt modelId="{EDC166F0-E609-4CD9-9873-7BF08FC97189}" type="sibTrans" cxnId="{DD3185C0-498C-44DB-B63C-6102588E407F}">
      <dgm:prSet/>
      <dgm:spPr/>
      <dgm:t>
        <a:bodyPr/>
        <a:lstStyle/>
        <a:p>
          <a:endParaRPr lang="en-AU" sz="1600"/>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438376"/>
          <a:ext cx="9191167" cy="136890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1422400">
            <a:lnSpc>
              <a:spcPct val="90000"/>
            </a:lnSpc>
            <a:spcBef>
              <a:spcPct val="0"/>
            </a:spcBef>
            <a:spcAft>
              <a:spcPct val="35000"/>
            </a:spcAft>
            <a:buNone/>
          </a:pPr>
          <a:r>
            <a:rPr lang="en-US" sz="2000" b="1" kern="1200" dirty="0">
              <a:solidFill>
                <a:prstClr val="white"/>
              </a:solidFill>
              <a:latin typeface="Arial"/>
              <a:ea typeface="+mn-ea"/>
              <a:cs typeface="Arial"/>
            </a:rPr>
            <a:t>New curricula support hub</a:t>
          </a:r>
        </a:p>
        <a:p>
          <a:pPr marL="0" lvl="0" algn="l" defTabSz="1155700">
            <a:lnSpc>
              <a:spcPct val="90000"/>
            </a:lnSpc>
            <a:spcBef>
              <a:spcPct val="0"/>
            </a:spcBef>
            <a:spcAft>
              <a:spcPct val="35000"/>
            </a:spcAft>
            <a:buNone/>
          </a:pPr>
          <a:r>
            <a:rPr lang="en-US" sz="1800" kern="1200" dirty="0">
              <a:latin typeface="Arial"/>
              <a:cs typeface="Arial"/>
            </a:rPr>
            <a:t>Visit the </a:t>
          </a:r>
          <a:r>
            <a:rPr lang="en-US" sz="1800" kern="1200" dirty="0">
              <a:latin typeface="Arial"/>
              <a:cs typeface="Arial"/>
              <a:hlinkClick xmlns:r="http://schemas.openxmlformats.org/officeDocument/2006/relationships" r:id="rId1"/>
            </a:rPr>
            <a:t>RACP new curricula support hub</a:t>
          </a:r>
          <a:r>
            <a:rPr lang="en-US" sz="1800" kern="1200" dirty="0">
              <a:latin typeface="Arial"/>
              <a:cs typeface="Arial"/>
            </a:rPr>
            <a:t> to find updates </a:t>
          </a:r>
          <a:r>
            <a:rPr lang="en-US" sz="1800" kern="1200">
              <a:latin typeface="Arial"/>
              <a:cs typeface="Arial"/>
            </a:rPr>
            <a:t>about 2026 </a:t>
          </a:r>
          <a:r>
            <a:rPr lang="en-US" sz="1800" kern="1200" dirty="0">
              <a:latin typeface="Arial"/>
              <a:cs typeface="Arial"/>
            </a:rPr>
            <a:t>implementation</a:t>
          </a:r>
          <a:br>
            <a:rPr lang="en-US" sz="1800" kern="1200" dirty="0">
              <a:latin typeface="Arial"/>
              <a:cs typeface="Arial"/>
            </a:rPr>
          </a:br>
          <a:r>
            <a:rPr lang="en-US" sz="1800" kern="1200" dirty="0">
              <a:latin typeface="Arial"/>
              <a:cs typeface="Arial"/>
            </a:rPr>
            <a:t>Find details about other online training sessions about the new curricula and assessment tools</a:t>
          </a:r>
        </a:p>
      </dsp:txBody>
      <dsp:txXfrm>
        <a:off x="66824" y="505200"/>
        <a:ext cx="9057519" cy="1235252"/>
      </dsp:txXfrm>
    </dsp:sp>
    <dsp:sp modelId="{1E5D78C1-6F9F-4761-AFFB-3F2FEC6684AA}">
      <dsp:nvSpPr>
        <dsp:cNvPr id="0" name=""/>
        <dsp:cNvSpPr/>
      </dsp:nvSpPr>
      <dsp:spPr>
        <a:xfrm>
          <a:off x="0" y="2047381"/>
          <a:ext cx="9191167" cy="1368900"/>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latin typeface="Arial"/>
              <a:cs typeface="Arial"/>
            </a:rPr>
            <a:t>RACP Online Learning</a:t>
          </a:r>
        </a:p>
        <a:p>
          <a:pPr marL="0" lvl="0" indent="0" algn="l" defTabSz="889000">
            <a:lnSpc>
              <a:spcPct val="90000"/>
            </a:lnSpc>
            <a:spcBef>
              <a:spcPct val="0"/>
            </a:spcBef>
            <a:spcAft>
              <a:spcPct val="35000"/>
            </a:spcAft>
            <a:buNone/>
          </a:pPr>
          <a:r>
            <a:rPr lang="en-AU" sz="1800" kern="1200">
              <a:latin typeface="Arial"/>
              <a:cs typeface="Arial"/>
            </a:rPr>
            <a:t>Log into </a:t>
          </a:r>
          <a:r>
            <a:rPr lang="en-US" sz="1800" kern="1200">
              <a:latin typeface="Arial"/>
              <a:cs typeface="Arial"/>
              <a:hlinkClick xmlns:r="http://schemas.openxmlformats.org/officeDocument/2006/relationships" r:id="rId2"/>
            </a:rPr>
            <a:t>RACP Online Learning </a:t>
          </a:r>
          <a:r>
            <a:rPr lang="en-US" sz="1800" kern="1200">
              <a:latin typeface="Arial"/>
              <a:cs typeface="Arial"/>
            </a:rPr>
            <a:t>to learn about the new curricula</a:t>
          </a:r>
          <a:endParaRPr lang="en-AU" sz="1800" kern="1200">
            <a:latin typeface="Arial"/>
            <a:cs typeface="Arial"/>
          </a:endParaRPr>
        </a:p>
      </dsp:txBody>
      <dsp:txXfrm>
        <a:off x="66824" y="2114205"/>
        <a:ext cx="9057519" cy="1235252"/>
      </dsp:txXfrm>
    </dsp:sp>
    <dsp:sp modelId="{1FD26981-7F25-4E81-B95B-683E8A2A5C8E}">
      <dsp:nvSpPr>
        <dsp:cNvPr id="0" name=""/>
        <dsp:cNvSpPr/>
      </dsp:nvSpPr>
      <dsp:spPr>
        <a:xfrm>
          <a:off x="0" y="3626767"/>
          <a:ext cx="9191167" cy="1368900"/>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1422400">
            <a:lnSpc>
              <a:spcPct val="90000"/>
            </a:lnSpc>
            <a:spcBef>
              <a:spcPct val="0"/>
            </a:spcBef>
            <a:spcAft>
              <a:spcPct val="35000"/>
            </a:spcAft>
            <a:buNone/>
          </a:pPr>
          <a:r>
            <a:rPr lang="en-US" sz="2000" b="1" kern="1200" dirty="0">
              <a:solidFill>
                <a:prstClr val="white"/>
              </a:solidFill>
              <a:latin typeface="Arial"/>
              <a:ea typeface="+mn-ea"/>
              <a:cs typeface="Arial"/>
            </a:rPr>
            <a:t>RACP Member Support Centre</a:t>
          </a:r>
        </a:p>
        <a:p>
          <a:pPr marL="0" lvl="0" algn="l" defTabSz="1644650">
            <a:lnSpc>
              <a:spcPct val="90000"/>
            </a:lnSpc>
            <a:spcBef>
              <a:spcPct val="0"/>
            </a:spcBef>
            <a:spcAft>
              <a:spcPct val="35000"/>
            </a:spcAft>
            <a:buNone/>
          </a:pPr>
          <a:r>
            <a:rPr lang="en-US" sz="1800" b="0" kern="1200" dirty="0">
              <a:latin typeface="Arial"/>
              <a:cs typeface="Arial"/>
            </a:rPr>
            <a:t>Contact </a:t>
          </a:r>
          <a:r>
            <a:rPr lang="en-AU" sz="1800" b="0" kern="1200" dirty="0">
              <a:hlinkClick xmlns:r="http://schemas.openxmlformats.org/officeDocument/2006/relationships" r:id="rId3" tooltip="mailto:membersupport@racp.edu.au"/>
            </a:rPr>
            <a:t>membersupport@racp.edu.au</a:t>
          </a:r>
          <a:r>
            <a:rPr lang="en-AU" sz="1800" b="0" kern="1200" dirty="0"/>
            <a:t> </a:t>
          </a:r>
          <a:r>
            <a:rPr lang="en-US" sz="1800" b="0" kern="1200" spc="-8" dirty="0">
              <a:solidFill>
                <a:schemeClr val="bg1"/>
              </a:solidFill>
              <a:latin typeface="Arial"/>
              <a:cs typeface="Arial"/>
            </a:rPr>
            <a:t>if you have any questions about the new curricula</a:t>
          </a:r>
          <a:r>
            <a:rPr lang="en-US" sz="2400" b="1" kern="1200" dirty="0">
              <a:latin typeface="Arial"/>
              <a:cs typeface="Arial"/>
            </a:rPr>
            <a:t> </a:t>
          </a:r>
          <a:endParaRPr lang="en-AU" sz="1800" b="0" kern="1200" dirty="0">
            <a:latin typeface="Arial"/>
            <a:cs typeface="Arial"/>
          </a:endParaRPr>
        </a:p>
      </dsp:txBody>
      <dsp:txXfrm>
        <a:off x="66824" y="3693591"/>
        <a:ext cx="9057519" cy="12352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2/06/2026</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2/06/2026</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acp.edu.au/trainees/new-curricula/implementa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mailto:membersupport@racp.edu.au" TargetMode="External"/><Relationship Id="rId4" Type="http://schemas.openxmlformats.org/officeDocument/2006/relationships/hyperlink" Target="https://elearning.racp.edu.au/course/index.php?categoryid=52"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a:t>This information session is for trainees completing the Advanced Training: </a:t>
            </a:r>
            <a:r>
              <a:rPr lang="en-US" b="1"/>
              <a:t>General Paediatrics, </a:t>
            </a:r>
            <a:r>
              <a:rPr lang="en-US"/>
              <a:t>as an introduction to the new curriculum.</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dirty="0"/>
          </a:p>
          <a:p>
            <a:r>
              <a:rPr lang="en-US" dirty="0"/>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a:t>
            </a:r>
            <a:r>
              <a:rPr lang="en-AU" b="0" i="0" dirty="0"/>
              <a:t>hank participants for attending and review where they can get some more information</a:t>
            </a:r>
            <a:r>
              <a:rPr lang="en-AU" dirty="0"/>
              <a:t>.</a:t>
            </a:r>
            <a:endParaRPr lang="en-AU" b="0" i="0" dirty="0"/>
          </a:p>
          <a:p>
            <a:pPr>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0" dirty="0"/>
              <a:t>More information:</a:t>
            </a:r>
          </a:p>
          <a:p>
            <a:pPr lvl="0"/>
            <a:r>
              <a:rPr lang="en-US" sz="1200" kern="1200" dirty="0">
                <a:latin typeface="Arial" panose="020B0604020202020204" pitchFamily="34" charset="0"/>
                <a:cs typeface="Arial" panose="020B0604020202020204" pitchFamily="34" charset="0"/>
                <a:hlinkClick r:id="rId3"/>
              </a:rPr>
              <a:t>RACP new curricula support hub</a:t>
            </a:r>
            <a:r>
              <a:rPr lang="en-US" sz="1200" kern="1200" dirty="0">
                <a:latin typeface="Arial" panose="020B0604020202020204" pitchFamily="34" charset="0"/>
                <a:cs typeface="Arial" panose="020B0604020202020204" pitchFamily="34" charset="0"/>
              </a:rPr>
              <a:t> </a:t>
            </a:r>
            <a:endParaRPr lang="en-AU" dirty="0"/>
          </a:p>
          <a:p>
            <a:pPr lvl="0"/>
            <a:r>
              <a:rPr lang="en-US" sz="1200" dirty="0">
                <a:latin typeface="Arial" panose="020B0604020202020204" pitchFamily="34" charset="0"/>
                <a:cs typeface="Arial" panose="020B0604020202020204" pitchFamily="34" charset="0"/>
                <a:hlinkClick r:id="rId4"/>
              </a:rPr>
              <a:t>RACP Online Learning </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t>RACP Member Support Centre contact: </a:t>
            </a:r>
            <a:r>
              <a:rPr lang="en-AU" sz="1200" b="0" kern="1200" dirty="0">
                <a:hlinkClick r:id="rId5" tooltip="mailto:membersupport@racp.edu.au"/>
              </a:rPr>
              <a:t>membersupport@racp.edu.au</a:t>
            </a:r>
            <a:r>
              <a:rPr lang="en-AU" sz="1200" b="0" kern="1200" dirty="0"/>
              <a:t> </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2930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r>
              <a:rPr lang="en-US" dirty="0"/>
              <a:t>Briefly mention timeline of development</a:t>
            </a:r>
          </a:p>
          <a:p>
            <a:r>
              <a:rPr lang="en-US" dirty="0"/>
              <a:t>Challenges – complex training program with many sites across two countries, managing what is ideal v what is feasible, balance training v service requirements, many stakeholders</a:t>
            </a:r>
          </a:p>
          <a:p>
            <a:r>
              <a:rPr lang="en-US" dirty="0"/>
              <a:t>Communication and process barriers within college and health jurisdiction complexity??</a:t>
            </a:r>
          </a:p>
          <a:p>
            <a:r>
              <a:rPr lang="en-US" dirty="0"/>
              <a:t>Consultation phases x2 – subsequent changes and layers of approval</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85D02D-0CA4-44B1-A24F-99ED36F7122D}"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5526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Best practice and many of the medical schools and specialty training colleges Internationally have moved towards CBME</a:t>
            </a:r>
          </a:p>
          <a:p>
            <a:r>
              <a:rPr lang="en-AU" dirty="0"/>
              <a:t>System determines the outcomes required </a:t>
            </a:r>
          </a:p>
          <a:p>
            <a:r>
              <a:rPr lang="en-AU" dirty="0"/>
              <a:t>Learning experiences that assist learner to achieve learning outcomes and assessment that allow learners to demonstrate achievement</a:t>
            </a:r>
          </a:p>
          <a:p>
            <a:r>
              <a:rPr lang="en-AU" dirty="0"/>
              <a:t>Produce general paediatricians that meet the needs of the population/health service.</a:t>
            </a:r>
          </a:p>
          <a:p>
            <a:r>
              <a:rPr lang="en-AU" dirty="0"/>
              <a:t>Advantages include:</a:t>
            </a:r>
          </a:p>
          <a:p>
            <a:r>
              <a:rPr lang="en-AU" dirty="0"/>
              <a:t>Learner centred – learners identify their learning needs and together with their supervisor plan how they will meet the learning outcomes</a:t>
            </a:r>
          </a:p>
          <a:p>
            <a:r>
              <a:rPr lang="en-AU" dirty="0"/>
              <a:t>More flexible, some learners may require more time to achieve competency in certain areas, other learners may have a certain area they would to focus on more than others</a:t>
            </a:r>
          </a:p>
          <a:p>
            <a:endParaRPr lang="en-AU" dirty="0"/>
          </a:p>
          <a:p>
            <a:r>
              <a:rPr lang="en-AU" dirty="0"/>
              <a:t>The new curriculum presents a hybrid model of CBME with time based components in order to retain some structure, consistency and guidance to learning rather than a choose your own adventure</a:t>
            </a:r>
          </a:p>
          <a:p>
            <a:r>
              <a:rPr lang="en-AU" dirty="0"/>
              <a:t>This is a big change in conceptualising training – focus on learning outcomes rather than time based rotations!</a:t>
            </a:r>
          </a:p>
          <a:p>
            <a:endParaRPr lang="en-AU" dirty="0"/>
          </a:p>
          <a:p>
            <a:endParaRPr lang="en-AU" dirty="0"/>
          </a:p>
          <a:p>
            <a:endParaRPr lang="en-AU"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7887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new curriculum aims to meet the needs identified by fellows and trainees to address the gaps and barriers of the current curriculum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Strengthening General Paediatrics as a specialty training program to produce strong general pediatricians that meet the societal need, rather than a default program to add on to a subspecialty</a:t>
            </a:r>
          </a:p>
          <a:p>
            <a:r>
              <a:rPr lang="en-AU" sz="1200" b="0" i="0" dirty="0">
                <a:solidFill>
                  <a:srgbClr val="111111"/>
                </a:solidFill>
                <a:effectLst/>
                <a:latin typeface="Arial" panose="020B0604020202020204" pitchFamily="34" charset="0"/>
              </a:rPr>
              <a:t>Make training better resemble consultant roles as a Fellow eg greater emphasis on outpatients, developmental paediatrics and regional/rural paediatrics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dirty="0">
                <a:solidFill>
                  <a:srgbClr val="111111"/>
                </a:solidFill>
                <a:effectLst/>
                <a:latin typeface="Arial" panose="020B0604020202020204" pitchFamily="34" charset="0"/>
              </a:rPr>
              <a:t>Increase flexibility recognising there are many great learning paths and experiences to achieve learning outcomes such as neonatal/perinates and acute care that extend beyond the limits of what is currently accredited for these training rotations</a:t>
            </a:r>
          </a:p>
          <a:p>
            <a:endParaRPr lang="en-US" dirty="0"/>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4879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r>
              <a:rPr lang="en-US" dirty="0"/>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dirty="0"/>
          </a:p>
          <a:p>
            <a:r>
              <a:rPr lang="en-US" dirty="0"/>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dirty="0"/>
          </a:p>
          <a:p>
            <a:endParaRPr lang="en-AU" dirty="0"/>
          </a:p>
        </p:txBody>
      </p:sp>
      <p:sp>
        <p:nvSpPr>
          <p:cNvPr id="4" name="Footer Placeholder 3"/>
          <p:cNvSpPr>
            <a:spLocks noGrp="1"/>
          </p:cNvSpPr>
          <p:nvPr>
            <p:ph type="ftr" sz="quarter" idx="4"/>
          </p:nvPr>
        </p:nvSpPr>
        <p:spPr/>
        <p:txBody>
          <a:bodyPr/>
          <a:lstStyle/>
          <a:p>
            <a:endParaRPr lang="en-AU" dirty="0"/>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dirty="0"/>
          </a:p>
        </p:txBody>
      </p:sp>
    </p:spTree>
    <p:extLst>
      <p:ext uri="{BB962C8B-B14F-4D97-AF65-F5344CB8AC3E}">
        <p14:creationId xmlns:p14="http://schemas.microsoft.com/office/powerpoint/2010/main" val="2967992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dirty="0"/>
          </a:p>
          <a:p>
            <a:endParaRPr lang="en-AU" dirty="0"/>
          </a:p>
        </p:txBody>
      </p:sp>
      <p:sp>
        <p:nvSpPr>
          <p:cNvPr id="4" name="Footer Placeholder 3"/>
          <p:cNvSpPr>
            <a:spLocks noGrp="1"/>
          </p:cNvSpPr>
          <p:nvPr>
            <p:ph type="ftr" sz="quarter" idx="4"/>
          </p:nvPr>
        </p:nvSpPr>
        <p:spPr/>
        <p:txBody>
          <a:bodyPr/>
          <a:lstStyle/>
          <a:p>
            <a:endParaRPr lang="en-AU" dirty="0"/>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dirty="0"/>
          </a:p>
        </p:txBody>
      </p:sp>
    </p:spTree>
    <p:extLst>
      <p:ext uri="{BB962C8B-B14F-4D97-AF65-F5344CB8AC3E}">
        <p14:creationId xmlns:p14="http://schemas.microsoft.com/office/powerpoint/2010/main" val="420724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3</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defRPr/>
            </a:pPr>
            <a:r>
              <a:rPr lang="en-US"/>
              <a:t>Each training program is grouped into learning goals, guided by the curriculum standards: Be, Do &amp; Know.</a:t>
            </a:r>
            <a:r>
              <a:rPr lang="en-AU"/>
              <a:t> </a:t>
            </a:r>
            <a:r>
              <a:rPr lang="en-US"/>
              <a:t>This includes professional </a:t>
            </a:r>
            <a:r>
              <a:rPr lang="en-US" err="1"/>
              <a:t>behaviours</a:t>
            </a:r>
            <a:r>
              <a:rPr lang="en-US"/>
              <a:t>, </a:t>
            </a:r>
            <a:r>
              <a:rPr lang="en-US" err="1"/>
              <a:t>entrustable</a:t>
            </a:r>
            <a:r>
              <a:rPr lang="en-US"/>
              <a:t> professional activities or EPAs and knowledge. These learning goals are used for all learning and assessment activities across each program. Each learning goal has set progression criteria that set the expected standard of performance for trainees. This is what trainees are assessed against at the end of each phase.</a:t>
            </a:r>
            <a:endParaRPr lang="en-US">
              <a:ea typeface="Calibri"/>
              <a:cs typeface="Calibri"/>
            </a:endParaRPr>
          </a:p>
          <a:p>
            <a:pPr>
              <a:defRPr/>
            </a:pPr>
            <a:endParaRPr lang="en-US">
              <a:ea typeface="Calibri"/>
              <a:cs typeface="Calibri"/>
            </a:endParaRPr>
          </a:p>
          <a:p>
            <a:pPr>
              <a:defRPr/>
            </a:pPr>
            <a:r>
              <a:rPr lang="en-US" sz="1200" i="0"/>
              <a:t>More information about your program’s specific learning goals can be found in the LTA of each training program.</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Here we have the learning and assessment programs information. Over the course of training, trainees are required to of full time professional experience, 1 rotation plan per rotation and a variety of learning courses. </a:t>
            </a:r>
          </a:p>
          <a:p>
            <a:endParaRPr lang="en-US" dirty="0"/>
          </a:p>
          <a:p>
            <a:r>
              <a:rPr lang="en-US" dirty="0"/>
              <a:t>Per phase of training,  there are assessment program requirements. 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5</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can be found in the LTA and in the recorded videos on the General Paediatrics webpage.</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91533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27E2C-9971-F048-DEF7-C343A03A03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D7E97-5238-1A1E-906D-B49C8006D199}"/>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EF6442CA-446A-144B-4896-93F60E0A118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8402AE8-252E-16A7-2C18-4E4A7943DE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7CB7F7-268C-4AC9-8135-C35AB906AD23}"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6138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new assessment tools in the new curriculum. These are due within each phase.</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due by the end of Advanced training.</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4266466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DEB81-595F-190A-68F5-ACD512F9DA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23D70E8-C0DB-D015-E0C9-E7D5D0518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ACFA526-21A6-FDE6-5253-13922BB9C994}"/>
              </a:ext>
            </a:extLst>
          </p:cNvPr>
          <p:cNvSpPr>
            <a:spLocks noGrp="1"/>
          </p:cNvSpPr>
          <p:nvPr>
            <p:ph type="dt" sz="half" idx="10"/>
          </p:nvPr>
        </p:nvSpPr>
        <p:spPr/>
        <p:txBody>
          <a:bodyPr/>
          <a:lstStyle/>
          <a:p>
            <a:fld id="{1F7607AC-D138-4A13-91C3-19ECD95404F4}" type="datetimeFigureOut">
              <a:rPr lang="en-AU" smtClean="0"/>
              <a:t>2/06/2026</a:t>
            </a:fld>
            <a:endParaRPr lang="en-AU"/>
          </a:p>
        </p:txBody>
      </p:sp>
      <p:sp>
        <p:nvSpPr>
          <p:cNvPr id="5" name="Footer Placeholder 4">
            <a:extLst>
              <a:ext uri="{FF2B5EF4-FFF2-40B4-BE49-F238E27FC236}">
                <a16:creationId xmlns:a16="http://schemas.microsoft.com/office/drawing/2014/main" id="{32D39257-319F-8ECF-BF4E-A4A21156BBB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2897FD3-59DC-6B62-9F69-AE65F26EAB3D}"/>
              </a:ext>
            </a:extLst>
          </p:cNvPr>
          <p:cNvSpPr>
            <a:spLocks noGrp="1"/>
          </p:cNvSpPr>
          <p:nvPr>
            <p:ph type="sldNum" sz="quarter" idx="12"/>
          </p:nvPr>
        </p:nvSpPr>
        <p:spPr/>
        <p:txBody>
          <a:bodyPr/>
          <a:lstStyle/>
          <a:p>
            <a:fld id="{48642F26-83E5-428D-AEC6-ABFFB94BF76B}" type="slidenum">
              <a:rPr lang="en-AU" smtClean="0"/>
              <a:t>‹#›</a:t>
            </a:fld>
            <a:endParaRPr lang="en-AU"/>
          </a:p>
        </p:txBody>
      </p:sp>
    </p:spTree>
    <p:extLst>
      <p:ext uri="{BB962C8B-B14F-4D97-AF65-F5344CB8AC3E}">
        <p14:creationId xmlns:p14="http://schemas.microsoft.com/office/powerpoint/2010/main" val="1489511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DDB3C14-5BDB-7B4C-9CD1-3C2156BE9071}"/>
              </a:ext>
            </a:extLst>
          </p:cNvPr>
          <p:cNvSpPr>
            <a:spLocks noGrp="1"/>
          </p:cNvSpPr>
          <p:nvPr>
            <p:ph type="pic" sz="quarter" idx="10"/>
          </p:nvPr>
        </p:nvSpPr>
        <p:spPr>
          <a:xfrm>
            <a:off x="760611" y="1808642"/>
            <a:ext cx="2272876" cy="1883249"/>
          </a:xfrm>
          <a:prstGeom prst="rect">
            <a:avLst/>
          </a:prstGeom>
          <a:solidFill>
            <a:schemeClr val="bg1">
              <a:lumMod val="95000"/>
            </a:schemeClr>
          </a:solidFill>
        </p:spPr>
        <p:txBody>
          <a:bodyPr anchor="t">
            <a:normAutofit/>
          </a:bodyPr>
          <a:lstStyle>
            <a:lvl1pPr algn="ctr">
              <a:defRPr sz="1200"/>
            </a:lvl1pPr>
          </a:lstStyle>
          <a:p>
            <a:endParaRPr lang="en-US" dirty="0"/>
          </a:p>
        </p:txBody>
      </p:sp>
      <p:sp>
        <p:nvSpPr>
          <p:cNvPr id="5" name="Picture Placeholder 3">
            <a:extLst>
              <a:ext uri="{FF2B5EF4-FFF2-40B4-BE49-F238E27FC236}">
                <a16:creationId xmlns:a16="http://schemas.microsoft.com/office/drawing/2014/main" id="{B7AEF380-D2F4-9943-B5DC-76E1010E5254}"/>
              </a:ext>
            </a:extLst>
          </p:cNvPr>
          <p:cNvSpPr>
            <a:spLocks noGrp="1"/>
          </p:cNvSpPr>
          <p:nvPr>
            <p:ph type="pic" sz="quarter" idx="11"/>
          </p:nvPr>
        </p:nvSpPr>
        <p:spPr>
          <a:xfrm>
            <a:off x="3559913" y="1808642"/>
            <a:ext cx="2272876" cy="1883249"/>
          </a:xfrm>
          <a:prstGeom prst="rect">
            <a:avLst/>
          </a:prstGeom>
          <a:solidFill>
            <a:schemeClr val="bg1">
              <a:lumMod val="95000"/>
            </a:schemeClr>
          </a:solidFill>
        </p:spPr>
        <p:txBody>
          <a:bodyPr anchor="t">
            <a:normAutofit/>
          </a:bodyPr>
          <a:lstStyle>
            <a:lvl1pPr algn="ctr">
              <a:defRPr sz="1200"/>
            </a:lvl1pPr>
          </a:lstStyle>
          <a:p>
            <a:endParaRPr lang="en-US" dirty="0"/>
          </a:p>
        </p:txBody>
      </p:sp>
      <p:sp>
        <p:nvSpPr>
          <p:cNvPr id="6" name="Picture Placeholder 3">
            <a:extLst>
              <a:ext uri="{FF2B5EF4-FFF2-40B4-BE49-F238E27FC236}">
                <a16:creationId xmlns:a16="http://schemas.microsoft.com/office/drawing/2014/main" id="{B256590F-1984-B046-909C-39A3E99EEFD3}"/>
              </a:ext>
            </a:extLst>
          </p:cNvPr>
          <p:cNvSpPr>
            <a:spLocks noGrp="1"/>
          </p:cNvSpPr>
          <p:nvPr>
            <p:ph type="pic" sz="quarter" idx="12"/>
          </p:nvPr>
        </p:nvSpPr>
        <p:spPr>
          <a:xfrm>
            <a:off x="9158514" y="1808642"/>
            <a:ext cx="2272876" cy="1883249"/>
          </a:xfrm>
          <a:prstGeom prst="rect">
            <a:avLst/>
          </a:prstGeom>
          <a:solidFill>
            <a:schemeClr val="bg1">
              <a:lumMod val="95000"/>
            </a:schemeClr>
          </a:solidFill>
        </p:spPr>
        <p:txBody>
          <a:bodyPr anchor="t">
            <a:normAutofit/>
          </a:bodyPr>
          <a:lstStyle>
            <a:lvl1pPr algn="ctr">
              <a:defRPr sz="1200"/>
            </a:lvl1pPr>
          </a:lstStyle>
          <a:p>
            <a:endParaRPr lang="en-US" dirty="0"/>
          </a:p>
        </p:txBody>
      </p:sp>
      <p:sp>
        <p:nvSpPr>
          <p:cNvPr id="7" name="Picture Placeholder 3">
            <a:extLst>
              <a:ext uri="{FF2B5EF4-FFF2-40B4-BE49-F238E27FC236}">
                <a16:creationId xmlns:a16="http://schemas.microsoft.com/office/drawing/2014/main" id="{1FEBD460-FCC0-394B-A281-187ED0CB3A1D}"/>
              </a:ext>
            </a:extLst>
          </p:cNvPr>
          <p:cNvSpPr>
            <a:spLocks noGrp="1"/>
          </p:cNvSpPr>
          <p:nvPr>
            <p:ph type="pic" sz="quarter" idx="13"/>
          </p:nvPr>
        </p:nvSpPr>
        <p:spPr>
          <a:xfrm>
            <a:off x="6359213" y="1808642"/>
            <a:ext cx="2272876" cy="1883249"/>
          </a:xfrm>
          <a:prstGeom prst="rect">
            <a:avLst/>
          </a:prstGeom>
          <a:solidFill>
            <a:schemeClr val="bg1">
              <a:lumMod val="95000"/>
            </a:schemeClr>
          </a:solidFill>
        </p:spPr>
        <p:txBody>
          <a:bodyPr anchor="t">
            <a:normAutofit/>
          </a:bodyPr>
          <a:lstStyle>
            <a:lvl1pPr algn="ctr">
              <a:defRPr sz="1200"/>
            </a:lvl1pPr>
          </a:lstStyle>
          <a:p>
            <a:endParaRPr lang="en-US" dirty="0"/>
          </a:p>
        </p:txBody>
      </p:sp>
    </p:spTree>
    <p:extLst>
      <p:ext uri="{BB962C8B-B14F-4D97-AF65-F5344CB8AC3E}">
        <p14:creationId xmlns:p14="http://schemas.microsoft.com/office/powerpoint/2010/main" val="107674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2/06/2026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2/06/2026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2/06/2026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2/06/2026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2/06/2026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2/06/2026</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 id="2147483785" r:id="rId15"/>
    <p:sldLayoutId id="2147483786" r:id="rId16"/>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7.png"/><Relationship Id="rId4" Type="http://schemas.openxmlformats.org/officeDocument/2006/relationships/diagramLayout" Target="../diagrams/layout1.xml"/><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3.sv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7.svg"/><Relationship Id="rId11" Type="http://schemas.openxmlformats.org/officeDocument/2006/relationships/image" Target="../media/image22.svg"/><Relationship Id="rId5" Type="http://schemas.openxmlformats.org/officeDocument/2006/relationships/hyperlink" Target="mailto:curriculum@racp.edu.au" TargetMode="External"/><Relationship Id="rId10" Type="http://schemas.openxmlformats.org/officeDocument/2006/relationships/image" Target="../media/image21.svg"/><Relationship Id="rId4" Type="http://schemas.openxmlformats.org/officeDocument/2006/relationships/image" Target="../media/image16.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8.xml"/><Relationship Id="rId7" Type="http://schemas.openxmlformats.org/officeDocument/2006/relationships/image" Target="../media/image28.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a:solidFill>
                  <a:schemeClr val="tx2">
                    <a:lumMod val="75000"/>
                  </a:schemeClr>
                </a:solidFill>
              </a:rPr>
              <a:t>Introduction to the new curriculum </a:t>
            </a:r>
            <a:br>
              <a:rPr lang="en-US" sz="2400">
                <a:solidFill>
                  <a:schemeClr val="tx2">
                    <a:lumMod val="75000"/>
                  </a:schemeClr>
                </a:solidFill>
              </a:rPr>
            </a:br>
            <a:br>
              <a:rPr lang="en-US" sz="2400"/>
            </a:br>
            <a:r>
              <a:rPr lang="en-US" sz="2400">
                <a:solidFill>
                  <a:schemeClr val="accent2"/>
                </a:solidFill>
              </a:rPr>
              <a:t>2026 implementation – Advanced Training in </a:t>
            </a:r>
            <a:r>
              <a:rPr lang="en-US" sz="2400">
                <a:solidFill>
                  <a:schemeClr val="accent2"/>
                </a:solidFill>
                <a:latin typeface="Georgia"/>
                <a:cs typeface="Arial"/>
              </a:rPr>
              <a:t>General Paediatrics</a:t>
            </a:r>
            <a:endParaRPr lang="en-AU" sz="3200">
              <a:solidFill>
                <a:schemeClr val="accent2"/>
              </a:solidFill>
              <a:latin typeface="Georgia"/>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a:t>May 2026</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extLst>
              <p:ext uri="{D42A27DB-BD31-4B8C-83A1-F6EECF244321}">
                <p14:modId xmlns:p14="http://schemas.microsoft.com/office/powerpoint/2010/main" val="2936824801"/>
              </p:ext>
            </p:extLst>
          </p:nvPr>
        </p:nvGraphicFramePr>
        <p:xfrm>
          <a:off x="296764" y="1026882"/>
          <a:ext cx="3677263" cy="3188417"/>
        </p:xfrm>
        <a:graphic>
          <a:graphicData uri="http://schemas.openxmlformats.org/drawingml/2006/table">
            <a:tbl>
              <a:tblPr/>
              <a:tblGrid>
                <a:gridCol w="360760">
                  <a:extLst>
                    <a:ext uri="{9D8B030D-6E8A-4147-A177-3AD203B41FA5}">
                      <a16:colId xmlns:a16="http://schemas.microsoft.com/office/drawing/2014/main" val="216105414"/>
                    </a:ext>
                  </a:extLst>
                </a:gridCol>
                <a:gridCol w="3316503">
                  <a:extLst>
                    <a:ext uri="{9D8B030D-6E8A-4147-A177-3AD203B41FA5}">
                      <a16:colId xmlns:a16="http://schemas.microsoft.com/office/drawing/2014/main" val="327167305"/>
                    </a:ext>
                  </a:extLst>
                </a:gridCol>
              </a:tblGrid>
              <a:tr h="218323">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18323">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54918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more than five </a:t>
                      </a:r>
                      <a:r>
                        <a:rPr lang="en-US" sz="1100" b="0" i="0">
                          <a:solidFill>
                            <a:srgbClr val="000000"/>
                          </a:solidFill>
                          <a:effectLst/>
                          <a:latin typeface="Arial" panose="020B0604020202020204" pitchFamily="34" charset="0"/>
                        </a:rPr>
                        <a:t>domains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54918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domains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54918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domains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54918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domain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4918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domains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1008183976"/>
              </p:ext>
            </p:extLst>
          </p:nvPr>
        </p:nvGraphicFramePr>
        <p:xfrm>
          <a:off x="4191021" y="1026882"/>
          <a:ext cx="3677263" cy="3188825"/>
        </p:xfrm>
        <a:graphic>
          <a:graphicData uri="http://schemas.openxmlformats.org/drawingml/2006/table">
            <a:tbl>
              <a:tblPr/>
              <a:tblGrid>
                <a:gridCol w="346032">
                  <a:extLst>
                    <a:ext uri="{9D8B030D-6E8A-4147-A177-3AD203B41FA5}">
                      <a16:colId xmlns:a16="http://schemas.microsoft.com/office/drawing/2014/main" val="1113798282"/>
                    </a:ext>
                  </a:extLst>
                </a:gridCol>
                <a:gridCol w="3331231">
                  <a:extLst>
                    <a:ext uri="{9D8B030D-6E8A-4147-A177-3AD203B41FA5}">
                      <a16:colId xmlns:a16="http://schemas.microsoft.com/office/drawing/2014/main" val="3054767159"/>
                    </a:ext>
                  </a:extLst>
                </a:gridCol>
              </a:tblGrid>
              <a:tr h="235812">
                <a:tc gridSpan="2">
                  <a:txBody>
                    <a:bodyPr/>
                    <a:lstStyle/>
                    <a:p>
                      <a:pPr algn="ctr" fontAlgn="base"/>
                      <a:r>
                        <a:rPr lang="en-AU" sz="1100" b="1" i="0">
                          <a:solidFill>
                            <a:srgbClr val="384967"/>
                          </a:solidFill>
                          <a:effectLst/>
                          <a:latin typeface="Arial"/>
                        </a:rPr>
                        <a:t>Do - Entrustable professional activities</a:t>
                      </a:r>
                      <a:endParaRPr lang="en-AU" sz="1100" b="0" i="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237159">
                <a:tc>
                  <a:txBody>
                    <a:bodyPr/>
                    <a:lstStyle/>
                    <a:p>
                      <a:pPr algn="ctr" fontAlgn="base"/>
                      <a:r>
                        <a:rPr lang="en-AU" sz="1100" b="0" i="0">
                          <a:solidFill>
                            <a:srgbClr val="433E35"/>
                          </a:solidFill>
                          <a:effectLst/>
                          <a:latin typeface="Arial"/>
                        </a:rPr>
                        <a:t>0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591329">
                <a:tc>
                  <a:txBody>
                    <a:bodyPr/>
                    <a:lstStyle/>
                    <a:p>
                      <a:pPr algn="ctr" fontAlgn="base"/>
                      <a:r>
                        <a:rPr lang="en-AU" sz="1100" b="0" i="0">
                          <a:solidFill>
                            <a:srgbClr val="433E35"/>
                          </a:solidFill>
                          <a:effectLst/>
                          <a:latin typeface="Arial"/>
                        </a:rPr>
                        <a:t>1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Is able to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591329">
                <a:tc>
                  <a:txBody>
                    <a:bodyPr/>
                    <a:lstStyle/>
                    <a:p>
                      <a:pPr algn="ctr" fontAlgn="base"/>
                      <a:r>
                        <a:rPr lang="en-AU" sz="1100" b="0" i="0">
                          <a:solidFill>
                            <a:srgbClr val="433E35"/>
                          </a:solidFill>
                          <a:effectLst/>
                          <a:latin typeface="Arial"/>
                        </a:rPr>
                        <a:t>2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AU" sz="1100" kern="1200">
                          <a:solidFill>
                            <a:schemeClr val="tx1"/>
                          </a:solidFill>
                          <a:effectLst/>
                          <a:latin typeface="+mn-lt"/>
                          <a:ea typeface="+mn-ea"/>
                          <a:cs typeface="+mn-cs"/>
                        </a:rPr>
                        <a:t>Is able to </a:t>
                      </a:r>
                      <a:r>
                        <a:rPr lang="en-AU" sz="1100" b="1" kern="1200">
                          <a:solidFill>
                            <a:schemeClr val="tx1"/>
                          </a:solidFill>
                          <a:effectLst/>
                          <a:latin typeface="+mn-lt"/>
                          <a:ea typeface="+mn-ea"/>
                          <a:cs typeface="+mn-cs"/>
                        </a:rPr>
                        <a:t>act with direct supervision</a:t>
                      </a:r>
                      <a:r>
                        <a:rPr lang="en-AU" sz="1100" kern="1200">
                          <a:solidFill>
                            <a:schemeClr val="tx1"/>
                          </a:solidFill>
                          <a:effectLst/>
                          <a:latin typeface="+mn-lt"/>
                          <a:ea typeface="+mn-ea"/>
                          <a:cs typeface="+mn-cs"/>
                        </a:rPr>
                        <a:t> </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591329">
                <a:tc>
                  <a:txBody>
                    <a:bodyPr/>
                    <a:lstStyle/>
                    <a:p>
                      <a:pPr algn="ctr" fontAlgn="base"/>
                      <a:r>
                        <a:rPr lang="en-AU" sz="1100" b="0" i="0">
                          <a:solidFill>
                            <a:srgbClr val="433E35"/>
                          </a:solidFill>
                          <a:effectLst/>
                          <a:latin typeface="Arial"/>
                        </a:rPr>
                        <a:t>3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AU" sz="1100" kern="1200">
                          <a:solidFill>
                            <a:schemeClr val="tx1"/>
                          </a:solidFill>
                          <a:effectLst/>
                          <a:latin typeface="+mn-lt"/>
                          <a:ea typeface="+mn-ea"/>
                          <a:cs typeface="+mn-cs"/>
                        </a:rPr>
                        <a:t>Is able to </a:t>
                      </a:r>
                      <a:r>
                        <a:rPr lang="en-AU" sz="1100" b="1" kern="1200">
                          <a:solidFill>
                            <a:schemeClr val="tx1"/>
                          </a:solidFill>
                          <a:effectLst/>
                          <a:latin typeface="+mn-lt"/>
                          <a:ea typeface="+mn-ea"/>
                          <a:cs typeface="+mn-cs"/>
                        </a:rPr>
                        <a:t>act with indirect supervision </a:t>
                      </a:r>
                      <a:r>
                        <a:rPr lang="en-AU" sz="1100" kern="1200">
                          <a:solidFill>
                            <a:schemeClr val="tx1"/>
                          </a:solidFill>
                          <a:effectLst/>
                          <a:latin typeface="+mn-lt"/>
                          <a:ea typeface="+mn-ea"/>
                          <a:cs typeface="+mn-cs"/>
                        </a:rPr>
                        <a:t>(i.e., ready access to a supervisor)</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591329">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AU" sz="1100" kern="1200">
                          <a:solidFill>
                            <a:schemeClr val="tx1"/>
                          </a:solidFill>
                          <a:effectLst/>
                          <a:latin typeface="+mn-lt"/>
                          <a:ea typeface="+mn-ea"/>
                          <a:cs typeface="+mn-cs"/>
                        </a:rPr>
                        <a:t>Is able to </a:t>
                      </a:r>
                      <a:r>
                        <a:rPr lang="en-AU" sz="1100" b="1" kern="1200">
                          <a:solidFill>
                            <a:schemeClr val="tx1"/>
                          </a:solidFill>
                          <a:effectLst/>
                          <a:latin typeface="+mn-lt"/>
                          <a:ea typeface="+mn-ea"/>
                          <a:cs typeface="+mn-cs"/>
                        </a:rPr>
                        <a:t>act with supervision </a:t>
                      </a:r>
                      <a:br>
                        <a:rPr lang="en-AU" sz="1100" b="1" kern="1200">
                          <a:solidFill>
                            <a:schemeClr val="tx1"/>
                          </a:solidFill>
                          <a:effectLst/>
                          <a:latin typeface="+mn-lt"/>
                          <a:ea typeface="+mn-ea"/>
                          <a:cs typeface="+mn-cs"/>
                        </a:rPr>
                      </a:br>
                      <a:r>
                        <a:rPr lang="en-AU" sz="1100" b="1" kern="1200">
                          <a:solidFill>
                            <a:schemeClr val="tx1"/>
                          </a:solidFill>
                          <a:effectLst/>
                          <a:latin typeface="+mn-lt"/>
                          <a:ea typeface="+mn-ea"/>
                          <a:cs typeface="+mn-cs"/>
                        </a:rPr>
                        <a:t>at a distance</a:t>
                      </a:r>
                      <a:r>
                        <a:rPr lang="en-AU" sz="1100" kern="1200">
                          <a:solidFill>
                            <a:schemeClr val="tx1"/>
                          </a:solidFill>
                          <a:effectLst/>
                          <a:latin typeface="+mn-lt"/>
                          <a:ea typeface="+mn-ea"/>
                          <a:cs typeface="+mn-cs"/>
                        </a:rPr>
                        <a:t> (i.e., limited access to a supervisor)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50130">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0" i="0" err="1">
                          <a:solidFill>
                            <a:srgbClr val="000000"/>
                          </a:solidFill>
                          <a:effectLst/>
                          <a:latin typeface="Arial"/>
                        </a:rPr>
                        <a:t>i</a:t>
                      </a:r>
                      <a:r>
                        <a:rPr lang="en-AU" sz="1100" b="0" i="0">
                          <a:solidFill>
                            <a:srgbClr val="000000"/>
                          </a:solidFill>
                          <a:effectLst/>
                          <a:latin typeface="Arial"/>
                        </a:rPr>
                        <a:t>s able to supervisor others </a:t>
                      </a:r>
                      <a:endParaRPr lang="en-AU" sz="1100" b="0" i="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13" name="Table 12">
            <a:extLst>
              <a:ext uri="{FF2B5EF4-FFF2-40B4-BE49-F238E27FC236}">
                <a16:creationId xmlns:a16="http://schemas.microsoft.com/office/drawing/2014/main" id="{EAB8E7B3-E45F-B8E4-3AB2-F116F14047B2}"/>
              </a:ext>
            </a:extLst>
          </p:cNvPr>
          <p:cNvGraphicFramePr>
            <a:graphicFrameLocks noGrp="1"/>
          </p:cNvGraphicFramePr>
          <p:nvPr>
            <p:extLst>
              <p:ext uri="{D42A27DB-BD31-4B8C-83A1-F6EECF244321}">
                <p14:modId xmlns:p14="http://schemas.microsoft.com/office/powerpoint/2010/main" val="476966880"/>
              </p:ext>
            </p:extLst>
          </p:nvPr>
        </p:nvGraphicFramePr>
        <p:xfrm>
          <a:off x="8000980" y="1026882"/>
          <a:ext cx="3677263" cy="3215190"/>
        </p:xfrm>
        <a:graphic>
          <a:graphicData uri="http://schemas.openxmlformats.org/drawingml/2006/table">
            <a:tbl>
              <a:tblPr/>
              <a:tblGrid>
                <a:gridCol w="360760">
                  <a:extLst>
                    <a:ext uri="{9D8B030D-6E8A-4147-A177-3AD203B41FA5}">
                      <a16:colId xmlns:a16="http://schemas.microsoft.com/office/drawing/2014/main" val="2566813347"/>
                    </a:ext>
                  </a:extLst>
                </a:gridCol>
                <a:gridCol w="3316503">
                  <a:extLst>
                    <a:ext uri="{9D8B030D-6E8A-4147-A177-3AD203B41FA5}">
                      <a16:colId xmlns:a16="http://schemas.microsoft.com/office/drawing/2014/main" val="3981665310"/>
                    </a:ext>
                  </a:extLst>
                </a:gridCol>
              </a:tblGrid>
              <a:tr h="220729">
                <a:tc gridSpan="2">
                  <a:txBody>
                    <a:bodyPr/>
                    <a:lstStyle/>
                    <a:p>
                      <a:pPr algn="ctr" fontAlgn="base"/>
                      <a:r>
                        <a:rPr lang="en-AU" sz="1100" b="1" i="0">
                          <a:solidFill>
                            <a:srgbClr val="384967"/>
                          </a:solidFill>
                          <a:effectLst/>
                          <a:latin typeface="Arial" panose="020B0604020202020204" pitchFamily="34" charset="0"/>
                        </a:rPr>
                        <a:t>Know - Knowledge</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3851535289"/>
                  </a:ext>
                </a:extLst>
              </a:tr>
              <a:tr h="220729">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06705948"/>
                  </a:ext>
                </a:extLst>
              </a:tr>
              <a:tr h="555240">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AU" sz="1100" kern="1200">
                          <a:solidFill>
                            <a:schemeClr val="tx1"/>
                          </a:solidFill>
                          <a:effectLst/>
                          <a:latin typeface="+mn-lt"/>
                          <a:ea typeface="+mn-ea"/>
                          <a:cs typeface="+mn-cs"/>
                        </a:rPr>
                        <a:t>Has </a:t>
                      </a:r>
                      <a:r>
                        <a:rPr lang="en-AU" sz="1100" b="1" kern="1200">
                          <a:solidFill>
                            <a:schemeClr val="tx1"/>
                          </a:solidFill>
                          <a:effectLst/>
                          <a:latin typeface="+mn-lt"/>
                          <a:ea typeface="+mn-ea"/>
                          <a:cs typeface="+mn-cs"/>
                        </a:rPr>
                        <a:t>heard of</a:t>
                      </a:r>
                      <a:r>
                        <a:rPr lang="en-AU" sz="1100" kern="1200">
                          <a:solidFill>
                            <a:schemeClr val="tx1"/>
                          </a:solidFill>
                          <a:effectLst/>
                          <a:latin typeface="+mn-lt"/>
                          <a:ea typeface="+mn-ea"/>
                          <a:cs typeface="+mn-cs"/>
                        </a:rPr>
                        <a:t> some of the topics in this knowledge guide</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43021463"/>
                  </a:ext>
                </a:extLst>
              </a:tr>
              <a:tr h="547930">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AU" sz="1100" b="1" kern="1200">
                          <a:solidFill>
                            <a:schemeClr val="tx1"/>
                          </a:solidFill>
                          <a:effectLst/>
                          <a:latin typeface="+mn-lt"/>
                          <a:ea typeface="+mn-ea"/>
                          <a:cs typeface="+mn-cs"/>
                        </a:rPr>
                        <a:t>Knows the topics and concepts </a:t>
                      </a:r>
                      <a:r>
                        <a:rPr lang="en-AU" sz="1100" kern="1200">
                          <a:solidFill>
                            <a:schemeClr val="tx1"/>
                          </a:solidFill>
                          <a:effectLst/>
                          <a:latin typeface="+mn-lt"/>
                          <a:ea typeface="+mn-ea"/>
                          <a:cs typeface="+mn-cs"/>
                        </a:rPr>
                        <a:t>in this knowledge guide </a:t>
                      </a:r>
                    </a:p>
                    <a:p>
                      <a:pPr algn="l" fontAlgn="base"/>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691511186"/>
                  </a:ext>
                </a:extLst>
              </a:tr>
              <a:tr h="547930">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AU" sz="1100" b="1" kern="1200">
                          <a:solidFill>
                            <a:schemeClr val="tx1"/>
                          </a:solidFill>
                          <a:effectLst/>
                          <a:latin typeface="+mn-lt"/>
                          <a:ea typeface="+mn-ea"/>
                          <a:cs typeface="+mn-cs"/>
                        </a:rPr>
                        <a:t>Knows how to apply </a:t>
                      </a:r>
                      <a:r>
                        <a:rPr lang="en-AU" sz="1100" kern="1200">
                          <a:solidFill>
                            <a:schemeClr val="tx1"/>
                          </a:solidFill>
                          <a:effectLst/>
                          <a:latin typeface="+mn-lt"/>
                          <a:ea typeface="+mn-ea"/>
                          <a:cs typeface="+mn-cs"/>
                        </a:rPr>
                        <a:t>this knowledge to practice</a:t>
                      </a:r>
                    </a:p>
                    <a:p>
                      <a:pPr algn="l" fontAlgn="base"/>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680602921"/>
                  </a:ext>
                </a:extLst>
              </a:tr>
              <a:tr h="547930">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AU" sz="1100" b="1" kern="1200">
                          <a:solidFill>
                            <a:schemeClr val="tx1"/>
                          </a:solidFill>
                          <a:effectLst/>
                          <a:latin typeface="+mn-lt"/>
                          <a:ea typeface="+mn-ea"/>
                          <a:cs typeface="+mn-cs"/>
                        </a:rPr>
                        <a:t>Frequently shows they apply </a:t>
                      </a:r>
                      <a:r>
                        <a:rPr lang="en-AU" sz="1100" kern="1200">
                          <a:solidFill>
                            <a:schemeClr val="tx1"/>
                          </a:solidFill>
                          <a:effectLst/>
                          <a:latin typeface="+mn-lt"/>
                          <a:ea typeface="+mn-ea"/>
                          <a:cs typeface="+mn-cs"/>
                        </a:rPr>
                        <a:t>this knowledge to practice</a:t>
                      </a:r>
                    </a:p>
                    <a:p>
                      <a:pPr algn="l" fontAlgn="base"/>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340169513"/>
                  </a:ext>
                </a:extLst>
              </a:tr>
              <a:tr h="547930">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AU" sz="1100" b="1" kern="1200">
                          <a:solidFill>
                            <a:schemeClr val="tx1"/>
                          </a:solidFill>
                          <a:effectLst/>
                          <a:latin typeface="+mn-lt"/>
                          <a:ea typeface="+mn-ea"/>
                          <a:cs typeface="+mn-cs"/>
                        </a:rPr>
                        <a:t>Consistently </a:t>
                      </a:r>
                      <a:r>
                        <a:rPr lang="en-AU" sz="1100" kern="1200">
                          <a:solidFill>
                            <a:schemeClr val="tx1"/>
                          </a:solidFill>
                          <a:effectLst/>
                          <a:latin typeface="+mn-lt"/>
                          <a:ea typeface="+mn-ea"/>
                          <a:cs typeface="+mn-cs"/>
                        </a:rPr>
                        <a:t>demonstrates application of this knowledge to practice</a:t>
                      </a:r>
                    </a:p>
                    <a:p>
                      <a:pPr algn="l" fontAlgn="base"/>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378303713"/>
                  </a:ext>
                </a:extLst>
              </a:tr>
            </a:tbl>
          </a:graphicData>
        </a:graphic>
      </p:graphicFrame>
    </p:spTree>
    <p:extLst>
      <p:ext uri="{BB962C8B-B14F-4D97-AF65-F5344CB8AC3E}">
        <p14:creationId xmlns:p14="http://schemas.microsoft.com/office/powerpoint/2010/main" val="2004826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6" b="0" i="0" u="none" strike="noStrike" kern="1200" cap="none" spc="0" normalizeH="0" baseline="0" noProof="0">
              <a:ln>
                <a:noFill/>
              </a:ln>
              <a:solidFill>
                <a:srgbClr val="433E35"/>
              </a:solidFill>
              <a:effectLst/>
              <a:uLnTx/>
              <a:uFillTx/>
              <a:latin typeface="Poppins" panose="00000500000000000000" pitchFamily="2" charset="0"/>
              <a:ea typeface="+mn-ea"/>
              <a:cs typeface="+mn-cs"/>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6" b="0" i="0" u="none" strike="noStrike" kern="1200" cap="none" spc="0" normalizeH="0" baseline="0" noProof="0">
              <a:ln>
                <a:noFill/>
              </a:ln>
              <a:solidFill>
                <a:srgbClr val="433E35"/>
              </a:solidFill>
              <a:effectLst/>
              <a:uLnTx/>
              <a:uFillTx/>
              <a:latin typeface="Poppins" panose="00000500000000000000" pitchFamily="2" charset="0"/>
              <a:ea typeface="+mn-ea"/>
              <a:cs typeface="+mn-cs"/>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338844" y="811085"/>
          <a:ext cx="9191167"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a:ln>
                  <a:noFill/>
                </a:ln>
                <a:solidFill>
                  <a:srgbClr val="294864"/>
                </a:solidFill>
                <a:effectLst/>
                <a:uLnTx/>
                <a:uFillTx/>
                <a:latin typeface="Georgia"/>
                <a:ea typeface="+mj-ea"/>
                <a:cs typeface="+mj-cs"/>
              </a:rPr>
              <a:t>More information</a:t>
            </a:r>
          </a:p>
        </p:txBody>
      </p:sp>
      <p:sp>
        <p:nvSpPr>
          <p:cNvPr id="3" name="Straight Connector 2">
            <a:extLst>
              <a:ext uri="{FF2B5EF4-FFF2-40B4-BE49-F238E27FC236}">
                <a16:creationId xmlns:a16="http://schemas.microsoft.com/office/drawing/2014/main" id="{C09A85A9-2EBF-ED7C-C662-871844905F6C}"/>
              </a:ext>
            </a:extLst>
          </p:cNvPr>
          <p:cNvSpPr/>
          <p:nvPr/>
        </p:nvSpPr>
        <p:spPr>
          <a:xfrm flipV="1">
            <a:off x="721518" y="905744"/>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descr="A qr code on a white background&#10;&#10;AI-generated content may be incorrect.">
            <a:extLst>
              <a:ext uri="{FF2B5EF4-FFF2-40B4-BE49-F238E27FC236}">
                <a16:creationId xmlns:a16="http://schemas.microsoft.com/office/drawing/2014/main" id="{0C8EA518-C46C-F920-4F95-FEF759CBD4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1518" y="1280581"/>
            <a:ext cx="1324884" cy="1324884"/>
          </a:xfrm>
          <a:prstGeom prst="rect">
            <a:avLst/>
          </a:prstGeom>
        </p:spPr>
      </p:pic>
      <p:pic>
        <p:nvPicPr>
          <p:cNvPr id="7" name="Picture 6" descr="A qr code with black squares&#10;&#10;AI-generated content may be incorrect.">
            <a:extLst>
              <a:ext uri="{FF2B5EF4-FFF2-40B4-BE49-F238E27FC236}">
                <a16:creationId xmlns:a16="http://schemas.microsoft.com/office/drawing/2014/main" id="{00687E41-0283-AB87-0012-7077608ED3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1518" y="2885197"/>
            <a:ext cx="1324884" cy="1324884"/>
          </a:xfrm>
          <a:prstGeom prst="rect">
            <a:avLst/>
          </a:prstGeom>
        </p:spPr>
      </p:pic>
      <p:pic>
        <p:nvPicPr>
          <p:cNvPr id="11" name="Picture 10" descr="A qr code on a white background&#10;&#10;AI-generated content may be incorrect.">
            <a:extLst>
              <a:ext uri="{FF2B5EF4-FFF2-40B4-BE49-F238E27FC236}">
                <a16:creationId xmlns:a16="http://schemas.microsoft.com/office/drawing/2014/main" id="{5F57FBF9-BFEB-F9D2-BD6D-BBA374C8865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1517" y="4489813"/>
            <a:ext cx="1324885" cy="1324885"/>
          </a:xfrm>
          <a:prstGeom prst="rect">
            <a:avLst/>
          </a:prstGeom>
        </p:spPr>
      </p:pic>
    </p:spTree>
    <p:extLst>
      <p:ext uri="{BB962C8B-B14F-4D97-AF65-F5344CB8AC3E}">
        <p14:creationId xmlns:p14="http://schemas.microsoft.com/office/powerpoint/2010/main" val="2264306226"/>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Freeform 150">
            <a:extLst>
              <a:ext uri="{FF2B5EF4-FFF2-40B4-BE49-F238E27FC236}">
                <a16:creationId xmlns:a16="http://schemas.microsoft.com/office/drawing/2014/main" id="{6C7CB9BF-B57F-5748-8958-21CC39BE28B4}"/>
              </a:ext>
            </a:extLst>
          </p:cNvPr>
          <p:cNvSpPr>
            <a:spLocks noChangeArrowheads="1"/>
          </p:cNvSpPr>
          <p:nvPr/>
        </p:nvSpPr>
        <p:spPr bwMode="auto">
          <a:xfrm>
            <a:off x="7796277" y="5865421"/>
            <a:ext cx="401034" cy="329618"/>
          </a:xfrm>
          <a:custGeom>
            <a:avLst/>
            <a:gdLst>
              <a:gd name="T0" fmla="*/ 191 w 646"/>
              <a:gd name="T1" fmla="*/ 205 h 528"/>
              <a:gd name="T2" fmla="*/ 206 w 646"/>
              <a:gd name="T3" fmla="*/ 190 h 528"/>
              <a:gd name="T4" fmla="*/ 191 w 646"/>
              <a:gd name="T5" fmla="*/ 176 h 528"/>
              <a:gd name="T6" fmla="*/ 162 w 646"/>
              <a:gd name="T7" fmla="*/ 176 h 528"/>
              <a:gd name="T8" fmla="*/ 147 w 646"/>
              <a:gd name="T9" fmla="*/ 190 h 528"/>
              <a:gd name="T10" fmla="*/ 162 w 646"/>
              <a:gd name="T11" fmla="*/ 146 h 528"/>
              <a:gd name="T12" fmla="*/ 250 w 646"/>
              <a:gd name="T13" fmla="*/ 146 h 528"/>
              <a:gd name="T14" fmla="*/ 264 w 646"/>
              <a:gd name="T15" fmla="*/ 132 h 528"/>
              <a:gd name="T16" fmla="*/ 162 w 646"/>
              <a:gd name="T17" fmla="*/ 117 h 528"/>
              <a:gd name="T18" fmla="*/ 147 w 646"/>
              <a:gd name="T19" fmla="*/ 132 h 528"/>
              <a:gd name="T20" fmla="*/ 162 w 646"/>
              <a:gd name="T21" fmla="*/ 146 h 528"/>
              <a:gd name="T22" fmla="*/ 557 w 646"/>
              <a:gd name="T23" fmla="*/ 498 h 528"/>
              <a:gd name="T24" fmla="*/ 557 w 646"/>
              <a:gd name="T25" fmla="*/ 440 h 528"/>
              <a:gd name="T26" fmla="*/ 572 w 646"/>
              <a:gd name="T27" fmla="*/ 425 h 528"/>
              <a:gd name="T28" fmla="*/ 557 w 646"/>
              <a:gd name="T29" fmla="*/ 88 h 528"/>
              <a:gd name="T30" fmla="*/ 616 w 646"/>
              <a:gd name="T31" fmla="*/ 498 h 528"/>
              <a:gd name="T32" fmla="*/ 528 w 646"/>
              <a:gd name="T33" fmla="*/ 410 h 528"/>
              <a:gd name="T34" fmla="*/ 513 w 646"/>
              <a:gd name="T35" fmla="*/ 425 h 528"/>
              <a:gd name="T36" fmla="*/ 528 w 646"/>
              <a:gd name="T37" fmla="*/ 498 h 528"/>
              <a:gd name="T38" fmla="*/ 118 w 646"/>
              <a:gd name="T39" fmla="*/ 440 h 528"/>
              <a:gd name="T40" fmla="*/ 132 w 646"/>
              <a:gd name="T41" fmla="*/ 425 h 528"/>
              <a:gd name="T42" fmla="*/ 118 w 646"/>
              <a:gd name="T43" fmla="*/ 410 h 528"/>
              <a:gd name="T44" fmla="*/ 528 w 646"/>
              <a:gd name="T45" fmla="*/ 88 h 528"/>
              <a:gd name="T46" fmla="*/ 88 w 646"/>
              <a:gd name="T47" fmla="*/ 410 h 528"/>
              <a:gd name="T48" fmla="*/ 74 w 646"/>
              <a:gd name="T49" fmla="*/ 425 h 528"/>
              <a:gd name="T50" fmla="*/ 88 w 646"/>
              <a:gd name="T51" fmla="*/ 440 h 528"/>
              <a:gd name="T52" fmla="*/ 29 w 646"/>
              <a:gd name="T53" fmla="*/ 498 h 528"/>
              <a:gd name="T54" fmla="*/ 88 w 646"/>
              <a:gd name="T55" fmla="*/ 88 h 528"/>
              <a:gd name="T56" fmla="*/ 264 w 646"/>
              <a:gd name="T57" fmla="*/ 30 h 528"/>
              <a:gd name="T58" fmla="*/ 381 w 646"/>
              <a:gd name="T59" fmla="*/ 30 h 528"/>
              <a:gd name="T60" fmla="*/ 235 w 646"/>
              <a:gd name="T61" fmla="*/ 59 h 528"/>
              <a:gd name="T62" fmla="*/ 264 w 646"/>
              <a:gd name="T63" fmla="*/ 30 h 528"/>
              <a:gd name="T64" fmla="*/ 440 w 646"/>
              <a:gd name="T65" fmla="*/ 59 h 528"/>
              <a:gd name="T66" fmla="*/ 381 w 646"/>
              <a:gd name="T67" fmla="*/ 0 h 528"/>
              <a:gd name="T68" fmla="*/ 264 w 646"/>
              <a:gd name="T69" fmla="*/ 0 h 528"/>
              <a:gd name="T70" fmla="*/ 29 w 646"/>
              <a:gd name="T71" fmla="*/ 59 h 528"/>
              <a:gd name="T72" fmla="*/ 0 w 646"/>
              <a:gd name="T73" fmla="*/ 88 h 528"/>
              <a:gd name="T74" fmla="*/ 0 w 646"/>
              <a:gd name="T75" fmla="*/ 498 h 528"/>
              <a:gd name="T76" fmla="*/ 616 w 646"/>
              <a:gd name="T77" fmla="*/ 527 h 528"/>
              <a:gd name="T78" fmla="*/ 645 w 646"/>
              <a:gd name="T79" fmla="*/ 498 h 528"/>
              <a:gd name="T80" fmla="*/ 645 w 646"/>
              <a:gd name="T81" fmla="*/ 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6" h="528">
                <a:moveTo>
                  <a:pt x="162" y="205"/>
                </a:moveTo>
                <a:lnTo>
                  <a:pt x="191" y="205"/>
                </a:lnTo>
                <a:lnTo>
                  <a:pt x="191" y="205"/>
                </a:lnTo>
                <a:cubicBezTo>
                  <a:pt x="199" y="205"/>
                  <a:pt x="206" y="198"/>
                  <a:pt x="206" y="190"/>
                </a:cubicBezTo>
                <a:lnTo>
                  <a:pt x="206" y="190"/>
                </a:lnTo>
                <a:cubicBezTo>
                  <a:pt x="206" y="182"/>
                  <a:pt x="199" y="176"/>
                  <a:pt x="191" y="176"/>
                </a:cubicBezTo>
                <a:lnTo>
                  <a:pt x="162" y="176"/>
                </a:lnTo>
                <a:lnTo>
                  <a:pt x="162" y="176"/>
                </a:lnTo>
                <a:cubicBezTo>
                  <a:pt x="154" y="176"/>
                  <a:pt x="147" y="182"/>
                  <a:pt x="147" y="190"/>
                </a:cubicBezTo>
                <a:lnTo>
                  <a:pt x="147" y="190"/>
                </a:lnTo>
                <a:cubicBezTo>
                  <a:pt x="147" y="198"/>
                  <a:pt x="154" y="205"/>
                  <a:pt x="162" y="205"/>
                </a:cubicBezTo>
                <a:close/>
                <a:moveTo>
                  <a:pt x="162" y="146"/>
                </a:moveTo>
                <a:lnTo>
                  <a:pt x="250" y="146"/>
                </a:lnTo>
                <a:lnTo>
                  <a:pt x="250" y="146"/>
                </a:lnTo>
                <a:cubicBezTo>
                  <a:pt x="258" y="146"/>
                  <a:pt x="264" y="140"/>
                  <a:pt x="264" y="132"/>
                </a:cubicBezTo>
                <a:lnTo>
                  <a:pt x="264" y="132"/>
                </a:lnTo>
                <a:cubicBezTo>
                  <a:pt x="264" y="124"/>
                  <a:pt x="258" y="117"/>
                  <a:pt x="250" y="117"/>
                </a:cubicBezTo>
                <a:lnTo>
                  <a:pt x="162" y="117"/>
                </a:lnTo>
                <a:lnTo>
                  <a:pt x="162" y="117"/>
                </a:lnTo>
                <a:cubicBezTo>
                  <a:pt x="154" y="117"/>
                  <a:pt x="147" y="124"/>
                  <a:pt x="147" y="132"/>
                </a:cubicBezTo>
                <a:lnTo>
                  <a:pt x="147" y="132"/>
                </a:lnTo>
                <a:cubicBezTo>
                  <a:pt x="147" y="140"/>
                  <a:pt x="154" y="146"/>
                  <a:pt x="162" y="146"/>
                </a:cubicBezTo>
                <a:close/>
                <a:moveTo>
                  <a:pt x="616" y="498"/>
                </a:moveTo>
                <a:lnTo>
                  <a:pt x="557" y="498"/>
                </a:lnTo>
                <a:lnTo>
                  <a:pt x="557" y="440"/>
                </a:lnTo>
                <a:lnTo>
                  <a:pt x="557" y="440"/>
                </a:lnTo>
                <a:cubicBezTo>
                  <a:pt x="565" y="440"/>
                  <a:pt x="572" y="433"/>
                  <a:pt x="572" y="425"/>
                </a:cubicBezTo>
                <a:lnTo>
                  <a:pt x="572" y="425"/>
                </a:lnTo>
                <a:cubicBezTo>
                  <a:pt x="572" y="416"/>
                  <a:pt x="565" y="410"/>
                  <a:pt x="557" y="410"/>
                </a:cubicBezTo>
                <a:lnTo>
                  <a:pt x="557" y="88"/>
                </a:lnTo>
                <a:lnTo>
                  <a:pt x="616" y="88"/>
                </a:lnTo>
                <a:lnTo>
                  <a:pt x="616" y="498"/>
                </a:lnTo>
                <a:close/>
                <a:moveTo>
                  <a:pt x="528" y="410"/>
                </a:moveTo>
                <a:lnTo>
                  <a:pt x="528" y="410"/>
                </a:lnTo>
                <a:cubicBezTo>
                  <a:pt x="520" y="410"/>
                  <a:pt x="513" y="416"/>
                  <a:pt x="513" y="425"/>
                </a:cubicBezTo>
                <a:lnTo>
                  <a:pt x="513" y="425"/>
                </a:lnTo>
                <a:cubicBezTo>
                  <a:pt x="513" y="433"/>
                  <a:pt x="520" y="440"/>
                  <a:pt x="528" y="440"/>
                </a:cubicBezTo>
                <a:lnTo>
                  <a:pt x="528" y="498"/>
                </a:lnTo>
                <a:lnTo>
                  <a:pt x="118" y="498"/>
                </a:lnTo>
                <a:lnTo>
                  <a:pt x="118" y="440"/>
                </a:lnTo>
                <a:lnTo>
                  <a:pt x="118" y="440"/>
                </a:lnTo>
                <a:cubicBezTo>
                  <a:pt x="126" y="440"/>
                  <a:pt x="132" y="433"/>
                  <a:pt x="132" y="425"/>
                </a:cubicBezTo>
                <a:lnTo>
                  <a:pt x="132" y="425"/>
                </a:lnTo>
                <a:cubicBezTo>
                  <a:pt x="132" y="416"/>
                  <a:pt x="126" y="410"/>
                  <a:pt x="118" y="410"/>
                </a:cubicBezTo>
                <a:lnTo>
                  <a:pt x="118" y="88"/>
                </a:lnTo>
                <a:lnTo>
                  <a:pt x="528" y="88"/>
                </a:lnTo>
                <a:lnTo>
                  <a:pt x="528" y="410"/>
                </a:lnTo>
                <a:close/>
                <a:moveTo>
                  <a:pt x="88" y="410"/>
                </a:moveTo>
                <a:lnTo>
                  <a:pt x="88" y="410"/>
                </a:lnTo>
                <a:cubicBezTo>
                  <a:pt x="80" y="410"/>
                  <a:pt x="74" y="416"/>
                  <a:pt x="74" y="425"/>
                </a:cubicBezTo>
                <a:lnTo>
                  <a:pt x="74" y="425"/>
                </a:lnTo>
                <a:cubicBezTo>
                  <a:pt x="74" y="433"/>
                  <a:pt x="80" y="440"/>
                  <a:pt x="88" y="440"/>
                </a:cubicBezTo>
                <a:lnTo>
                  <a:pt x="88" y="498"/>
                </a:lnTo>
                <a:lnTo>
                  <a:pt x="29" y="498"/>
                </a:lnTo>
                <a:lnTo>
                  <a:pt x="29" y="88"/>
                </a:lnTo>
                <a:lnTo>
                  <a:pt x="88" y="88"/>
                </a:lnTo>
                <a:lnTo>
                  <a:pt x="88" y="410"/>
                </a:lnTo>
                <a:close/>
                <a:moveTo>
                  <a:pt x="264" y="30"/>
                </a:moveTo>
                <a:lnTo>
                  <a:pt x="381" y="30"/>
                </a:lnTo>
                <a:lnTo>
                  <a:pt x="381" y="30"/>
                </a:lnTo>
                <a:cubicBezTo>
                  <a:pt x="398" y="30"/>
                  <a:pt x="411" y="42"/>
                  <a:pt x="411" y="59"/>
                </a:cubicBezTo>
                <a:lnTo>
                  <a:pt x="235" y="59"/>
                </a:lnTo>
                <a:lnTo>
                  <a:pt x="235" y="59"/>
                </a:lnTo>
                <a:cubicBezTo>
                  <a:pt x="235" y="42"/>
                  <a:pt x="248" y="30"/>
                  <a:pt x="264" y="30"/>
                </a:cubicBezTo>
                <a:close/>
                <a:moveTo>
                  <a:pt x="616" y="59"/>
                </a:moveTo>
                <a:lnTo>
                  <a:pt x="440" y="59"/>
                </a:lnTo>
                <a:lnTo>
                  <a:pt x="440" y="59"/>
                </a:lnTo>
                <a:cubicBezTo>
                  <a:pt x="440" y="26"/>
                  <a:pt x="414" y="0"/>
                  <a:pt x="381" y="0"/>
                </a:cubicBezTo>
                <a:lnTo>
                  <a:pt x="264" y="0"/>
                </a:lnTo>
                <a:lnTo>
                  <a:pt x="264" y="0"/>
                </a:lnTo>
                <a:cubicBezTo>
                  <a:pt x="232" y="0"/>
                  <a:pt x="206" y="26"/>
                  <a:pt x="206" y="59"/>
                </a:cubicBezTo>
                <a:lnTo>
                  <a:pt x="29" y="59"/>
                </a:lnTo>
                <a:lnTo>
                  <a:pt x="29" y="59"/>
                </a:lnTo>
                <a:cubicBezTo>
                  <a:pt x="14" y="59"/>
                  <a:pt x="0" y="72"/>
                  <a:pt x="0" y="88"/>
                </a:cubicBezTo>
                <a:lnTo>
                  <a:pt x="0" y="498"/>
                </a:lnTo>
                <a:lnTo>
                  <a:pt x="0" y="498"/>
                </a:lnTo>
                <a:cubicBezTo>
                  <a:pt x="0" y="514"/>
                  <a:pt x="14" y="527"/>
                  <a:pt x="29" y="527"/>
                </a:cubicBezTo>
                <a:lnTo>
                  <a:pt x="616" y="527"/>
                </a:lnTo>
                <a:lnTo>
                  <a:pt x="616" y="527"/>
                </a:lnTo>
                <a:cubicBezTo>
                  <a:pt x="632" y="527"/>
                  <a:pt x="645" y="514"/>
                  <a:pt x="645" y="498"/>
                </a:cubicBezTo>
                <a:lnTo>
                  <a:pt x="645" y="88"/>
                </a:lnTo>
                <a:lnTo>
                  <a:pt x="645" y="88"/>
                </a:lnTo>
                <a:cubicBezTo>
                  <a:pt x="645" y="72"/>
                  <a:pt x="632" y="59"/>
                  <a:pt x="616" y="59"/>
                </a:cubicBez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34" name="Freeform 231">
            <a:extLst>
              <a:ext uri="{FF2B5EF4-FFF2-40B4-BE49-F238E27FC236}">
                <a16:creationId xmlns:a16="http://schemas.microsoft.com/office/drawing/2014/main" id="{F3D0AECC-D771-9B44-A2C9-C3C0BA1AA4C3}"/>
              </a:ext>
            </a:extLst>
          </p:cNvPr>
          <p:cNvSpPr>
            <a:spLocks noChangeArrowheads="1"/>
          </p:cNvSpPr>
          <p:nvPr/>
        </p:nvSpPr>
        <p:spPr bwMode="auto">
          <a:xfrm>
            <a:off x="3989199" y="4755712"/>
            <a:ext cx="401034" cy="401034"/>
          </a:xfrm>
          <a:custGeom>
            <a:avLst/>
            <a:gdLst>
              <a:gd name="T0" fmla="*/ 585 w 646"/>
              <a:gd name="T1" fmla="*/ 366 h 646"/>
              <a:gd name="T2" fmla="*/ 539 w 646"/>
              <a:gd name="T3" fmla="*/ 448 h 646"/>
              <a:gd name="T4" fmla="*/ 504 w 646"/>
              <a:gd name="T5" fmla="*/ 555 h 646"/>
              <a:gd name="T6" fmla="*/ 477 w 646"/>
              <a:gd name="T7" fmla="*/ 539 h 646"/>
              <a:gd name="T8" fmla="*/ 448 w 646"/>
              <a:gd name="T9" fmla="*/ 539 h 646"/>
              <a:gd name="T10" fmla="*/ 359 w 646"/>
              <a:gd name="T11" fmla="*/ 615 h 646"/>
              <a:gd name="T12" fmla="*/ 279 w 646"/>
              <a:gd name="T13" fmla="*/ 585 h 646"/>
              <a:gd name="T14" fmla="*/ 198 w 646"/>
              <a:gd name="T15" fmla="*/ 539 h 646"/>
              <a:gd name="T16" fmla="*/ 168 w 646"/>
              <a:gd name="T17" fmla="*/ 539 h 646"/>
              <a:gd name="T18" fmla="*/ 90 w 646"/>
              <a:gd name="T19" fmla="*/ 505 h 646"/>
              <a:gd name="T20" fmla="*/ 106 w 646"/>
              <a:gd name="T21" fmla="*/ 448 h 646"/>
              <a:gd name="T22" fmla="*/ 30 w 646"/>
              <a:gd name="T23" fmla="*/ 359 h 646"/>
              <a:gd name="T24" fmla="*/ 60 w 646"/>
              <a:gd name="T25" fmla="*/ 279 h 646"/>
              <a:gd name="T26" fmla="*/ 106 w 646"/>
              <a:gd name="T27" fmla="*/ 197 h 646"/>
              <a:gd name="T28" fmla="*/ 90 w 646"/>
              <a:gd name="T29" fmla="*/ 141 h 646"/>
              <a:gd name="T30" fmla="*/ 168 w 646"/>
              <a:gd name="T31" fmla="*/ 106 h 646"/>
              <a:gd name="T32" fmla="*/ 198 w 646"/>
              <a:gd name="T33" fmla="*/ 106 h 646"/>
              <a:gd name="T34" fmla="*/ 286 w 646"/>
              <a:gd name="T35" fmla="*/ 29 h 646"/>
              <a:gd name="T36" fmla="*/ 367 w 646"/>
              <a:gd name="T37" fmla="*/ 60 h 646"/>
              <a:gd name="T38" fmla="*/ 448 w 646"/>
              <a:gd name="T39" fmla="*/ 106 h 646"/>
              <a:gd name="T40" fmla="*/ 477 w 646"/>
              <a:gd name="T41" fmla="*/ 106 h 646"/>
              <a:gd name="T42" fmla="*/ 555 w 646"/>
              <a:gd name="T43" fmla="*/ 141 h 646"/>
              <a:gd name="T44" fmla="*/ 539 w 646"/>
              <a:gd name="T45" fmla="*/ 197 h 646"/>
              <a:gd name="T46" fmla="*/ 616 w 646"/>
              <a:gd name="T47" fmla="*/ 286 h 646"/>
              <a:gd name="T48" fmla="*/ 593 w 646"/>
              <a:gd name="T49" fmla="*/ 250 h 646"/>
              <a:gd name="T50" fmla="*/ 581 w 646"/>
              <a:gd name="T51" fmla="*/ 125 h 646"/>
              <a:gd name="T52" fmla="*/ 507 w 646"/>
              <a:gd name="T53" fmla="*/ 59 h 646"/>
              <a:gd name="T54" fmla="*/ 395 w 646"/>
              <a:gd name="T55" fmla="*/ 53 h 646"/>
              <a:gd name="T56" fmla="*/ 280 w 646"/>
              <a:gd name="T57" fmla="*/ 0 h 646"/>
              <a:gd name="T58" fmla="*/ 250 w 646"/>
              <a:gd name="T59" fmla="*/ 53 h 646"/>
              <a:gd name="T60" fmla="*/ 138 w 646"/>
              <a:gd name="T61" fmla="*/ 59 h 646"/>
              <a:gd name="T62" fmla="*/ 64 w 646"/>
              <a:gd name="T63" fmla="*/ 125 h 646"/>
              <a:gd name="T64" fmla="*/ 53 w 646"/>
              <a:gd name="T65" fmla="*/ 250 h 646"/>
              <a:gd name="T66" fmla="*/ 0 w 646"/>
              <a:gd name="T67" fmla="*/ 366 h 646"/>
              <a:gd name="T68" fmla="*/ 53 w 646"/>
              <a:gd name="T69" fmla="*/ 395 h 646"/>
              <a:gd name="T70" fmla="*/ 64 w 646"/>
              <a:gd name="T71" fmla="*/ 520 h 646"/>
              <a:gd name="T72" fmla="*/ 138 w 646"/>
              <a:gd name="T73" fmla="*/ 586 h 646"/>
              <a:gd name="T74" fmla="*/ 250 w 646"/>
              <a:gd name="T75" fmla="*/ 592 h 646"/>
              <a:gd name="T76" fmla="*/ 366 w 646"/>
              <a:gd name="T77" fmla="*/ 645 h 646"/>
              <a:gd name="T78" fmla="*/ 395 w 646"/>
              <a:gd name="T79" fmla="*/ 592 h 646"/>
              <a:gd name="T80" fmla="*/ 508 w 646"/>
              <a:gd name="T81" fmla="*/ 586 h 646"/>
              <a:gd name="T82" fmla="*/ 581 w 646"/>
              <a:gd name="T83" fmla="*/ 520 h 646"/>
              <a:gd name="T84" fmla="*/ 593 w 646"/>
              <a:gd name="T85" fmla="*/ 395 h 646"/>
              <a:gd name="T86" fmla="*/ 645 w 646"/>
              <a:gd name="T87" fmla="*/ 279 h 646"/>
              <a:gd name="T88" fmla="*/ 469 w 646"/>
              <a:gd name="T89" fmla="*/ 323 h 646"/>
              <a:gd name="T90" fmla="*/ 381 w 646"/>
              <a:gd name="T91" fmla="*/ 323 h 646"/>
              <a:gd name="T92" fmla="*/ 457 w 646"/>
              <a:gd name="T93" fmla="*/ 265 h 646"/>
              <a:gd name="T94" fmla="*/ 322 w 646"/>
              <a:gd name="T95" fmla="*/ 293 h 646"/>
              <a:gd name="T96" fmla="*/ 322 w 646"/>
              <a:gd name="T97" fmla="*/ 351 h 646"/>
              <a:gd name="T98" fmla="*/ 308 w 646"/>
              <a:gd name="T99" fmla="*/ 468 h 646"/>
              <a:gd name="T100" fmla="*/ 266 w 646"/>
              <a:gd name="T101" fmla="*/ 308 h 646"/>
              <a:gd name="T102" fmla="*/ 308 w 646"/>
              <a:gd name="T103" fmla="*/ 379 h 646"/>
              <a:gd name="T104" fmla="*/ 443 w 646"/>
              <a:gd name="T105" fmla="*/ 239 h 646"/>
              <a:gd name="T106" fmla="*/ 322 w 646"/>
              <a:gd name="T107" fmla="*/ 264 h 646"/>
              <a:gd name="T108" fmla="*/ 322 w 646"/>
              <a:gd name="T109" fmla="*/ 176 h 646"/>
              <a:gd name="T110" fmla="*/ 147 w 646"/>
              <a:gd name="T111" fmla="*/ 323 h 646"/>
              <a:gd name="T112" fmla="*/ 499 w 646"/>
              <a:gd name="T113" fmla="*/ 32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6" h="646">
                <a:moveTo>
                  <a:pt x="616" y="359"/>
                </a:moveTo>
                <a:lnTo>
                  <a:pt x="616" y="359"/>
                </a:lnTo>
                <a:lnTo>
                  <a:pt x="615" y="359"/>
                </a:lnTo>
                <a:lnTo>
                  <a:pt x="585" y="366"/>
                </a:lnTo>
                <a:lnTo>
                  <a:pt x="585" y="366"/>
                </a:lnTo>
                <a:cubicBezTo>
                  <a:pt x="575" y="369"/>
                  <a:pt x="567" y="377"/>
                  <a:pt x="564" y="387"/>
                </a:cubicBezTo>
                <a:lnTo>
                  <a:pt x="564" y="387"/>
                </a:lnTo>
                <a:cubicBezTo>
                  <a:pt x="558" y="408"/>
                  <a:pt x="550" y="429"/>
                  <a:pt x="539" y="448"/>
                </a:cubicBezTo>
                <a:lnTo>
                  <a:pt x="539" y="448"/>
                </a:lnTo>
                <a:cubicBezTo>
                  <a:pt x="534" y="457"/>
                  <a:pt x="534" y="468"/>
                  <a:pt x="540" y="477"/>
                </a:cubicBezTo>
                <a:lnTo>
                  <a:pt x="555" y="505"/>
                </a:lnTo>
                <a:lnTo>
                  <a:pt x="504" y="555"/>
                </a:lnTo>
                <a:lnTo>
                  <a:pt x="504" y="555"/>
                </a:lnTo>
                <a:lnTo>
                  <a:pt x="504" y="555"/>
                </a:lnTo>
                <a:lnTo>
                  <a:pt x="477" y="539"/>
                </a:lnTo>
                <a:lnTo>
                  <a:pt x="477" y="539"/>
                </a:lnTo>
                <a:cubicBezTo>
                  <a:pt x="473" y="536"/>
                  <a:pt x="467" y="535"/>
                  <a:pt x="462" y="535"/>
                </a:cubicBezTo>
                <a:lnTo>
                  <a:pt x="462" y="535"/>
                </a:lnTo>
                <a:cubicBezTo>
                  <a:pt x="457" y="535"/>
                  <a:pt x="452" y="536"/>
                  <a:pt x="448" y="539"/>
                </a:cubicBezTo>
                <a:lnTo>
                  <a:pt x="448" y="539"/>
                </a:lnTo>
                <a:cubicBezTo>
                  <a:pt x="429" y="550"/>
                  <a:pt x="409" y="558"/>
                  <a:pt x="387" y="564"/>
                </a:cubicBezTo>
                <a:lnTo>
                  <a:pt x="387" y="564"/>
                </a:lnTo>
                <a:cubicBezTo>
                  <a:pt x="377" y="567"/>
                  <a:pt x="369" y="575"/>
                  <a:pt x="367" y="585"/>
                </a:cubicBezTo>
                <a:lnTo>
                  <a:pt x="359" y="615"/>
                </a:lnTo>
                <a:lnTo>
                  <a:pt x="359" y="615"/>
                </a:lnTo>
                <a:lnTo>
                  <a:pt x="359" y="616"/>
                </a:lnTo>
                <a:lnTo>
                  <a:pt x="286" y="616"/>
                </a:lnTo>
                <a:lnTo>
                  <a:pt x="279" y="585"/>
                </a:lnTo>
                <a:lnTo>
                  <a:pt x="279" y="585"/>
                </a:lnTo>
                <a:cubicBezTo>
                  <a:pt x="276" y="575"/>
                  <a:pt x="268" y="567"/>
                  <a:pt x="258" y="564"/>
                </a:cubicBezTo>
                <a:lnTo>
                  <a:pt x="258" y="564"/>
                </a:lnTo>
                <a:cubicBezTo>
                  <a:pt x="237" y="558"/>
                  <a:pt x="217" y="550"/>
                  <a:pt x="198" y="539"/>
                </a:cubicBezTo>
                <a:lnTo>
                  <a:pt x="198" y="539"/>
                </a:lnTo>
                <a:cubicBezTo>
                  <a:pt x="193" y="536"/>
                  <a:pt x="189" y="535"/>
                  <a:pt x="183" y="535"/>
                </a:cubicBezTo>
                <a:lnTo>
                  <a:pt x="183" y="535"/>
                </a:lnTo>
                <a:cubicBezTo>
                  <a:pt x="178" y="535"/>
                  <a:pt x="173" y="536"/>
                  <a:pt x="168" y="539"/>
                </a:cubicBezTo>
                <a:lnTo>
                  <a:pt x="141" y="555"/>
                </a:lnTo>
                <a:lnTo>
                  <a:pt x="141" y="555"/>
                </a:lnTo>
                <a:lnTo>
                  <a:pt x="141" y="555"/>
                </a:lnTo>
                <a:lnTo>
                  <a:pt x="90" y="505"/>
                </a:lnTo>
                <a:lnTo>
                  <a:pt x="106" y="477"/>
                </a:lnTo>
                <a:lnTo>
                  <a:pt x="106" y="477"/>
                </a:lnTo>
                <a:cubicBezTo>
                  <a:pt x="111" y="468"/>
                  <a:pt x="111" y="457"/>
                  <a:pt x="106" y="448"/>
                </a:cubicBezTo>
                <a:lnTo>
                  <a:pt x="106" y="448"/>
                </a:lnTo>
                <a:cubicBezTo>
                  <a:pt x="95" y="429"/>
                  <a:pt x="87" y="408"/>
                  <a:pt x="81" y="387"/>
                </a:cubicBezTo>
                <a:lnTo>
                  <a:pt x="81" y="387"/>
                </a:lnTo>
                <a:cubicBezTo>
                  <a:pt x="78" y="377"/>
                  <a:pt x="70" y="369"/>
                  <a:pt x="60" y="366"/>
                </a:cubicBezTo>
                <a:lnTo>
                  <a:pt x="30" y="359"/>
                </a:lnTo>
                <a:lnTo>
                  <a:pt x="30" y="359"/>
                </a:lnTo>
                <a:lnTo>
                  <a:pt x="29" y="359"/>
                </a:lnTo>
                <a:lnTo>
                  <a:pt x="29" y="286"/>
                </a:lnTo>
                <a:lnTo>
                  <a:pt x="60" y="279"/>
                </a:lnTo>
                <a:lnTo>
                  <a:pt x="60" y="279"/>
                </a:lnTo>
                <a:cubicBezTo>
                  <a:pt x="70" y="276"/>
                  <a:pt x="78" y="268"/>
                  <a:pt x="81" y="258"/>
                </a:cubicBezTo>
                <a:lnTo>
                  <a:pt x="81" y="258"/>
                </a:lnTo>
                <a:cubicBezTo>
                  <a:pt x="87" y="236"/>
                  <a:pt x="95" y="216"/>
                  <a:pt x="106" y="197"/>
                </a:cubicBezTo>
                <a:lnTo>
                  <a:pt x="106" y="197"/>
                </a:lnTo>
                <a:cubicBezTo>
                  <a:pt x="111" y="188"/>
                  <a:pt x="111" y="177"/>
                  <a:pt x="106" y="168"/>
                </a:cubicBezTo>
                <a:lnTo>
                  <a:pt x="90" y="141"/>
                </a:lnTo>
                <a:lnTo>
                  <a:pt x="90" y="141"/>
                </a:lnTo>
                <a:cubicBezTo>
                  <a:pt x="90" y="141"/>
                  <a:pt x="90" y="141"/>
                  <a:pt x="90" y="140"/>
                </a:cubicBezTo>
                <a:lnTo>
                  <a:pt x="141" y="90"/>
                </a:lnTo>
                <a:lnTo>
                  <a:pt x="168" y="106"/>
                </a:lnTo>
                <a:lnTo>
                  <a:pt x="168" y="106"/>
                </a:lnTo>
                <a:cubicBezTo>
                  <a:pt x="173" y="109"/>
                  <a:pt x="178" y="110"/>
                  <a:pt x="183" y="110"/>
                </a:cubicBezTo>
                <a:lnTo>
                  <a:pt x="183" y="110"/>
                </a:lnTo>
                <a:cubicBezTo>
                  <a:pt x="189" y="110"/>
                  <a:pt x="193" y="109"/>
                  <a:pt x="198" y="106"/>
                </a:cubicBezTo>
                <a:lnTo>
                  <a:pt x="198" y="106"/>
                </a:lnTo>
                <a:cubicBezTo>
                  <a:pt x="217" y="95"/>
                  <a:pt x="237" y="87"/>
                  <a:pt x="258" y="81"/>
                </a:cubicBezTo>
                <a:lnTo>
                  <a:pt x="258" y="81"/>
                </a:lnTo>
                <a:cubicBezTo>
                  <a:pt x="268" y="78"/>
                  <a:pt x="276" y="70"/>
                  <a:pt x="279" y="60"/>
                </a:cubicBezTo>
                <a:lnTo>
                  <a:pt x="286" y="29"/>
                </a:lnTo>
                <a:lnTo>
                  <a:pt x="359" y="29"/>
                </a:lnTo>
                <a:lnTo>
                  <a:pt x="359" y="29"/>
                </a:lnTo>
                <a:lnTo>
                  <a:pt x="359" y="30"/>
                </a:lnTo>
                <a:lnTo>
                  <a:pt x="367" y="60"/>
                </a:lnTo>
                <a:lnTo>
                  <a:pt x="367" y="60"/>
                </a:lnTo>
                <a:cubicBezTo>
                  <a:pt x="369" y="70"/>
                  <a:pt x="377" y="78"/>
                  <a:pt x="387" y="81"/>
                </a:cubicBezTo>
                <a:lnTo>
                  <a:pt x="387" y="81"/>
                </a:lnTo>
                <a:cubicBezTo>
                  <a:pt x="409" y="87"/>
                  <a:pt x="429" y="95"/>
                  <a:pt x="448" y="106"/>
                </a:cubicBezTo>
                <a:lnTo>
                  <a:pt x="448" y="106"/>
                </a:lnTo>
                <a:cubicBezTo>
                  <a:pt x="452" y="109"/>
                  <a:pt x="457" y="110"/>
                  <a:pt x="462" y="110"/>
                </a:cubicBezTo>
                <a:lnTo>
                  <a:pt x="462" y="110"/>
                </a:lnTo>
                <a:cubicBezTo>
                  <a:pt x="467" y="110"/>
                  <a:pt x="473" y="109"/>
                  <a:pt x="477" y="106"/>
                </a:cubicBezTo>
                <a:lnTo>
                  <a:pt x="504" y="90"/>
                </a:lnTo>
                <a:lnTo>
                  <a:pt x="555" y="140"/>
                </a:lnTo>
                <a:lnTo>
                  <a:pt x="555" y="140"/>
                </a:lnTo>
                <a:cubicBezTo>
                  <a:pt x="555" y="141"/>
                  <a:pt x="555" y="141"/>
                  <a:pt x="555" y="141"/>
                </a:cubicBezTo>
                <a:lnTo>
                  <a:pt x="540" y="167"/>
                </a:lnTo>
                <a:lnTo>
                  <a:pt x="540" y="167"/>
                </a:lnTo>
                <a:cubicBezTo>
                  <a:pt x="534" y="177"/>
                  <a:pt x="534" y="188"/>
                  <a:pt x="539" y="197"/>
                </a:cubicBezTo>
                <a:lnTo>
                  <a:pt x="539" y="197"/>
                </a:lnTo>
                <a:cubicBezTo>
                  <a:pt x="550" y="216"/>
                  <a:pt x="558" y="236"/>
                  <a:pt x="564" y="258"/>
                </a:cubicBezTo>
                <a:lnTo>
                  <a:pt x="564" y="258"/>
                </a:lnTo>
                <a:cubicBezTo>
                  <a:pt x="567" y="268"/>
                  <a:pt x="575" y="276"/>
                  <a:pt x="585" y="279"/>
                </a:cubicBezTo>
                <a:lnTo>
                  <a:pt x="616" y="286"/>
                </a:lnTo>
                <a:lnTo>
                  <a:pt x="616" y="359"/>
                </a:lnTo>
                <a:close/>
                <a:moveTo>
                  <a:pt x="623" y="258"/>
                </a:moveTo>
                <a:lnTo>
                  <a:pt x="593" y="250"/>
                </a:lnTo>
                <a:lnTo>
                  <a:pt x="593" y="250"/>
                </a:lnTo>
                <a:cubicBezTo>
                  <a:pt x="586" y="226"/>
                  <a:pt x="577" y="203"/>
                  <a:pt x="565" y="183"/>
                </a:cubicBezTo>
                <a:lnTo>
                  <a:pt x="581" y="155"/>
                </a:lnTo>
                <a:lnTo>
                  <a:pt x="581" y="155"/>
                </a:lnTo>
                <a:cubicBezTo>
                  <a:pt x="586" y="145"/>
                  <a:pt x="590" y="133"/>
                  <a:pt x="581" y="125"/>
                </a:cubicBezTo>
                <a:lnTo>
                  <a:pt x="521" y="64"/>
                </a:lnTo>
                <a:lnTo>
                  <a:pt x="521" y="64"/>
                </a:lnTo>
                <a:cubicBezTo>
                  <a:pt x="516" y="60"/>
                  <a:pt x="512" y="59"/>
                  <a:pt x="507" y="59"/>
                </a:cubicBezTo>
                <a:lnTo>
                  <a:pt x="507" y="59"/>
                </a:lnTo>
                <a:cubicBezTo>
                  <a:pt x="501" y="59"/>
                  <a:pt x="495" y="61"/>
                  <a:pt x="490" y="64"/>
                </a:cubicBezTo>
                <a:lnTo>
                  <a:pt x="462" y="81"/>
                </a:lnTo>
                <a:lnTo>
                  <a:pt x="462" y="81"/>
                </a:lnTo>
                <a:cubicBezTo>
                  <a:pt x="441" y="69"/>
                  <a:pt x="419" y="59"/>
                  <a:pt x="395" y="53"/>
                </a:cubicBezTo>
                <a:lnTo>
                  <a:pt x="387" y="21"/>
                </a:lnTo>
                <a:lnTo>
                  <a:pt x="387" y="21"/>
                </a:lnTo>
                <a:cubicBezTo>
                  <a:pt x="384" y="11"/>
                  <a:pt x="378" y="0"/>
                  <a:pt x="366" y="0"/>
                </a:cubicBezTo>
                <a:lnTo>
                  <a:pt x="280" y="0"/>
                </a:lnTo>
                <a:lnTo>
                  <a:pt x="280" y="0"/>
                </a:lnTo>
                <a:cubicBezTo>
                  <a:pt x="268" y="0"/>
                  <a:pt x="261" y="11"/>
                  <a:pt x="258" y="21"/>
                </a:cubicBezTo>
                <a:lnTo>
                  <a:pt x="250" y="53"/>
                </a:lnTo>
                <a:lnTo>
                  <a:pt x="250" y="53"/>
                </a:lnTo>
                <a:cubicBezTo>
                  <a:pt x="226" y="59"/>
                  <a:pt x="204" y="69"/>
                  <a:pt x="183" y="81"/>
                </a:cubicBezTo>
                <a:lnTo>
                  <a:pt x="156" y="64"/>
                </a:lnTo>
                <a:lnTo>
                  <a:pt x="156" y="64"/>
                </a:lnTo>
                <a:cubicBezTo>
                  <a:pt x="151" y="61"/>
                  <a:pt x="144" y="59"/>
                  <a:pt x="138" y="59"/>
                </a:cubicBezTo>
                <a:lnTo>
                  <a:pt x="138" y="59"/>
                </a:lnTo>
                <a:cubicBezTo>
                  <a:pt x="133" y="59"/>
                  <a:pt x="129" y="60"/>
                  <a:pt x="125" y="64"/>
                </a:cubicBezTo>
                <a:lnTo>
                  <a:pt x="64" y="125"/>
                </a:lnTo>
                <a:lnTo>
                  <a:pt x="64" y="125"/>
                </a:lnTo>
                <a:cubicBezTo>
                  <a:pt x="56" y="133"/>
                  <a:pt x="59" y="145"/>
                  <a:pt x="64" y="155"/>
                </a:cubicBezTo>
                <a:lnTo>
                  <a:pt x="81" y="183"/>
                </a:lnTo>
                <a:lnTo>
                  <a:pt x="81" y="183"/>
                </a:lnTo>
                <a:cubicBezTo>
                  <a:pt x="69" y="203"/>
                  <a:pt x="59" y="226"/>
                  <a:pt x="53" y="250"/>
                </a:cubicBezTo>
                <a:lnTo>
                  <a:pt x="22" y="258"/>
                </a:lnTo>
                <a:lnTo>
                  <a:pt x="22" y="258"/>
                </a:lnTo>
                <a:cubicBezTo>
                  <a:pt x="11" y="260"/>
                  <a:pt x="0" y="268"/>
                  <a:pt x="0" y="279"/>
                </a:cubicBezTo>
                <a:lnTo>
                  <a:pt x="0" y="366"/>
                </a:lnTo>
                <a:lnTo>
                  <a:pt x="0" y="366"/>
                </a:lnTo>
                <a:cubicBezTo>
                  <a:pt x="0" y="377"/>
                  <a:pt x="11" y="383"/>
                  <a:pt x="22" y="387"/>
                </a:cubicBezTo>
                <a:lnTo>
                  <a:pt x="53" y="395"/>
                </a:lnTo>
                <a:lnTo>
                  <a:pt x="53" y="395"/>
                </a:lnTo>
                <a:cubicBezTo>
                  <a:pt x="59" y="419"/>
                  <a:pt x="69" y="442"/>
                  <a:pt x="81" y="462"/>
                </a:cubicBezTo>
                <a:lnTo>
                  <a:pt x="64" y="490"/>
                </a:lnTo>
                <a:lnTo>
                  <a:pt x="64" y="490"/>
                </a:lnTo>
                <a:cubicBezTo>
                  <a:pt x="59" y="499"/>
                  <a:pt x="56" y="512"/>
                  <a:pt x="64" y="520"/>
                </a:cubicBezTo>
                <a:lnTo>
                  <a:pt x="125" y="581"/>
                </a:lnTo>
                <a:lnTo>
                  <a:pt x="125" y="581"/>
                </a:lnTo>
                <a:cubicBezTo>
                  <a:pt x="128" y="585"/>
                  <a:pt x="133" y="586"/>
                  <a:pt x="138" y="586"/>
                </a:cubicBezTo>
                <a:lnTo>
                  <a:pt x="138" y="586"/>
                </a:lnTo>
                <a:cubicBezTo>
                  <a:pt x="144" y="586"/>
                  <a:pt x="150" y="584"/>
                  <a:pt x="156" y="581"/>
                </a:cubicBezTo>
                <a:lnTo>
                  <a:pt x="183" y="564"/>
                </a:lnTo>
                <a:lnTo>
                  <a:pt x="183" y="564"/>
                </a:lnTo>
                <a:cubicBezTo>
                  <a:pt x="204" y="576"/>
                  <a:pt x="226" y="586"/>
                  <a:pt x="250" y="592"/>
                </a:cubicBezTo>
                <a:lnTo>
                  <a:pt x="258" y="624"/>
                </a:lnTo>
                <a:lnTo>
                  <a:pt x="258" y="624"/>
                </a:lnTo>
                <a:cubicBezTo>
                  <a:pt x="261" y="634"/>
                  <a:pt x="268" y="645"/>
                  <a:pt x="280" y="645"/>
                </a:cubicBezTo>
                <a:lnTo>
                  <a:pt x="366" y="645"/>
                </a:lnTo>
                <a:lnTo>
                  <a:pt x="366" y="645"/>
                </a:lnTo>
                <a:cubicBezTo>
                  <a:pt x="378" y="645"/>
                  <a:pt x="384" y="634"/>
                  <a:pt x="387" y="624"/>
                </a:cubicBezTo>
                <a:lnTo>
                  <a:pt x="395" y="592"/>
                </a:lnTo>
                <a:lnTo>
                  <a:pt x="395" y="592"/>
                </a:lnTo>
                <a:cubicBezTo>
                  <a:pt x="419" y="586"/>
                  <a:pt x="441" y="576"/>
                  <a:pt x="462" y="564"/>
                </a:cubicBezTo>
                <a:lnTo>
                  <a:pt x="490" y="581"/>
                </a:lnTo>
                <a:lnTo>
                  <a:pt x="490" y="581"/>
                </a:lnTo>
                <a:cubicBezTo>
                  <a:pt x="495" y="584"/>
                  <a:pt x="502" y="586"/>
                  <a:pt x="508" y="586"/>
                </a:cubicBezTo>
                <a:lnTo>
                  <a:pt x="508" y="586"/>
                </a:lnTo>
                <a:cubicBezTo>
                  <a:pt x="512" y="586"/>
                  <a:pt x="516" y="585"/>
                  <a:pt x="521" y="581"/>
                </a:cubicBezTo>
                <a:lnTo>
                  <a:pt x="581" y="520"/>
                </a:lnTo>
                <a:lnTo>
                  <a:pt x="581" y="520"/>
                </a:lnTo>
                <a:cubicBezTo>
                  <a:pt x="590" y="512"/>
                  <a:pt x="587" y="499"/>
                  <a:pt x="581" y="490"/>
                </a:cubicBezTo>
                <a:lnTo>
                  <a:pt x="565" y="462"/>
                </a:lnTo>
                <a:lnTo>
                  <a:pt x="565" y="462"/>
                </a:lnTo>
                <a:cubicBezTo>
                  <a:pt x="577" y="442"/>
                  <a:pt x="586" y="419"/>
                  <a:pt x="593" y="395"/>
                </a:cubicBezTo>
                <a:lnTo>
                  <a:pt x="623" y="387"/>
                </a:lnTo>
                <a:lnTo>
                  <a:pt x="623" y="387"/>
                </a:lnTo>
                <a:cubicBezTo>
                  <a:pt x="634" y="383"/>
                  <a:pt x="645" y="377"/>
                  <a:pt x="645" y="366"/>
                </a:cubicBezTo>
                <a:lnTo>
                  <a:pt x="645" y="279"/>
                </a:lnTo>
                <a:lnTo>
                  <a:pt x="645" y="279"/>
                </a:lnTo>
                <a:cubicBezTo>
                  <a:pt x="645" y="268"/>
                  <a:pt x="634" y="260"/>
                  <a:pt x="623" y="258"/>
                </a:cubicBezTo>
                <a:close/>
                <a:moveTo>
                  <a:pt x="469" y="323"/>
                </a:moveTo>
                <a:lnTo>
                  <a:pt x="469" y="323"/>
                </a:lnTo>
                <a:cubicBezTo>
                  <a:pt x="469" y="399"/>
                  <a:pt x="411" y="461"/>
                  <a:pt x="337" y="468"/>
                </a:cubicBezTo>
                <a:lnTo>
                  <a:pt x="337" y="379"/>
                </a:lnTo>
                <a:lnTo>
                  <a:pt x="337" y="379"/>
                </a:lnTo>
                <a:cubicBezTo>
                  <a:pt x="363" y="372"/>
                  <a:pt x="381" y="350"/>
                  <a:pt x="381" y="323"/>
                </a:cubicBezTo>
                <a:lnTo>
                  <a:pt x="381" y="323"/>
                </a:lnTo>
                <a:cubicBezTo>
                  <a:pt x="381" y="317"/>
                  <a:pt x="380" y="312"/>
                  <a:pt x="379" y="308"/>
                </a:cubicBezTo>
                <a:lnTo>
                  <a:pt x="457" y="265"/>
                </a:lnTo>
                <a:lnTo>
                  <a:pt x="457" y="265"/>
                </a:lnTo>
                <a:cubicBezTo>
                  <a:pt x="465" y="282"/>
                  <a:pt x="469" y="302"/>
                  <a:pt x="469" y="323"/>
                </a:cubicBezTo>
                <a:close/>
                <a:moveTo>
                  <a:pt x="294" y="323"/>
                </a:moveTo>
                <a:lnTo>
                  <a:pt x="294" y="323"/>
                </a:lnTo>
                <a:cubicBezTo>
                  <a:pt x="294" y="306"/>
                  <a:pt x="306" y="293"/>
                  <a:pt x="322" y="293"/>
                </a:cubicBezTo>
                <a:lnTo>
                  <a:pt x="322" y="293"/>
                </a:lnTo>
                <a:cubicBezTo>
                  <a:pt x="339" y="293"/>
                  <a:pt x="352" y="306"/>
                  <a:pt x="352" y="323"/>
                </a:cubicBezTo>
                <a:lnTo>
                  <a:pt x="352" y="323"/>
                </a:lnTo>
                <a:cubicBezTo>
                  <a:pt x="352" y="339"/>
                  <a:pt x="339" y="351"/>
                  <a:pt x="322" y="351"/>
                </a:cubicBezTo>
                <a:lnTo>
                  <a:pt x="322" y="351"/>
                </a:lnTo>
                <a:cubicBezTo>
                  <a:pt x="306" y="351"/>
                  <a:pt x="294" y="339"/>
                  <a:pt x="294" y="323"/>
                </a:cubicBezTo>
                <a:close/>
                <a:moveTo>
                  <a:pt x="308" y="468"/>
                </a:moveTo>
                <a:lnTo>
                  <a:pt x="308" y="468"/>
                </a:lnTo>
                <a:cubicBezTo>
                  <a:pt x="234" y="461"/>
                  <a:pt x="176" y="399"/>
                  <a:pt x="176" y="323"/>
                </a:cubicBezTo>
                <a:lnTo>
                  <a:pt x="176" y="323"/>
                </a:lnTo>
                <a:cubicBezTo>
                  <a:pt x="176" y="302"/>
                  <a:pt x="180" y="282"/>
                  <a:pt x="188" y="265"/>
                </a:cubicBezTo>
                <a:lnTo>
                  <a:pt x="266" y="308"/>
                </a:lnTo>
                <a:lnTo>
                  <a:pt x="266" y="308"/>
                </a:lnTo>
                <a:cubicBezTo>
                  <a:pt x="265" y="312"/>
                  <a:pt x="264" y="317"/>
                  <a:pt x="264" y="323"/>
                </a:cubicBezTo>
                <a:lnTo>
                  <a:pt x="264" y="323"/>
                </a:lnTo>
                <a:cubicBezTo>
                  <a:pt x="264" y="350"/>
                  <a:pt x="283" y="372"/>
                  <a:pt x="308" y="379"/>
                </a:cubicBezTo>
                <a:lnTo>
                  <a:pt x="308" y="468"/>
                </a:lnTo>
                <a:close/>
                <a:moveTo>
                  <a:pt x="322" y="176"/>
                </a:moveTo>
                <a:lnTo>
                  <a:pt x="322" y="176"/>
                </a:lnTo>
                <a:cubicBezTo>
                  <a:pt x="373" y="176"/>
                  <a:pt x="417" y="201"/>
                  <a:pt x="443" y="239"/>
                </a:cubicBezTo>
                <a:lnTo>
                  <a:pt x="365" y="282"/>
                </a:lnTo>
                <a:lnTo>
                  <a:pt x="365" y="282"/>
                </a:lnTo>
                <a:cubicBezTo>
                  <a:pt x="354" y="271"/>
                  <a:pt x="340" y="264"/>
                  <a:pt x="322" y="264"/>
                </a:cubicBezTo>
                <a:lnTo>
                  <a:pt x="322" y="264"/>
                </a:lnTo>
                <a:cubicBezTo>
                  <a:pt x="306" y="264"/>
                  <a:pt x="291" y="271"/>
                  <a:pt x="280" y="282"/>
                </a:cubicBezTo>
                <a:lnTo>
                  <a:pt x="202" y="239"/>
                </a:lnTo>
                <a:lnTo>
                  <a:pt x="202" y="239"/>
                </a:lnTo>
                <a:cubicBezTo>
                  <a:pt x="229" y="201"/>
                  <a:pt x="273" y="176"/>
                  <a:pt x="322" y="176"/>
                </a:cubicBezTo>
                <a:close/>
                <a:moveTo>
                  <a:pt x="322" y="147"/>
                </a:moveTo>
                <a:lnTo>
                  <a:pt x="322" y="147"/>
                </a:lnTo>
                <a:cubicBezTo>
                  <a:pt x="226" y="147"/>
                  <a:pt x="147" y="225"/>
                  <a:pt x="147" y="323"/>
                </a:cubicBezTo>
                <a:lnTo>
                  <a:pt x="147" y="323"/>
                </a:lnTo>
                <a:cubicBezTo>
                  <a:pt x="147" y="419"/>
                  <a:pt x="226" y="498"/>
                  <a:pt x="322" y="498"/>
                </a:cubicBezTo>
                <a:lnTo>
                  <a:pt x="322" y="498"/>
                </a:lnTo>
                <a:cubicBezTo>
                  <a:pt x="420" y="498"/>
                  <a:pt x="499" y="419"/>
                  <a:pt x="499" y="323"/>
                </a:cubicBezTo>
                <a:lnTo>
                  <a:pt x="499" y="323"/>
                </a:lnTo>
                <a:cubicBezTo>
                  <a:pt x="499" y="225"/>
                  <a:pt x="420" y="147"/>
                  <a:pt x="322" y="147"/>
                </a:cubicBez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50" name="Freeform 475">
            <a:extLst>
              <a:ext uri="{FF2B5EF4-FFF2-40B4-BE49-F238E27FC236}">
                <a16:creationId xmlns:a16="http://schemas.microsoft.com/office/drawing/2014/main" id="{83BEB910-63C4-AE46-AFC2-DB69B1681300}"/>
              </a:ext>
            </a:extLst>
          </p:cNvPr>
          <p:cNvSpPr>
            <a:spLocks noChangeArrowheads="1"/>
          </p:cNvSpPr>
          <p:nvPr/>
        </p:nvSpPr>
        <p:spPr bwMode="auto">
          <a:xfrm>
            <a:off x="7796277" y="3687203"/>
            <a:ext cx="401034" cy="401034"/>
          </a:xfrm>
          <a:custGeom>
            <a:avLst/>
            <a:gdLst>
              <a:gd name="T0" fmla="*/ 282 w 646"/>
              <a:gd name="T1" fmla="*/ 384 h 645"/>
              <a:gd name="T2" fmla="*/ 367 w 646"/>
              <a:gd name="T3" fmla="*/ 592 h 645"/>
              <a:gd name="T4" fmla="*/ 567 w 646"/>
              <a:gd name="T5" fmla="*/ 58 h 645"/>
              <a:gd name="T6" fmla="*/ 53 w 646"/>
              <a:gd name="T7" fmla="*/ 278 h 645"/>
              <a:gd name="T8" fmla="*/ 645 w 646"/>
              <a:gd name="T9" fmla="*/ 15 h 645"/>
              <a:gd name="T10" fmla="*/ 631 w 646"/>
              <a:gd name="T11" fmla="*/ 0 h 645"/>
              <a:gd name="T12" fmla="*/ 625 w 646"/>
              <a:gd name="T13" fmla="*/ 1 h 645"/>
              <a:gd name="T14" fmla="*/ 9 w 646"/>
              <a:gd name="T15" fmla="*/ 265 h 645"/>
              <a:gd name="T16" fmla="*/ 9 w 646"/>
              <a:gd name="T17" fmla="*/ 265 h 645"/>
              <a:gd name="T18" fmla="*/ 9 w 646"/>
              <a:gd name="T19" fmla="*/ 265 h 645"/>
              <a:gd name="T20" fmla="*/ 0 w 646"/>
              <a:gd name="T21" fmla="*/ 278 h 645"/>
              <a:gd name="T22" fmla="*/ 11 w 646"/>
              <a:gd name="T23" fmla="*/ 292 h 645"/>
              <a:gd name="T24" fmla="*/ 353 w 646"/>
              <a:gd name="T25" fmla="*/ 634 h 645"/>
              <a:gd name="T26" fmla="*/ 353 w 646"/>
              <a:gd name="T27" fmla="*/ 634 h 645"/>
              <a:gd name="T28" fmla="*/ 367 w 646"/>
              <a:gd name="T29" fmla="*/ 644 h 645"/>
              <a:gd name="T30" fmla="*/ 380 w 646"/>
              <a:gd name="T31" fmla="*/ 636 h 645"/>
              <a:gd name="T32" fmla="*/ 380 w 646"/>
              <a:gd name="T33" fmla="*/ 636 h 645"/>
              <a:gd name="T34" fmla="*/ 644 w 646"/>
              <a:gd name="T35" fmla="*/ 21 h 645"/>
              <a:gd name="T36" fmla="*/ 644 w 646"/>
              <a:gd name="T37" fmla="*/ 21 h 645"/>
              <a:gd name="T38" fmla="*/ 235 w 646"/>
              <a:gd name="T39" fmla="*/ 484 h 645"/>
              <a:gd name="T40" fmla="*/ 225 w 646"/>
              <a:gd name="T41" fmla="*/ 488 h 645"/>
              <a:gd name="T42" fmla="*/ 181 w 646"/>
              <a:gd name="T43" fmla="*/ 531 h 645"/>
              <a:gd name="T44" fmla="*/ 176 w 646"/>
              <a:gd name="T45" fmla="*/ 542 h 645"/>
              <a:gd name="T46" fmla="*/ 191 w 646"/>
              <a:gd name="T47" fmla="*/ 556 h 645"/>
              <a:gd name="T48" fmla="*/ 246 w 646"/>
              <a:gd name="T49" fmla="*/ 508 h 645"/>
              <a:gd name="T50" fmla="*/ 250 w 646"/>
              <a:gd name="T51" fmla="*/ 498 h 645"/>
              <a:gd name="T52" fmla="*/ 235 w 646"/>
              <a:gd name="T53" fmla="*/ 484 h 645"/>
              <a:gd name="T54" fmla="*/ 235 w 646"/>
              <a:gd name="T55" fmla="*/ 425 h 645"/>
              <a:gd name="T56" fmla="*/ 220 w 646"/>
              <a:gd name="T57" fmla="*/ 410 h 645"/>
              <a:gd name="T58" fmla="*/ 63 w 646"/>
              <a:gd name="T59" fmla="*/ 561 h 645"/>
              <a:gd name="T60" fmla="*/ 59 w 646"/>
              <a:gd name="T61" fmla="*/ 571 h 645"/>
              <a:gd name="T62" fmla="*/ 74 w 646"/>
              <a:gd name="T63" fmla="*/ 586 h 645"/>
              <a:gd name="T64" fmla="*/ 84 w 646"/>
              <a:gd name="T65" fmla="*/ 581 h 645"/>
              <a:gd name="T66" fmla="*/ 231 w 646"/>
              <a:gd name="T67" fmla="*/ 435 h 645"/>
              <a:gd name="T68" fmla="*/ 143 w 646"/>
              <a:gd name="T69" fmla="*/ 435 h 645"/>
              <a:gd name="T70" fmla="*/ 157 w 646"/>
              <a:gd name="T71" fmla="*/ 421 h 645"/>
              <a:gd name="T72" fmla="*/ 162 w 646"/>
              <a:gd name="T73" fmla="*/ 410 h 645"/>
              <a:gd name="T74" fmla="*/ 147 w 646"/>
              <a:gd name="T75" fmla="*/ 395 h 645"/>
              <a:gd name="T76" fmla="*/ 122 w 646"/>
              <a:gd name="T77" fmla="*/ 414 h 645"/>
              <a:gd name="T78" fmla="*/ 118 w 646"/>
              <a:gd name="T79" fmla="*/ 425 h 645"/>
              <a:gd name="T80" fmla="*/ 132 w 646"/>
              <a:gd name="T81" fmla="*/ 440 h 645"/>
              <a:gd name="T82" fmla="*/ 143 w 646"/>
              <a:gd name="T83" fmla="*/ 43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6" h="645">
                <a:moveTo>
                  <a:pt x="367" y="592"/>
                </a:moveTo>
                <a:lnTo>
                  <a:pt x="282" y="384"/>
                </a:lnTo>
                <a:lnTo>
                  <a:pt x="587" y="79"/>
                </a:lnTo>
                <a:lnTo>
                  <a:pt x="367" y="592"/>
                </a:lnTo>
                <a:close/>
                <a:moveTo>
                  <a:pt x="53" y="278"/>
                </a:moveTo>
                <a:lnTo>
                  <a:pt x="567" y="58"/>
                </a:lnTo>
                <a:lnTo>
                  <a:pt x="261" y="364"/>
                </a:lnTo>
                <a:lnTo>
                  <a:pt x="53" y="278"/>
                </a:lnTo>
                <a:close/>
                <a:moveTo>
                  <a:pt x="645" y="15"/>
                </a:moveTo>
                <a:lnTo>
                  <a:pt x="645" y="15"/>
                </a:lnTo>
                <a:cubicBezTo>
                  <a:pt x="645" y="7"/>
                  <a:pt x="639" y="0"/>
                  <a:pt x="631" y="0"/>
                </a:cubicBezTo>
                <a:lnTo>
                  <a:pt x="631" y="0"/>
                </a:lnTo>
                <a:cubicBezTo>
                  <a:pt x="628" y="0"/>
                  <a:pt x="626" y="0"/>
                  <a:pt x="625" y="1"/>
                </a:cubicBezTo>
                <a:lnTo>
                  <a:pt x="625" y="1"/>
                </a:lnTo>
                <a:lnTo>
                  <a:pt x="9" y="265"/>
                </a:lnTo>
                <a:lnTo>
                  <a:pt x="9" y="265"/>
                </a:lnTo>
                <a:lnTo>
                  <a:pt x="9" y="265"/>
                </a:lnTo>
                <a:lnTo>
                  <a:pt x="9" y="265"/>
                </a:lnTo>
                <a:lnTo>
                  <a:pt x="9" y="265"/>
                </a:lnTo>
                <a:lnTo>
                  <a:pt x="9" y="265"/>
                </a:lnTo>
                <a:cubicBezTo>
                  <a:pt x="4" y="267"/>
                  <a:pt x="0" y="273"/>
                  <a:pt x="0" y="278"/>
                </a:cubicBezTo>
                <a:lnTo>
                  <a:pt x="0" y="278"/>
                </a:lnTo>
                <a:cubicBezTo>
                  <a:pt x="0" y="285"/>
                  <a:pt x="5" y="290"/>
                  <a:pt x="11" y="292"/>
                </a:cubicBezTo>
                <a:lnTo>
                  <a:pt x="11" y="292"/>
                </a:lnTo>
                <a:lnTo>
                  <a:pt x="253" y="392"/>
                </a:lnTo>
                <a:lnTo>
                  <a:pt x="353" y="634"/>
                </a:lnTo>
                <a:lnTo>
                  <a:pt x="353" y="634"/>
                </a:lnTo>
                <a:lnTo>
                  <a:pt x="353" y="634"/>
                </a:lnTo>
                <a:cubicBezTo>
                  <a:pt x="355" y="640"/>
                  <a:pt x="361" y="644"/>
                  <a:pt x="367" y="644"/>
                </a:cubicBezTo>
                <a:lnTo>
                  <a:pt x="367" y="644"/>
                </a:lnTo>
                <a:cubicBezTo>
                  <a:pt x="373" y="644"/>
                  <a:pt x="378" y="641"/>
                  <a:pt x="380" y="636"/>
                </a:cubicBezTo>
                <a:lnTo>
                  <a:pt x="380" y="636"/>
                </a:lnTo>
                <a:lnTo>
                  <a:pt x="380" y="636"/>
                </a:lnTo>
                <a:lnTo>
                  <a:pt x="380" y="636"/>
                </a:lnTo>
                <a:cubicBezTo>
                  <a:pt x="380" y="636"/>
                  <a:pt x="380" y="636"/>
                  <a:pt x="380" y="635"/>
                </a:cubicBezTo>
                <a:lnTo>
                  <a:pt x="644" y="21"/>
                </a:lnTo>
                <a:lnTo>
                  <a:pt x="644" y="21"/>
                </a:lnTo>
                <a:lnTo>
                  <a:pt x="644" y="21"/>
                </a:lnTo>
                <a:cubicBezTo>
                  <a:pt x="645" y="19"/>
                  <a:pt x="645" y="16"/>
                  <a:pt x="645" y="15"/>
                </a:cubicBezTo>
                <a:close/>
                <a:moveTo>
                  <a:pt x="235" y="484"/>
                </a:moveTo>
                <a:lnTo>
                  <a:pt x="235" y="484"/>
                </a:lnTo>
                <a:cubicBezTo>
                  <a:pt x="231" y="484"/>
                  <a:pt x="227" y="485"/>
                  <a:pt x="225" y="488"/>
                </a:cubicBezTo>
                <a:lnTo>
                  <a:pt x="181" y="531"/>
                </a:lnTo>
                <a:lnTo>
                  <a:pt x="181" y="531"/>
                </a:lnTo>
                <a:cubicBezTo>
                  <a:pt x="178" y="534"/>
                  <a:pt x="176" y="538"/>
                  <a:pt x="176" y="542"/>
                </a:cubicBezTo>
                <a:lnTo>
                  <a:pt x="176" y="542"/>
                </a:lnTo>
                <a:cubicBezTo>
                  <a:pt x="176" y="550"/>
                  <a:pt x="183" y="556"/>
                  <a:pt x="191" y="556"/>
                </a:cubicBezTo>
                <a:lnTo>
                  <a:pt x="191" y="556"/>
                </a:lnTo>
                <a:cubicBezTo>
                  <a:pt x="195" y="556"/>
                  <a:pt x="199" y="555"/>
                  <a:pt x="201" y="552"/>
                </a:cubicBezTo>
                <a:lnTo>
                  <a:pt x="246" y="508"/>
                </a:lnTo>
                <a:lnTo>
                  <a:pt x="246" y="508"/>
                </a:lnTo>
                <a:cubicBezTo>
                  <a:pt x="248" y="505"/>
                  <a:pt x="250" y="502"/>
                  <a:pt x="250" y="498"/>
                </a:cubicBezTo>
                <a:lnTo>
                  <a:pt x="250" y="498"/>
                </a:lnTo>
                <a:cubicBezTo>
                  <a:pt x="250" y="490"/>
                  <a:pt x="243" y="484"/>
                  <a:pt x="235" y="484"/>
                </a:cubicBezTo>
                <a:close/>
                <a:moveTo>
                  <a:pt x="235" y="425"/>
                </a:moveTo>
                <a:lnTo>
                  <a:pt x="235" y="425"/>
                </a:lnTo>
                <a:cubicBezTo>
                  <a:pt x="235" y="416"/>
                  <a:pt x="228" y="410"/>
                  <a:pt x="220" y="410"/>
                </a:cubicBezTo>
                <a:lnTo>
                  <a:pt x="220" y="410"/>
                </a:lnTo>
                <a:cubicBezTo>
                  <a:pt x="216" y="410"/>
                  <a:pt x="212" y="411"/>
                  <a:pt x="210" y="414"/>
                </a:cubicBezTo>
                <a:lnTo>
                  <a:pt x="63" y="561"/>
                </a:lnTo>
                <a:lnTo>
                  <a:pt x="63" y="561"/>
                </a:lnTo>
                <a:cubicBezTo>
                  <a:pt x="61" y="564"/>
                  <a:pt x="59" y="567"/>
                  <a:pt x="59" y="571"/>
                </a:cubicBezTo>
                <a:lnTo>
                  <a:pt x="59" y="571"/>
                </a:lnTo>
                <a:cubicBezTo>
                  <a:pt x="59" y="580"/>
                  <a:pt x="66" y="586"/>
                  <a:pt x="74" y="586"/>
                </a:cubicBezTo>
                <a:lnTo>
                  <a:pt x="74" y="586"/>
                </a:lnTo>
                <a:cubicBezTo>
                  <a:pt x="78" y="586"/>
                  <a:pt x="81" y="584"/>
                  <a:pt x="84" y="581"/>
                </a:cubicBezTo>
                <a:lnTo>
                  <a:pt x="231" y="435"/>
                </a:lnTo>
                <a:lnTo>
                  <a:pt x="231" y="435"/>
                </a:lnTo>
                <a:cubicBezTo>
                  <a:pt x="233" y="432"/>
                  <a:pt x="235" y="429"/>
                  <a:pt x="235" y="425"/>
                </a:cubicBezTo>
                <a:close/>
                <a:moveTo>
                  <a:pt x="143" y="435"/>
                </a:moveTo>
                <a:lnTo>
                  <a:pt x="157" y="421"/>
                </a:lnTo>
                <a:lnTo>
                  <a:pt x="157" y="421"/>
                </a:lnTo>
                <a:cubicBezTo>
                  <a:pt x="160" y="418"/>
                  <a:pt x="162" y="414"/>
                  <a:pt x="162" y="410"/>
                </a:cubicBezTo>
                <a:lnTo>
                  <a:pt x="162" y="410"/>
                </a:lnTo>
                <a:cubicBezTo>
                  <a:pt x="162" y="402"/>
                  <a:pt x="155" y="395"/>
                  <a:pt x="147" y="395"/>
                </a:cubicBezTo>
                <a:lnTo>
                  <a:pt x="147" y="395"/>
                </a:lnTo>
                <a:cubicBezTo>
                  <a:pt x="143" y="395"/>
                  <a:pt x="139" y="397"/>
                  <a:pt x="137" y="400"/>
                </a:cubicBezTo>
                <a:lnTo>
                  <a:pt x="122" y="414"/>
                </a:lnTo>
                <a:lnTo>
                  <a:pt x="122" y="414"/>
                </a:lnTo>
                <a:cubicBezTo>
                  <a:pt x="120" y="417"/>
                  <a:pt x="118" y="421"/>
                  <a:pt x="118" y="425"/>
                </a:cubicBezTo>
                <a:lnTo>
                  <a:pt x="118" y="425"/>
                </a:lnTo>
                <a:cubicBezTo>
                  <a:pt x="118" y="433"/>
                  <a:pt x="124" y="440"/>
                  <a:pt x="132" y="440"/>
                </a:cubicBezTo>
                <a:lnTo>
                  <a:pt x="132" y="440"/>
                </a:lnTo>
                <a:cubicBezTo>
                  <a:pt x="137" y="440"/>
                  <a:pt x="140" y="438"/>
                  <a:pt x="143" y="435"/>
                </a:cubicBez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51" name="Freeform 476">
            <a:extLst>
              <a:ext uri="{FF2B5EF4-FFF2-40B4-BE49-F238E27FC236}">
                <a16:creationId xmlns:a16="http://schemas.microsoft.com/office/drawing/2014/main" id="{C50F9B15-DD27-4A44-A8A9-23F777FF19D7}"/>
              </a:ext>
            </a:extLst>
          </p:cNvPr>
          <p:cNvSpPr>
            <a:spLocks noChangeArrowheads="1"/>
          </p:cNvSpPr>
          <p:nvPr/>
        </p:nvSpPr>
        <p:spPr bwMode="auto">
          <a:xfrm>
            <a:off x="3978211" y="2632426"/>
            <a:ext cx="401034" cy="365327"/>
          </a:xfrm>
          <a:custGeom>
            <a:avLst/>
            <a:gdLst>
              <a:gd name="T0" fmla="*/ 322 w 646"/>
              <a:gd name="T1" fmla="*/ 498 h 587"/>
              <a:gd name="T2" fmla="*/ 322 w 646"/>
              <a:gd name="T3" fmla="*/ 498 h 587"/>
              <a:gd name="T4" fmla="*/ 238 w 646"/>
              <a:gd name="T5" fmla="*/ 488 h 587"/>
              <a:gd name="T6" fmla="*/ 238 w 646"/>
              <a:gd name="T7" fmla="*/ 488 h 587"/>
              <a:gd name="T8" fmla="*/ 232 w 646"/>
              <a:gd name="T9" fmla="*/ 488 h 587"/>
              <a:gd name="T10" fmla="*/ 232 w 646"/>
              <a:gd name="T11" fmla="*/ 488 h 587"/>
              <a:gd name="T12" fmla="*/ 221 w 646"/>
              <a:gd name="T13" fmla="*/ 490 h 587"/>
              <a:gd name="T14" fmla="*/ 100 w 646"/>
              <a:gd name="T15" fmla="*/ 538 h 587"/>
              <a:gd name="T16" fmla="*/ 119 w 646"/>
              <a:gd name="T17" fmla="*/ 454 h 587"/>
              <a:gd name="T18" fmla="*/ 119 w 646"/>
              <a:gd name="T19" fmla="*/ 454 h 587"/>
              <a:gd name="T20" fmla="*/ 110 w 646"/>
              <a:gd name="T21" fmla="*/ 425 h 587"/>
              <a:gd name="T22" fmla="*/ 110 w 646"/>
              <a:gd name="T23" fmla="*/ 425 h 587"/>
              <a:gd name="T24" fmla="*/ 29 w 646"/>
              <a:gd name="T25" fmla="*/ 264 h 587"/>
              <a:gd name="T26" fmla="*/ 29 w 646"/>
              <a:gd name="T27" fmla="*/ 264 h 587"/>
              <a:gd name="T28" fmla="*/ 322 w 646"/>
              <a:gd name="T29" fmla="*/ 30 h 587"/>
              <a:gd name="T30" fmla="*/ 322 w 646"/>
              <a:gd name="T31" fmla="*/ 30 h 587"/>
              <a:gd name="T32" fmla="*/ 615 w 646"/>
              <a:gd name="T33" fmla="*/ 264 h 587"/>
              <a:gd name="T34" fmla="*/ 615 w 646"/>
              <a:gd name="T35" fmla="*/ 264 h 587"/>
              <a:gd name="T36" fmla="*/ 322 w 646"/>
              <a:gd name="T37" fmla="*/ 498 h 587"/>
              <a:gd name="T38" fmla="*/ 322 w 646"/>
              <a:gd name="T39" fmla="*/ 0 h 587"/>
              <a:gd name="T40" fmla="*/ 322 w 646"/>
              <a:gd name="T41" fmla="*/ 0 h 587"/>
              <a:gd name="T42" fmla="*/ 0 w 646"/>
              <a:gd name="T43" fmla="*/ 264 h 587"/>
              <a:gd name="T44" fmla="*/ 0 w 646"/>
              <a:gd name="T45" fmla="*/ 264 h 587"/>
              <a:gd name="T46" fmla="*/ 91 w 646"/>
              <a:gd name="T47" fmla="*/ 447 h 587"/>
              <a:gd name="T48" fmla="*/ 58 w 646"/>
              <a:gd name="T49" fmla="*/ 586 h 587"/>
              <a:gd name="T50" fmla="*/ 232 w 646"/>
              <a:gd name="T51" fmla="*/ 517 h 587"/>
              <a:gd name="T52" fmla="*/ 232 w 646"/>
              <a:gd name="T53" fmla="*/ 517 h 587"/>
              <a:gd name="T54" fmla="*/ 322 w 646"/>
              <a:gd name="T55" fmla="*/ 527 h 587"/>
              <a:gd name="T56" fmla="*/ 322 w 646"/>
              <a:gd name="T57" fmla="*/ 527 h 587"/>
              <a:gd name="T58" fmla="*/ 645 w 646"/>
              <a:gd name="T59" fmla="*/ 264 h 587"/>
              <a:gd name="T60" fmla="*/ 645 w 646"/>
              <a:gd name="T61" fmla="*/ 264 h 587"/>
              <a:gd name="T62" fmla="*/ 322 w 646"/>
              <a:gd name="T63" fmla="*/ 0 h 587"/>
              <a:gd name="T64" fmla="*/ 468 w 646"/>
              <a:gd name="T65" fmla="*/ 220 h 587"/>
              <a:gd name="T66" fmla="*/ 468 w 646"/>
              <a:gd name="T67" fmla="*/ 220 h 587"/>
              <a:gd name="T68" fmla="*/ 425 w 646"/>
              <a:gd name="T69" fmla="*/ 264 h 587"/>
              <a:gd name="T70" fmla="*/ 425 w 646"/>
              <a:gd name="T71" fmla="*/ 264 h 587"/>
              <a:gd name="T72" fmla="*/ 468 w 646"/>
              <a:gd name="T73" fmla="*/ 308 h 587"/>
              <a:gd name="T74" fmla="*/ 468 w 646"/>
              <a:gd name="T75" fmla="*/ 308 h 587"/>
              <a:gd name="T76" fmla="*/ 512 w 646"/>
              <a:gd name="T77" fmla="*/ 264 h 587"/>
              <a:gd name="T78" fmla="*/ 512 w 646"/>
              <a:gd name="T79" fmla="*/ 264 h 587"/>
              <a:gd name="T80" fmla="*/ 468 w 646"/>
              <a:gd name="T81" fmla="*/ 220 h 587"/>
              <a:gd name="T82" fmla="*/ 175 w 646"/>
              <a:gd name="T83" fmla="*/ 220 h 587"/>
              <a:gd name="T84" fmla="*/ 175 w 646"/>
              <a:gd name="T85" fmla="*/ 220 h 587"/>
              <a:gd name="T86" fmla="*/ 132 w 646"/>
              <a:gd name="T87" fmla="*/ 264 h 587"/>
              <a:gd name="T88" fmla="*/ 132 w 646"/>
              <a:gd name="T89" fmla="*/ 264 h 587"/>
              <a:gd name="T90" fmla="*/ 175 w 646"/>
              <a:gd name="T91" fmla="*/ 308 h 587"/>
              <a:gd name="T92" fmla="*/ 175 w 646"/>
              <a:gd name="T93" fmla="*/ 308 h 587"/>
              <a:gd name="T94" fmla="*/ 219 w 646"/>
              <a:gd name="T95" fmla="*/ 264 h 587"/>
              <a:gd name="T96" fmla="*/ 219 w 646"/>
              <a:gd name="T97" fmla="*/ 264 h 587"/>
              <a:gd name="T98" fmla="*/ 175 w 646"/>
              <a:gd name="T99" fmla="*/ 220 h 587"/>
              <a:gd name="T100" fmla="*/ 322 w 646"/>
              <a:gd name="T101" fmla="*/ 220 h 587"/>
              <a:gd name="T102" fmla="*/ 322 w 646"/>
              <a:gd name="T103" fmla="*/ 220 h 587"/>
              <a:gd name="T104" fmla="*/ 278 w 646"/>
              <a:gd name="T105" fmla="*/ 264 h 587"/>
              <a:gd name="T106" fmla="*/ 278 w 646"/>
              <a:gd name="T107" fmla="*/ 264 h 587"/>
              <a:gd name="T108" fmla="*/ 322 w 646"/>
              <a:gd name="T109" fmla="*/ 308 h 587"/>
              <a:gd name="T110" fmla="*/ 322 w 646"/>
              <a:gd name="T111" fmla="*/ 308 h 587"/>
              <a:gd name="T112" fmla="*/ 366 w 646"/>
              <a:gd name="T113" fmla="*/ 264 h 587"/>
              <a:gd name="T114" fmla="*/ 366 w 646"/>
              <a:gd name="T115" fmla="*/ 264 h 587"/>
              <a:gd name="T116" fmla="*/ 322 w 646"/>
              <a:gd name="T117" fmla="*/ 22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6" h="587">
                <a:moveTo>
                  <a:pt x="322" y="498"/>
                </a:moveTo>
                <a:lnTo>
                  <a:pt x="322" y="498"/>
                </a:lnTo>
                <a:cubicBezTo>
                  <a:pt x="294" y="498"/>
                  <a:pt x="266" y="495"/>
                  <a:pt x="238" y="488"/>
                </a:cubicBezTo>
                <a:lnTo>
                  <a:pt x="238" y="488"/>
                </a:lnTo>
                <a:cubicBezTo>
                  <a:pt x="236" y="488"/>
                  <a:pt x="234" y="488"/>
                  <a:pt x="232" y="488"/>
                </a:cubicBezTo>
                <a:lnTo>
                  <a:pt x="232" y="488"/>
                </a:lnTo>
                <a:cubicBezTo>
                  <a:pt x="228" y="488"/>
                  <a:pt x="224" y="488"/>
                  <a:pt x="221" y="490"/>
                </a:cubicBezTo>
                <a:lnTo>
                  <a:pt x="100" y="538"/>
                </a:lnTo>
                <a:lnTo>
                  <a:pt x="119" y="454"/>
                </a:lnTo>
                <a:lnTo>
                  <a:pt x="119" y="454"/>
                </a:lnTo>
                <a:cubicBezTo>
                  <a:pt x="122" y="444"/>
                  <a:pt x="118" y="432"/>
                  <a:pt x="110" y="425"/>
                </a:cubicBezTo>
                <a:lnTo>
                  <a:pt x="110" y="425"/>
                </a:lnTo>
                <a:cubicBezTo>
                  <a:pt x="58" y="382"/>
                  <a:pt x="29" y="324"/>
                  <a:pt x="29" y="264"/>
                </a:cubicBezTo>
                <a:lnTo>
                  <a:pt x="29" y="264"/>
                </a:lnTo>
                <a:cubicBezTo>
                  <a:pt x="29" y="135"/>
                  <a:pt x="160" y="30"/>
                  <a:pt x="322" y="30"/>
                </a:cubicBezTo>
                <a:lnTo>
                  <a:pt x="322" y="30"/>
                </a:lnTo>
                <a:cubicBezTo>
                  <a:pt x="484" y="30"/>
                  <a:pt x="615" y="135"/>
                  <a:pt x="615" y="264"/>
                </a:cubicBezTo>
                <a:lnTo>
                  <a:pt x="615" y="264"/>
                </a:lnTo>
                <a:cubicBezTo>
                  <a:pt x="615" y="393"/>
                  <a:pt x="484" y="498"/>
                  <a:pt x="322" y="498"/>
                </a:cubicBezTo>
                <a:close/>
                <a:moveTo>
                  <a:pt x="322" y="0"/>
                </a:moveTo>
                <a:lnTo>
                  <a:pt x="322" y="0"/>
                </a:lnTo>
                <a:cubicBezTo>
                  <a:pt x="144" y="0"/>
                  <a:pt x="0" y="118"/>
                  <a:pt x="0" y="264"/>
                </a:cubicBezTo>
                <a:lnTo>
                  <a:pt x="0" y="264"/>
                </a:lnTo>
                <a:cubicBezTo>
                  <a:pt x="0" y="336"/>
                  <a:pt x="34" y="400"/>
                  <a:pt x="91" y="447"/>
                </a:cubicBezTo>
                <a:lnTo>
                  <a:pt x="58" y="586"/>
                </a:lnTo>
                <a:lnTo>
                  <a:pt x="232" y="517"/>
                </a:lnTo>
                <a:lnTo>
                  <a:pt x="232" y="517"/>
                </a:lnTo>
                <a:cubicBezTo>
                  <a:pt x="260" y="524"/>
                  <a:pt x="290" y="527"/>
                  <a:pt x="322" y="527"/>
                </a:cubicBezTo>
                <a:lnTo>
                  <a:pt x="322" y="527"/>
                </a:lnTo>
                <a:cubicBezTo>
                  <a:pt x="500" y="527"/>
                  <a:pt x="645" y="410"/>
                  <a:pt x="645" y="264"/>
                </a:cubicBezTo>
                <a:lnTo>
                  <a:pt x="645" y="264"/>
                </a:lnTo>
                <a:cubicBezTo>
                  <a:pt x="645" y="118"/>
                  <a:pt x="500" y="0"/>
                  <a:pt x="322" y="0"/>
                </a:cubicBezTo>
                <a:close/>
                <a:moveTo>
                  <a:pt x="468" y="220"/>
                </a:moveTo>
                <a:lnTo>
                  <a:pt x="468" y="220"/>
                </a:lnTo>
                <a:cubicBezTo>
                  <a:pt x="444" y="220"/>
                  <a:pt x="425" y="239"/>
                  <a:pt x="425" y="264"/>
                </a:cubicBezTo>
                <a:lnTo>
                  <a:pt x="425" y="264"/>
                </a:lnTo>
                <a:cubicBezTo>
                  <a:pt x="425" y="289"/>
                  <a:pt x="444" y="308"/>
                  <a:pt x="468" y="308"/>
                </a:cubicBezTo>
                <a:lnTo>
                  <a:pt x="468" y="308"/>
                </a:lnTo>
                <a:cubicBezTo>
                  <a:pt x="493" y="308"/>
                  <a:pt x="512" y="289"/>
                  <a:pt x="512" y="264"/>
                </a:cubicBezTo>
                <a:lnTo>
                  <a:pt x="512" y="264"/>
                </a:lnTo>
                <a:cubicBezTo>
                  <a:pt x="512" y="239"/>
                  <a:pt x="493" y="220"/>
                  <a:pt x="468" y="220"/>
                </a:cubicBezTo>
                <a:close/>
                <a:moveTo>
                  <a:pt x="175" y="220"/>
                </a:moveTo>
                <a:lnTo>
                  <a:pt x="175" y="220"/>
                </a:lnTo>
                <a:cubicBezTo>
                  <a:pt x="151" y="220"/>
                  <a:pt x="132" y="239"/>
                  <a:pt x="132" y="264"/>
                </a:cubicBezTo>
                <a:lnTo>
                  <a:pt x="132" y="264"/>
                </a:lnTo>
                <a:cubicBezTo>
                  <a:pt x="132" y="289"/>
                  <a:pt x="151" y="308"/>
                  <a:pt x="175" y="308"/>
                </a:cubicBezTo>
                <a:lnTo>
                  <a:pt x="175" y="308"/>
                </a:lnTo>
                <a:cubicBezTo>
                  <a:pt x="200" y="308"/>
                  <a:pt x="219" y="289"/>
                  <a:pt x="219" y="264"/>
                </a:cubicBezTo>
                <a:lnTo>
                  <a:pt x="219" y="264"/>
                </a:lnTo>
                <a:cubicBezTo>
                  <a:pt x="219" y="239"/>
                  <a:pt x="200" y="220"/>
                  <a:pt x="175" y="220"/>
                </a:cubicBezTo>
                <a:close/>
                <a:moveTo>
                  <a:pt x="322" y="220"/>
                </a:moveTo>
                <a:lnTo>
                  <a:pt x="322" y="220"/>
                </a:lnTo>
                <a:cubicBezTo>
                  <a:pt x="298" y="220"/>
                  <a:pt x="278" y="239"/>
                  <a:pt x="278" y="264"/>
                </a:cubicBezTo>
                <a:lnTo>
                  <a:pt x="278" y="264"/>
                </a:lnTo>
                <a:cubicBezTo>
                  <a:pt x="278" y="289"/>
                  <a:pt x="298" y="308"/>
                  <a:pt x="322" y="308"/>
                </a:cubicBezTo>
                <a:lnTo>
                  <a:pt x="322" y="308"/>
                </a:lnTo>
                <a:cubicBezTo>
                  <a:pt x="346" y="308"/>
                  <a:pt x="366" y="289"/>
                  <a:pt x="366" y="264"/>
                </a:cubicBezTo>
                <a:lnTo>
                  <a:pt x="366" y="264"/>
                </a:lnTo>
                <a:cubicBezTo>
                  <a:pt x="366" y="239"/>
                  <a:pt x="346" y="220"/>
                  <a:pt x="322" y="220"/>
                </a:cubicBez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52" name="Freeform 477">
            <a:extLst>
              <a:ext uri="{FF2B5EF4-FFF2-40B4-BE49-F238E27FC236}">
                <a16:creationId xmlns:a16="http://schemas.microsoft.com/office/drawing/2014/main" id="{64225AB7-F65E-EA46-9A6E-0687C89541A9}"/>
              </a:ext>
            </a:extLst>
          </p:cNvPr>
          <p:cNvSpPr>
            <a:spLocks noChangeArrowheads="1"/>
          </p:cNvSpPr>
          <p:nvPr/>
        </p:nvSpPr>
        <p:spPr bwMode="auto">
          <a:xfrm>
            <a:off x="7834730" y="1541946"/>
            <a:ext cx="329618" cy="401034"/>
          </a:xfrm>
          <a:custGeom>
            <a:avLst/>
            <a:gdLst>
              <a:gd name="T0" fmla="*/ 29 w 529"/>
              <a:gd name="T1" fmla="*/ 176 h 646"/>
              <a:gd name="T2" fmla="*/ 147 w 529"/>
              <a:gd name="T3" fmla="*/ 118 h 646"/>
              <a:gd name="T4" fmla="*/ 176 w 529"/>
              <a:gd name="T5" fmla="*/ 146 h 646"/>
              <a:gd name="T6" fmla="*/ 352 w 529"/>
              <a:gd name="T7" fmla="*/ 146 h 646"/>
              <a:gd name="T8" fmla="*/ 498 w 529"/>
              <a:gd name="T9" fmla="*/ 118 h 646"/>
              <a:gd name="T10" fmla="*/ 498 w 529"/>
              <a:gd name="T11" fmla="*/ 616 h 646"/>
              <a:gd name="T12" fmla="*/ 29 w 529"/>
              <a:gd name="T13" fmla="*/ 205 h 646"/>
              <a:gd name="T14" fmla="*/ 498 w 529"/>
              <a:gd name="T15" fmla="*/ 616 h 646"/>
              <a:gd name="T16" fmla="*/ 352 w 529"/>
              <a:gd name="T17" fmla="*/ 59 h 646"/>
              <a:gd name="T18" fmla="*/ 176 w 529"/>
              <a:gd name="T19" fmla="*/ 118 h 646"/>
              <a:gd name="T20" fmla="*/ 498 w 529"/>
              <a:gd name="T21" fmla="*/ 88 h 646"/>
              <a:gd name="T22" fmla="*/ 381 w 529"/>
              <a:gd name="T23" fmla="*/ 59 h 646"/>
              <a:gd name="T24" fmla="*/ 352 w 529"/>
              <a:gd name="T25" fmla="*/ 30 h 646"/>
              <a:gd name="T26" fmla="*/ 293 w 529"/>
              <a:gd name="T27" fmla="*/ 30 h 646"/>
              <a:gd name="T28" fmla="*/ 264 w 529"/>
              <a:gd name="T29" fmla="*/ 0 h 646"/>
              <a:gd name="T30" fmla="*/ 176 w 529"/>
              <a:gd name="T31" fmla="*/ 30 h 646"/>
              <a:gd name="T32" fmla="*/ 147 w 529"/>
              <a:gd name="T33" fmla="*/ 59 h 646"/>
              <a:gd name="T34" fmla="*/ 29 w 529"/>
              <a:gd name="T35" fmla="*/ 88 h 646"/>
              <a:gd name="T36" fmla="*/ 0 w 529"/>
              <a:gd name="T37" fmla="*/ 118 h 646"/>
              <a:gd name="T38" fmla="*/ 0 w 529"/>
              <a:gd name="T39" fmla="*/ 616 h 646"/>
              <a:gd name="T40" fmla="*/ 498 w 529"/>
              <a:gd name="T41" fmla="*/ 645 h 646"/>
              <a:gd name="T42" fmla="*/ 528 w 529"/>
              <a:gd name="T43" fmla="*/ 616 h 646"/>
              <a:gd name="T44" fmla="*/ 528 w 529"/>
              <a:gd name="T45" fmla="*/ 118 h 646"/>
              <a:gd name="T46" fmla="*/ 103 w 529"/>
              <a:gd name="T47" fmla="*/ 499 h 646"/>
              <a:gd name="T48" fmla="*/ 366 w 529"/>
              <a:gd name="T49" fmla="*/ 499 h 646"/>
              <a:gd name="T50" fmla="*/ 381 w 529"/>
              <a:gd name="T51" fmla="*/ 484 h 646"/>
              <a:gd name="T52" fmla="*/ 103 w 529"/>
              <a:gd name="T53" fmla="*/ 469 h 646"/>
              <a:gd name="T54" fmla="*/ 88 w 529"/>
              <a:gd name="T55" fmla="*/ 484 h 646"/>
              <a:gd name="T56" fmla="*/ 103 w 529"/>
              <a:gd name="T57" fmla="*/ 499 h 646"/>
              <a:gd name="T58" fmla="*/ 425 w 529"/>
              <a:gd name="T59" fmla="*/ 411 h 646"/>
              <a:gd name="T60" fmla="*/ 440 w 529"/>
              <a:gd name="T61" fmla="*/ 396 h 646"/>
              <a:gd name="T62" fmla="*/ 425 w 529"/>
              <a:gd name="T63" fmla="*/ 381 h 646"/>
              <a:gd name="T64" fmla="*/ 103 w 529"/>
              <a:gd name="T65" fmla="*/ 381 h 646"/>
              <a:gd name="T66" fmla="*/ 88 w 529"/>
              <a:gd name="T67" fmla="*/ 396 h 646"/>
              <a:gd name="T68" fmla="*/ 103 w 529"/>
              <a:gd name="T69" fmla="*/ 323 h 646"/>
              <a:gd name="T70" fmla="*/ 279 w 529"/>
              <a:gd name="T71" fmla="*/ 323 h 646"/>
              <a:gd name="T72" fmla="*/ 293 w 529"/>
              <a:gd name="T73" fmla="*/ 308 h 646"/>
              <a:gd name="T74" fmla="*/ 103 w 529"/>
              <a:gd name="T75" fmla="*/ 293 h 646"/>
              <a:gd name="T76" fmla="*/ 88 w 529"/>
              <a:gd name="T77" fmla="*/ 308 h 646"/>
              <a:gd name="T78" fmla="*/ 103 w 529"/>
              <a:gd name="T79" fmla="*/ 32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9" h="646">
                <a:moveTo>
                  <a:pt x="498" y="176"/>
                </a:moveTo>
                <a:lnTo>
                  <a:pt x="29" y="176"/>
                </a:lnTo>
                <a:lnTo>
                  <a:pt x="29" y="118"/>
                </a:lnTo>
                <a:lnTo>
                  <a:pt x="147" y="118"/>
                </a:lnTo>
                <a:lnTo>
                  <a:pt x="147" y="118"/>
                </a:lnTo>
                <a:cubicBezTo>
                  <a:pt x="147" y="134"/>
                  <a:pt x="160" y="146"/>
                  <a:pt x="176" y="146"/>
                </a:cubicBezTo>
                <a:lnTo>
                  <a:pt x="352" y="146"/>
                </a:lnTo>
                <a:lnTo>
                  <a:pt x="352" y="146"/>
                </a:lnTo>
                <a:cubicBezTo>
                  <a:pt x="368" y="146"/>
                  <a:pt x="381" y="134"/>
                  <a:pt x="381" y="118"/>
                </a:cubicBezTo>
                <a:lnTo>
                  <a:pt x="498" y="118"/>
                </a:lnTo>
                <a:lnTo>
                  <a:pt x="498" y="176"/>
                </a:lnTo>
                <a:close/>
                <a:moveTo>
                  <a:pt x="498" y="616"/>
                </a:moveTo>
                <a:lnTo>
                  <a:pt x="29" y="616"/>
                </a:lnTo>
                <a:lnTo>
                  <a:pt x="29" y="205"/>
                </a:lnTo>
                <a:lnTo>
                  <a:pt x="498" y="205"/>
                </a:lnTo>
                <a:lnTo>
                  <a:pt x="498" y="616"/>
                </a:lnTo>
                <a:close/>
                <a:moveTo>
                  <a:pt x="176" y="59"/>
                </a:moveTo>
                <a:lnTo>
                  <a:pt x="352" y="59"/>
                </a:lnTo>
                <a:lnTo>
                  <a:pt x="352" y="118"/>
                </a:lnTo>
                <a:lnTo>
                  <a:pt x="176" y="118"/>
                </a:lnTo>
                <a:lnTo>
                  <a:pt x="176" y="59"/>
                </a:lnTo>
                <a:close/>
                <a:moveTo>
                  <a:pt x="498" y="88"/>
                </a:moveTo>
                <a:lnTo>
                  <a:pt x="381" y="88"/>
                </a:lnTo>
                <a:lnTo>
                  <a:pt x="381" y="59"/>
                </a:lnTo>
                <a:lnTo>
                  <a:pt x="381" y="59"/>
                </a:lnTo>
                <a:cubicBezTo>
                  <a:pt x="381" y="43"/>
                  <a:pt x="368" y="30"/>
                  <a:pt x="352" y="30"/>
                </a:cubicBezTo>
                <a:lnTo>
                  <a:pt x="293" y="30"/>
                </a:lnTo>
                <a:lnTo>
                  <a:pt x="293" y="30"/>
                </a:lnTo>
                <a:cubicBezTo>
                  <a:pt x="293" y="13"/>
                  <a:pt x="280" y="0"/>
                  <a:pt x="264" y="0"/>
                </a:cubicBezTo>
                <a:lnTo>
                  <a:pt x="264" y="0"/>
                </a:lnTo>
                <a:cubicBezTo>
                  <a:pt x="248" y="0"/>
                  <a:pt x="235" y="13"/>
                  <a:pt x="235" y="30"/>
                </a:cubicBezTo>
                <a:lnTo>
                  <a:pt x="176" y="30"/>
                </a:lnTo>
                <a:lnTo>
                  <a:pt x="176" y="30"/>
                </a:lnTo>
                <a:cubicBezTo>
                  <a:pt x="160" y="30"/>
                  <a:pt x="147" y="43"/>
                  <a:pt x="147" y="59"/>
                </a:cubicBezTo>
                <a:lnTo>
                  <a:pt x="147" y="88"/>
                </a:lnTo>
                <a:lnTo>
                  <a:pt x="29" y="88"/>
                </a:lnTo>
                <a:lnTo>
                  <a:pt x="29" y="88"/>
                </a:lnTo>
                <a:cubicBezTo>
                  <a:pt x="13" y="88"/>
                  <a:pt x="0" y="101"/>
                  <a:pt x="0" y="118"/>
                </a:cubicBezTo>
                <a:lnTo>
                  <a:pt x="0" y="616"/>
                </a:lnTo>
                <a:lnTo>
                  <a:pt x="0" y="616"/>
                </a:lnTo>
                <a:cubicBezTo>
                  <a:pt x="0" y="632"/>
                  <a:pt x="13" y="645"/>
                  <a:pt x="29" y="645"/>
                </a:cubicBezTo>
                <a:lnTo>
                  <a:pt x="498" y="645"/>
                </a:lnTo>
                <a:lnTo>
                  <a:pt x="498" y="645"/>
                </a:lnTo>
                <a:cubicBezTo>
                  <a:pt x="515" y="645"/>
                  <a:pt x="528" y="632"/>
                  <a:pt x="528" y="616"/>
                </a:cubicBezTo>
                <a:lnTo>
                  <a:pt x="528" y="118"/>
                </a:lnTo>
                <a:lnTo>
                  <a:pt x="528" y="118"/>
                </a:lnTo>
                <a:cubicBezTo>
                  <a:pt x="528" y="101"/>
                  <a:pt x="515" y="88"/>
                  <a:pt x="498" y="88"/>
                </a:cubicBezTo>
                <a:close/>
                <a:moveTo>
                  <a:pt x="103" y="499"/>
                </a:moveTo>
                <a:lnTo>
                  <a:pt x="366" y="499"/>
                </a:lnTo>
                <a:lnTo>
                  <a:pt x="366" y="499"/>
                </a:lnTo>
                <a:cubicBezTo>
                  <a:pt x="375" y="499"/>
                  <a:pt x="381" y="492"/>
                  <a:pt x="381" y="484"/>
                </a:cubicBezTo>
                <a:lnTo>
                  <a:pt x="381" y="484"/>
                </a:lnTo>
                <a:cubicBezTo>
                  <a:pt x="381" y="475"/>
                  <a:pt x="375" y="469"/>
                  <a:pt x="366" y="469"/>
                </a:cubicBezTo>
                <a:lnTo>
                  <a:pt x="103" y="469"/>
                </a:lnTo>
                <a:lnTo>
                  <a:pt x="103" y="469"/>
                </a:lnTo>
                <a:cubicBezTo>
                  <a:pt x="95" y="469"/>
                  <a:pt x="88" y="475"/>
                  <a:pt x="88" y="484"/>
                </a:cubicBezTo>
                <a:lnTo>
                  <a:pt x="88" y="484"/>
                </a:lnTo>
                <a:cubicBezTo>
                  <a:pt x="88" y="492"/>
                  <a:pt x="95" y="499"/>
                  <a:pt x="103" y="499"/>
                </a:cubicBezTo>
                <a:close/>
                <a:moveTo>
                  <a:pt x="103" y="411"/>
                </a:moveTo>
                <a:lnTo>
                  <a:pt x="425" y="411"/>
                </a:lnTo>
                <a:lnTo>
                  <a:pt x="425" y="411"/>
                </a:lnTo>
                <a:cubicBezTo>
                  <a:pt x="433" y="411"/>
                  <a:pt x="440" y="404"/>
                  <a:pt x="440" y="396"/>
                </a:cubicBezTo>
                <a:lnTo>
                  <a:pt x="440" y="396"/>
                </a:lnTo>
                <a:cubicBezTo>
                  <a:pt x="440" y="388"/>
                  <a:pt x="433" y="381"/>
                  <a:pt x="425" y="381"/>
                </a:cubicBezTo>
                <a:lnTo>
                  <a:pt x="103" y="381"/>
                </a:lnTo>
                <a:lnTo>
                  <a:pt x="103" y="381"/>
                </a:lnTo>
                <a:cubicBezTo>
                  <a:pt x="95" y="381"/>
                  <a:pt x="88" y="388"/>
                  <a:pt x="88" y="396"/>
                </a:cubicBezTo>
                <a:lnTo>
                  <a:pt x="88" y="396"/>
                </a:lnTo>
                <a:cubicBezTo>
                  <a:pt x="88" y="404"/>
                  <a:pt x="95" y="411"/>
                  <a:pt x="103" y="411"/>
                </a:cubicBezTo>
                <a:close/>
                <a:moveTo>
                  <a:pt x="103" y="323"/>
                </a:moveTo>
                <a:lnTo>
                  <a:pt x="279" y="323"/>
                </a:lnTo>
                <a:lnTo>
                  <a:pt x="279" y="323"/>
                </a:lnTo>
                <a:cubicBezTo>
                  <a:pt x="287" y="323"/>
                  <a:pt x="293" y="316"/>
                  <a:pt x="293" y="308"/>
                </a:cubicBezTo>
                <a:lnTo>
                  <a:pt x="293" y="308"/>
                </a:lnTo>
                <a:cubicBezTo>
                  <a:pt x="293" y="300"/>
                  <a:pt x="287" y="293"/>
                  <a:pt x="279" y="293"/>
                </a:cubicBezTo>
                <a:lnTo>
                  <a:pt x="103" y="293"/>
                </a:lnTo>
                <a:lnTo>
                  <a:pt x="103" y="293"/>
                </a:lnTo>
                <a:cubicBezTo>
                  <a:pt x="95" y="293"/>
                  <a:pt x="88" y="300"/>
                  <a:pt x="88" y="308"/>
                </a:cubicBezTo>
                <a:lnTo>
                  <a:pt x="88" y="308"/>
                </a:lnTo>
                <a:cubicBezTo>
                  <a:pt x="88" y="316"/>
                  <a:pt x="95" y="323"/>
                  <a:pt x="103" y="323"/>
                </a:cubicBez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9" name="TextBox 8">
            <a:extLst>
              <a:ext uri="{FF2B5EF4-FFF2-40B4-BE49-F238E27FC236}">
                <a16:creationId xmlns:a16="http://schemas.microsoft.com/office/drawing/2014/main" id="{773820D7-44D9-0F43-83BB-D3FED1AD0A3B}"/>
              </a:ext>
            </a:extLst>
          </p:cNvPr>
          <p:cNvSpPr txBox="1"/>
          <p:nvPr/>
        </p:nvSpPr>
        <p:spPr>
          <a:xfrm>
            <a:off x="5051961" y="1520816"/>
            <a:ext cx="678199" cy="362535"/>
          </a:xfrm>
          <a:prstGeom prst="rect">
            <a:avLst/>
          </a:prstGeom>
          <a:noFill/>
        </p:spPr>
        <p:txBody>
          <a:bodyPr wrap="none" rtlCol="0" anchor="b">
            <a:spAutoFit/>
          </a:bodyPr>
          <a:lstStyle/>
          <a:p>
            <a:pPr marL="0" marR="0" lvl="0" indent="0" algn="r" defTabSz="914400" rtl="0" eaLnBrk="1" fontAlgn="auto" latinLnBrk="0" hangingPunct="1">
              <a:lnSpc>
                <a:spcPts val="2160"/>
              </a:lnSpc>
              <a:spcBef>
                <a:spcPts val="0"/>
              </a:spcBef>
              <a:spcAft>
                <a:spcPts val="0"/>
              </a:spcAft>
              <a:buClrTx/>
              <a:buSzTx/>
              <a:buFontTx/>
              <a:buNone/>
              <a:tabLst/>
              <a:defRPr/>
            </a:pPr>
            <a:r>
              <a:rPr kumimoji="0" lang="en-US" sz="1600" b="1" i="0" u="none" strike="noStrike" kern="1200" cap="none" spc="-16" normalizeH="0" baseline="0" noProof="0" dirty="0">
                <a:ln>
                  <a:noFill/>
                </a:ln>
                <a:solidFill>
                  <a:srgbClr val="384967"/>
                </a:solidFill>
                <a:effectLst/>
                <a:uLnTx/>
                <a:uFillTx/>
                <a:latin typeface="DM Sans" pitchFamily="2" charset="77"/>
                <a:ea typeface="+mn-ea"/>
                <a:cs typeface="+mn-cs"/>
              </a:rPr>
              <a:t>2023</a:t>
            </a:r>
          </a:p>
        </p:txBody>
      </p:sp>
      <p:sp>
        <p:nvSpPr>
          <p:cNvPr id="13" name="TextBox 12">
            <a:extLst>
              <a:ext uri="{FF2B5EF4-FFF2-40B4-BE49-F238E27FC236}">
                <a16:creationId xmlns:a16="http://schemas.microsoft.com/office/drawing/2014/main" id="{181581C5-D373-E042-B0FC-B51ED400BCB2}"/>
              </a:ext>
            </a:extLst>
          </p:cNvPr>
          <p:cNvSpPr txBox="1"/>
          <p:nvPr/>
        </p:nvSpPr>
        <p:spPr>
          <a:xfrm>
            <a:off x="8592917" y="3171221"/>
            <a:ext cx="3439027" cy="998800"/>
          </a:xfrm>
          <a:prstGeom prst="rect">
            <a:avLst/>
          </a:prstGeom>
          <a:noFill/>
        </p:spPr>
        <p:txBody>
          <a:bodyPr wrap="square" rtlCol="0" anchor="t">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1" i="0" u="none" strike="noStrike" kern="1200" cap="none" spc="-16" normalizeH="0" baseline="0" noProof="0" dirty="0">
                <a:ln>
                  <a:noFill/>
                </a:ln>
                <a:solidFill>
                  <a:prstClr val="black"/>
                </a:solidFill>
                <a:effectLst/>
                <a:uLnTx/>
                <a:uFillTx/>
                <a:latin typeface="Arial"/>
                <a:ea typeface="+mn-ea"/>
                <a:cs typeface="+mn-cs"/>
              </a:rPr>
              <a:t>Consultation round 2</a:t>
            </a:r>
          </a:p>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16" normalizeH="0" baseline="0" noProof="0" dirty="0">
                <a:ln>
                  <a:noFill/>
                </a:ln>
                <a:solidFill>
                  <a:prstClr val="black"/>
                </a:solidFill>
                <a:effectLst/>
                <a:uLnTx/>
                <a:uFillTx/>
                <a:latin typeface="Arial"/>
                <a:ea typeface="+mn-ea"/>
                <a:cs typeface="+mn-cs"/>
              </a:rPr>
              <a:t>Feedback centered around the constructive alignment uncertainty and the new professional experience requirements</a:t>
            </a:r>
          </a:p>
        </p:txBody>
      </p:sp>
      <p:sp>
        <p:nvSpPr>
          <p:cNvPr id="17" name="TextBox 16">
            <a:extLst>
              <a:ext uri="{FF2B5EF4-FFF2-40B4-BE49-F238E27FC236}">
                <a16:creationId xmlns:a16="http://schemas.microsoft.com/office/drawing/2014/main" id="{99E5BF89-250E-F148-914D-6F668C3B4C09}"/>
              </a:ext>
            </a:extLst>
          </p:cNvPr>
          <p:cNvSpPr txBox="1"/>
          <p:nvPr/>
        </p:nvSpPr>
        <p:spPr>
          <a:xfrm>
            <a:off x="215113" y="4251035"/>
            <a:ext cx="3422785" cy="767967"/>
          </a:xfrm>
          <a:prstGeom prst="rect">
            <a:avLst/>
          </a:prstGeom>
          <a:noFill/>
        </p:spPr>
        <p:txBody>
          <a:bodyPr wrap="square" rtlCol="0" anchor="t">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Review and refine </a:t>
            </a:r>
          </a:p>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16" normalizeH="0" baseline="0" noProof="0" dirty="0">
                <a:ln>
                  <a:noFill/>
                </a:ln>
                <a:solidFill>
                  <a:prstClr val="black"/>
                </a:solidFill>
                <a:effectLst/>
                <a:uLnTx/>
                <a:uFillTx/>
                <a:latin typeface="Arial"/>
                <a:ea typeface="+mn-ea"/>
                <a:cs typeface="+mn-cs"/>
              </a:rPr>
              <a:t>New EPAs and plans to embed new accreditation criteria developed</a:t>
            </a:r>
          </a:p>
        </p:txBody>
      </p:sp>
      <p:sp>
        <p:nvSpPr>
          <p:cNvPr id="19" name="TextBox 18">
            <a:extLst>
              <a:ext uri="{FF2B5EF4-FFF2-40B4-BE49-F238E27FC236}">
                <a16:creationId xmlns:a16="http://schemas.microsoft.com/office/drawing/2014/main" id="{D4DD06E6-40F9-7248-9C81-A9694D80EEE4}"/>
              </a:ext>
            </a:extLst>
          </p:cNvPr>
          <p:cNvSpPr txBox="1"/>
          <p:nvPr/>
        </p:nvSpPr>
        <p:spPr>
          <a:xfrm>
            <a:off x="8535454" y="5742455"/>
            <a:ext cx="3583580" cy="998800"/>
          </a:xfrm>
          <a:prstGeom prst="rect">
            <a:avLst/>
          </a:prstGeom>
          <a:noFill/>
        </p:spPr>
        <p:txBody>
          <a:bodyPr wrap="square" rtlCol="0" anchor="t">
            <a:spAutoFit/>
          </a:bodyPr>
          <a:lstStyle/>
          <a:p>
            <a:pPr marL="342900" marR="0" lvl="0" indent="-342900" algn="l" defTabSz="914400" rtl="0" eaLnBrk="1" fontAlgn="auto" latinLnBrk="0" hangingPunct="1">
              <a:lnSpc>
                <a:spcPts val="18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Training Program Committees in General Paediatrics endorsement meeting</a:t>
            </a:r>
          </a:p>
          <a:p>
            <a:pPr marL="342900" marR="0" lvl="0" indent="-342900" algn="l" defTabSz="914400" rtl="0" eaLnBrk="1" fontAlgn="auto" latinLnBrk="0" hangingPunct="1">
              <a:lnSpc>
                <a:spcPts val="1800"/>
              </a:lnSpc>
              <a:spcBef>
                <a:spcPts val="0"/>
              </a:spcBef>
              <a:spcAft>
                <a:spcPts val="0"/>
              </a:spcAft>
              <a:buClrTx/>
              <a:buSzTx/>
              <a:buFont typeface="+mj-lt"/>
              <a:buAutoNum type="arabicPeriod"/>
              <a:tabLst/>
              <a:defRPr/>
            </a:pPr>
            <a:r>
              <a:rPr kumimoji="0" lang="en-US" sz="1400" b="0" i="0" u="none" strike="noStrike" kern="1200" cap="none" spc="-16" normalizeH="0" baseline="0" noProof="0" dirty="0">
                <a:ln>
                  <a:noFill/>
                </a:ln>
                <a:solidFill>
                  <a:prstClr val="black"/>
                </a:solidFill>
                <a:effectLst/>
                <a:uLnTx/>
                <a:uFillTx/>
                <a:latin typeface="Arial"/>
                <a:ea typeface="+mn-ea"/>
                <a:cs typeface="+mn-cs"/>
              </a:rPr>
              <a:t>CEC review and approval decision</a:t>
            </a:r>
          </a:p>
        </p:txBody>
      </p:sp>
      <p:sp>
        <p:nvSpPr>
          <p:cNvPr id="20" name="TextBox 19">
            <a:extLst>
              <a:ext uri="{FF2B5EF4-FFF2-40B4-BE49-F238E27FC236}">
                <a16:creationId xmlns:a16="http://schemas.microsoft.com/office/drawing/2014/main" id="{5368D243-A683-5E49-9BC0-6B19029FB399}"/>
              </a:ext>
            </a:extLst>
          </p:cNvPr>
          <p:cNvSpPr txBox="1"/>
          <p:nvPr/>
        </p:nvSpPr>
        <p:spPr>
          <a:xfrm>
            <a:off x="8653347" y="5436153"/>
            <a:ext cx="1974708" cy="306302"/>
          </a:xfrm>
          <a:prstGeom prst="rect">
            <a:avLst/>
          </a:prstGeom>
          <a:noFill/>
        </p:spPr>
        <p:txBody>
          <a:bodyPr wrap="none" rtlCol="0" anchor="b">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1" i="0" u="none" strike="noStrike" kern="1200" cap="none" spc="-16" normalizeH="0" baseline="0" noProof="0" dirty="0">
                <a:ln>
                  <a:noFill/>
                </a:ln>
                <a:solidFill>
                  <a:prstClr val="black"/>
                </a:solidFill>
                <a:effectLst/>
                <a:uLnTx/>
                <a:uFillTx/>
                <a:latin typeface="Arial"/>
                <a:ea typeface="+mn-ea"/>
                <a:cs typeface="+mn-cs"/>
              </a:rPr>
              <a:t>Endorse and approve</a:t>
            </a:r>
          </a:p>
        </p:txBody>
      </p:sp>
      <p:grpSp>
        <p:nvGrpSpPr>
          <p:cNvPr id="2" name="Group 1">
            <a:extLst>
              <a:ext uri="{FF2B5EF4-FFF2-40B4-BE49-F238E27FC236}">
                <a16:creationId xmlns:a16="http://schemas.microsoft.com/office/drawing/2014/main" id="{7B994735-EC85-3E84-18D0-82B4043649A6}"/>
              </a:ext>
            </a:extLst>
          </p:cNvPr>
          <p:cNvGrpSpPr/>
          <p:nvPr/>
        </p:nvGrpSpPr>
        <p:grpSpPr>
          <a:xfrm>
            <a:off x="168579" y="1284405"/>
            <a:ext cx="11282695" cy="5572614"/>
            <a:chOff x="337157" y="2568810"/>
            <a:chExt cx="22565220" cy="11145227"/>
          </a:xfrm>
        </p:grpSpPr>
        <p:sp>
          <p:nvSpPr>
            <p:cNvPr id="22" name="Freeform 2">
              <a:extLst>
                <a:ext uri="{FF2B5EF4-FFF2-40B4-BE49-F238E27FC236}">
                  <a16:creationId xmlns:a16="http://schemas.microsoft.com/office/drawing/2014/main" id="{5E1C159A-89D6-2E4D-842D-7AC2371C5A38}"/>
                </a:ext>
              </a:extLst>
            </p:cNvPr>
            <p:cNvSpPr>
              <a:spLocks noChangeArrowheads="1"/>
            </p:cNvSpPr>
            <p:nvPr/>
          </p:nvSpPr>
          <p:spPr bwMode="auto">
            <a:xfrm>
              <a:off x="12137060" y="3072906"/>
              <a:ext cx="120865" cy="10641131"/>
            </a:xfrm>
            <a:custGeom>
              <a:avLst/>
              <a:gdLst>
                <a:gd name="T0" fmla="*/ 0 w 102"/>
                <a:gd name="T1" fmla="*/ 11007 h 11008"/>
                <a:gd name="T2" fmla="*/ 101 w 102"/>
                <a:gd name="T3" fmla="*/ 11007 h 11008"/>
                <a:gd name="T4" fmla="*/ 101 w 102"/>
                <a:gd name="T5" fmla="*/ 0 h 11008"/>
                <a:gd name="T6" fmla="*/ 0 w 102"/>
                <a:gd name="T7" fmla="*/ 0 h 11008"/>
                <a:gd name="T8" fmla="*/ 0 w 102"/>
                <a:gd name="T9" fmla="*/ 11007 h 11008"/>
              </a:gdLst>
              <a:ahLst/>
              <a:cxnLst>
                <a:cxn ang="0">
                  <a:pos x="T0" y="T1"/>
                </a:cxn>
                <a:cxn ang="0">
                  <a:pos x="T2" y="T3"/>
                </a:cxn>
                <a:cxn ang="0">
                  <a:pos x="T4" y="T5"/>
                </a:cxn>
                <a:cxn ang="0">
                  <a:pos x="T6" y="T7"/>
                </a:cxn>
                <a:cxn ang="0">
                  <a:pos x="T8" y="T9"/>
                </a:cxn>
              </a:cxnLst>
              <a:rect l="0" t="0" r="r" b="b"/>
              <a:pathLst>
                <a:path w="102" h="11008">
                  <a:moveTo>
                    <a:pt x="0" y="11007"/>
                  </a:moveTo>
                  <a:lnTo>
                    <a:pt x="101" y="11007"/>
                  </a:lnTo>
                  <a:lnTo>
                    <a:pt x="101" y="0"/>
                  </a:lnTo>
                  <a:lnTo>
                    <a:pt x="0" y="0"/>
                  </a:lnTo>
                  <a:lnTo>
                    <a:pt x="0" y="11007"/>
                  </a:lnTo>
                </a:path>
              </a:pathLst>
            </a:custGeom>
            <a:solidFill>
              <a:schemeClr val="tx1">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23" name="Freeform 145">
              <a:extLst>
                <a:ext uri="{FF2B5EF4-FFF2-40B4-BE49-F238E27FC236}">
                  <a16:creationId xmlns:a16="http://schemas.microsoft.com/office/drawing/2014/main" id="{AD730C99-FB6D-324D-AB24-611280D6AA2B}"/>
                </a:ext>
              </a:extLst>
            </p:cNvPr>
            <p:cNvSpPr>
              <a:spLocks noChangeArrowheads="1"/>
            </p:cNvSpPr>
            <p:nvPr/>
          </p:nvSpPr>
          <p:spPr bwMode="auto">
            <a:xfrm>
              <a:off x="12549083" y="12027497"/>
              <a:ext cx="1983199" cy="65923"/>
            </a:xfrm>
            <a:custGeom>
              <a:avLst/>
              <a:gdLst>
                <a:gd name="T0" fmla="*/ 0 w 1594"/>
                <a:gd name="T1" fmla="*/ 0 h 52"/>
                <a:gd name="T2" fmla="*/ 1593 w 1594"/>
                <a:gd name="T3" fmla="*/ 0 h 52"/>
                <a:gd name="T4" fmla="*/ 1593 w 1594"/>
                <a:gd name="T5" fmla="*/ 51 h 52"/>
                <a:gd name="T6" fmla="*/ 0 w 1594"/>
                <a:gd name="T7" fmla="*/ 51 h 52"/>
                <a:gd name="T8" fmla="*/ 0 w 1594"/>
                <a:gd name="T9" fmla="*/ 0 h 52"/>
              </a:gdLst>
              <a:ahLst/>
              <a:cxnLst>
                <a:cxn ang="0">
                  <a:pos x="T0" y="T1"/>
                </a:cxn>
                <a:cxn ang="0">
                  <a:pos x="T2" y="T3"/>
                </a:cxn>
                <a:cxn ang="0">
                  <a:pos x="T4" y="T5"/>
                </a:cxn>
                <a:cxn ang="0">
                  <a:pos x="T6" y="T7"/>
                </a:cxn>
                <a:cxn ang="0">
                  <a:pos x="T8" y="T9"/>
                </a:cxn>
              </a:cxnLst>
              <a:rect l="0" t="0" r="r" b="b"/>
              <a:pathLst>
                <a:path w="1594" h="52">
                  <a:moveTo>
                    <a:pt x="0" y="0"/>
                  </a:moveTo>
                  <a:lnTo>
                    <a:pt x="1593" y="0"/>
                  </a:lnTo>
                  <a:lnTo>
                    <a:pt x="1593" y="51"/>
                  </a:lnTo>
                  <a:lnTo>
                    <a:pt x="0" y="51"/>
                  </a:lnTo>
                  <a:lnTo>
                    <a:pt x="0"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24" name="Freeform 146">
              <a:extLst>
                <a:ext uri="{FF2B5EF4-FFF2-40B4-BE49-F238E27FC236}">
                  <a16:creationId xmlns:a16="http://schemas.microsoft.com/office/drawing/2014/main" id="{0AA48FDB-2717-7A47-A053-E80C888023FA}"/>
                </a:ext>
              </a:extLst>
            </p:cNvPr>
            <p:cNvSpPr>
              <a:spLocks noChangeArrowheads="1"/>
            </p:cNvSpPr>
            <p:nvPr/>
          </p:nvSpPr>
          <p:spPr bwMode="auto">
            <a:xfrm>
              <a:off x="12016204" y="11884663"/>
              <a:ext cx="346096" cy="346096"/>
            </a:xfrm>
            <a:custGeom>
              <a:avLst/>
              <a:gdLst>
                <a:gd name="T0" fmla="*/ 277 w 278"/>
                <a:gd name="T1" fmla="*/ 139 h 279"/>
                <a:gd name="T2" fmla="*/ 277 w 278"/>
                <a:gd name="T3" fmla="*/ 139 h 279"/>
                <a:gd name="T4" fmla="*/ 139 w 278"/>
                <a:gd name="T5" fmla="*/ 278 h 279"/>
                <a:gd name="T6" fmla="*/ 139 w 278"/>
                <a:gd name="T7" fmla="*/ 278 h 279"/>
                <a:gd name="T8" fmla="*/ 0 w 278"/>
                <a:gd name="T9" fmla="*/ 139 h 279"/>
                <a:gd name="T10" fmla="*/ 0 w 278"/>
                <a:gd name="T11" fmla="*/ 139 h 279"/>
                <a:gd name="T12" fmla="*/ 139 w 278"/>
                <a:gd name="T13" fmla="*/ 0 h 279"/>
                <a:gd name="T14" fmla="*/ 139 w 278"/>
                <a:gd name="T15" fmla="*/ 0 h 279"/>
                <a:gd name="T16" fmla="*/ 277 w 278"/>
                <a:gd name="T17"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79">
                  <a:moveTo>
                    <a:pt x="277" y="139"/>
                  </a:moveTo>
                  <a:lnTo>
                    <a:pt x="277" y="139"/>
                  </a:lnTo>
                  <a:cubicBezTo>
                    <a:pt x="277" y="216"/>
                    <a:pt x="215" y="278"/>
                    <a:pt x="139" y="278"/>
                  </a:cubicBezTo>
                  <a:lnTo>
                    <a:pt x="139" y="278"/>
                  </a:lnTo>
                  <a:cubicBezTo>
                    <a:pt x="63" y="278"/>
                    <a:pt x="0" y="216"/>
                    <a:pt x="0" y="139"/>
                  </a:cubicBezTo>
                  <a:lnTo>
                    <a:pt x="0" y="139"/>
                  </a:lnTo>
                  <a:cubicBezTo>
                    <a:pt x="0" y="62"/>
                    <a:pt x="63" y="0"/>
                    <a:pt x="139" y="0"/>
                  </a:cubicBezTo>
                  <a:lnTo>
                    <a:pt x="139" y="0"/>
                  </a:lnTo>
                  <a:cubicBezTo>
                    <a:pt x="215" y="0"/>
                    <a:pt x="277" y="62"/>
                    <a:pt x="277" y="139"/>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25" name="Freeform 147">
              <a:extLst>
                <a:ext uri="{FF2B5EF4-FFF2-40B4-BE49-F238E27FC236}">
                  <a16:creationId xmlns:a16="http://schemas.microsoft.com/office/drawing/2014/main" id="{6F85DCE1-32EC-574B-9484-F394B63875E7}"/>
                </a:ext>
              </a:extLst>
            </p:cNvPr>
            <p:cNvSpPr>
              <a:spLocks noChangeArrowheads="1"/>
            </p:cNvSpPr>
            <p:nvPr/>
          </p:nvSpPr>
          <p:spPr bwMode="auto">
            <a:xfrm>
              <a:off x="11774489" y="11648440"/>
              <a:ext cx="824043" cy="824043"/>
            </a:xfrm>
            <a:custGeom>
              <a:avLst/>
              <a:gdLst>
                <a:gd name="T0" fmla="*/ 330 w 660"/>
                <a:gd name="T1" fmla="*/ 80 h 662"/>
                <a:gd name="T2" fmla="*/ 330 w 660"/>
                <a:gd name="T3" fmla="*/ 80 h 662"/>
                <a:gd name="T4" fmla="*/ 80 w 660"/>
                <a:gd name="T5" fmla="*/ 331 h 662"/>
                <a:gd name="T6" fmla="*/ 80 w 660"/>
                <a:gd name="T7" fmla="*/ 331 h 662"/>
                <a:gd name="T8" fmla="*/ 330 w 660"/>
                <a:gd name="T9" fmla="*/ 581 h 662"/>
                <a:gd name="T10" fmla="*/ 330 w 660"/>
                <a:gd name="T11" fmla="*/ 581 h 662"/>
                <a:gd name="T12" fmla="*/ 580 w 660"/>
                <a:gd name="T13" fmla="*/ 331 h 662"/>
                <a:gd name="T14" fmla="*/ 580 w 660"/>
                <a:gd name="T15" fmla="*/ 331 h 662"/>
                <a:gd name="T16" fmla="*/ 330 w 660"/>
                <a:gd name="T17" fmla="*/ 80 h 662"/>
                <a:gd name="T18" fmla="*/ 330 w 660"/>
                <a:gd name="T19" fmla="*/ 661 h 662"/>
                <a:gd name="T20" fmla="*/ 330 w 660"/>
                <a:gd name="T21" fmla="*/ 661 h 662"/>
                <a:gd name="T22" fmla="*/ 0 w 660"/>
                <a:gd name="T23" fmla="*/ 331 h 662"/>
                <a:gd name="T24" fmla="*/ 0 w 660"/>
                <a:gd name="T25" fmla="*/ 331 h 662"/>
                <a:gd name="T26" fmla="*/ 330 w 660"/>
                <a:gd name="T27" fmla="*/ 0 h 662"/>
                <a:gd name="T28" fmla="*/ 330 w 660"/>
                <a:gd name="T29" fmla="*/ 0 h 662"/>
                <a:gd name="T30" fmla="*/ 659 w 660"/>
                <a:gd name="T31" fmla="*/ 331 h 662"/>
                <a:gd name="T32" fmla="*/ 659 w 660"/>
                <a:gd name="T33" fmla="*/ 331 h 662"/>
                <a:gd name="T34" fmla="*/ 330 w 660"/>
                <a:gd name="T35" fmla="*/ 661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0" h="662">
                  <a:moveTo>
                    <a:pt x="330" y="80"/>
                  </a:moveTo>
                  <a:lnTo>
                    <a:pt x="330" y="80"/>
                  </a:lnTo>
                  <a:cubicBezTo>
                    <a:pt x="192" y="80"/>
                    <a:pt x="80" y="193"/>
                    <a:pt x="80" y="331"/>
                  </a:cubicBezTo>
                  <a:lnTo>
                    <a:pt x="80" y="331"/>
                  </a:lnTo>
                  <a:cubicBezTo>
                    <a:pt x="80" y="469"/>
                    <a:pt x="192" y="581"/>
                    <a:pt x="330" y="581"/>
                  </a:cubicBezTo>
                  <a:lnTo>
                    <a:pt x="330" y="581"/>
                  </a:lnTo>
                  <a:cubicBezTo>
                    <a:pt x="467" y="581"/>
                    <a:pt x="580" y="469"/>
                    <a:pt x="580" y="331"/>
                  </a:cubicBezTo>
                  <a:lnTo>
                    <a:pt x="580" y="331"/>
                  </a:lnTo>
                  <a:cubicBezTo>
                    <a:pt x="580" y="193"/>
                    <a:pt x="467" y="80"/>
                    <a:pt x="330" y="80"/>
                  </a:cubicBezTo>
                  <a:close/>
                  <a:moveTo>
                    <a:pt x="330" y="661"/>
                  </a:moveTo>
                  <a:lnTo>
                    <a:pt x="330" y="661"/>
                  </a:lnTo>
                  <a:cubicBezTo>
                    <a:pt x="148" y="661"/>
                    <a:pt x="0" y="513"/>
                    <a:pt x="0" y="331"/>
                  </a:cubicBezTo>
                  <a:lnTo>
                    <a:pt x="0" y="331"/>
                  </a:lnTo>
                  <a:cubicBezTo>
                    <a:pt x="0" y="149"/>
                    <a:pt x="148" y="0"/>
                    <a:pt x="330" y="0"/>
                  </a:cubicBezTo>
                  <a:lnTo>
                    <a:pt x="330" y="0"/>
                  </a:lnTo>
                  <a:cubicBezTo>
                    <a:pt x="511" y="0"/>
                    <a:pt x="659" y="149"/>
                    <a:pt x="659" y="331"/>
                  </a:cubicBezTo>
                  <a:lnTo>
                    <a:pt x="659" y="331"/>
                  </a:lnTo>
                  <a:cubicBezTo>
                    <a:pt x="659" y="513"/>
                    <a:pt x="511" y="661"/>
                    <a:pt x="330" y="661"/>
                  </a:cubicBezTo>
                  <a:close/>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26" name="Freeform 148">
              <a:extLst>
                <a:ext uri="{FF2B5EF4-FFF2-40B4-BE49-F238E27FC236}">
                  <a16:creationId xmlns:a16="http://schemas.microsoft.com/office/drawing/2014/main" id="{CB5FAF02-CB0D-E147-A4A9-CBE3A73465EC}"/>
                </a:ext>
              </a:extLst>
            </p:cNvPr>
            <p:cNvSpPr>
              <a:spLocks noChangeArrowheads="1"/>
            </p:cNvSpPr>
            <p:nvPr/>
          </p:nvSpPr>
          <p:spPr bwMode="auto">
            <a:xfrm>
              <a:off x="14499326" y="11961575"/>
              <a:ext cx="186783" cy="192275"/>
            </a:xfrm>
            <a:custGeom>
              <a:avLst/>
              <a:gdLst>
                <a:gd name="T0" fmla="*/ 75 w 152"/>
                <a:gd name="T1" fmla="*/ 152 h 153"/>
                <a:gd name="T2" fmla="*/ 75 w 152"/>
                <a:gd name="T3" fmla="*/ 152 h 153"/>
                <a:gd name="T4" fmla="*/ 0 w 152"/>
                <a:gd name="T5" fmla="*/ 76 h 153"/>
                <a:gd name="T6" fmla="*/ 0 w 152"/>
                <a:gd name="T7" fmla="*/ 76 h 153"/>
                <a:gd name="T8" fmla="*/ 75 w 152"/>
                <a:gd name="T9" fmla="*/ 0 h 153"/>
                <a:gd name="T10" fmla="*/ 75 w 152"/>
                <a:gd name="T11" fmla="*/ 0 h 153"/>
                <a:gd name="T12" fmla="*/ 151 w 152"/>
                <a:gd name="T13" fmla="*/ 76 h 153"/>
                <a:gd name="T14" fmla="*/ 151 w 152"/>
                <a:gd name="T15" fmla="*/ 76 h 153"/>
                <a:gd name="T16" fmla="*/ 75 w 152"/>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3">
                  <a:moveTo>
                    <a:pt x="75" y="152"/>
                  </a:moveTo>
                  <a:lnTo>
                    <a:pt x="75" y="152"/>
                  </a:lnTo>
                  <a:cubicBezTo>
                    <a:pt x="34" y="152"/>
                    <a:pt x="0" y="117"/>
                    <a:pt x="0" y="76"/>
                  </a:cubicBezTo>
                  <a:lnTo>
                    <a:pt x="0" y="76"/>
                  </a:lnTo>
                  <a:cubicBezTo>
                    <a:pt x="0" y="34"/>
                    <a:pt x="34" y="0"/>
                    <a:pt x="75" y="0"/>
                  </a:cubicBezTo>
                  <a:lnTo>
                    <a:pt x="75" y="0"/>
                  </a:lnTo>
                  <a:cubicBezTo>
                    <a:pt x="117" y="0"/>
                    <a:pt x="151" y="34"/>
                    <a:pt x="151" y="76"/>
                  </a:cubicBezTo>
                  <a:lnTo>
                    <a:pt x="151" y="76"/>
                  </a:lnTo>
                  <a:cubicBezTo>
                    <a:pt x="151" y="117"/>
                    <a:pt x="117" y="152"/>
                    <a:pt x="75" y="152"/>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27" name="Freeform 149">
              <a:extLst>
                <a:ext uri="{FF2B5EF4-FFF2-40B4-BE49-F238E27FC236}">
                  <a16:creationId xmlns:a16="http://schemas.microsoft.com/office/drawing/2014/main" id="{800D2A5D-7CDE-C54C-8278-161995F5CEDA}"/>
                </a:ext>
              </a:extLst>
            </p:cNvPr>
            <p:cNvSpPr>
              <a:spLocks noChangeArrowheads="1"/>
            </p:cNvSpPr>
            <p:nvPr/>
          </p:nvSpPr>
          <p:spPr bwMode="auto">
            <a:xfrm>
              <a:off x="15098129" y="11159505"/>
              <a:ext cx="1796415" cy="1796411"/>
            </a:xfrm>
            <a:custGeom>
              <a:avLst/>
              <a:gdLst>
                <a:gd name="T0" fmla="*/ 1439 w 1440"/>
                <a:gd name="T1" fmla="*/ 1440 h 1441"/>
                <a:gd name="T2" fmla="*/ 0 w 1440"/>
                <a:gd name="T3" fmla="*/ 1440 h 1441"/>
                <a:gd name="T4" fmla="*/ 0 w 1440"/>
                <a:gd name="T5" fmla="*/ 0 h 1441"/>
                <a:gd name="T6" fmla="*/ 1439 w 1440"/>
                <a:gd name="T7" fmla="*/ 0 h 1441"/>
                <a:gd name="T8" fmla="*/ 1439 w 1440"/>
                <a:gd name="T9" fmla="*/ 1440 h 1441"/>
              </a:gdLst>
              <a:ahLst/>
              <a:cxnLst>
                <a:cxn ang="0">
                  <a:pos x="T0" y="T1"/>
                </a:cxn>
                <a:cxn ang="0">
                  <a:pos x="T2" y="T3"/>
                </a:cxn>
                <a:cxn ang="0">
                  <a:pos x="T4" y="T5"/>
                </a:cxn>
                <a:cxn ang="0">
                  <a:pos x="T6" y="T7"/>
                </a:cxn>
                <a:cxn ang="0">
                  <a:pos x="T8" y="T9"/>
                </a:cxn>
              </a:cxnLst>
              <a:rect l="0" t="0" r="r" b="b"/>
              <a:pathLst>
                <a:path w="1440" h="1441">
                  <a:moveTo>
                    <a:pt x="1439" y="1440"/>
                  </a:moveTo>
                  <a:lnTo>
                    <a:pt x="0" y="1440"/>
                  </a:lnTo>
                  <a:lnTo>
                    <a:pt x="0" y="0"/>
                  </a:lnTo>
                  <a:lnTo>
                    <a:pt x="1439" y="0"/>
                  </a:lnTo>
                  <a:lnTo>
                    <a:pt x="1439" y="144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29" name="Freeform 226">
              <a:extLst>
                <a:ext uri="{FF2B5EF4-FFF2-40B4-BE49-F238E27FC236}">
                  <a16:creationId xmlns:a16="http://schemas.microsoft.com/office/drawing/2014/main" id="{0568245A-38DB-344B-9F60-76B6B35D792C}"/>
                </a:ext>
              </a:extLst>
            </p:cNvPr>
            <p:cNvSpPr>
              <a:spLocks noChangeArrowheads="1"/>
            </p:cNvSpPr>
            <p:nvPr/>
          </p:nvSpPr>
          <p:spPr bwMode="auto">
            <a:xfrm>
              <a:off x="9851723" y="9884987"/>
              <a:ext cx="1983195" cy="65923"/>
            </a:xfrm>
            <a:custGeom>
              <a:avLst/>
              <a:gdLst>
                <a:gd name="T0" fmla="*/ 1591 w 1592"/>
                <a:gd name="T1" fmla="*/ 51 h 52"/>
                <a:gd name="T2" fmla="*/ 0 w 1592"/>
                <a:gd name="T3" fmla="*/ 51 h 52"/>
                <a:gd name="T4" fmla="*/ 0 w 1592"/>
                <a:gd name="T5" fmla="*/ 0 h 52"/>
                <a:gd name="T6" fmla="*/ 1591 w 1592"/>
                <a:gd name="T7" fmla="*/ 0 h 52"/>
                <a:gd name="T8" fmla="*/ 1591 w 1592"/>
                <a:gd name="T9" fmla="*/ 51 h 52"/>
              </a:gdLst>
              <a:ahLst/>
              <a:cxnLst>
                <a:cxn ang="0">
                  <a:pos x="T0" y="T1"/>
                </a:cxn>
                <a:cxn ang="0">
                  <a:pos x="T2" y="T3"/>
                </a:cxn>
                <a:cxn ang="0">
                  <a:pos x="T4" y="T5"/>
                </a:cxn>
                <a:cxn ang="0">
                  <a:pos x="T6" y="T7"/>
                </a:cxn>
                <a:cxn ang="0">
                  <a:pos x="T8" y="T9"/>
                </a:cxn>
              </a:cxnLst>
              <a:rect l="0" t="0" r="r" b="b"/>
              <a:pathLst>
                <a:path w="1592" h="52">
                  <a:moveTo>
                    <a:pt x="1591" y="51"/>
                  </a:moveTo>
                  <a:lnTo>
                    <a:pt x="0" y="51"/>
                  </a:lnTo>
                  <a:lnTo>
                    <a:pt x="0" y="0"/>
                  </a:lnTo>
                  <a:lnTo>
                    <a:pt x="1591" y="0"/>
                  </a:lnTo>
                  <a:lnTo>
                    <a:pt x="1591" y="51"/>
                  </a:ln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30" name="Freeform 227">
              <a:extLst>
                <a:ext uri="{FF2B5EF4-FFF2-40B4-BE49-F238E27FC236}">
                  <a16:creationId xmlns:a16="http://schemas.microsoft.com/office/drawing/2014/main" id="{5B426BDE-C62E-E040-9C3A-85A10E253935}"/>
                </a:ext>
              </a:extLst>
            </p:cNvPr>
            <p:cNvSpPr>
              <a:spLocks noChangeArrowheads="1"/>
            </p:cNvSpPr>
            <p:nvPr/>
          </p:nvSpPr>
          <p:spPr bwMode="auto">
            <a:xfrm>
              <a:off x="12016204" y="9742151"/>
              <a:ext cx="346096" cy="346096"/>
            </a:xfrm>
            <a:custGeom>
              <a:avLst/>
              <a:gdLst>
                <a:gd name="T0" fmla="*/ 0 w 278"/>
                <a:gd name="T1" fmla="*/ 140 h 279"/>
                <a:gd name="T2" fmla="*/ 0 w 278"/>
                <a:gd name="T3" fmla="*/ 140 h 279"/>
                <a:gd name="T4" fmla="*/ 139 w 278"/>
                <a:gd name="T5" fmla="*/ 0 h 279"/>
                <a:gd name="T6" fmla="*/ 139 w 278"/>
                <a:gd name="T7" fmla="*/ 0 h 279"/>
                <a:gd name="T8" fmla="*/ 277 w 278"/>
                <a:gd name="T9" fmla="*/ 140 h 279"/>
                <a:gd name="T10" fmla="*/ 277 w 278"/>
                <a:gd name="T11" fmla="*/ 140 h 279"/>
                <a:gd name="T12" fmla="*/ 139 w 278"/>
                <a:gd name="T13" fmla="*/ 278 h 279"/>
                <a:gd name="T14" fmla="*/ 139 w 278"/>
                <a:gd name="T15" fmla="*/ 278 h 279"/>
                <a:gd name="T16" fmla="*/ 0 w 278"/>
                <a:gd name="T17" fmla="*/ 14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79">
                  <a:moveTo>
                    <a:pt x="0" y="140"/>
                  </a:moveTo>
                  <a:lnTo>
                    <a:pt x="0" y="140"/>
                  </a:lnTo>
                  <a:cubicBezTo>
                    <a:pt x="0" y="63"/>
                    <a:pt x="62" y="0"/>
                    <a:pt x="139" y="0"/>
                  </a:cubicBezTo>
                  <a:lnTo>
                    <a:pt x="139" y="0"/>
                  </a:lnTo>
                  <a:cubicBezTo>
                    <a:pt x="214" y="0"/>
                    <a:pt x="277" y="63"/>
                    <a:pt x="277" y="140"/>
                  </a:cubicBezTo>
                  <a:lnTo>
                    <a:pt x="277" y="140"/>
                  </a:lnTo>
                  <a:cubicBezTo>
                    <a:pt x="277" y="216"/>
                    <a:pt x="214" y="278"/>
                    <a:pt x="139" y="278"/>
                  </a:cubicBezTo>
                  <a:lnTo>
                    <a:pt x="139" y="278"/>
                  </a:lnTo>
                  <a:cubicBezTo>
                    <a:pt x="62" y="278"/>
                    <a:pt x="0" y="216"/>
                    <a:pt x="0" y="140"/>
                  </a:cubicBez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31" name="Freeform 228">
              <a:extLst>
                <a:ext uri="{FF2B5EF4-FFF2-40B4-BE49-F238E27FC236}">
                  <a16:creationId xmlns:a16="http://schemas.microsoft.com/office/drawing/2014/main" id="{8E2B1BED-B455-A143-B5D7-8FF4D715B5F0}"/>
                </a:ext>
              </a:extLst>
            </p:cNvPr>
            <p:cNvSpPr>
              <a:spLocks noChangeArrowheads="1"/>
            </p:cNvSpPr>
            <p:nvPr/>
          </p:nvSpPr>
          <p:spPr bwMode="auto">
            <a:xfrm>
              <a:off x="11785477" y="9500437"/>
              <a:ext cx="824043" cy="824043"/>
            </a:xfrm>
            <a:custGeom>
              <a:avLst/>
              <a:gdLst>
                <a:gd name="T0" fmla="*/ 330 w 660"/>
                <a:gd name="T1" fmla="*/ 581 h 662"/>
                <a:gd name="T2" fmla="*/ 330 w 660"/>
                <a:gd name="T3" fmla="*/ 581 h 662"/>
                <a:gd name="T4" fmla="*/ 580 w 660"/>
                <a:gd name="T5" fmla="*/ 331 h 662"/>
                <a:gd name="T6" fmla="*/ 580 w 660"/>
                <a:gd name="T7" fmla="*/ 331 h 662"/>
                <a:gd name="T8" fmla="*/ 330 w 660"/>
                <a:gd name="T9" fmla="*/ 80 h 662"/>
                <a:gd name="T10" fmla="*/ 330 w 660"/>
                <a:gd name="T11" fmla="*/ 80 h 662"/>
                <a:gd name="T12" fmla="*/ 80 w 660"/>
                <a:gd name="T13" fmla="*/ 331 h 662"/>
                <a:gd name="T14" fmla="*/ 80 w 660"/>
                <a:gd name="T15" fmla="*/ 331 h 662"/>
                <a:gd name="T16" fmla="*/ 330 w 660"/>
                <a:gd name="T17" fmla="*/ 581 h 662"/>
                <a:gd name="T18" fmla="*/ 330 w 660"/>
                <a:gd name="T19" fmla="*/ 0 h 662"/>
                <a:gd name="T20" fmla="*/ 330 w 660"/>
                <a:gd name="T21" fmla="*/ 0 h 662"/>
                <a:gd name="T22" fmla="*/ 659 w 660"/>
                <a:gd name="T23" fmla="*/ 331 h 662"/>
                <a:gd name="T24" fmla="*/ 659 w 660"/>
                <a:gd name="T25" fmla="*/ 331 h 662"/>
                <a:gd name="T26" fmla="*/ 330 w 660"/>
                <a:gd name="T27" fmla="*/ 661 h 662"/>
                <a:gd name="T28" fmla="*/ 330 w 660"/>
                <a:gd name="T29" fmla="*/ 661 h 662"/>
                <a:gd name="T30" fmla="*/ 0 w 660"/>
                <a:gd name="T31" fmla="*/ 331 h 662"/>
                <a:gd name="T32" fmla="*/ 0 w 660"/>
                <a:gd name="T33" fmla="*/ 331 h 662"/>
                <a:gd name="T34" fmla="*/ 330 w 660"/>
                <a:gd name="T35" fmla="*/ 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0" h="662">
                  <a:moveTo>
                    <a:pt x="330" y="581"/>
                  </a:moveTo>
                  <a:lnTo>
                    <a:pt x="330" y="581"/>
                  </a:lnTo>
                  <a:cubicBezTo>
                    <a:pt x="467" y="581"/>
                    <a:pt x="580" y="468"/>
                    <a:pt x="580" y="331"/>
                  </a:cubicBezTo>
                  <a:lnTo>
                    <a:pt x="580" y="331"/>
                  </a:lnTo>
                  <a:cubicBezTo>
                    <a:pt x="580" y="193"/>
                    <a:pt x="467" y="80"/>
                    <a:pt x="330" y="80"/>
                  </a:cubicBezTo>
                  <a:lnTo>
                    <a:pt x="330" y="80"/>
                  </a:lnTo>
                  <a:cubicBezTo>
                    <a:pt x="192" y="80"/>
                    <a:pt x="80" y="193"/>
                    <a:pt x="80" y="331"/>
                  </a:cubicBezTo>
                  <a:lnTo>
                    <a:pt x="80" y="331"/>
                  </a:lnTo>
                  <a:cubicBezTo>
                    <a:pt x="80" y="468"/>
                    <a:pt x="192" y="581"/>
                    <a:pt x="330" y="581"/>
                  </a:cubicBezTo>
                  <a:close/>
                  <a:moveTo>
                    <a:pt x="330" y="0"/>
                  </a:moveTo>
                  <a:lnTo>
                    <a:pt x="330" y="0"/>
                  </a:lnTo>
                  <a:cubicBezTo>
                    <a:pt x="511" y="0"/>
                    <a:pt x="659" y="148"/>
                    <a:pt x="659" y="331"/>
                  </a:cubicBezTo>
                  <a:lnTo>
                    <a:pt x="659" y="331"/>
                  </a:lnTo>
                  <a:cubicBezTo>
                    <a:pt x="659" y="513"/>
                    <a:pt x="511" y="661"/>
                    <a:pt x="330" y="661"/>
                  </a:cubicBezTo>
                  <a:lnTo>
                    <a:pt x="330" y="661"/>
                  </a:lnTo>
                  <a:cubicBezTo>
                    <a:pt x="148" y="661"/>
                    <a:pt x="0" y="513"/>
                    <a:pt x="0" y="331"/>
                  </a:cubicBezTo>
                  <a:lnTo>
                    <a:pt x="0" y="331"/>
                  </a:lnTo>
                  <a:cubicBezTo>
                    <a:pt x="0" y="148"/>
                    <a:pt x="148" y="0"/>
                    <a:pt x="330" y="0"/>
                  </a:cubicBezTo>
                  <a:close/>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32" name="Freeform 229">
              <a:extLst>
                <a:ext uri="{FF2B5EF4-FFF2-40B4-BE49-F238E27FC236}">
                  <a16:creationId xmlns:a16="http://schemas.microsoft.com/office/drawing/2014/main" id="{0C92A542-154E-6C45-A4A5-6610E1CE7B32}"/>
                </a:ext>
              </a:extLst>
            </p:cNvPr>
            <p:cNvSpPr>
              <a:spLocks noChangeArrowheads="1"/>
            </p:cNvSpPr>
            <p:nvPr/>
          </p:nvSpPr>
          <p:spPr bwMode="auto">
            <a:xfrm>
              <a:off x="9692406" y="9819067"/>
              <a:ext cx="192279" cy="186783"/>
            </a:xfrm>
            <a:custGeom>
              <a:avLst/>
              <a:gdLst>
                <a:gd name="T0" fmla="*/ 76 w 153"/>
                <a:gd name="T1" fmla="*/ 0 h 152"/>
                <a:gd name="T2" fmla="*/ 76 w 153"/>
                <a:gd name="T3" fmla="*/ 0 h 152"/>
                <a:gd name="T4" fmla="*/ 152 w 153"/>
                <a:gd name="T5" fmla="*/ 76 h 152"/>
                <a:gd name="T6" fmla="*/ 152 w 153"/>
                <a:gd name="T7" fmla="*/ 76 h 152"/>
                <a:gd name="T8" fmla="*/ 76 w 153"/>
                <a:gd name="T9" fmla="*/ 151 h 152"/>
                <a:gd name="T10" fmla="*/ 76 w 153"/>
                <a:gd name="T11" fmla="*/ 151 h 152"/>
                <a:gd name="T12" fmla="*/ 0 w 153"/>
                <a:gd name="T13" fmla="*/ 76 h 152"/>
                <a:gd name="T14" fmla="*/ 0 w 153"/>
                <a:gd name="T15" fmla="*/ 76 h 152"/>
                <a:gd name="T16" fmla="*/ 76 w 153"/>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52">
                  <a:moveTo>
                    <a:pt x="76" y="0"/>
                  </a:moveTo>
                  <a:lnTo>
                    <a:pt x="76" y="0"/>
                  </a:lnTo>
                  <a:cubicBezTo>
                    <a:pt x="118" y="0"/>
                    <a:pt x="152" y="34"/>
                    <a:pt x="152" y="76"/>
                  </a:cubicBezTo>
                  <a:lnTo>
                    <a:pt x="152" y="76"/>
                  </a:lnTo>
                  <a:cubicBezTo>
                    <a:pt x="152" y="117"/>
                    <a:pt x="118" y="151"/>
                    <a:pt x="76" y="151"/>
                  </a:cubicBezTo>
                  <a:lnTo>
                    <a:pt x="76" y="151"/>
                  </a:lnTo>
                  <a:cubicBezTo>
                    <a:pt x="34" y="151"/>
                    <a:pt x="0" y="117"/>
                    <a:pt x="0" y="76"/>
                  </a:cubicBezTo>
                  <a:lnTo>
                    <a:pt x="0" y="76"/>
                  </a:lnTo>
                  <a:cubicBezTo>
                    <a:pt x="0" y="34"/>
                    <a:pt x="34" y="0"/>
                    <a:pt x="76" y="0"/>
                  </a:cubicBez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33" name="Freeform 230">
              <a:extLst>
                <a:ext uri="{FF2B5EF4-FFF2-40B4-BE49-F238E27FC236}">
                  <a16:creationId xmlns:a16="http://schemas.microsoft.com/office/drawing/2014/main" id="{107CF9EB-A5BC-8943-8BE0-D84D7086E901}"/>
                </a:ext>
              </a:extLst>
            </p:cNvPr>
            <p:cNvSpPr>
              <a:spLocks noChangeArrowheads="1"/>
            </p:cNvSpPr>
            <p:nvPr/>
          </p:nvSpPr>
          <p:spPr bwMode="auto">
            <a:xfrm>
              <a:off x="7483973" y="9016996"/>
              <a:ext cx="1796415" cy="1796411"/>
            </a:xfrm>
            <a:custGeom>
              <a:avLst/>
              <a:gdLst>
                <a:gd name="T0" fmla="*/ 1439 w 1440"/>
                <a:gd name="T1" fmla="*/ 1439 h 1440"/>
                <a:gd name="T2" fmla="*/ 0 w 1440"/>
                <a:gd name="T3" fmla="*/ 1439 h 1440"/>
                <a:gd name="T4" fmla="*/ 0 w 1440"/>
                <a:gd name="T5" fmla="*/ 0 h 1440"/>
                <a:gd name="T6" fmla="*/ 1439 w 1440"/>
                <a:gd name="T7" fmla="*/ 0 h 1440"/>
                <a:gd name="T8" fmla="*/ 1439 w 1440"/>
                <a:gd name="T9" fmla="*/ 1439 h 1440"/>
              </a:gdLst>
              <a:ahLst/>
              <a:cxnLst>
                <a:cxn ang="0">
                  <a:pos x="T0" y="T1"/>
                </a:cxn>
                <a:cxn ang="0">
                  <a:pos x="T2" y="T3"/>
                </a:cxn>
                <a:cxn ang="0">
                  <a:pos x="T4" y="T5"/>
                </a:cxn>
                <a:cxn ang="0">
                  <a:pos x="T6" y="T7"/>
                </a:cxn>
                <a:cxn ang="0">
                  <a:pos x="T8" y="T9"/>
                </a:cxn>
              </a:cxnLst>
              <a:rect l="0" t="0" r="r" b="b"/>
              <a:pathLst>
                <a:path w="1440" h="1440">
                  <a:moveTo>
                    <a:pt x="1439" y="1439"/>
                  </a:moveTo>
                  <a:lnTo>
                    <a:pt x="0" y="1439"/>
                  </a:lnTo>
                  <a:lnTo>
                    <a:pt x="0" y="0"/>
                  </a:lnTo>
                  <a:lnTo>
                    <a:pt x="1439" y="0"/>
                  </a:lnTo>
                  <a:lnTo>
                    <a:pt x="1439" y="1439"/>
                  </a:ln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35" name="Freeform 308">
              <a:extLst>
                <a:ext uri="{FF2B5EF4-FFF2-40B4-BE49-F238E27FC236}">
                  <a16:creationId xmlns:a16="http://schemas.microsoft.com/office/drawing/2014/main" id="{68CEF045-F5A4-F649-A891-EBCC40C68D9D}"/>
                </a:ext>
              </a:extLst>
            </p:cNvPr>
            <p:cNvSpPr>
              <a:spLocks noChangeArrowheads="1"/>
            </p:cNvSpPr>
            <p:nvPr/>
          </p:nvSpPr>
          <p:spPr bwMode="auto">
            <a:xfrm>
              <a:off x="12549083" y="7736981"/>
              <a:ext cx="1983199" cy="65923"/>
            </a:xfrm>
            <a:custGeom>
              <a:avLst/>
              <a:gdLst>
                <a:gd name="T0" fmla="*/ 0 w 1594"/>
                <a:gd name="T1" fmla="*/ 0 h 52"/>
                <a:gd name="T2" fmla="*/ 1593 w 1594"/>
                <a:gd name="T3" fmla="*/ 0 h 52"/>
                <a:gd name="T4" fmla="*/ 1593 w 1594"/>
                <a:gd name="T5" fmla="*/ 51 h 52"/>
                <a:gd name="T6" fmla="*/ 0 w 1594"/>
                <a:gd name="T7" fmla="*/ 51 h 52"/>
                <a:gd name="T8" fmla="*/ 0 w 1594"/>
                <a:gd name="T9" fmla="*/ 0 h 52"/>
              </a:gdLst>
              <a:ahLst/>
              <a:cxnLst>
                <a:cxn ang="0">
                  <a:pos x="T0" y="T1"/>
                </a:cxn>
                <a:cxn ang="0">
                  <a:pos x="T2" y="T3"/>
                </a:cxn>
                <a:cxn ang="0">
                  <a:pos x="T4" y="T5"/>
                </a:cxn>
                <a:cxn ang="0">
                  <a:pos x="T6" y="T7"/>
                </a:cxn>
                <a:cxn ang="0">
                  <a:pos x="T8" y="T9"/>
                </a:cxn>
              </a:cxnLst>
              <a:rect l="0" t="0" r="r" b="b"/>
              <a:pathLst>
                <a:path w="1594" h="52">
                  <a:moveTo>
                    <a:pt x="0" y="0"/>
                  </a:moveTo>
                  <a:lnTo>
                    <a:pt x="1593" y="0"/>
                  </a:lnTo>
                  <a:lnTo>
                    <a:pt x="1593" y="51"/>
                  </a:lnTo>
                  <a:lnTo>
                    <a:pt x="0" y="51"/>
                  </a:lnTo>
                  <a:lnTo>
                    <a:pt x="0" y="0"/>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36" name="Freeform 309">
              <a:extLst>
                <a:ext uri="{FF2B5EF4-FFF2-40B4-BE49-F238E27FC236}">
                  <a16:creationId xmlns:a16="http://schemas.microsoft.com/office/drawing/2014/main" id="{042C0558-B731-C34C-80F8-7D2DF568A0F7}"/>
                </a:ext>
              </a:extLst>
            </p:cNvPr>
            <p:cNvSpPr>
              <a:spLocks noChangeArrowheads="1"/>
            </p:cNvSpPr>
            <p:nvPr/>
          </p:nvSpPr>
          <p:spPr bwMode="auto">
            <a:xfrm>
              <a:off x="12016204" y="7594149"/>
              <a:ext cx="346096" cy="346100"/>
            </a:xfrm>
            <a:custGeom>
              <a:avLst/>
              <a:gdLst>
                <a:gd name="T0" fmla="*/ 277 w 278"/>
                <a:gd name="T1" fmla="*/ 139 h 279"/>
                <a:gd name="T2" fmla="*/ 277 w 278"/>
                <a:gd name="T3" fmla="*/ 139 h 279"/>
                <a:gd name="T4" fmla="*/ 139 w 278"/>
                <a:gd name="T5" fmla="*/ 278 h 279"/>
                <a:gd name="T6" fmla="*/ 139 w 278"/>
                <a:gd name="T7" fmla="*/ 278 h 279"/>
                <a:gd name="T8" fmla="*/ 0 w 278"/>
                <a:gd name="T9" fmla="*/ 139 h 279"/>
                <a:gd name="T10" fmla="*/ 0 w 278"/>
                <a:gd name="T11" fmla="*/ 139 h 279"/>
                <a:gd name="T12" fmla="*/ 139 w 278"/>
                <a:gd name="T13" fmla="*/ 0 h 279"/>
                <a:gd name="T14" fmla="*/ 139 w 278"/>
                <a:gd name="T15" fmla="*/ 0 h 279"/>
                <a:gd name="T16" fmla="*/ 277 w 278"/>
                <a:gd name="T17"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79">
                  <a:moveTo>
                    <a:pt x="277" y="139"/>
                  </a:moveTo>
                  <a:lnTo>
                    <a:pt x="277" y="139"/>
                  </a:lnTo>
                  <a:cubicBezTo>
                    <a:pt x="277" y="216"/>
                    <a:pt x="215" y="278"/>
                    <a:pt x="139" y="278"/>
                  </a:cubicBezTo>
                  <a:lnTo>
                    <a:pt x="139" y="278"/>
                  </a:lnTo>
                  <a:cubicBezTo>
                    <a:pt x="63" y="278"/>
                    <a:pt x="0" y="216"/>
                    <a:pt x="0" y="139"/>
                  </a:cubicBezTo>
                  <a:lnTo>
                    <a:pt x="0" y="139"/>
                  </a:lnTo>
                  <a:cubicBezTo>
                    <a:pt x="0" y="63"/>
                    <a:pt x="63" y="0"/>
                    <a:pt x="139" y="0"/>
                  </a:cubicBezTo>
                  <a:lnTo>
                    <a:pt x="139" y="0"/>
                  </a:lnTo>
                  <a:cubicBezTo>
                    <a:pt x="215" y="0"/>
                    <a:pt x="277" y="63"/>
                    <a:pt x="277" y="139"/>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37" name="Freeform 310">
              <a:extLst>
                <a:ext uri="{FF2B5EF4-FFF2-40B4-BE49-F238E27FC236}">
                  <a16:creationId xmlns:a16="http://schemas.microsoft.com/office/drawing/2014/main" id="{5CFDE56C-15D4-0944-98AE-A248854C2035}"/>
                </a:ext>
              </a:extLst>
            </p:cNvPr>
            <p:cNvSpPr>
              <a:spLocks noChangeArrowheads="1"/>
            </p:cNvSpPr>
            <p:nvPr/>
          </p:nvSpPr>
          <p:spPr bwMode="auto">
            <a:xfrm>
              <a:off x="11774489" y="7357925"/>
              <a:ext cx="824043" cy="824043"/>
            </a:xfrm>
            <a:custGeom>
              <a:avLst/>
              <a:gdLst>
                <a:gd name="T0" fmla="*/ 330 w 660"/>
                <a:gd name="T1" fmla="*/ 80 h 661"/>
                <a:gd name="T2" fmla="*/ 330 w 660"/>
                <a:gd name="T3" fmla="*/ 80 h 661"/>
                <a:gd name="T4" fmla="*/ 80 w 660"/>
                <a:gd name="T5" fmla="*/ 330 h 661"/>
                <a:gd name="T6" fmla="*/ 80 w 660"/>
                <a:gd name="T7" fmla="*/ 330 h 661"/>
                <a:gd name="T8" fmla="*/ 330 w 660"/>
                <a:gd name="T9" fmla="*/ 581 h 661"/>
                <a:gd name="T10" fmla="*/ 330 w 660"/>
                <a:gd name="T11" fmla="*/ 581 h 661"/>
                <a:gd name="T12" fmla="*/ 580 w 660"/>
                <a:gd name="T13" fmla="*/ 330 h 661"/>
                <a:gd name="T14" fmla="*/ 580 w 660"/>
                <a:gd name="T15" fmla="*/ 330 h 661"/>
                <a:gd name="T16" fmla="*/ 330 w 660"/>
                <a:gd name="T17" fmla="*/ 80 h 661"/>
                <a:gd name="T18" fmla="*/ 330 w 660"/>
                <a:gd name="T19" fmla="*/ 660 h 661"/>
                <a:gd name="T20" fmla="*/ 330 w 660"/>
                <a:gd name="T21" fmla="*/ 660 h 661"/>
                <a:gd name="T22" fmla="*/ 0 w 660"/>
                <a:gd name="T23" fmla="*/ 330 h 661"/>
                <a:gd name="T24" fmla="*/ 0 w 660"/>
                <a:gd name="T25" fmla="*/ 330 h 661"/>
                <a:gd name="T26" fmla="*/ 330 w 660"/>
                <a:gd name="T27" fmla="*/ 0 h 661"/>
                <a:gd name="T28" fmla="*/ 330 w 660"/>
                <a:gd name="T29" fmla="*/ 0 h 661"/>
                <a:gd name="T30" fmla="*/ 659 w 660"/>
                <a:gd name="T31" fmla="*/ 330 h 661"/>
                <a:gd name="T32" fmla="*/ 659 w 660"/>
                <a:gd name="T33" fmla="*/ 330 h 661"/>
                <a:gd name="T34" fmla="*/ 330 w 660"/>
                <a:gd name="T35" fmla="*/ 66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0" h="661">
                  <a:moveTo>
                    <a:pt x="330" y="80"/>
                  </a:moveTo>
                  <a:lnTo>
                    <a:pt x="330" y="80"/>
                  </a:lnTo>
                  <a:cubicBezTo>
                    <a:pt x="192" y="80"/>
                    <a:pt x="80" y="192"/>
                    <a:pt x="80" y="330"/>
                  </a:cubicBezTo>
                  <a:lnTo>
                    <a:pt x="80" y="330"/>
                  </a:lnTo>
                  <a:cubicBezTo>
                    <a:pt x="80" y="469"/>
                    <a:pt x="192" y="581"/>
                    <a:pt x="330" y="581"/>
                  </a:cubicBezTo>
                  <a:lnTo>
                    <a:pt x="330" y="581"/>
                  </a:lnTo>
                  <a:cubicBezTo>
                    <a:pt x="467" y="581"/>
                    <a:pt x="580" y="469"/>
                    <a:pt x="580" y="330"/>
                  </a:cubicBezTo>
                  <a:lnTo>
                    <a:pt x="580" y="330"/>
                  </a:lnTo>
                  <a:cubicBezTo>
                    <a:pt x="580" y="192"/>
                    <a:pt x="467" y="80"/>
                    <a:pt x="330" y="80"/>
                  </a:cubicBezTo>
                  <a:close/>
                  <a:moveTo>
                    <a:pt x="330" y="660"/>
                  </a:moveTo>
                  <a:lnTo>
                    <a:pt x="330" y="660"/>
                  </a:lnTo>
                  <a:cubicBezTo>
                    <a:pt x="148" y="660"/>
                    <a:pt x="0" y="512"/>
                    <a:pt x="0" y="330"/>
                  </a:cubicBezTo>
                  <a:lnTo>
                    <a:pt x="0" y="330"/>
                  </a:lnTo>
                  <a:cubicBezTo>
                    <a:pt x="0" y="148"/>
                    <a:pt x="148" y="0"/>
                    <a:pt x="330" y="0"/>
                  </a:cubicBezTo>
                  <a:lnTo>
                    <a:pt x="330" y="0"/>
                  </a:lnTo>
                  <a:cubicBezTo>
                    <a:pt x="511" y="0"/>
                    <a:pt x="659" y="148"/>
                    <a:pt x="659" y="330"/>
                  </a:cubicBezTo>
                  <a:lnTo>
                    <a:pt x="659" y="330"/>
                  </a:lnTo>
                  <a:cubicBezTo>
                    <a:pt x="659" y="512"/>
                    <a:pt x="511" y="660"/>
                    <a:pt x="330" y="660"/>
                  </a:cubicBezTo>
                  <a:close/>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38" name="Freeform 311">
              <a:extLst>
                <a:ext uri="{FF2B5EF4-FFF2-40B4-BE49-F238E27FC236}">
                  <a16:creationId xmlns:a16="http://schemas.microsoft.com/office/drawing/2014/main" id="{93703FFC-2C6A-4A4D-B5C2-D4E906399FC3}"/>
                </a:ext>
              </a:extLst>
            </p:cNvPr>
            <p:cNvSpPr>
              <a:spLocks noChangeArrowheads="1"/>
            </p:cNvSpPr>
            <p:nvPr/>
          </p:nvSpPr>
          <p:spPr bwMode="auto">
            <a:xfrm>
              <a:off x="14499326" y="7676553"/>
              <a:ext cx="186783" cy="192275"/>
            </a:xfrm>
            <a:custGeom>
              <a:avLst/>
              <a:gdLst>
                <a:gd name="T0" fmla="*/ 75 w 152"/>
                <a:gd name="T1" fmla="*/ 152 h 153"/>
                <a:gd name="T2" fmla="*/ 75 w 152"/>
                <a:gd name="T3" fmla="*/ 152 h 153"/>
                <a:gd name="T4" fmla="*/ 0 w 152"/>
                <a:gd name="T5" fmla="*/ 76 h 153"/>
                <a:gd name="T6" fmla="*/ 0 w 152"/>
                <a:gd name="T7" fmla="*/ 76 h 153"/>
                <a:gd name="T8" fmla="*/ 75 w 152"/>
                <a:gd name="T9" fmla="*/ 0 h 153"/>
                <a:gd name="T10" fmla="*/ 75 w 152"/>
                <a:gd name="T11" fmla="*/ 0 h 153"/>
                <a:gd name="T12" fmla="*/ 151 w 152"/>
                <a:gd name="T13" fmla="*/ 76 h 153"/>
                <a:gd name="T14" fmla="*/ 151 w 152"/>
                <a:gd name="T15" fmla="*/ 76 h 153"/>
                <a:gd name="T16" fmla="*/ 75 w 152"/>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3">
                  <a:moveTo>
                    <a:pt x="75" y="152"/>
                  </a:moveTo>
                  <a:lnTo>
                    <a:pt x="75" y="152"/>
                  </a:lnTo>
                  <a:cubicBezTo>
                    <a:pt x="34" y="152"/>
                    <a:pt x="0" y="118"/>
                    <a:pt x="0" y="76"/>
                  </a:cubicBezTo>
                  <a:lnTo>
                    <a:pt x="0" y="76"/>
                  </a:lnTo>
                  <a:cubicBezTo>
                    <a:pt x="0" y="35"/>
                    <a:pt x="34" y="0"/>
                    <a:pt x="75" y="0"/>
                  </a:cubicBezTo>
                  <a:lnTo>
                    <a:pt x="75" y="0"/>
                  </a:lnTo>
                  <a:cubicBezTo>
                    <a:pt x="117" y="0"/>
                    <a:pt x="151" y="35"/>
                    <a:pt x="151" y="76"/>
                  </a:cubicBezTo>
                  <a:lnTo>
                    <a:pt x="151" y="76"/>
                  </a:lnTo>
                  <a:cubicBezTo>
                    <a:pt x="151" y="118"/>
                    <a:pt x="117" y="152"/>
                    <a:pt x="75" y="152"/>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39" name="Freeform 312">
              <a:extLst>
                <a:ext uri="{FF2B5EF4-FFF2-40B4-BE49-F238E27FC236}">
                  <a16:creationId xmlns:a16="http://schemas.microsoft.com/office/drawing/2014/main" id="{C7B5E5EA-F2EF-1C41-B366-9ACFBA6D7D23}"/>
                </a:ext>
              </a:extLst>
            </p:cNvPr>
            <p:cNvSpPr>
              <a:spLocks noChangeArrowheads="1"/>
            </p:cNvSpPr>
            <p:nvPr/>
          </p:nvSpPr>
          <p:spPr bwMode="auto">
            <a:xfrm>
              <a:off x="15098129" y="6874485"/>
              <a:ext cx="1796415" cy="1796411"/>
            </a:xfrm>
            <a:custGeom>
              <a:avLst/>
              <a:gdLst>
                <a:gd name="T0" fmla="*/ 1439 w 1440"/>
                <a:gd name="T1" fmla="*/ 1440 h 1441"/>
                <a:gd name="T2" fmla="*/ 0 w 1440"/>
                <a:gd name="T3" fmla="*/ 1440 h 1441"/>
                <a:gd name="T4" fmla="*/ 0 w 1440"/>
                <a:gd name="T5" fmla="*/ 0 h 1441"/>
                <a:gd name="T6" fmla="*/ 1439 w 1440"/>
                <a:gd name="T7" fmla="*/ 0 h 1441"/>
                <a:gd name="T8" fmla="*/ 1439 w 1440"/>
                <a:gd name="T9" fmla="*/ 1440 h 1441"/>
              </a:gdLst>
              <a:ahLst/>
              <a:cxnLst>
                <a:cxn ang="0">
                  <a:pos x="T0" y="T1"/>
                </a:cxn>
                <a:cxn ang="0">
                  <a:pos x="T2" y="T3"/>
                </a:cxn>
                <a:cxn ang="0">
                  <a:pos x="T4" y="T5"/>
                </a:cxn>
                <a:cxn ang="0">
                  <a:pos x="T6" y="T7"/>
                </a:cxn>
                <a:cxn ang="0">
                  <a:pos x="T8" y="T9"/>
                </a:cxn>
              </a:cxnLst>
              <a:rect l="0" t="0" r="r" b="b"/>
              <a:pathLst>
                <a:path w="1440" h="1441">
                  <a:moveTo>
                    <a:pt x="1439" y="1440"/>
                  </a:moveTo>
                  <a:lnTo>
                    <a:pt x="0" y="1440"/>
                  </a:lnTo>
                  <a:lnTo>
                    <a:pt x="0" y="0"/>
                  </a:lnTo>
                  <a:lnTo>
                    <a:pt x="1439" y="0"/>
                  </a:lnTo>
                  <a:lnTo>
                    <a:pt x="1439" y="1440"/>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40" name="Freeform 388">
              <a:extLst>
                <a:ext uri="{FF2B5EF4-FFF2-40B4-BE49-F238E27FC236}">
                  <a16:creationId xmlns:a16="http://schemas.microsoft.com/office/drawing/2014/main" id="{9BA3B1F9-0A17-7F48-B3AC-6B151ABDD14C}"/>
                </a:ext>
              </a:extLst>
            </p:cNvPr>
            <p:cNvSpPr>
              <a:spLocks noChangeArrowheads="1"/>
            </p:cNvSpPr>
            <p:nvPr/>
          </p:nvSpPr>
          <p:spPr bwMode="auto">
            <a:xfrm>
              <a:off x="12549083" y="3451959"/>
              <a:ext cx="1983199" cy="65923"/>
            </a:xfrm>
            <a:custGeom>
              <a:avLst/>
              <a:gdLst>
                <a:gd name="T0" fmla="*/ 0 w 1594"/>
                <a:gd name="T1" fmla="*/ 0 h 53"/>
                <a:gd name="T2" fmla="*/ 1593 w 1594"/>
                <a:gd name="T3" fmla="*/ 0 h 53"/>
                <a:gd name="T4" fmla="*/ 1593 w 1594"/>
                <a:gd name="T5" fmla="*/ 52 h 53"/>
                <a:gd name="T6" fmla="*/ 0 w 1594"/>
                <a:gd name="T7" fmla="*/ 52 h 53"/>
                <a:gd name="T8" fmla="*/ 0 w 1594"/>
                <a:gd name="T9" fmla="*/ 0 h 53"/>
              </a:gdLst>
              <a:ahLst/>
              <a:cxnLst>
                <a:cxn ang="0">
                  <a:pos x="T0" y="T1"/>
                </a:cxn>
                <a:cxn ang="0">
                  <a:pos x="T2" y="T3"/>
                </a:cxn>
                <a:cxn ang="0">
                  <a:pos x="T4" y="T5"/>
                </a:cxn>
                <a:cxn ang="0">
                  <a:pos x="T6" y="T7"/>
                </a:cxn>
                <a:cxn ang="0">
                  <a:pos x="T8" y="T9"/>
                </a:cxn>
              </a:cxnLst>
              <a:rect l="0" t="0" r="r" b="b"/>
              <a:pathLst>
                <a:path w="1594" h="53">
                  <a:moveTo>
                    <a:pt x="0" y="0"/>
                  </a:moveTo>
                  <a:lnTo>
                    <a:pt x="1593" y="0"/>
                  </a:lnTo>
                  <a:lnTo>
                    <a:pt x="1593" y="52"/>
                  </a:lnTo>
                  <a:lnTo>
                    <a:pt x="0" y="52"/>
                  </a:lnTo>
                  <a:lnTo>
                    <a:pt x="0" y="0"/>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41" name="Freeform 389">
              <a:extLst>
                <a:ext uri="{FF2B5EF4-FFF2-40B4-BE49-F238E27FC236}">
                  <a16:creationId xmlns:a16="http://schemas.microsoft.com/office/drawing/2014/main" id="{E5CDA043-657F-7340-B8FA-7BDAECEC78D6}"/>
                </a:ext>
              </a:extLst>
            </p:cNvPr>
            <p:cNvSpPr>
              <a:spLocks noChangeArrowheads="1"/>
            </p:cNvSpPr>
            <p:nvPr/>
          </p:nvSpPr>
          <p:spPr bwMode="auto">
            <a:xfrm>
              <a:off x="12016204" y="3309127"/>
              <a:ext cx="346096" cy="346100"/>
            </a:xfrm>
            <a:custGeom>
              <a:avLst/>
              <a:gdLst>
                <a:gd name="T0" fmla="*/ 277 w 278"/>
                <a:gd name="T1" fmla="*/ 139 h 279"/>
                <a:gd name="T2" fmla="*/ 277 w 278"/>
                <a:gd name="T3" fmla="*/ 139 h 279"/>
                <a:gd name="T4" fmla="*/ 139 w 278"/>
                <a:gd name="T5" fmla="*/ 278 h 279"/>
                <a:gd name="T6" fmla="*/ 139 w 278"/>
                <a:gd name="T7" fmla="*/ 278 h 279"/>
                <a:gd name="T8" fmla="*/ 0 w 278"/>
                <a:gd name="T9" fmla="*/ 139 h 279"/>
                <a:gd name="T10" fmla="*/ 0 w 278"/>
                <a:gd name="T11" fmla="*/ 139 h 279"/>
                <a:gd name="T12" fmla="*/ 139 w 278"/>
                <a:gd name="T13" fmla="*/ 0 h 279"/>
                <a:gd name="T14" fmla="*/ 139 w 278"/>
                <a:gd name="T15" fmla="*/ 0 h 279"/>
                <a:gd name="T16" fmla="*/ 277 w 278"/>
                <a:gd name="T17"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79">
                  <a:moveTo>
                    <a:pt x="277" y="139"/>
                  </a:moveTo>
                  <a:lnTo>
                    <a:pt x="277" y="139"/>
                  </a:lnTo>
                  <a:cubicBezTo>
                    <a:pt x="277" y="215"/>
                    <a:pt x="215" y="278"/>
                    <a:pt x="139" y="278"/>
                  </a:cubicBezTo>
                  <a:lnTo>
                    <a:pt x="139" y="278"/>
                  </a:lnTo>
                  <a:cubicBezTo>
                    <a:pt x="63" y="278"/>
                    <a:pt x="0" y="215"/>
                    <a:pt x="0" y="139"/>
                  </a:cubicBezTo>
                  <a:lnTo>
                    <a:pt x="0" y="139"/>
                  </a:lnTo>
                  <a:cubicBezTo>
                    <a:pt x="0" y="62"/>
                    <a:pt x="63" y="0"/>
                    <a:pt x="139" y="0"/>
                  </a:cubicBezTo>
                  <a:lnTo>
                    <a:pt x="139" y="0"/>
                  </a:lnTo>
                  <a:cubicBezTo>
                    <a:pt x="215" y="0"/>
                    <a:pt x="277" y="62"/>
                    <a:pt x="277" y="139"/>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42" name="Freeform 390">
              <a:extLst>
                <a:ext uri="{FF2B5EF4-FFF2-40B4-BE49-F238E27FC236}">
                  <a16:creationId xmlns:a16="http://schemas.microsoft.com/office/drawing/2014/main" id="{ABA8EC8F-D506-0A4F-AECD-88BC6DB91FAE}"/>
                </a:ext>
              </a:extLst>
            </p:cNvPr>
            <p:cNvSpPr>
              <a:spLocks noChangeArrowheads="1"/>
            </p:cNvSpPr>
            <p:nvPr/>
          </p:nvSpPr>
          <p:spPr bwMode="auto">
            <a:xfrm>
              <a:off x="11774489" y="3072905"/>
              <a:ext cx="824043" cy="824043"/>
            </a:xfrm>
            <a:custGeom>
              <a:avLst/>
              <a:gdLst>
                <a:gd name="T0" fmla="*/ 330 w 660"/>
                <a:gd name="T1" fmla="*/ 79 h 661"/>
                <a:gd name="T2" fmla="*/ 330 w 660"/>
                <a:gd name="T3" fmla="*/ 79 h 661"/>
                <a:gd name="T4" fmla="*/ 80 w 660"/>
                <a:gd name="T5" fmla="*/ 330 h 661"/>
                <a:gd name="T6" fmla="*/ 80 w 660"/>
                <a:gd name="T7" fmla="*/ 330 h 661"/>
                <a:gd name="T8" fmla="*/ 330 w 660"/>
                <a:gd name="T9" fmla="*/ 580 h 661"/>
                <a:gd name="T10" fmla="*/ 330 w 660"/>
                <a:gd name="T11" fmla="*/ 580 h 661"/>
                <a:gd name="T12" fmla="*/ 580 w 660"/>
                <a:gd name="T13" fmla="*/ 330 h 661"/>
                <a:gd name="T14" fmla="*/ 580 w 660"/>
                <a:gd name="T15" fmla="*/ 330 h 661"/>
                <a:gd name="T16" fmla="*/ 330 w 660"/>
                <a:gd name="T17" fmla="*/ 79 h 661"/>
                <a:gd name="T18" fmla="*/ 330 w 660"/>
                <a:gd name="T19" fmla="*/ 660 h 661"/>
                <a:gd name="T20" fmla="*/ 330 w 660"/>
                <a:gd name="T21" fmla="*/ 660 h 661"/>
                <a:gd name="T22" fmla="*/ 0 w 660"/>
                <a:gd name="T23" fmla="*/ 330 h 661"/>
                <a:gd name="T24" fmla="*/ 0 w 660"/>
                <a:gd name="T25" fmla="*/ 330 h 661"/>
                <a:gd name="T26" fmla="*/ 330 w 660"/>
                <a:gd name="T27" fmla="*/ 0 h 661"/>
                <a:gd name="T28" fmla="*/ 330 w 660"/>
                <a:gd name="T29" fmla="*/ 0 h 661"/>
                <a:gd name="T30" fmla="*/ 659 w 660"/>
                <a:gd name="T31" fmla="*/ 330 h 661"/>
                <a:gd name="T32" fmla="*/ 659 w 660"/>
                <a:gd name="T33" fmla="*/ 330 h 661"/>
                <a:gd name="T34" fmla="*/ 330 w 660"/>
                <a:gd name="T35" fmla="*/ 66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0" h="661">
                  <a:moveTo>
                    <a:pt x="330" y="79"/>
                  </a:moveTo>
                  <a:lnTo>
                    <a:pt x="330" y="79"/>
                  </a:lnTo>
                  <a:cubicBezTo>
                    <a:pt x="192" y="79"/>
                    <a:pt x="80" y="191"/>
                    <a:pt x="80" y="330"/>
                  </a:cubicBezTo>
                  <a:lnTo>
                    <a:pt x="80" y="330"/>
                  </a:lnTo>
                  <a:cubicBezTo>
                    <a:pt x="80" y="468"/>
                    <a:pt x="192" y="580"/>
                    <a:pt x="330" y="580"/>
                  </a:cubicBezTo>
                  <a:lnTo>
                    <a:pt x="330" y="580"/>
                  </a:lnTo>
                  <a:cubicBezTo>
                    <a:pt x="467" y="580"/>
                    <a:pt x="580" y="468"/>
                    <a:pt x="580" y="330"/>
                  </a:cubicBezTo>
                  <a:lnTo>
                    <a:pt x="580" y="330"/>
                  </a:lnTo>
                  <a:cubicBezTo>
                    <a:pt x="580" y="191"/>
                    <a:pt x="467" y="79"/>
                    <a:pt x="330" y="79"/>
                  </a:cubicBezTo>
                  <a:close/>
                  <a:moveTo>
                    <a:pt x="330" y="660"/>
                  </a:moveTo>
                  <a:lnTo>
                    <a:pt x="330" y="660"/>
                  </a:lnTo>
                  <a:cubicBezTo>
                    <a:pt x="148" y="660"/>
                    <a:pt x="0" y="512"/>
                    <a:pt x="0" y="330"/>
                  </a:cubicBezTo>
                  <a:lnTo>
                    <a:pt x="0" y="330"/>
                  </a:lnTo>
                  <a:cubicBezTo>
                    <a:pt x="0" y="148"/>
                    <a:pt x="148" y="0"/>
                    <a:pt x="330" y="0"/>
                  </a:cubicBezTo>
                  <a:lnTo>
                    <a:pt x="330" y="0"/>
                  </a:lnTo>
                  <a:cubicBezTo>
                    <a:pt x="511" y="0"/>
                    <a:pt x="659" y="148"/>
                    <a:pt x="659" y="330"/>
                  </a:cubicBezTo>
                  <a:lnTo>
                    <a:pt x="659" y="330"/>
                  </a:lnTo>
                  <a:cubicBezTo>
                    <a:pt x="659" y="512"/>
                    <a:pt x="511" y="660"/>
                    <a:pt x="330" y="660"/>
                  </a:cubicBezTo>
                  <a:close/>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43" name="Freeform 391">
              <a:extLst>
                <a:ext uri="{FF2B5EF4-FFF2-40B4-BE49-F238E27FC236}">
                  <a16:creationId xmlns:a16="http://schemas.microsoft.com/office/drawing/2014/main" id="{45AD7FB7-0A31-824E-A64D-E95F05C0C95C}"/>
                </a:ext>
              </a:extLst>
            </p:cNvPr>
            <p:cNvSpPr>
              <a:spLocks noChangeArrowheads="1"/>
            </p:cNvSpPr>
            <p:nvPr/>
          </p:nvSpPr>
          <p:spPr bwMode="auto">
            <a:xfrm>
              <a:off x="14499326" y="3386038"/>
              <a:ext cx="186783" cy="192279"/>
            </a:xfrm>
            <a:custGeom>
              <a:avLst/>
              <a:gdLst>
                <a:gd name="T0" fmla="*/ 75 w 152"/>
                <a:gd name="T1" fmla="*/ 152 h 153"/>
                <a:gd name="T2" fmla="*/ 75 w 152"/>
                <a:gd name="T3" fmla="*/ 152 h 153"/>
                <a:gd name="T4" fmla="*/ 0 w 152"/>
                <a:gd name="T5" fmla="*/ 76 h 153"/>
                <a:gd name="T6" fmla="*/ 0 w 152"/>
                <a:gd name="T7" fmla="*/ 76 h 153"/>
                <a:gd name="T8" fmla="*/ 75 w 152"/>
                <a:gd name="T9" fmla="*/ 0 h 153"/>
                <a:gd name="T10" fmla="*/ 75 w 152"/>
                <a:gd name="T11" fmla="*/ 0 h 153"/>
                <a:gd name="T12" fmla="*/ 151 w 152"/>
                <a:gd name="T13" fmla="*/ 76 h 153"/>
                <a:gd name="T14" fmla="*/ 151 w 152"/>
                <a:gd name="T15" fmla="*/ 76 h 153"/>
                <a:gd name="T16" fmla="*/ 75 w 152"/>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3">
                  <a:moveTo>
                    <a:pt x="75" y="152"/>
                  </a:moveTo>
                  <a:lnTo>
                    <a:pt x="75" y="152"/>
                  </a:lnTo>
                  <a:cubicBezTo>
                    <a:pt x="34" y="152"/>
                    <a:pt x="0" y="117"/>
                    <a:pt x="0" y="76"/>
                  </a:cubicBezTo>
                  <a:lnTo>
                    <a:pt x="0" y="76"/>
                  </a:lnTo>
                  <a:cubicBezTo>
                    <a:pt x="0" y="34"/>
                    <a:pt x="34" y="0"/>
                    <a:pt x="75" y="0"/>
                  </a:cubicBezTo>
                  <a:lnTo>
                    <a:pt x="75" y="0"/>
                  </a:lnTo>
                  <a:cubicBezTo>
                    <a:pt x="117" y="0"/>
                    <a:pt x="151" y="34"/>
                    <a:pt x="151" y="76"/>
                  </a:cubicBezTo>
                  <a:lnTo>
                    <a:pt x="151" y="76"/>
                  </a:lnTo>
                  <a:cubicBezTo>
                    <a:pt x="151" y="117"/>
                    <a:pt x="117" y="152"/>
                    <a:pt x="75" y="152"/>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44" name="Freeform 392">
              <a:extLst>
                <a:ext uri="{FF2B5EF4-FFF2-40B4-BE49-F238E27FC236}">
                  <a16:creationId xmlns:a16="http://schemas.microsoft.com/office/drawing/2014/main" id="{E4DE9F79-D409-A945-8B2D-974F10FD213F}"/>
                </a:ext>
              </a:extLst>
            </p:cNvPr>
            <p:cNvSpPr>
              <a:spLocks noChangeArrowheads="1"/>
            </p:cNvSpPr>
            <p:nvPr/>
          </p:nvSpPr>
          <p:spPr bwMode="auto">
            <a:xfrm>
              <a:off x="15098129" y="2583971"/>
              <a:ext cx="1796415" cy="1796415"/>
            </a:xfrm>
            <a:custGeom>
              <a:avLst/>
              <a:gdLst>
                <a:gd name="T0" fmla="*/ 1439 w 1440"/>
                <a:gd name="T1" fmla="*/ 1440 h 1441"/>
                <a:gd name="T2" fmla="*/ 0 w 1440"/>
                <a:gd name="T3" fmla="*/ 1440 h 1441"/>
                <a:gd name="T4" fmla="*/ 0 w 1440"/>
                <a:gd name="T5" fmla="*/ 0 h 1441"/>
                <a:gd name="T6" fmla="*/ 1439 w 1440"/>
                <a:gd name="T7" fmla="*/ 0 h 1441"/>
                <a:gd name="T8" fmla="*/ 1439 w 1440"/>
                <a:gd name="T9" fmla="*/ 1440 h 1441"/>
              </a:gdLst>
              <a:ahLst/>
              <a:cxnLst>
                <a:cxn ang="0">
                  <a:pos x="T0" y="T1"/>
                </a:cxn>
                <a:cxn ang="0">
                  <a:pos x="T2" y="T3"/>
                </a:cxn>
                <a:cxn ang="0">
                  <a:pos x="T4" y="T5"/>
                </a:cxn>
                <a:cxn ang="0">
                  <a:pos x="T6" y="T7"/>
                </a:cxn>
                <a:cxn ang="0">
                  <a:pos x="T8" y="T9"/>
                </a:cxn>
              </a:cxnLst>
              <a:rect l="0" t="0" r="r" b="b"/>
              <a:pathLst>
                <a:path w="1440" h="1441">
                  <a:moveTo>
                    <a:pt x="1439" y="1440"/>
                  </a:moveTo>
                  <a:lnTo>
                    <a:pt x="0" y="1440"/>
                  </a:lnTo>
                  <a:lnTo>
                    <a:pt x="0" y="0"/>
                  </a:lnTo>
                  <a:lnTo>
                    <a:pt x="1439" y="0"/>
                  </a:lnTo>
                  <a:lnTo>
                    <a:pt x="1439" y="1440"/>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45" name="Freeform 470">
              <a:extLst>
                <a:ext uri="{FF2B5EF4-FFF2-40B4-BE49-F238E27FC236}">
                  <a16:creationId xmlns:a16="http://schemas.microsoft.com/office/drawing/2014/main" id="{EE590437-A5EE-254A-A60D-C70F42BFFB35}"/>
                </a:ext>
              </a:extLst>
            </p:cNvPr>
            <p:cNvSpPr>
              <a:spLocks noChangeArrowheads="1"/>
            </p:cNvSpPr>
            <p:nvPr/>
          </p:nvSpPr>
          <p:spPr bwMode="auto">
            <a:xfrm>
              <a:off x="9851723" y="5594469"/>
              <a:ext cx="1983195" cy="65923"/>
            </a:xfrm>
            <a:custGeom>
              <a:avLst/>
              <a:gdLst>
                <a:gd name="T0" fmla="*/ 1591 w 1592"/>
                <a:gd name="T1" fmla="*/ 50 h 51"/>
                <a:gd name="T2" fmla="*/ 0 w 1592"/>
                <a:gd name="T3" fmla="*/ 50 h 51"/>
                <a:gd name="T4" fmla="*/ 0 w 1592"/>
                <a:gd name="T5" fmla="*/ 0 h 51"/>
                <a:gd name="T6" fmla="*/ 1591 w 1592"/>
                <a:gd name="T7" fmla="*/ 0 h 51"/>
                <a:gd name="T8" fmla="*/ 1591 w 1592"/>
                <a:gd name="T9" fmla="*/ 50 h 51"/>
              </a:gdLst>
              <a:ahLst/>
              <a:cxnLst>
                <a:cxn ang="0">
                  <a:pos x="T0" y="T1"/>
                </a:cxn>
                <a:cxn ang="0">
                  <a:pos x="T2" y="T3"/>
                </a:cxn>
                <a:cxn ang="0">
                  <a:pos x="T4" y="T5"/>
                </a:cxn>
                <a:cxn ang="0">
                  <a:pos x="T6" y="T7"/>
                </a:cxn>
                <a:cxn ang="0">
                  <a:pos x="T8" y="T9"/>
                </a:cxn>
              </a:cxnLst>
              <a:rect l="0" t="0" r="r" b="b"/>
              <a:pathLst>
                <a:path w="1592" h="51">
                  <a:moveTo>
                    <a:pt x="1591" y="50"/>
                  </a:moveTo>
                  <a:lnTo>
                    <a:pt x="0" y="50"/>
                  </a:lnTo>
                  <a:lnTo>
                    <a:pt x="0" y="0"/>
                  </a:lnTo>
                  <a:lnTo>
                    <a:pt x="1591" y="0"/>
                  </a:lnTo>
                  <a:lnTo>
                    <a:pt x="1591" y="50"/>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46" name="Freeform 471">
              <a:extLst>
                <a:ext uri="{FF2B5EF4-FFF2-40B4-BE49-F238E27FC236}">
                  <a16:creationId xmlns:a16="http://schemas.microsoft.com/office/drawing/2014/main" id="{8084898E-A0B8-2A4D-9361-84FA22B7BB35}"/>
                </a:ext>
              </a:extLst>
            </p:cNvPr>
            <p:cNvSpPr>
              <a:spLocks noChangeArrowheads="1"/>
            </p:cNvSpPr>
            <p:nvPr/>
          </p:nvSpPr>
          <p:spPr bwMode="auto">
            <a:xfrm>
              <a:off x="12016204" y="5451638"/>
              <a:ext cx="346096" cy="346100"/>
            </a:xfrm>
            <a:custGeom>
              <a:avLst/>
              <a:gdLst>
                <a:gd name="T0" fmla="*/ 0 w 278"/>
                <a:gd name="T1" fmla="*/ 139 h 279"/>
                <a:gd name="T2" fmla="*/ 0 w 278"/>
                <a:gd name="T3" fmla="*/ 139 h 279"/>
                <a:gd name="T4" fmla="*/ 139 w 278"/>
                <a:gd name="T5" fmla="*/ 0 h 279"/>
                <a:gd name="T6" fmla="*/ 139 w 278"/>
                <a:gd name="T7" fmla="*/ 0 h 279"/>
                <a:gd name="T8" fmla="*/ 277 w 278"/>
                <a:gd name="T9" fmla="*/ 139 h 279"/>
                <a:gd name="T10" fmla="*/ 277 w 278"/>
                <a:gd name="T11" fmla="*/ 139 h 279"/>
                <a:gd name="T12" fmla="*/ 139 w 278"/>
                <a:gd name="T13" fmla="*/ 278 h 279"/>
                <a:gd name="T14" fmla="*/ 139 w 278"/>
                <a:gd name="T15" fmla="*/ 278 h 279"/>
                <a:gd name="T16" fmla="*/ 0 w 278"/>
                <a:gd name="T17"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79">
                  <a:moveTo>
                    <a:pt x="0" y="139"/>
                  </a:moveTo>
                  <a:lnTo>
                    <a:pt x="0" y="139"/>
                  </a:lnTo>
                  <a:cubicBezTo>
                    <a:pt x="0" y="62"/>
                    <a:pt x="62" y="0"/>
                    <a:pt x="139" y="0"/>
                  </a:cubicBezTo>
                  <a:lnTo>
                    <a:pt x="139" y="0"/>
                  </a:lnTo>
                  <a:cubicBezTo>
                    <a:pt x="214" y="0"/>
                    <a:pt x="277" y="62"/>
                    <a:pt x="277" y="139"/>
                  </a:cubicBezTo>
                  <a:lnTo>
                    <a:pt x="277" y="139"/>
                  </a:lnTo>
                  <a:cubicBezTo>
                    <a:pt x="277" y="216"/>
                    <a:pt x="214" y="278"/>
                    <a:pt x="139" y="278"/>
                  </a:cubicBezTo>
                  <a:lnTo>
                    <a:pt x="139" y="278"/>
                  </a:lnTo>
                  <a:cubicBezTo>
                    <a:pt x="62" y="278"/>
                    <a:pt x="0" y="216"/>
                    <a:pt x="0" y="139"/>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47" name="Freeform 472">
              <a:extLst>
                <a:ext uri="{FF2B5EF4-FFF2-40B4-BE49-F238E27FC236}">
                  <a16:creationId xmlns:a16="http://schemas.microsoft.com/office/drawing/2014/main" id="{10B0F08C-DCD6-D24C-B70C-2E56B6611817}"/>
                </a:ext>
              </a:extLst>
            </p:cNvPr>
            <p:cNvSpPr>
              <a:spLocks noChangeArrowheads="1"/>
            </p:cNvSpPr>
            <p:nvPr/>
          </p:nvSpPr>
          <p:spPr bwMode="auto">
            <a:xfrm>
              <a:off x="11785477" y="5215415"/>
              <a:ext cx="824043" cy="824043"/>
            </a:xfrm>
            <a:custGeom>
              <a:avLst/>
              <a:gdLst>
                <a:gd name="T0" fmla="*/ 330 w 660"/>
                <a:gd name="T1" fmla="*/ 581 h 663"/>
                <a:gd name="T2" fmla="*/ 330 w 660"/>
                <a:gd name="T3" fmla="*/ 581 h 663"/>
                <a:gd name="T4" fmla="*/ 580 w 660"/>
                <a:gd name="T5" fmla="*/ 331 h 663"/>
                <a:gd name="T6" fmla="*/ 580 w 660"/>
                <a:gd name="T7" fmla="*/ 331 h 663"/>
                <a:gd name="T8" fmla="*/ 330 w 660"/>
                <a:gd name="T9" fmla="*/ 80 h 663"/>
                <a:gd name="T10" fmla="*/ 330 w 660"/>
                <a:gd name="T11" fmla="*/ 80 h 663"/>
                <a:gd name="T12" fmla="*/ 80 w 660"/>
                <a:gd name="T13" fmla="*/ 331 h 663"/>
                <a:gd name="T14" fmla="*/ 80 w 660"/>
                <a:gd name="T15" fmla="*/ 331 h 663"/>
                <a:gd name="T16" fmla="*/ 330 w 660"/>
                <a:gd name="T17" fmla="*/ 581 h 663"/>
                <a:gd name="T18" fmla="*/ 330 w 660"/>
                <a:gd name="T19" fmla="*/ 0 h 663"/>
                <a:gd name="T20" fmla="*/ 330 w 660"/>
                <a:gd name="T21" fmla="*/ 0 h 663"/>
                <a:gd name="T22" fmla="*/ 659 w 660"/>
                <a:gd name="T23" fmla="*/ 331 h 663"/>
                <a:gd name="T24" fmla="*/ 659 w 660"/>
                <a:gd name="T25" fmla="*/ 331 h 663"/>
                <a:gd name="T26" fmla="*/ 330 w 660"/>
                <a:gd name="T27" fmla="*/ 662 h 663"/>
                <a:gd name="T28" fmla="*/ 330 w 660"/>
                <a:gd name="T29" fmla="*/ 662 h 663"/>
                <a:gd name="T30" fmla="*/ 0 w 660"/>
                <a:gd name="T31" fmla="*/ 331 h 663"/>
                <a:gd name="T32" fmla="*/ 0 w 660"/>
                <a:gd name="T33" fmla="*/ 331 h 663"/>
                <a:gd name="T34" fmla="*/ 330 w 660"/>
                <a:gd name="T35"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0" h="663">
                  <a:moveTo>
                    <a:pt x="330" y="581"/>
                  </a:moveTo>
                  <a:lnTo>
                    <a:pt x="330" y="581"/>
                  </a:lnTo>
                  <a:cubicBezTo>
                    <a:pt x="467" y="581"/>
                    <a:pt x="580" y="469"/>
                    <a:pt x="580" y="331"/>
                  </a:cubicBezTo>
                  <a:lnTo>
                    <a:pt x="580" y="331"/>
                  </a:lnTo>
                  <a:cubicBezTo>
                    <a:pt x="580" y="193"/>
                    <a:pt x="467" y="80"/>
                    <a:pt x="330" y="80"/>
                  </a:cubicBezTo>
                  <a:lnTo>
                    <a:pt x="330" y="80"/>
                  </a:lnTo>
                  <a:cubicBezTo>
                    <a:pt x="192" y="80"/>
                    <a:pt x="80" y="193"/>
                    <a:pt x="80" y="331"/>
                  </a:cubicBezTo>
                  <a:lnTo>
                    <a:pt x="80" y="331"/>
                  </a:lnTo>
                  <a:cubicBezTo>
                    <a:pt x="80" y="469"/>
                    <a:pt x="192" y="581"/>
                    <a:pt x="330" y="581"/>
                  </a:cubicBezTo>
                  <a:close/>
                  <a:moveTo>
                    <a:pt x="330" y="0"/>
                  </a:moveTo>
                  <a:lnTo>
                    <a:pt x="330" y="0"/>
                  </a:lnTo>
                  <a:cubicBezTo>
                    <a:pt x="511" y="0"/>
                    <a:pt x="659" y="149"/>
                    <a:pt x="659" y="331"/>
                  </a:cubicBezTo>
                  <a:lnTo>
                    <a:pt x="659" y="331"/>
                  </a:lnTo>
                  <a:cubicBezTo>
                    <a:pt x="659" y="513"/>
                    <a:pt x="511" y="662"/>
                    <a:pt x="330" y="662"/>
                  </a:cubicBezTo>
                  <a:lnTo>
                    <a:pt x="330" y="662"/>
                  </a:lnTo>
                  <a:cubicBezTo>
                    <a:pt x="148" y="662"/>
                    <a:pt x="0" y="513"/>
                    <a:pt x="0" y="331"/>
                  </a:cubicBezTo>
                  <a:lnTo>
                    <a:pt x="0" y="331"/>
                  </a:lnTo>
                  <a:cubicBezTo>
                    <a:pt x="0" y="149"/>
                    <a:pt x="148" y="0"/>
                    <a:pt x="330" y="0"/>
                  </a:cubicBezTo>
                  <a:close/>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48" name="Freeform 473">
              <a:extLst>
                <a:ext uri="{FF2B5EF4-FFF2-40B4-BE49-F238E27FC236}">
                  <a16:creationId xmlns:a16="http://schemas.microsoft.com/office/drawing/2014/main" id="{EF4FCC08-E3AE-C84A-9F8A-46E3C5F9004C}"/>
                </a:ext>
              </a:extLst>
            </p:cNvPr>
            <p:cNvSpPr>
              <a:spLocks noChangeArrowheads="1"/>
            </p:cNvSpPr>
            <p:nvPr/>
          </p:nvSpPr>
          <p:spPr bwMode="auto">
            <a:xfrm>
              <a:off x="9692406" y="5534046"/>
              <a:ext cx="192279" cy="186783"/>
            </a:xfrm>
            <a:custGeom>
              <a:avLst/>
              <a:gdLst>
                <a:gd name="T0" fmla="*/ 76 w 153"/>
                <a:gd name="T1" fmla="*/ 0 h 151"/>
                <a:gd name="T2" fmla="*/ 76 w 153"/>
                <a:gd name="T3" fmla="*/ 0 h 151"/>
                <a:gd name="T4" fmla="*/ 152 w 153"/>
                <a:gd name="T5" fmla="*/ 75 h 151"/>
                <a:gd name="T6" fmla="*/ 152 w 153"/>
                <a:gd name="T7" fmla="*/ 75 h 151"/>
                <a:gd name="T8" fmla="*/ 76 w 153"/>
                <a:gd name="T9" fmla="*/ 150 h 151"/>
                <a:gd name="T10" fmla="*/ 76 w 153"/>
                <a:gd name="T11" fmla="*/ 150 h 151"/>
                <a:gd name="T12" fmla="*/ 0 w 153"/>
                <a:gd name="T13" fmla="*/ 75 h 151"/>
                <a:gd name="T14" fmla="*/ 0 w 153"/>
                <a:gd name="T15" fmla="*/ 75 h 151"/>
                <a:gd name="T16" fmla="*/ 76 w 153"/>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51">
                  <a:moveTo>
                    <a:pt x="76" y="0"/>
                  </a:moveTo>
                  <a:lnTo>
                    <a:pt x="76" y="0"/>
                  </a:lnTo>
                  <a:cubicBezTo>
                    <a:pt x="118" y="0"/>
                    <a:pt x="152" y="33"/>
                    <a:pt x="152" y="75"/>
                  </a:cubicBezTo>
                  <a:lnTo>
                    <a:pt x="152" y="75"/>
                  </a:lnTo>
                  <a:cubicBezTo>
                    <a:pt x="152" y="117"/>
                    <a:pt x="118" y="150"/>
                    <a:pt x="76" y="150"/>
                  </a:cubicBezTo>
                  <a:lnTo>
                    <a:pt x="76" y="150"/>
                  </a:lnTo>
                  <a:cubicBezTo>
                    <a:pt x="34" y="150"/>
                    <a:pt x="0" y="117"/>
                    <a:pt x="0" y="75"/>
                  </a:cubicBezTo>
                  <a:lnTo>
                    <a:pt x="0" y="75"/>
                  </a:lnTo>
                  <a:cubicBezTo>
                    <a:pt x="0" y="33"/>
                    <a:pt x="34" y="0"/>
                    <a:pt x="76" y="0"/>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49" name="Freeform 474">
              <a:extLst>
                <a:ext uri="{FF2B5EF4-FFF2-40B4-BE49-F238E27FC236}">
                  <a16:creationId xmlns:a16="http://schemas.microsoft.com/office/drawing/2014/main" id="{CE43B536-83B7-174E-9286-978D9AE620C6}"/>
                </a:ext>
              </a:extLst>
            </p:cNvPr>
            <p:cNvSpPr>
              <a:spLocks noChangeArrowheads="1"/>
            </p:cNvSpPr>
            <p:nvPr/>
          </p:nvSpPr>
          <p:spPr bwMode="auto">
            <a:xfrm>
              <a:off x="7483973" y="4731978"/>
              <a:ext cx="1796415" cy="1790919"/>
            </a:xfrm>
            <a:custGeom>
              <a:avLst/>
              <a:gdLst>
                <a:gd name="T0" fmla="*/ 1439 w 1440"/>
                <a:gd name="T1" fmla="*/ 1438 h 1439"/>
                <a:gd name="T2" fmla="*/ 0 w 1440"/>
                <a:gd name="T3" fmla="*/ 1438 h 1439"/>
                <a:gd name="T4" fmla="*/ 0 w 1440"/>
                <a:gd name="T5" fmla="*/ 0 h 1439"/>
                <a:gd name="T6" fmla="*/ 1439 w 1440"/>
                <a:gd name="T7" fmla="*/ 0 h 1439"/>
                <a:gd name="T8" fmla="*/ 1439 w 1440"/>
                <a:gd name="T9" fmla="*/ 1438 h 1439"/>
              </a:gdLst>
              <a:ahLst/>
              <a:cxnLst>
                <a:cxn ang="0">
                  <a:pos x="T0" y="T1"/>
                </a:cxn>
                <a:cxn ang="0">
                  <a:pos x="T2" y="T3"/>
                </a:cxn>
                <a:cxn ang="0">
                  <a:pos x="T4" y="T5"/>
                </a:cxn>
                <a:cxn ang="0">
                  <a:pos x="T6" y="T7"/>
                </a:cxn>
                <a:cxn ang="0">
                  <a:pos x="T8" y="T9"/>
                </a:cxn>
              </a:cxnLst>
              <a:rect l="0" t="0" r="r" b="b"/>
              <a:pathLst>
                <a:path w="1440" h="1439">
                  <a:moveTo>
                    <a:pt x="1439" y="1438"/>
                  </a:moveTo>
                  <a:lnTo>
                    <a:pt x="0" y="1438"/>
                  </a:lnTo>
                  <a:lnTo>
                    <a:pt x="0" y="0"/>
                  </a:lnTo>
                  <a:lnTo>
                    <a:pt x="1439" y="0"/>
                  </a:lnTo>
                  <a:lnTo>
                    <a:pt x="1439" y="1438"/>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
          <p:nvSpPr>
            <p:cNvPr id="6" name="TextBox 5">
              <a:extLst>
                <a:ext uri="{FF2B5EF4-FFF2-40B4-BE49-F238E27FC236}">
                  <a16:creationId xmlns:a16="http://schemas.microsoft.com/office/drawing/2014/main" id="{4CD224D8-2B0C-7C48-A1C1-61D40AE3C148}"/>
                </a:ext>
              </a:extLst>
            </p:cNvPr>
            <p:cNvSpPr txBox="1"/>
            <p:nvPr/>
          </p:nvSpPr>
          <p:spPr>
            <a:xfrm>
              <a:off x="17185706" y="2568810"/>
              <a:ext cx="5716671" cy="1552092"/>
            </a:xfrm>
            <a:prstGeom prst="rect">
              <a:avLst/>
            </a:prstGeom>
            <a:noFill/>
          </p:spPr>
          <p:txBody>
            <a:bodyPr wrap="square" rtlCol="0" anchor="t">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Specialist contractor and CRG</a:t>
              </a:r>
            </a:p>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The new curriculum was developed </a:t>
              </a:r>
              <a:endParaRPr kumimoji="0" lang="en-US" sz="1300" b="0" i="0" u="none" strike="noStrike" kern="1200" cap="none" spc="-16" normalizeH="0" baseline="0" noProof="0" dirty="0">
                <a:ln>
                  <a:noFill/>
                </a:ln>
                <a:solidFill>
                  <a:prstClr val="black"/>
                </a:solidFill>
                <a:effectLst/>
                <a:uLnTx/>
                <a:uFillTx/>
                <a:latin typeface="DM Sans" pitchFamily="2" charset="77"/>
                <a:ea typeface="+mn-ea"/>
                <a:cs typeface="+mn-cs"/>
              </a:endParaRPr>
            </a:p>
          </p:txBody>
        </p:sp>
        <p:sp>
          <p:nvSpPr>
            <p:cNvPr id="10" name="TextBox 9">
              <a:extLst>
                <a:ext uri="{FF2B5EF4-FFF2-40B4-BE49-F238E27FC236}">
                  <a16:creationId xmlns:a16="http://schemas.microsoft.com/office/drawing/2014/main" id="{6F0DFF8F-6B02-FF41-B7B5-02DF8C733B62}"/>
                </a:ext>
              </a:extLst>
            </p:cNvPr>
            <p:cNvSpPr txBox="1"/>
            <p:nvPr/>
          </p:nvSpPr>
          <p:spPr>
            <a:xfrm>
              <a:off x="12922616" y="5192648"/>
              <a:ext cx="1375624" cy="725070"/>
            </a:xfrm>
            <a:prstGeom prst="rect">
              <a:avLst/>
            </a:prstGeom>
            <a:noFill/>
          </p:spPr>
          <p:txBody>
            <a:bodyPr wrap="none" rtlCol="0" anchor="b">
              <a:spAutoFit/>
            </a:bodyPr>
            <a:lstStyle/>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600" b="1" i="0" u="none" strike="noStrike" kern="1200" cap="none" spc="-16" normalizeH="0" baseline="0" noProof="0" dirty="0">
                  <a:ln>
                    <a:noFill/>
                  </a:ln>
                  <a:solidFill>
                    <a:srgbClr val="C69214"/>
                  </a:solidFill>
                  <a:effectLst/>
                  <a:uLnTx/>
                  <a:uFillTx/>
                  <a:latin typeface="DM Sans" pitchFamily="2" charset="77"/>
                  <a:ea typeface="+mn-ea"/>
                  <a:cs typeface="+mn-cs"/>
                </a:rPr>
                <a:t>2024</a:t>
              </a:r>
            </a:p>
          </p:txBody>
        </p:sp>
        <p:sp>
          <p:nvSpPr>
            <p:cNvPr id="11" name="TextBox 10">
              <a:extLst>
                <a:ext uri="{FF2B5EF4-FFF2-40B4-BE49-F238E27FC236}">
                  <a16:creationId xmlns:a16="http://schemas.microsoft.com/office/drawing/2014/main" id="{61802E29-FD2D-0B4A-8EF3-9D94E22BBCA6}"/>
                </a:ext>
              </a:extLst>
            </p:cNvPr>
            <p:cNvSpPr txBox="1"/>
            <p:nvPr/>
          </p:nvSpPr>
          <p:spPr>
            <a:xfrm>
              <a:off x="337157" y="4320446"/>
              <a:ext cx="6927334" cy="1938992"/>
            </a:xfrm>
            <a:prstGeom prst="rect">
              <a:avLst/>
            </a:prstGeom>
            <a:noFill/>
          </p:spPr>
          <p:txBody>
            <a:bodyPr wrap="square" rtlCol="0" anchor="t">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1" i="0" u="none" strike="noStrike" kern="1200" cap="none" spc="-16" normalizeH="0" baseline="0" noProof="0" dirty="0">
                  <a:ln>
                    <a:noFill/>
                  </a:ln>
                  <a:solidFill>
                    <a:prstClr val="black"/>
                  </a:solidFill>
                  <a:effectLst/>
                  <a:uLnTx/>
                  <a:uFillTx/>
                  <a:latin typeface="Arial"/>
                  <a:ea typeface="+mn-ea"/>
                  <a:cs typeface="+mn-cs"/>
                </a:rPr>
                <a:t>Consultation round 1 &amp; partial approval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Feedback: Further review of the LTA programs required, particularly the professional experience requirements</a:t>
              </a:r>
              <a:endParaRPr kumimoji="0" lang="en-US" sz="1300" b="0" i="0" u="none" strike="noStrike" kern="1200" cap="none" spc="-16" normalizeH="0" baseline="0" noProof="0" dirty="0">
                <a:ln>
                  <a:noFill/>
                </a:ln>
                <a:solidFill>
                  <a:prstClr val="black"/>
                </a:solidFill>
                <a:effectLst/>
                <a:uLnTx/>
                <a:uFillTx/>
                <a:latin typeface="DM Sans" pitchFamily="2" charset="77"/>
                <a:ea typeface="+mn-ea"/>
                <a:cs typeface="+mn-cs"/>
              </a:endParaRPr>
            </a:p>
          </p:txBody>
        </p:sp>
        <p:sp>
          <p:nvSpPr>
            <p:cNvPr id="15" name="TextBox 14">
              <a:extLst>
                <a:ext uri="{FF2B5EF4-FFF2-40B4-BE49-F238E27FC236}">
                  <a16:creationId xmlns:a16="http://schemas.microsoft.com/office/drawing/2014/main" id="{9B397667-AC0F-5647-B542-F295E047B44E}"/>
                </a:ext>
              </a:extLst>
            </p:cNvPr>
            <p:cNvSpPr txBox="1"/>
            <p:nvPr/>
          </p:nvSpPr>
          <p:spPr>
            <a:xfrm>
              <a:off x="8286911" y="7337467"/>
              <a:ext cx="3173408" cy="725070"/>
            </a:xfrm>
            <a:prstGeom prst="rect">
              <a:avLst/>
            </a:prstGeom>
            <a:noFill/>
          </p:spPr>
          <p:txBody>
            <a:bodyPr wrap="none" rtlCol="0" anchor="b">
              <a:spAutoFit/>
            </a:bodyPr>
            <a:lstStyle/>
            <a:p>
              <a:pPr marL="0" marR="0" lvl="0" indent="0" algn="r" defTabSz="914400" rtl="0" eaLnBrk="1" fontAlgn="auto" latinLnBrk="0" hangingPunct="1">
                <a:lnSpc>
                  <a:spcPts val="2160"/>
                </a:lnSpc>
                <a:spcBef>
                  <a:spcPts val="0"/>
                </a:spcBef>
                <a:spcAft>
                  <a:spcPts val="0"/>
                </a:spcAft>
                <a:buClrTx/>
                <a:buSzTx/>
                <a:buFontTx/>
                <a:buNone/>
                <a:tabLst/>
                <a:defRPr/>
              </a:pPr>
              <a:r>
                <a:rPr kumimoji="0" lang="en-US" sz="1600" b="1" i="0" u="none" strike="noStrike" kern="1200" cap="none" spc="-16" normalizeH="0" baseline="0" noProof="0" dirty="0">
                  <a:ln>
                    <a:noFill/>
                  </a:ln>
                  <a:solidFill>
                    <a:srgbClr val="007367"/>
                  </a:solidFill>
                  <a:effectLst/>
                  <a:uLnTx/>
                  <a:uFillTx/>
                  <a:latin typeface="DM Sans" pitchFamily="2" charset="77"/>
                  <a:ea typeface="+mn-ea"/>
                  <a:cs typeface="+mn-cs"/>
                </a:rPr>
                <a:t>Oct-Dec 2025</a:t>
              </a:r>
            </a:p>
          </p:txBody>
        </p:sp>
        <p:sp>
          <p:nvSpPr>
            <p:cNvPr id="16" name="TextBox 15">
              <a:extLst>
                <a:ext uri="{FF2B5EF4-FFF2-40B4-BE49-F238E27FC236}">
                  <a16:creationId xmlns:a16="http://schemas.microsoft.com/office/drawing/2014/main" id="{8FFB0836-3CFB-5B4C-A85F-4960FB5718BE}"/>
                </a:ext>
              </a:extLst>
            </p:cNvPr>
            <p:cNvSpPr txBox="1"/>
            <p:nvPr/>
          </p:nvSpPr>
          <p:spPr>
            <a:xfrm>
              <a:off x="12922616" y="9480561"/>
              <a:ext cx="2727779" cy="725070"/>
            </a:xfrm>
            <a:prstGeom prst="rect">
              <a:avLst/>
            </a:prstGeom>
            <a:noFill/>
          </p:spPr>
          <p:txBody>
            <a:bodyPr wrap="none" rtlCol="0" anchor="b">
              <a:spAutoFit/>
            </a:bodyPr>
            <a:lstStyle/>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600" b="1" i="0" u="none" strike="noStrike" kern="1200" cap="none" spc="-16" normalizeH="0" baseline="0" noProof="0" dirty="0">
                  <a:ln>
                    <a:noFill/>
                  </a:ln>
                  <a:solidFill>
                    <a:srgbClr val="861F41"/>
                  </a:solidFill>
                  <a:effectLst/>
                  <a:uLnTx/>
                  <a:uFillTx/>
                  <a:latin typeface="DM Sans" pitchFamily="2" charset="77"/>
                  <a:ea typeface="+mn-ea"/>
                  <a:cs typeface="+mn-cs"/>
                </a:rPr>
                <a:t>15 Jan 2026 </a:t>
              </a:r>
            </a:p>
          </p:txBody>
        </p:sp>
        <p:sp>
          <p:nvSpPr>
            <p:cNvPr id="21" name="TextBox 20">
              <a:extLst>
                <a:ext uri="{FF2B5EF4-FFF2-40B4-BE49-F238E27FC236}">
                  <a16:creationId xmlns:a16="http://schemas.microsoft.com/office/drawing/2014/main" id="{4344DCB2-E354-0045-87BB-3CCF6AED8BEB}"/>
                </a:ext>
              </a:extLst>
            </p:cNvPr>
            <p:cNvSpPr txBox="1"/>
            <p:nvPr/>
          </p:nvSpPr>
          <p:spPr>
            <a:xfrm>
              <a:off x="8128406" y="11634259"/>
              <a:ext cx="3331915" cy="725070"/>
            </a:xfrm>
            <a:prstGeom prst="rect">
              <a:avLst/>
            </a:prstGeom>
            <a:noFill/>
          </p:spPr>
          <p:txBody>
            <a:bodyPr wrap="none" rtlCol="0" anchor="b">
              <a:spAutoFit/>
            </a:bodyPr>
            <a:lstStyle/>
            <a:p>
              <a:pPr marL="0" marR="0" lvl="0" indent="0" algn="r" defTabSz="914400" rtl="0" eaLnBrk="1" fontAlgn="auto" latinLnBrk="0" hangingPunct="1">
                <a:lnSpc>
                  <a:spcPts val="2160"/>
                </a:lnSpc>
                <a:spcBef>
                  <a:spcPts val="0"/>
                </a:spcBef>
                <a:spcAft>
                  <a:spcPts val="0"/>
                </a:spcAft>
                <a:buClrTx/>
                <a:buSzTx/>
                <a:buFontTx/>
                <a:buNone/>
                <a:tabLst/>
                <a:defRPr/>
              </a:pPr>
              <a:r>
                <a:rPr kumimoji="0" lang="en-US" sz="1600" b="1" i="0" u="none" strike="noStrike" kern="1200" cap="none" spc="-16" normalizeH="0" baseline="0" noProof="0" dirty="0">
                  <a:ln>
                    <a:noFill/>
                  </a:ln>
                  <a:solidFill>
                    <a:srgbClr val="433E2B"/>
                  </a:solidFill>
                  <a:effectLst/>
                  <a:uLnTx/>
                  <a:uFillTx/>
                  <a:latin typeface="DM Sans" pitchFamily="2" charset="77"/>
                  <a:ea typeface="+mn-ea"/>
                  <a:cs typeface="+mn-cs"/>
                </a:rPr>
                <a:t>Jan – Feb 2026</a:t>
              </a:r>
            </a:p>
          </p:txBody>
        </p:sp>
      </p:grpSp>
      <p:sp>
        <p:nvSpPr>
          <p:cNvPr id="8" name="TextBox 7">
            <a:extLst>
              <a:ext uri="{FF2B5EF4-FFF2-40B4-BE49-F238E27FC236}">
                <a16:creationId xmlns:a16="http://schemas.microsoft.com/office/drawing/2014/main" id="{D6791374-0E35-4952-986E-0C8A5EDC9070}"/>
              </a:ext>
            </a:extLst>
          </p:cNvPr>
          <p:cNvSpPr txBox="1"/>
          <p:nvPr/>
        </p:nvSpPr>
        <p:spPr>
          <a:xfrm>
            <a:off x="184698" y="133295"/>
            <a:ext cx="11465609"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384967"/>
                </a:solidFill>
                <a:effectLst/>
                <a:uLnTx/>
                <a:uFillTx/>
                <a:latin typeface="Georgia" panose="02040502050405020303" pitchFamily="18" charset="0"/>
                <a:ea typeface="+mn-ea"/>
                <a:cs typeface="+mn-cs"/>
              </a:rPr>
              <a:t>Development process to date</a:t>
            </a:r>
          </a:p>
        </p:txBody>
      </p:sp>
      <p:sp>
        <p:nvSpPr>
          <p:cNvPr id="4" name="Straight Connector 3">
            <a:extLst>
              <a:ext uri="{FF2B5EF4-FFF2-40B4-BE49-F238E27FC236}">
                <a16:creationId xmlns:a16="http://schemas.microsoft.com/office/drawing/2014/main" id="{55A00EE4-D65C-1F21-5840-96BA47A2FDFC}"/>
              </a:ext>
            </a:extLst>
          </p:cNvPr>
          <p:cNvSpPr/>
          <p:nvPr/>
        </p:nvSpPr>
        <p:spPr>
          <a:xfrm flipV="1">
            <a:off x="776948" y="790234"/>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14653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3C65A35F-FAF7-498F-8BCE-33DD05922D58}"/>
              </a:ext>
            </a:extLst>
          </p:cNvPr>
          <p:cNvSpPr txBox="1">
            <a:spLocks/>
          </p:cNvSpPr>
          <p:nvPr/>
        </p:nvSpPr>
        <p:spPr>
          <a:xfrm>
            <a:off x="-75514" y="80884"/>
            <a:ext cx="12454359"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384967"/>
                </a:solidFill>
                <a:effectLst/>
                <a:uLnTx/>
                <a:uFillTx/>
                <a:latin typeface="Georgia" panose="02040502050405020303" pitchFamily="18" charset="0"/>
                <a:ea typeface="+mj-ea"/>
                <a:cs typeface="+mj-cs"/>
              </a:rPr>
              <a:t>Principles of competency based medical education</a:t>
            </a:r>
          </a:p>
        </p:txBody>
      </p:sp>
      <p:sp>
        <p:nvSpPr>
          <p:cNvPr id="7" name="Content Placeholder 2">
            <a:extLst>
              <a:ext uri="{FF2B5EF4-FFF2-40B4-BE49-F238E27FC236}">
                <a16:creationId xmlns:a16="http://schemas.microsoft.com/office/drawing/2014/main" id="{F625B78A-A2C2-4BB2-910E-67C246A5E4DF}"/>
              </a:ext>
            </a:extLst>
          </p:cNvPr>
          <p:cNvSpPr txBox="1">
            <a:spLocks/>
          </p:cNvSpPr>
          <p:nvPr/>
        </p:nvSpPr>
        <p:spPr>
          <a:xfrm>
            <a:off x="1101856" y="1311690"/>
            <a:ext cx="10808493" cy="4751949"/>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0"/>
              </a:spcAft>
              <a:buClr>
                <a:srgbClr val="CB972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Competencies/ Outcomes determined by the profession, the public and the policy makers</a:t>
            </a:r>
          </a:p>
          <a:p>
            <a:pPr marL="457200" marR="0" lvl="0" indent="-457200" algn="l" defTabSz="914400" rtl="0" eaLnBrk="1" fontAlgn="auto" latinLnBrk="0" hangingPunct="1">
              <a:lnSpc>
                <a:spcPct val="100000"/>
              </a:lnSpc>
              <a:spcBef>
                <a:spcPct val="20000"/>
              </a:spcBef>
              <a:spcAft>
                <a:spcPts val="0"/>
              </a:spcAft>
              <a:buClr>
                <a:srgbClr val="CB972B"/>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457200" marR="0" lvl="0" indent="-457200" algn="l" defTabSz="914400" rtl="0" eaLnBrk="1" fontAlgn="auto" latinLnBrk="0" hangingPunct="1">
              <a:lnSpc>
                <a:spcPct val="100000"/>
              </a:lnSpc>
              <a:spcBef>
                <a:spcPct val="20000"/>
              </a:spcBef>
              <a:spcAft>
                <a:spcPts val="0"/>
              </a:spcAft>
              <a:buClr>
                <a:srgbClr val="CB972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System needs/Health needs </a:t>
            </a:r>
          </a:p>
        </p:txBody>
      </p:sp>
      <p:grpSp>
        <p:nvGrpSpPr>
          <p:cNvPr id="16" name="Group 15">
            <a:extLst>
              <a:ext uri="{FF2B5EF4-FFF2-40B4-BE49-F238E27FC236}">
                <a16:creationId xmlns:a16="http://schemas.microsoft.com/office/drawing/2014/main" id="{641B7D59-180E-D6B8-476E-2C60AD67CAC1}"/>
              </a:ext>
            </a:extLst>
          </p:cNvPr>
          <p:cNvGrpSpPr/>
          <p:nvPr/>
        </p:nvGrpSpPr>
        <p:grpSpPr>
          <a:xfrm>
            <a:off x="4702918" y="2222867"/>
            <a:ext cx="5440400" cy="3624533"/>
            <a:chOff x="4900764" y="2382872"/>
            <a:chExt cx="5440400" cy="3624533"/>
          </a:xfrm>
        </p:grpSpPr>
        <p:sp>
          <p:nvSpPr>
            <p:cNvPr id="8" name="Arrow: Right 7">
              <a:extLst>
                <a:ext uri="{FF2B5EF4-FFF2-40B4-BE49-F238E27FC236}">
                  <a16:creationId xmlns:a16="http://schemas.microsoft.com/office/drawing/2014/main" id="{0CE3A381-33DE-4406-BB70-20B6EB16D26C}"/>
                </a:ext>
              </a:extLst>
            </p:cNvPr>
            <p:cNvSpPr/>
            <p:nvPr/>
          </p:nvSpPr>
          <p:spPr>
            <a:xfrm>
              <a:off x="5807967" y="2408224"/>
              <a:ext cx="122413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A57F727C-27B2-4453-99C4-E4C5FFD59D56}"/>
                </a:ext>
              </a:extLst>
            </p:cNvPr>
            <p:cNvSpPr txBox="1"/>
            <p:nvPr/>
          </p:nvSpPr>
          <p:spPr>
            <a:xfrm>
              <a:off x="7173049" y="2382872"/>
              <a:ext cx="30243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Competencies/outcomes</a:t>
              </a:r>
            </a:p>
          </p:txBody>
        </p:sp>
        <p:sp>
          <p:nvSpPr>
            <p:cNvPr id="14" name="Arrow: Down 13">
              <a:extLst>
                <a:ext uri="{FF2B5EF4-FFF2-40B4-BE49-F238E27FC236}">
                  <a16:creationId xmlns:a16="http://schemas.microsoft.com/office/drawing/2014/main" id="{F26EE061-1AD7-461E-8021-D9072E6C13AB}"/>
                </a:ext>
              </a:extLst>
            </p:cNvPr>
            <p:cNvSpPr/>
            <p:nvPr/>
          </p:nvSpPr>
          <p:spPr>
            <a:xfrm>
              <a:off x="8070696" y="2959157"/>
              <a:ext cx="360040" cy="9580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6FD5E761-6942-4FC4-AA2A-B7D6B077A639}"/>
                </a:ext>
              </a:extLst>
            </p:cNvPr>
            <p:cNvSpPr txBox="1"/>
            <p:nvPr/>
          </p:nvSpPr>
          <p:spPr>
            <a:xfrm>
              <a:off x="7497085" y="5607674"/>
              <a:ext cx="23762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Assessment</a:t>
              </a:r>
            </a:p>
          </p:txBody>
        </p:sp>
        <p:sp>
          <p:nvSpPr>
            <p:cNvPr id="17" name="Rectangle 16">
              <a:extLst>
                <a:ext uri="{FF2B5EF4-FFF2-40B4-BE49-F238E27FC236}">
                  <a16:creationId xmlns:a16="http://schemas.microsoft.com/office/drawing/2014/main" id="{3A086E33-65F3-4F0A-8D48-3F0E186CFEA1}"/>
                </a:ext>
              </a:extLst>
            </p:cNvPr>
            <p:cNvSpPr/>
            <p:nvPr/>
          </p:nvSpPr>
          <p:spPr>
            <a:xfrm>
              <a:off x="4900764" y="3969600"/>
              <a:ext cx="179568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Curriculum</a:t>
              </a:r>
            </a:p>
          </p:txBody>
        </p:sp>
        <p:sp>
          <p:nvSpPr>
            <p:cNvPr id="20" name="Arrow: Down 19">
              <a:extLst>
                <a:ext uri="{FF2B5EF4-FFF2-40B4-BE49-F238E27FC236}">
                  <a16:creationId xmlns:a16="http://schemas.microsoft.com/office/drawing/2014/main" id="{9D44A709-6705-4D2C-91A5-5E90DDD8D589}"/>
                </a:ext>
              </a:extLst>
            </p:cNvPr>
            <p:cNvSpPr/>
            <p:nvPr/>
          </p:nvSpPr>
          <p:spPr>
            <a:xfrm>
              <a:off x="8087041" y="4634227"/>
              <a:ext cx="360040" cy="9580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TextBox 20">
              <a:extLst>
                <a:ext uri="{FF2B5EF4-FFF2-40B4-BE49-F238E27FC236}">
                  <a16:creationId xmlns:a16="http://schemas.microsoft.com/office/drawing/2014/main" id="{60CA0B64-52E0-4873-89B9-BC8ECA97C443}"/>
                </a:ext>
              </a:extLst>
            </p:cNvPr>
            <p:cNvSpPr txBox="1"/>
            <p:nvPr/>
          </p:nvSpPr>
          <p:spPr>
            <a:xfrm>
              <a:off x="6812772" y="4035134"/>
              <a:ext cx="35283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a:ea typeface="+mn-ea"/>
                  <a:cs typeface="+mn-cs"/>
                </a:rPr>
                <a:t>Learning exposures/experiences</a:t>
              </a:r>
            </a:p>
          </p:txBody>
        </p:sp>
        <p:sp>
          <p:nvSpPr>
            <p:cNvPr id="2" name="Arrow: Left 1">
              <a:extLst>
                <a:ext uri="{FF2B5EF4-FFF2-40B4-BE49-F238E27FC236}">
                  <a16:creationId xmlns:a16="http://schemas.microsoft.com/office/drawing/2014/main" id="{CB9748E4-215F-448C-AEBA-0005DAE6190E}"/>
                </a:ext>
              </a:extLst>
            </p:cNvPr>
            <p:cNvSpPr/>
            <p:nvPr/>
          </p:nvSpPr>
          <p:spPr>
            <a:xfrm>
              <a:off x="6068134" y="5638073"/>
              <a:ext cx="1240479"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2" name="TextBox 11">
            <a:extLst>
              <a:ext uri="{FF2B5EF4-FFF2-40B4-BE49-F238E27FC236}">
                <a16:creationId xmlns:a16="http://schemas.microsoft.com/office/drawing/2014/main" id="{603AFEA7-47BA-4C3F-A706-41F15290A349}"/>
              </a:ext>
            </a:extLst>
          </p:cNvPr>
          <p:cNvSpPr txBox="1"/>
          <p:nvPr/>
        </p:nvSpPr>
        <p:spPr>
          <a:xfrm>
            <a:off x="2826291" y="5491239"/>
            <a:ext cx="335490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General Paediatrician</a:t>
            </a:r>
          </a:p>
        </p:txBody>
      </p:sp>
      <p:sp>
        <p:nvSpPr>
          <p:cNvPr id="3" name="Arrow: Up 2">
            <a:extLst>
              <a:ext uri="{FF2B5EF4-FFF2-40B4-BE49-F238E27FC236}">
                <a16:creationId xmlns:a16="http://schemas.microsoft.com/office/drawing/2014/main" id="{90B0529D-F467-4720-BE0F-A958B7D19354}"/>
              </a:ext>
            </a:extLst>
          </p:cNvPr>
          <p:cNvSpPr/>
          <p:nvPr/>
        </p:nvSpPr>
        <p:spPr>
          <a:xfrm>
            <a:off x="3751046" y="2959157"/>
            <a:ext cx="360040" cy="18132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Oval 4">
            <a:extLst>
              <a:ext uri="{FF2B5EF4-FFF2-40B4-BE49-F238E27FC236}">
                <a16:creationId xmlns:a16="http://schemas.microsoft.com/office/drawing/2014/main" id="{582880EF-5B6B-4FFE-91C9-D4704935BBF2}"/>
              </a:ext>
            </a:extLst>
          </p:cNvPr>
          <p:cNvSpPr/>
          <p:nvPr/>
        </p:nvSpPr>
        <p:spPr>
          <a:xfrm>
            <a:off x="4667452" y="1739377"/>
            <a:ext cx="5981257" cy="459151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Straight Connector 3">
            <a:extLst>
              <a:ext uri="{FF2B5EF4-FFF2-40B4-BE49-F238E27FC236}">
                <a16:creationId xmlns:a16="http://schemas.microsoft.com/office/drawing/2014/main" id="{1268002B-1DFA-F53B-33F6-DEC344ADC128}"/>
              </a:ext>
            </a:extLst>
          </p:cNvPr>
          <p:cNvSpPr/>
          <p:nvPr/>
        </p:nvSpPr>
        <p:spPr>
          <a:xfrm flipV="1">
            <a:off x="776948" y="790234"/>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Graphic 10" descr="Doctor female outline">
            <a:extLst>
              <a:ext uri="{FF2B5EF4-FFF2-40B4-BE49-F238E27FC236}">
                <a16:creationId xmlns:a16="http://schemas.microsoft.com/office/drawing/2014/main" id="{E73AAB00-2031-2730-F76D-00248431621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86046" y="5175135"/>
            <a:ext cx="914400" cy="914400"/>
          </a:xfrm>
          <a:prstGeom prst="rect">
            <a:avLst/>
          </a:prstGeom>
        </p:spPr>
      </p:pic>
    </p:spTree>
    <p:extLst>
      <p:ext uri="{BB962C8B-B14F-4D97-AF65-F5344CB8AC3E}">
        <p14:creationId xmlns:p14="http://schemas.microsoft.com/office/powerpoint/2010/main" val="1781659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36B0-10C3-6C1D-202C-923628EEEAB1}"/>
              </a:ext>
            </a:extLst>
          </p:cNvPr>
          <p:cNvSpPr>
            <a:spLocks noGrp="1"/>
          </p:cNvSpPr>
          <p:nvPr>
            <p:ph type="title"/>
          </p:nvPr>
        </p:nvSpPr>
        <p:spPr>
          <a:xfrm>
            <a:off x="606559" y="-107327"/>
            <a:ext cx="10972800" cy="1143000"/>
          </a:xfrm>
        </p:spPr>
        <p:txBody>
          <a:bodyPr>
            <a:normAutofit/>
          </a:bodyPr>
          <a:lstStyle/>
          <a:p>
            <a:r>
              <a:rPr lang="en-US" sz="3600" dirty="0">
                <a:solidFill>
                  <a:srgbClr val="384967"/>
                </a:solidFill>
                <a:latin typeface="Georgia" panose="02040502050405020303" pitchFamily="18" charset="0"/>
              </a:rPr>
              <a:t>Principal improvements</a:t>
            </a:r>
          </a:p>
        </p:txBody>
      </p:sp>
      <p:sp>
        <p:nvSpPr>
          <p:cNvPr id="4" name="Straight Connector 3">
            <a:extLst>
              <a:ext uri="{FF2B5EF4-FFF2-40B4-BE49-F238E27FC236}">
                <a16:creationId xmlns:a16="http://schemas.microsoft.com/office/drawing/2014/main" id="{D6B8F852-C066-B9A3-7250-6DC253047463}"/>
              </a:ext>
            </a:extLst>
          </p:cNvPr>
          <p:cNvSpPr/>
          <p:nvPr/>
        </p:nvSpPr>
        <p:spPr>
          <a:xfrm flipV="1">
            <a:off x="776948" y="790234"/>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5" name="Table 4">
            <a:extLst>
              <a:ext uri="{FF2B5EF4-FFF2-40B4-BE49-F238E27FC236}">
                <a16:creationId xmlns:a16="http://schemas.microsoft.com/office/drawing/2014/main" id="{B724ED20-5B9C-6090-3ADB-0298DBD94816}"/>
              </a:ext>
            </a:extLst>
          </p:cNvPr>
          <p:cNvGraphicFramePr>
            <a:graphicFrameLocks noGrp="1"/>
          </p:cNvGraphicFramePr>
          <p:nvPr/>
        </p:nvGraphicFramePr>
        <p:xfrm>
          <a:off x="776948" y="1874520"/>
          <a:ext cx="10972800" cy="3931920"/>
        </p:xfrm>
        <a:graphic>
          <a:graphicData uri="http://schemas.openxmlformats.org/drawingml/2006/table">
            <a:tbl>
              <a:tblPr firstRow="1" bandRow="1">
                <a:tableStyleId>{3B4B98B0-60AC-42C2-AFA5-B58CD77FA1E5}</a:tableStyleId>
              </a:tblPr>
              <a:tblGrid>
                <a:gridCol w="1375943">
                  <a:extLst>
                    <a:ext uri="{9D8B030D-6E8A-4147-A177-3AD203B41FA5}">
                      <a16:colId xmlns:a16="http://schemas.microsoft.com/office/drawing/2014/main" val="2603426931"/>
                    </a:ext>
                  </a:extLst>
                </a:gridCol>
                <a:gridCol w="2504039">
                  <a:extLst>
                    <a:ext uri="{9D8B030D-6E8A-4147-A177-3AD203B41FA5}">
                      <a16:colId xmlns:a16="http://schemas.microsoft.com/office/drawing/2014/main" val="886074142"/>
                    </a:ext>
                  </a:extLst>
                </a:gridCol>
                <a:gridCol w="7092818">
                  <a:extLst>
                    <a:ext uri="{9D8B030D-6E8A-4147-A177-3AD203B41FA5}">
                      <a16:colId xmlns:a16="http://schemas.microsoft.com/office/drawing/2014/main" val="2302130860"/>
                    </a:ext>
                  </a:extLst>
                </a:gridCol>
              </a:tblGrid>
              <a:tr h="370840">
                <a:tc>
                  <a:txBody>
                    <a:bodyPr/>
                    <a:lstStyle/>
                    <a:p>
                      <a:endParaRPr lang="en-AU" dirty="0"/>
                    </a:p>
                  </a:txBody>
                  <a:tcPr>
                    <a:lnL w="19050" cap="flat" cmpd="sng" algn="ctr">
                      <a:no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1" kern="1200" dirty="0">
                          <a:solidFill>
                            <a:schemeClr val="tx1"/>
                          </a:solidFill>
                        </a:rPr>
                        <a:t>Clarity </a:t>
                      </a:r>
                    </a:p>
                    <a:p>
                      <a:endParaRPr lang="en-US" sz="2400" b="1" kern="1200" dirty="0">
                        <a:solidFill>
                          <a:schemeClr val="tx1"/>
                        </a:solidFill>
                      </a:endParaRPr>
                    </a:p>
                    <a:p>
                      <a:endParaRPr lang="en-AU" sz="2400" b="1" kern="1200" dirty="0">
                        <a:solidFill>
                          <a:schemeClr val="tx1"/>
                        </a:solidFill>
                        <a:latin typeface="+mn-lt"/>
                        <a:ea typeface="+mn-ea"/>
                        <a:cs typeface="+mn-cs"/>
                      </a:endParaRP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dirty="0">
                          <a:solidFill>
                            <a:schemeClr val="tx1"/>
                          </a:solidFill>
                        </a:rPr>
                        <a:t>Increased  clarity on what a general </a:t>
                      </a:r>
                      <a:r>
                        <a:rPr lang="en-AU" sz="2400" kern="1200" noProof="0" dirty="0">
                          <a:solidFill>
                            <a:schemeClr val="tx1"/>
                          </a:solidFill>
                        </a:rPr>
                        <a:t>paediatrician</a:t>
                      </a:r>
                      <a:r>
                        <a:rPr lang="en-US" sz="2400" kern="1200" dirty="0">
                          <a:solidFill>
                            <a:schemeClr val="tx1"/>
                          </a:solidFill>
                        </a:rPr>
                        <a:t> is, and how they meet the needs of society </a:t>
                      </a:r>
                      <a:endParaRPr lang="en-AU" sz="2400" kern="1200" dirty="0">
                        <a:solidFill>
                          <a:schemeClr val="tx1"/>
                        </a:solidFill>
                        <a:latin typeface="+mn-lt"/>
                        <a:ea typeface="+mn-ea"/>
                        <a:cs typeface="+mn-cs"/>
                      </a:endParaRPr>
                    </a:p>
                  </a:txBody>
                  <a:tcPr>
                    <a:lnL w="19050" cap="flat" cmpd="sng" algn="ctr">
                      <a:solidFill>
                        <a:schemeClr val="bg1">
                          <a:lumMod val="7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6909818"/>
                  </a:ext>
                </a:extLst>
              </a:tr>
              <a:tr h="370840">
                <a:tc>
                  <a:txBody>
                    <a:bodyPr/>
                    <a:lstStyle/>
                    <a:p>
                      <a:endParaRPr lang="en-AU" dirty="0"/>
                    </a:p>
                  </a:txBody>
                  <a:tcPr>
                    <a:lnL w="19050" cap="flat" cmpd="sng" algn="ctr">
                      <a:no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2400" b="1" kern="1200" dirty="0">
                          <a:solidFill>
                            <a:schemeClr val="tx1"/>
                          </a:solidFill>
                        </a:rPr>
                        <a:t>Training based in practice </a:t>
                      </a:r>
                      <a:endParaRPr lang="en-AU" sz="2400" b="1" kern="1200" dirty="0">
                        <a:solidFill>
                          <a:schemeClr val="tx1"/>
                        </a:solidFill>
                        <a:latin typeface="+mn-lt"/>
                        <a:ea typeface="+mn-ea"/>
                        <a:cs typeface="+mn-cs"/>
                      </a:endParaRP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0" dirty="0">
                          <a:solidFill>
                            <a:srgbClr val="111111"/>
                          </a:solidFill>
                          <a:effectLst/>
                        </a:rPr>
                        <a:t>Make training better resemble consultant roles as a Fellow e.g. greater emphasis on outpatients, developmental paediatrics and regional/rural paediatrics</a:t>
                      </a:r>
                    </a:p>
                  </a:txBody>
                  <a:tcPr>
                    <a:lnL w="19050" cap="flat" cmpd="sng" algn="ctr">
                      <a:solidFill>
                        <a:schemeClr val="bg1">
                          <a:lumMod val="7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0915258"/>
                  </a:ext>
                </a:extLst>
              </a:tr>
              <a:tr h="317018">
                <a:tc>
                  <a:txBody>
                    <a:bodyPr/>
                    <a:lstStyle/>
                    <a:p>
                      <a:endParaRPr lang="en-AU" dirty="0"/>
                    </a:p>
                  </a:txBody>
                  <a:tcPr>
                    <a:lnL w="19050" cap="flat" cmpd="sng" algn="ctr">
                      <a:no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sz="2400" b="1" kern="1200" dirty="0">
                          <a:solidFill>
                            <a:schemeClr val="tx1"/>
                          </a:solidFill>
                        </a:rPr>
                        <a:t>Flexibility</a:t>
                      </a:r>
                      <a:endParaRPr lang="en-AU" sz="2400" b="1" kern="1200" dirty="0">
                        <a:solidFill>
                          <a:schemeClr val="tx1"/>
                        </a:solidFill>
                        <a:latin typeface="+mn-lt"/>
                        <a:ea typeface="+mn-ea"/>
                        <a:cs typeface="+mn-cs"/>
                      </a:endParaRP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dirty="0">
                          <a:solidFill>
                            <a:srgbClr val="111111"/>
                          </a:solidFill>
                        </a:rPr>
                        <a:t>I</a:t>
                      </a:r>
                      <a:r>
                        <a:rPr lang="en-AU" sz="2400" b="0" dirty="0">
                          <a:solidFill>
                            <a:srgbClr val="111111"/>
                          </a:solidFill>
                          <a:effectLst/>
                        </a:rPr>
                        <a:t>ncrease flexibility and remove unnecessary barriers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lnL w="19050" cap="flat" cmpd="sng" algn="ctr">
                      <a:solidFill>
                        <a:schemeClr val="bg1">
                          <a:lumMod val="7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5006260"/>
                  </a:ext>
                </a:extLst>
              </a:tr>
            </a:tbl>
          </a:graphicData>
        </a:graphic>
      </p:graphicFrame>
      <p:pic>
        <p:nvPicPr>
          <p:cNvPr id="7" name="Graphic 6" descr="Magnifying glass outline">
            <a:extLst>
              <a:ext uri="{FF2B5EF4-FFF2-40B4-BE49-F238E27FC236}">
                <a16:creationId xmlns:a16="http://schemas.microsoft.com/office/drawing/2014/main" id="{F04F67C7-5244-FFAD-C21B-3DEDEBF03E3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5777" y="1933234"/>
            <a:ext cx="914400" cy="914400"/>
          </a:xfrm>
          <a:prstGeom prst="rect">
            <a:avLst/>
          </a:prstGeom>
        </p:spPr>
      </p:pic>
      <p:pic>
        <p:nvPicPr>
          <p:cNvPr id="9" name="Graphic 8" descr="Remote work outline">
            <a:extLst>
              <a:ext uri="{FF2B5EF4-FFF2-40B4-BE49-F238E27FC236}">
                <a16:creationId xmlns:a16="http://schemas.microsoft.com/office/drawing/2014/main" id="{BEA509F5-FF6E-269D-A762-FA6F910A51F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59398" y="3383280"/>
            <a:ext cx="914400" cy="914400"/>
          </a:xfrm>
          <a:prstGeom prst="rect">
            <a:avLst/>
          </a:prstGeom>
        </p:spPr>
      </p:pic>
      <p:pic>
        <p:nvPicPr>
          <p:cNvPr id="6" name="Picture 5">
            <a:extLst>
              <a:ext uri="{FF2B5EF4-FFF2-40B4-BE49-F238E27FC236}">
                <a16:creationId xmlns:a16="http://schemas.microsoft.com/office/drawing/2014/main" id="{A39EDA60-6D68-1C4C-11CE-954A3DE9FB48}"/>
              </a:ext>
            </a:extLst>
          </p:cNvPr>
          <p:cNvPicPr>
            <a:picLocks noChangeAspect="1"/>
          </p:cNvPicPr>
          <p:nvPr/>
        </p:nvPicPr>
        <p:blipFill>
          <a:blip r:embed="rId5"/>
          <a:stretch>
            <a:fillRect/>
          </a:stretch>
        </p:blipFill>
        <p:spPr>
          <a:xfrm>
            <a:off x="985777" y="4789392"/>
            <a:ext cx="914400" cy="856581"/>
          </a:xfrm>
          <a:prstGeom prst="rect">
            <a:avLst/>
          </a:prstGeom>
        </p:spPr>
      </p:pic>
    </p:spTree>
    <p:extLst>
      <p:ext uri="{BB962C8B-B14F-4D97-AF65-F5344CB8AC3E}">
        <p14:creationId xmlns:p14="http://schemas.microsoft.com/office/powerpoint/2010/main" val="2059756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dirty="0">
                <a:solidFill>
                  <a:srgbClr val="384967"/>
                </a:solidFill>
                <a:latin typeface="Georgia"/>
              </a:rPr>
              <a:t>The new curricula  </a:t>
            </a:r>
            <a:endParaRPr lang="en-AU" sz="3100" dirty="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5032147"/>
          </a:xfrm>
          <a:prstGeom prst="rect">
            <a:avLst/>
          </a:prstGeom>
          <a:noFill/>
        </p:spPr>
        <p:txBody>
          <a:bodyPr wrap="square" lIns="91440" tIns="45720" rIns="91440" bIns="45720" anchor="t">
            <a:spAutoFit/>
          </a:bodyPr>
          <a:lstStyle/>
          <a:p>
            <a:pPr algn="ctr"/>
            <a:r>
              <a:rPr lang="en-US" b="1" dirty="0">
                <a:solidFill>
                  <a:srgbClr val="CB972B"/>
                </a:solidFill>
              </a:rPr>
              <a:t>What's not changing  </a:t>
            </a:r>
          </a:p>
          <a:p>
            <a:endParaRPr lang="en-US" sz="1400" dirty="0">
              <a:cs typeface="Arial"/>
            </a:endParaRPr>
          </a:p>
          <a:p>
            <a:pPr>
              <a:spcAft>
                <a:spcPts val="600"/>
              </a:spcAft>
            </a:pPr>
            <a:r>
              <a:rPr lang="en-US" sz="1400" dirty="0">
                <a:cs typeface="Arial"/>
              </a:rPr>
              <a:t>Trainees and supervisors will still.... </a:t>
            </a:r>
          </a:p>
          <a:p>
            <a:pPr marL="285750" indent="-285750">
              <a:buFont typeface="Arial" panose="020B0604020202020204" pitchFamily="34" charset="0"/>
              <a:buChar char="•"/>
            </a:pPr>
            <a:r>
              <a:rPr lang="en-US" dirty="0"/>
              <a:t>Plan learning for a rotation </a:t>
            </a:r>
            <a:endParaRPr lang="en-US" dirty="0">
              <a:cs typeface="Aria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t>Work with and observe trainees doing their job </a:t>
            </a:r>
            <a:endParaRPr lang="en-US" dirty="0">
              <a:cs typeface="Aria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t>Provide feedback to trainees on their performance and progress</a:t>
            </a:r>
            <a:endParaRPr lang="en-US" dirty="0">
              <a:cs typeface="Aria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t>Assess trainees through rotation and at the end via a report </a:t>
            </a:r>
            <a:endParaRPr lang="en-US" dirty="0">
              <a:cs typeface="Aria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t>Contribute to the learning and understanding of the curriculum </a:t>
            </a:r>
            <a:endParaRPr lang="en-US" dirty="0">
              <a:cs typeface="Aria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t>Enter learning and assessment information onto an online platform</a:t>
            </a:r>
            <a:endParaRPr lang="en-US" dirty="0">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dirty="0"/>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dirty="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dirty="0">
                <a:solidFill>
                  <a:srgbClr val="384967"/>
                </a:solidFill>
              </a:rPr>
              <a:t>PREP versus new curricula </a:t>
            </a:r>
          </a:p>
          <a:p>
            <a:r>
              <a:rPr lang="en-US" b="1" dirty="0"/>
              <a:t> </a:t>
            </a:r>
            <a:endParaRPr lang="en-US" b="1" dirty="0">
              <a:cs typeface="Arial"/>
            </a:endParaRPr>
          </a:p>
          <a:p>
            <a:pPr marL="285750" indent="-285750">
              <a:buFont typeface="Arial" panose="020B0604020202020204" pitchFamily="34" charset="0"/>
              <a:buChar char="•"/>
            </a:pPr>
            <a:r>
              <a:rPr lang="en-US" sz="1600" b="1" dirty="0">
                <a:solidFill>
                  <a:srgbClr val="384967"/>
                </a:solidFill>
              </a:rPr>
              <a:t>Be aware of the different learning goals/outcomes  </a:t>
            </a:r>
            <a:endParaRPr lang="en-US" sz="1600" b="1" dirty="0">
              <a:solidFill>
                <a:srgbClr val="384967"/>
              </a:solidFill>
              <a:cs typeface="Arial"/>
            </a:endParaRPr>
          </a:p>
          <a:p>
            <a:pPr marL="742950" lvl="1" indent="-285750">
              <a:buFont typeface="Arial" panose="020B0604020202020204" pitchFamily="34" charset="0"/>
              <a:buChar char="•"/>
            </a:pPr>
            <a:r>
              <a:rPr lang="en-US" sz="1600" dirty="0"/>
              <a:t>New curriculum learning goals </a:t>
            </a:r>
            <a:endParaRPr lang="en-US" sz="1600" dirty="0">
              <a:cs typeface="Arial"/>
            </a:endParaRPr>
          </a:p>
          <a:p>
            <a:pPr marL="742950" lvl="1" indent="-285750">
              <a:buFont typeface="Arial" panose="020B0604020202020204" pitchFamily="34" charset="0"/>
              <a:buChar char="•"/>
            </a:pPr>
            <a:r>
              <a:rPr lang="en-US" sz="1600" dirty="0"/>
              <a:t>PREP and PQC</a:t>
            </a:r>
            <a:endParaRPr lang="en-US" sz="1600" dirty="0">
              <a:cs typeface="Arial"/>
            </a:endParaRPr>
          </a:p>
          <a:p>
            <a:pPr marL="742950" lvl="1"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b="1" dirty="0">
                <a:solidFill>
                  <a:srgbClr val="384967"/>
                </a:solidFill>
                <a:ea typeface="Calibri"/>
                <a:cs typeface="Calibri"/>
              </a:rPr>
              <a:t>Use 2 online platforms</a:t>
            </a:r>
          </a:p>
          <a:p>
            <a:pPr marL="742950" lvl="1" indent="-285750">
              <a:buFont typeface="Arial" panose="020B0604020202020204" pitchFamily="34" charset="0"/>
              <a:buChar char="•"/>
            </a:pPr>
            <a:r>
              <a:rPr lang="en-US" sz="1600" dirty="0">
                <a:ea typeface="Calibri"/>
                <a:cs typeface="Calibri"/>
              </a:rPr>
              <a:t>PREP portal  </a:t>
            </a:r>
          </a:p>
          <a:p>
            <a:pPr marL="742950" lvl="1" indent="-285750">
              <a:buFont typeface="Arial" panose="020B0604020202020204" pitchFamily="34" charset="0"/>
              <a:buChar char="•"/>
            </a:pPr>
            <a:r>
              <a:rPr lang="en-US" sz="1600" dirty="0">
                <a:ea typeface="Calibri"/>
                <a:cs typeface="Calibri"/>
              </a:rPr>
              <a:t>TMP</a:t>
            </a:r>
          </a:p>
          <a:p>
            <a:pPr lvl="1"/>
            <a:r>
              <a:rPr lang="en-US" sz="1600" dirty="0">
                <a:ea typeface="Calibri"/>
                <a:cs typeface="Calibri"/>
              </a:rPr>
              <a:t> </a:t>
            </a:r>
          </a:p>
          <a:p>
            <a:pPr marL="285750" indent="-285750">
              <a:buFont typeface="Arial" panose="020B0604020202020204" pitchFamily="34" charset="0"/>
              <a:buChar char="•"/>
            </a:pPr>
            <a:r>
              <a:rPr lang="en-US" sz="1600" b="1" dirty="0">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dirty="0">
                <a:ea typeface="Calibri"/>
                <a:cs typeface="Calibri"/>
              </a:rPr>
              <a:t>LNA or rotation plan </a:t>
            </a:r>
          </a:p>
          <a:p>
            <a:pPr marL="742950" lvl="1" indent="-285750">
              <a:buFont typeface="Arial" panose="020B0604020202020204" pitchFamily="34" charset="0"/>
              <a:buChar char="•"/>
            </a:pPr>
            <a:r>
              <a:rPr lang="en-US" sz="1600" dirty="0">
                <a:ea typeface="Calibri"/>
                <a:cs typeface="Calibri"/>
              </a:rPr>
              <a:t>Mini-CEX/CbD or observation capture</a:t>
            </a:r>
          </a:p>
          <a:p>
            <a:pPr marL="285750" indent="-285750">
              <a:buFont typeface="Arial" panose="020B0604020202020204" pitchFamily="34" charset="0"/>
              <a:buChar char="•"/>
            </a:pPr>
            <a:endParaRPr lang="en-US" sz="1600" b="1" dirty="0">
              <a:solidFill>
                <a:srgbClr val="384967"/>
              </a:solidFill>
              <a:ea typeface="Calibri"/>
              <a:cs typeface="Calibri"/>
            </a:endParaRPr>
          </a:p>
          <a:p>
            <a:pPr marL="285750" indent="-285750">
              <a:buFont typeface="Arial" panose="020B0604020202020204" pitchFamily="34" charset="0"/>
              <a:buChar char="•"/>
            </a:pPr>
            <a:r>
              <a:rPr lang="en-US" sz="1600" b="1" dirty="0">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dirty="0">
                <a:ea typeface="Calibri"/>
                <a:cs typeface="Calibri"/>
              </a:rPr>
              <a:t>Progression criteria (new program only) </a:t>
            </a:r>
          </a:p>
          <a:p>
            <a:endParaRPr lang="en-AU" dirty="0"/>
          </a:p>
        </p:txBody>
      </p:sp>
    </p:spTree>
    <p:extLst>
      <p:ext uri="{BB962C8B-B14F-4D97-AF65-F5344CB8AC3E}">
        <p14:creationId xmlns:p14="http://schemas.microsoft.com/office/powerpoint/2010/main" val="1677504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518691"/>
            <a:ext cx="3957396" cy="1605884"/>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dirty="0">
                    <a:solidFill>
                      <a:srgbClr val="90A1B1"/>
                    </a:solidFill>
                    <a:latin typeface="Arial" panose="020B0604020202020204" pitchFamily="34" charset="0"/>
                    <a:cs typeface="Arial" panose="020B0604020202020204" pitchFamily="34" charset="0"/>
                  </a:rPr>
                  <a:t>Assessors</a:t>
                </a:r>
                <a:endParaRPr lang="en-AU" sz="1400" dirty="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91" name="TextBox 90">
                  <a:extLst>
                    <a:ext uri="{FF2B5EF4-FFF2-40B4-BE49-F238E27FC236}">
                      <a16:creationId xmlns:a16="http://schemas.microsoft.com/office/drawing/2014/main" id="{5C162595-5779-8704-2FE0-536787476472}"/>
                    </a:ext>
                  </a:extLst>
                </p:cNvPr>
                <p:cNvSpPr txBox="1"/>
                <p:nvPr/>
              </p:nvSpPr>
              <p:spPr>
                <a:xfrm>
                  <a:off x="2805276" y="1429161"/>
                  <a:ext cx="2151321" cy="1351352"/>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AU" sz="1200" kern="100" dirty="0">
                      <a:solidFill>
                        <a:srgbClr val="384965"/>
                      </a:solidFill>
                      <a:latin typeface="Arial"/>
                      <a:cs typeface="Arial"/>
                    </a:rPr>
                    <a:t>No access to TMP (unless they are a nominated supervisor)</a:t>
                  </a:r>
                </a:p>
                <a:p>
                  <a:pPr marL="171450" indent="-171450">
                    <a:buFont typeface="Arial" panose="020B0604020202020204" pitchFamily="34" charset="0"/>
                    <a:buChar char="•"/>
                  </a:pPr>
                  <a:r>
                    <a:rPr lang="en-AU" sz="1200" kern="100" dirty="0">
                      <a:solidFill>
                        <a:srgbClr val="384965"/>
                      </a:solidFill>
                      <a:latin typeface="Arial"/>
                      <a:cs typeface="Arial"/>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dirty="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dirty="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137828"/>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2551148"/>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Are nominated by trainees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Have access to trainee dashboards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 back on learning captures (optional)</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on and rate observation captures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Complete progress reports and make a progression decision</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dirty="0"/>
                    <a:t>The research project supervisor guides trainees with their project choice, method, data analysis and interpretation, and quality of written and oral presentation</a:t>
                  </a:r>
                  <a:endParaRPr lang="en-AU" sz="1000" kern="100" dirty="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dirty="0">
                    <a:solidFill>
                      <a:srgbClr val="49326B"/>
                    </a:solidFill>
                    <a:latin typeface="Arial"/>
                    <a:cs typeface="Arial"/>
                  </a:rPr>
                  <a:t>Research Project Supervisor </a:t>
                </a:r>
              </a:p>
              <a:p>
                <a:r>
                  <a:rPr lang="en-US" sz="900" dirty="0">
                    <a:solidFill>
                      <a:srgbClr val="49326B"/>
                    </a:solidFill>
                    <a:latin typeface="Arial"/>
                    <a:cs typeface="Arial"/>
                  </a:rPr>
                  <a:t>Advanced Training </a:t>
                </a:r>
                <a:endParaRPr lang="en-AU" sz="900" dirty="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dirty="0"/>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dirty="0">
                <a:solidFill>
                  <a:srgbClr val="384967"/>
                </a:solidFill>
                <a:latin typeface="Georgia"/>
              </a:rPr>
              <a:t>Supervision overview for Advanced Training </a:t>
            </a:r>
            <a:endParaRPr lang="en-AU" sz="3100" dirty="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dirty="0">
                <a:solidFill>
                  <a:srgbClr val="384965"/>
                </a:solidFill>
                <a:latin typeface="Arial" panose="020B0604020202020204" pitchFamily="34" charset="0"/>
                <a:cs typeface="Arial" panose="020B0604020202020204" pitchFamily="34" charset="0"/>
              </a:rPr>
              <a:t>All supervisors </a:t>
            </a:r>
            <a:endParaRPr lang="en-AU" sz="1800" dirty="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dirty="0">
                <a:solidFill>
                  <a:schemeClr val="tx2"/>
                </a:solidFill>
              </a:rPr>
              <a:t>Role specific activities </a:t>
            </a:r>
            <a:endParaRPr lang="en-AU" b="1" dirty="0">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dirty="0">
                <a:solidFill>
                  <a:srgbClr val="49326B"/>
                </a:solidFill>
                <a:latin typeface="Arial"/>
                <a:cs typeface="Arial"/>
              </a:rPr>
              <a:t>Rotation Supervisor </a:t>
            </a:r>
          </a:p>
          <a:p>
            <a:r>
              <a:rPr lang="en-US" sz="900" dirty="0">
                <a:solidFill>
                  <a:srgbClr val="49326B"/>
                </a:solidFill>
                <a:latin typeface="Arial"/>
                <a:cs typeface="Arial"/>
              </a:rPr>
              <a:t>Advanced Training </a:t>
            </a:r>
            <a:endParaRPr lang="en-AU" sz="900" dirty="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dirty="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dirty="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dirty="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dirty="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dirty="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dirty="0">
              <a:latin typeface="Arial"/>
              <a:ea typeface="Aptos" panose="020B0004020202020204" pitchFamily="34" charset="0"/>
              <a:cs typeface="Arial"/>
            </a:endParaRPr>
          </a:p>
          <a:p>
            <a:pPr>
              <a:lnSpc>
                <a:spcPct val="150000"/>
              </a:lnSpc>
            </a:pPr>
            <a:endParaRPr lang="en-AU" sz="1000" kern="100" dirty="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a:p>
            <a:pPr algn="ctr"/>
            <a:r>
              <a:rPr lang="en-US" sz="1000" dirty="0">
                <a:solidFill>
                  <a:srgbClr val="6088AC"/>
                </a:solidFill>
                <a:latin typeface="Arial" panose="020B0604020202020204" pitchFamily="34" charset="0"/>
                <a:cs typeface="Arial" panose="020B0604020202020204" pitchFamily="34" charset="0"/>
              </a:rPr>
              <a:t>RACP body</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dirty="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dirty="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dirty="0">
              <a:latin typeface="Arial"/>
              <a:ea typeface="Aptos" panose="020B0004020202020204" pitchFamily="34" charset="0"/>
              <a:cs typeface="Arial"/>
            </a:endParaRPr>
          </a:p>
          <a:p>
            <a:pPr marL="171450" indent="-171450">
              <a:buFont typeface="Arial" panose="020B0604020202020204" pitchFamily="34" charset="0"/>
              <a:buChar char="•"/>
            </a:pPr>
            <a:r>
              <a:rPr lang="en-AU" sz="1000" kern="100" dirty="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dirty="0">
              <a:latin typeface="Arial"/>
              <a:ea typeface="Aptos" panose="020B0004020202020204" pitchFamily="34" charset="0"/>
              <a:cs typeface="Arial"/>
            </a:endParaRPr>
          </a:p>
          <a:p>
            <a:pPr marL="171450" indent="-171450">
              <a:buFont typeface="Arial" panose="020B0604020202020204" pitchFamily="34" charset="0"/>
              <a:buChar char="•"/>
            </a:pPr>
            <a:r>
              <a:rPr lang="en-AU" sz="1000" kern="100" dirty="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dirty="0">
              <a:latin typeface="Arial"/>
              <a:ea typeface="Aptos" panose="020B0004020202020204" pitchFamily="34" charset="0"/>
              <a:cs typeface="Arial"/>
            </a:endParaRPr>
          </a:p>
          <a:p>
            <a:pPr>
              <a:lnSpc>
                <a:spcPct val="150000"/>
              </a:lnSpc>
            </a:pPr>
            <a:endParaRPr lang="en-AU" sz="1000" kern="100" dirty="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dirty="0"/>
              <a:t>Check the teaching requirements for information about program-specific supervisor requirements </a:t>
            </a:r>
            <a:endParaRPr lang="en-AU" sz="1000" dirty="0"/>
          </a:p>
        </p:txBody>
      </p:sp>
    </p:spTree>
    <p:extLst>
      <p:ext uri="{BB962C8B-B14F-4D97-AF65-F5344CB8AC3E}">
        <p14:creationId xmlns:p14="http://schemas.microsoft.com/office/powerpoint/2010/main" val="408435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12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16128" y="1435373"/>
            <a:ext cx="3182112" cy="3693319"/>
          </a:xfrm>
          <a:prstGeom prst="rect">
            <a:avLst/>
          </a:prstGeom>
          <a:noFill/>
        </p:spPr>
        <p:txBody>
          <a:bodyPr wrap="square" lIns="91440" tIns="45720" rIns="91440" bIns="45720" rtlCol="0" anchor="t">
            <a:spAutoFit/>
          </a:bodyPr>
          <a:lstStyle/>
          <a:p>
            <a:pPr algn="ctr"/>
            <a:r>
              <a:rPr lang="en-US" u="sng">
                <a:solidFill>
                  <a:srgbClr val="384967"/>
                </a:solidFill>
              </a:rPr>
              <a:t>General </a:t>
            </a:r>
            <a:r>
              <a:rPr lang="en-US" u="sng" err="1">
                <a:solidFill>
                  <a:srgbClr val="384967"/>
                </a:solidFill>
              </a:rPr>
              <a:t>Paediatrics</a:t>
            </a:r>
            <a:endParaRPr lang="en-US">
              <a:solidFill>
                <a:srgbClr val="384967"/>
              </a:solidFill>
              <a:cs typeface="Arial"/>
            </a:endParaRPr>
          </a:p>
          <a:p>
            <a:pPr algn="ctr"/>
            <a:endParaRPr lang="en-AU">
              <a:solidFill>
                <a:srgbClr val="404040"/>
              </a:solidFill>
              <a:cs typeface="Arial"/>
            </a:endParaRPr>
          </a:p>
          <a:p>
            <a:pPr algn="ctr"/>
            <a:r>
              <a:rPr lang="en-AU">
                <a:solidFill>
                  <a:srgbClr val="404040"/>
                </a:solidFill>
                <a:cs typeface="Arial"/>
              </a:rPr>
              <a:t>The Advanced Training curricula standards are grouped into </a:t>
            </a:r>
            <a:r>
              <a:rPr lang="en-AU">
                <a:solidFill>
                  <a:srgbClr val="C69214"/>
                </a:solidFill>
                <a:cs typeface="Arial"/>
              </a:rPr>
              <a:t>21 key learning goals</a:t>
            </a:r>
            <a:r>
              <a:rPr lang="en-AU">
                <a:solidFill>
                  <a:srgbClr val="404040"/>
                </a:solidFill>
                <a:cs typeface="Arial"/>
              </a:rPr>
              <a:t> that guide learning, teaching, and assessment in the new programs. </a:t>
            </a:r>
          </a:p>
          <a:p>
            <a:pPr algn="ctr"/>
            <a:endParaRPr lang="en-AU">
              <a:solidFill>
                <a:srgbClr val="404040"/>
              </a:solidFill>
              <a:cs typeface="Arial"/>
            </a:endParaRPr>
          </a:p>
          <a:p>
            <a:pPr algn="ctr"/>
            <a:r>
              <a:rPr lang="en-US">
                <a:solidFill>
                  <a:srgbClr val="404040"/>
                </a:solidFill>
                <a:cs typeface="Arial"/>
              </a:rPr>
              <a:t>Each learning goal has set progression criteria that set the expected standard of performance for trainees.</a:t>
            </a:r>
            <a:endParaRPr lang="en-AU">
              <a:solidFill>
                <a:srgbClr val="404040"/>
              </a:solidFill>
              <a:cs typeface="Arial"/>
            </a:endParaRPr>
          </a:p>
        </p:txBody>
      </p:sp>
      <p:pic>
        <p:nvPicPr>
          <p:cNvPr id="5" name="Picture 4">
            <a:extLst>
              <a:ext uri="{FF2B5EF4-FFF2-40B4-BE49-F238E27FC236}">
                <a16:creationId xmlns:a16="http://schemas.microsoft.com/office/drawing/2014/main" id="{B86553F9-6DEA-ADAB-5D23-3D279AB25188}"/>
              </a:ext>
            </a:extLst>
          </p:cNvPr>
          <p:cNvPicPr>
            <a:picLocks noChangeAspect="1"/>
          </p:cNvPicPr>
          <p:nvPr/>
        </p:nvPicPr>
        <p:blipFill>
          <a:blip r:embed="rId3"/>
          <a:stretch>
            <a:fillRect/>
          </a:stretch>
        </p:blipFill>
        <p:spPr>
          <a:xfrm>
            <a:off x="3569035" y="1051264"/>
            <a:ext cx="4879234" cy="5381348"/>
          </a:xfrm>
          <a:prstGeom prst="rect">
            <a:avLst/>
          </a:prstGeom>
        </p:spPr>
      </p:pic>
      <p:graphicFrame>
        <p:nvGraphicFramePr>
          <p:cNvPr id="3" name="Table 2">
            <a:extLst>
              <a:ext uri="{FF2B5EF4-FFF2-40B4-BE49-F238E27FC236}">
                <a16:creationId xmlns:a16="http://schemas.microsoft.com/office/drawing/2014/main" id="{8D4FC274-57F4-BB9C-E0A0-6ABEFEBFCA59}"/>
              </a:ext>
            </a:extLst>
          </p:cNvPr>
          <p:cNvGraphicFramePr>
            <a:graphicFrameLocks noGrp="1"/>
          </p:cNvGraphicFramePr>
          <p:nvPr>
            <p:extLst>
              <p:ext uri="{D42A27DB-BD31-4B8C-83A1-F6EECF244321}">
                <p14:modId xmlns:p14="http://schemas.microsoft.com/office/powerpoint/2010/main" val="2968667689"/>
              </p:ext>
            </p:extLst>
          </p:nvPr>
        </p:nvGraphicFramePr>
        <p:xfrm>
          <a:off x="8004315" y="640466"/>
          <a:ext cx="3889513" cy="5829173"/>
        </p:xfrm>
        <a:graphic>
          <a:graphicData uri="http://schemas.openxmlformats.org/drawingml/2006/table">
            <a:tbl>
              <a:tblPr firstRow="1" bandRow="1">
                <a:tableStyleId>{5C22544A-7EE6-4342-B048-85BDC9FD1C3A}</a:tableStyleId>
              </a:tblPr>
              <a:tblGrid>
                <a:gridCol w="3889513">
                  <a:extLst>
                    <a:ext uri="{9D8B030D-6E8A-4147-A177-3AD203B41FA5}">
                      <a16:colId xmlns:a16="http://schemas.microsoft.com/office/drawing/2014/main" val="615035929"/>
                    </a:ext>
                  </a:extLst>
                </a:gridCol>
              </a:tblGrid>
              <a:tr h="0">
                <a:tc>
                  <a:txBody>
                    <a:bodyPr/>
                    <a:lstStyle/>
                    <a:p>
                      <a:r>
                        <a:rPr lang="en-US" sz="1100">
                          <a:solidFill>
                            <a:srgbClr val="334E64"/>
                          </a:solidFill>
                        </a:rPr>
                        <a:t>Progression criteria for the Specialty foundation phase</a:t>
                      </a:r>
                    </a:p>
                    <a:p>
                      <a:r>
                        <a:rPr lang="en-US" sz="1100" b="0">
                          <a:solidFill>
                            <a:srgbClr val="334E64"/>
                          </a:solidFill>
                        </a:rPr>
                        <a:t>By the end of this phase, trainees will: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1688243"/>
                  </a:ext>
                </a:extLst>
              </a:tr>
              <a:tr h="0">
                <a:tc>
                  <a:txBody>
                    <a:bodyPr/>
                    <a:lstStyle/>
                    <a:p>
                      <a:r>
                        <a:rPr lang="en-US" sz="1200"/>
                        <a:t>Level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195473"/>
                  </a:ext>
                </a:extLst>
              </a:tr>
              <a:tr h="0">
                <a:tc>
                  <a:txBody>
                    <a:bodyPr/>
                    <a:lstStyle/>
                    <a:p>
                      <a:r>
                        <a:rPr lang="en-US" sz="1200"/>
                        <a:t>Level 3</a:t>
                      </a:r>
                    </a:p>
                    <a:p>
                      <a:r>
                        <a:rPr lang="en-US" sz="1200"/>
                        <a:t>Level 3</a:t>
                      </a:r>
                    </a:p>
                    <a:p>
                      <a:r>
                        <a:rPr lang="en-US" sz="1200"/>
                        <a:t>Level 3</a:t>
                      </a:r>
                    </a:p>
                    <a:p>
                      <a:r>
                        <a:rPr lang="en-US" sz="1200"/>
                        <a:t>Level 3</a:t>
                      </a:r>
                    </a:p>
                    <a:p>
                      <a:r>
                        <a:rPr lang="en-US" sz="1200"/>
                        <a:t>Level 3</a:t>
                      </a:r>
                    </a:p>
                    <a:p>
                      <a:r>
                        <a:rPr lang="en-US" sz="1200"/>
                        <a:t>Level 3</a:t>
                      </a:r>
                    </a:p>
                    <a:p>
                      <a:endParaRPr lang="en-US" sz="1200"/>
                    </a:p>
                    <a:p>
                      <a:r>
                        <a:rPr lang="en-US" sz="1200"/>
                        <a:t>Level 3</a:t>
                      </a:r>
                    </a:p>
                    <a:p>
                      <a:endParaRPr lang="en-US" sz="1200"/>
                    </a:p>
                    <a:p>
                      <a:r>
                        <a:rPr lang="en-US" sz="1200"/>
                        <a:t>Level 3</a:t>
                      </a:r>
                    </a:p>
                    <a:p>
                      <a:endParaRPr lang="en-US" sz="1200"/>
                    </a:p>
                    <a:p>
                      <a:r>
                        <a:rPr lang="en-US" sz="1200"/>
                        <a:t>Level 3</a:t>
                      </a:r>
                    </a:p>
                    <a:p>
                      <a:endParaRPr lang="en-US" sz="1200"/>
                    </a:p>
                    <a:p>
                      <a:r>
                        <a:rPr lang="en-US" sz="1200"/>
                        <a:t>Level 3</a:t>
                      </a:r>
                    </a:p>
                    <a:p>
                      <a:r>
                        <a:rPr lang="en-US" sz="1200"/>
                        <a:t>Level 3</a:t>
                      </a:r>
                    </a:p>
                    <a:p>
                      <a:endParaRPr lang="en-US" sz="1200"/>
                    </a:p>
                    <a:p>
                      <a:r>
                        <a:rPr lang="en-US" sz="1200"/>
                        <a:t>Level 3</a:t>
                      </a:r>
                    </a:p>
                    <a:p>
                      <a:endParaRPr lang="en-US" sz="1200"/>
                    </a:p>
                    <a:p>
                      <a:r>
                        <a:rPr lang="en-US" sz="1200"/>
                        <a:t>Level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2802777"/>
                  </a:ext>
                </a:extLst>
              </a:tr>
              <a:tr h="0">
                <a:tc>
                  <a:txBody>
                    <a:bodyPr/>
                    <a:lstStyle/>
                    <a:p>
                      <a:pPr>
                        <a:lnSpc>
                          <a:spcPct val="150000"/>
                        </a:lnSpc>
                      </a:pPr>
                      <a:r>
                        <a:rPr lang="en-US" sz="1050"/>
                        <a:t>Level 3</a:t>
                      </a:r>
                    </a:p>
                    <a:p>
                      <a:pPr>
                        <a:lnSpc>
                          <a:spcPct val="200000"/>
                        </a:lnSpc>
                      </a:pPr>
                      <a:r>
                        <a:rPr lang="en-US" sz="1050"/>
                        <a:t>Level 3</a:t>
                      </a:r>
                    </a:p>
                    <a:p>
                      <a:pPr>
                        <a:lnSpc>
                          <a:spcPct val="200000"/>
                        </a:lnSpc>
                      </a:pPr>
                      <a:r>
                        <a:rPr lang="en-US" sz="1050"/>
                        <a:t>Level 3</a:t>
                      </a:r>
                    </a:p>
                    <a:p>
                      <a:pPr>
                        <a:lnSpc>
                          <a:spcPct val="200000"/>
                        </a:lnSpc>
                      </a:pPr>
                      <a:r>
                        <a:rPr lang="en-US" sz="1050"/>
                        <a:t>Level 3</a:t>
                      </a:r>
                    </a:p>
                    <a:p>
                      <a:pPr>
                        <a:lnSpc>
                          <a:spcPct val="200000"/>
                        </a:lnSpc>
                      </a:pPr>
                      <a:r>
                        <a:rPr lang="en-US" sz="1050"/>
                        <a:t>Level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1042595"/>
                  </a:ext>
                </a:extLst>
              </a:tr>
            </a:tbl>
          </a:graphicData>
        </a:graphic>
      </p:graphicFrame>
      <p:cxnSp>
        <p:nvCxnSpPr>
          <p:cNvPr id="9" name="Straight Connector 8">
            <a:extLst>
              <a:ext uri="{FF2B5EF4-FFF2-40B4-BE49-F238E27FC236}">
                <a16:creationId xmlns:a16="http://schemas.microsoft.com/office/drawing/2014/main" id="{038A0200-61C3-2F89-C69E-DBCC4B13543B}"/>
              </a:ext>
            </a:extLst>
          </p:cNvPr>
          <p:cNvCxnSpPr/>
          <p:nvPr/>
        </p:nvCxnSpPr>
        <p:spPr>
          <a:xfrm>
            <a:off x="3644348" y="1318591"/>
            <a:ext cx="811695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2CD2563-11ED-BC0E-84A8-6D709A8FBDBE}"/>
              </a:ext>
            </a:extLst>
          </p:cNvPr>
          <p:cNvCxnSpPr/>
          <p:nvPr/>
        </p:nvCxnSpPr>
        <p:spPr>
          <a:xfrm>
            <a:off x="3631096" y="4969565"/>
            <a:ext cx="811695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E988B26A-751E-0C86-7E44-8D3C594BD520}"/>
              </a:ext>
            </a:extLst>
          </p:cNvPr>
          <p:cNvCxnSpPr/>
          <p:nvPr/>
        </p:nvCxnSpPr>
        <p:spPr>
          <a:xfrm>
            <a:off x="3631096" y="1051264"/>
            <a:ext cx="811695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D08DFE79-B525-AC30-DF1D-6BA1A60ABF91}"/>
              </a:ext>
            </a:extLst>
          </p:cNvPr>
          <p:cNvCxnSpPr/>
          <p:nvPr/>
        </p:nvCxnSpPr>
        <p:spPr>
          <a:xfrm flipH="1">
            <a:off x="3631096" y="1051264"/>
            <a:ext cx="6626" cy="5381348"/>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A2D046A6-D150-D03C-B3E9-1BCA8149FA81}"/>
              </a:ext>
            </a:extLst>
          </p:cNvPr>
          <p:cNvCxnSpPr/>
          <p:nvPr/>
        </p:nvCxnSpPr>
        <p:spPr>
          <a:xfrm flipH="1">
            <a:off x="4379844" y="1051264"/>
            <a:ext cx="6626" cy="5381348"/>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E9B8698D-DA14-39D1-3188-F6F324AD137E}"/>
              </a:ext>
            </a:extLst>
          </p:cNvPr>
          <p:cNvCxnSpPr/>
          <p:nvPr/>
        </p:nvCxnSpPr>
        <p:spPr>
          <a:xfrm flipH="1">
            <a:off x="7997689" y="1051264"/>
            <a:ext cx="6626" cy="5381348"/>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525CA459-FD41-36EE-6271-DC624C92D9F7}"/>
              </a:ext>
            </a:extLst>
          </p:cNvPr>
          <p:cNvCxnSpPr/>
          <p:nvPr/>
        </p:nvCxnSpPr>
        <p:spPr>
          <a:xfrm flipH="1">
            <a:off x="11741426" y="1051264"/>
            <a:ext cx="6626" cy="5381348"/>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4CB2F423-893F-5302-678A-2C7651607B02}"/>
              </a:ext>
            </a:extLst>
          </p:cNvPr>
          <p:cNvCxnSpPr/>
          <p:nvPr/>
        </p:nvCxnSpPr>
        <p:spPr>
          <a:xfrm>
            <a:off x="3624470" y="6432612"/>
            <a:ext cx="8116956"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9092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449297"/>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777892" y="1275587"/>
            <a:ext cx="8999819" cy="2585323"/>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8 learning themes</a:t>
            </a:r>
          </a:p>
          <a:p>
            <a:pPr marL="285750" indent="-285750">
              <a:buFont typeface="Arial" panose="020B0604020202020204" pitchFamily="34" charset="0"/>
              <a:buChar char="•"/>
            </a:pPr>
            <a:r>
              <a:rPr lang="en-US" dirty="0"/>
              <a:t>paediatric advanced life support certification valid at the end of training</a:t>
            </a:r>
          </a:p>
          <a:p>
            <a:pPr marL="285750" indent="-285750">
              <a:buFont typeface="Arial" panose="020B0604020202020204" pitchFamily="34" charset="0"/>
              <a:buChar char="•"/>
            </a:pPr>
            <a:r>
              <a:rPr lang="en-US" dirty="0"/>
              <a:t>RACP online courses </a:t>
            </a:r>
          </a:p>
          <a:p>
            <a:pPr marL="285750" indent="-285750">
              <a:buFont typeface="Arial" panose="020B0604020202020204" pitchFamily="34" charset="0"/>
              <a:buChar char="•"/>
            </a:pPr>
            <a:r>
              <a:rPr lang="en-US" dirty="0"/>
              <a:t>Supervisor Professional Development Program </a:t>
            </a:r>
          </a:p>
          <a:p>
            <a:pPr marL="285750" indent="-285750">
              <a:buFont typeface="Arial" panose="020B0604020202020204" pitchFamily="34" charset="0"/>
              <a:buChar char="•"/>
            </a:pPr>
            <a:r>
              <a:rPr lang="en-US" dirty="0"/>
              <a:t>1 Advanced Training Research Project (over the course of training)</a:t>
            </a:r>
          </a:p>
          <a:p>
            <a:pPr marL="285750" indent="-285750">
              <a:buFont typeface="Arial" panose="020B0604020202020204" pitchFamily="34" charset="0"/>
              <a:buChar char="•"/>
            </a:pPr>
            <a:endParaRPr lang="en-US" dirty="0"/>
          </a:p>
        </p:txBody>
      </p:sp>
      <p:grpSp>
        <p:nvGrpSpPr>
          <p:cNvPr id="2" name="Group 1">
            <a:extLst>
              <a:ext uri="{FF2B5EF4-FFF2-40B4-BE49-F238E27FC236}">
                <a16:creationId xmlns:a16="http://schemas.microsoft.com/office/drawing/2014/main" id="{1DE614D0-1208-3947-8AAC-ABDCC6CAC3C4}"/>
              </a:ext>
            </a:extLst>
          </p:cNvPr>
          <p:cNvGrpSpPr/>
          <p:nvPr/>
        </p:nvGrpSpPr>
        <p:grpSpPr>
          <a:xfrm>
            <a:off x="691753" y="3922770"/>
            <a:ext cx="10190612" cy="2074089"/>
            <a:chOff x="691753" y="4028536"/>
            <a:chExt cx="10190612" cy="2074089"/>
          </a:xfrm>
        </p:grpSpPr>
        <p:sp>
          <p:nvSpPr>
            <p:cNvPr id="8" name="Rectangle 7">
              <a:extLst>
                <a:ext uri="{FF2B5EF4-FFF2-40B4-BE49-F238E27FC236}">
                  <a16:creationId xmlns:a16="http://schemas.microsoft.com/office/drawing/2014/main" id="{E3E95EAC-5DBD-0349-435D-3799132FEF05}"/>
                </a:ext>
              </a:extLst>
            </p:cNvPr>
            <p:cNvSpPr/>
            <p:nvPr/>
          </p:nvSpPr>
          <p:spPr>
            <a:xfrm>
              <a:off x="691753" y="4028536"/>
              <a:ext cx="10190612" cy="2074089"/>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777892" y="4090874"/>
              <a:ext cx="6094476" cy="369332"/>
            </a:xfrm>
            <a:prstGeom prst="rect">
              <a:avLst/>
            </a:prstGeom>
            <a:noFill/>
          </p:spPr>
          <p:txBody>
            <a:bodyPr wrap="square" lIns="91440" tIns="45720" rIns="91440" bIns="45720" anchor="t">
              <a:spAutoFit/>
            </a:bodyPr>
            <a:lstStyle/>
            <a:p>
              <a:r>
                <a:rPr lang="en-US" b="1" dirty="0"/>
                <a:t>Requirements per phase</a:t>
              </a:r>
            </a:p>
          </p:txBody>
        </p:sp>
        <p:sp>
          <p:nvSpPr>
            <p:cNvPr id="3" name="Rectangle 2">
              <a:extLst>
                <a:ext uri="{FF2B5EF4-FFF2-40B4-BE49-F238E27FC236}">
                  <a16:creationId xmlns:a16="http://schemas.microsoft.com/office/drawing/2014/main" id="{257178DC-8BE9-311A-355B-036491E57AFB}"/>
                </a:ext>
              </a:extLst>
            </p:cNvPr>
            <p:cNvSpPr/>
            <p:nvPr/>
          </p:nvSpPr>
          <p:spPr>
            <a:xfrm>
              <a:off x="3679674" y="4640238"/>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 </a:t>
              </a:r>
              <a:r>
                <a:rPr lang="en-US"/>
                <a:t>learning captures per phase  </a:t>
              </a:r>
              <a:endParaRPr lang="en-AU"/>
            </a:p>
          </p:txBody>
        </p:sp>
        <p:sp>
          <p:nvSpPr>
            <p:cNvPr id="9" name="Rectangle 8">
              <a:extLst>
                <a:ext uri="{FF2B5EF4-FFF2-40B4-BE49-F238E27FC236}">
                  <a16:creationId xmlns:a16="http://schemas.microsoft.com/office/drawing/2014/main" id="{324B3099-0F87-7D66-6256-2B3F84648733}"/>
                </a:ext>
              </a:extLst>
            </p:cNvPr>
            <p:cNvSpPr/>
            <p:nvPr/>
          </p:nvSpPr>
          <p:spPr>
            <a:xfrm>
              <a:off x="6049713" y="466361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a:t>
              </a:r>
              <a:r>
                <a:rPr lang="en-US"/>
                <a:t> observation captures per phase </a:t>
              </a:r>
              <a:endParaRPr lang="en-AU"/>
            </a:p>
          </p:txBody>
        </p:sp>
        <p:sp>
          <p:nvSpPr>
            <p:cNvPr id="10" name="Rectangle 9">
              <a:extLst>
                <a:ext uri="{FF2B5EF4-FFF2-40B4-BE49-F238E27FC236}">
                  <a16:creationId xmlns:a16="http://schemas.microsoft.com/office/drawing/2014/main" id="{2DC67B17-BCD7-A14F-3D4F-06528144CC83}"/>
                </a:ext>
              </a:extLst>
            </p:cNvPr>
            <p:cNvSpPr/>
            <p:nvPr/>
          </p:nvSpPr>
          <p:spPr>
            <a:xfrm>
              <a:off x="1309635" y="4628321"/>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 rotation plan per rotation </a:t>
              </a:r>
              <a:endParaRPr lang="en-AU">
                <a:solidFill>
                  <a:schemeClr val="bg1"/>
                </a:solidFill>
              </a:endParaRPr>
            </a:p>
          </p:txBody>
        </p:sp>
        <p:sp>
          <p:nvSpPr>
            <p:cNvPr id="12" name="Rectangle 11">
              <a:extLst>
                <a:ext uri="{FF2B5EF4-FFF2-40B4-BE49-F238E27FC236}">
                  <a16:creationId xmlns:a16="http://schemas.microsoft.com/office/drawing/2014/main" id="{D5D29EC0-572D-0477-08D6-5CAACACE7016}"/>
                </a:ext>
              </a:extLst>
            </p:cNvPr>
            <p:cNvSpPr/>
            <p:nvPr/>
          </p:nvSpPr>
          <p:spPr>
            <a:xfrm>
              <a:off x="8370966" y="466361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4</a:t>
              </a:r>
              <a:r>
                <a:rPr lang="en-US"/>
                <a:t> progress reports per phase</a:t>
              </a:r>
              <a:endParaRPr lang="en-AU"/>
            </a:p>
          </p:txBody>
        </p:sp>
      </p:grpSp>
    </p:spTree>
    <p:extLst>
      <p:ext uri="{BB962C8B-B14F-4D97-AF65-F5344CB8AC3E}">
        <p14:creationId xmlns:p14="http://schemas.microsoft.com/office/powerpoint/2010/main" val="2985017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A8B95-D7E0-7AD3-66D7-CE06F871E78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EC03156-5848-B98B-C86D-AB28828A5579}"/>
              </a:ext>
            </a:extLst>
          </p:cNvPr>
          <p:cNvSpPr/>
          <p:nvPr/>
        </p:nvSpPr>
        <p:spPr>
          <a:xfrm>
            <a:off x="127000" y="6079067"/>
            <a:ext cx="2912533" cy="6318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3C6A5FAC-9C8F-FD63-2240-AB103548E7E7}"/>
              </a:ext>
            </a:extLst>
          </p:cNvPr>
          <p:cNvSpPr>
            <a:spLocks noGrp="1"/>
          </p:cNvSpPr>
          <p:nvPr>
            <p:ph type="title"/>
          </p:nvPr>
        </p:nvSpPr>
        <p:spPr>
          <a:xfrm>
            <a:off x="609600" y="246063"/>
            <a:ext cx="10972800" cy="584580"/>
          </a:xfrm>
        </p:spPr>
        <p:txBody>
          <a:bodyPr/>
          <a:lstStyle/>
          <a:p>
            <a:r>
              <a:rPr lang="en-US" sz="3100">
                <a:solidFill>
                  <a:srgbClr val="384967"/>
                </a:solidFill>
                <a:latin typeface="Georgia"/>
              </a:rPr>
              <a:t>Learning themes </a:t>
            </a:r>
            <a:endParaRPr lang="en-AU" sz="3100">
              <a:solidFill>
                <a:srgbClr val="384967"/>
              </a:solidFill>
              <a:latin typeface="Georgia"/>
            </a:endParaRPr>
          </a:p>
        </p:txBody>
      </p:sp>
      <p:sp>
        <p:nvSpPr>
          <p:cNvPr id="4" name="Straight Connector 3">
            <a:extLst>
              <a:ext uri="{FF2B5EF4-FFF2-40B4-BE49-F238E27FC236}">
                <a16:creationId xmlns:a16="http://schemas.microsoft.com/office/drawing/2014/main" id="{0C6C5220-A20F-A787-4F79-59028F55AA78}"/>
              </a:ext>
            </a:extLst>
          </p:cNvPr>
          <p:cNvSpPr/>
          <p:nvPr/>
        </p:nvSpPr>
        <p:spPr>
          <a:xfrm flipV="1">
            <a:off x="679060" y="83064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8" name="Table 7">
            <a:extLst>
              <a:ext uri="{FF2B5EF4-FFF2-40B4-BE49-F238E27FC236}">
                <a16:creationId xmlns:a16="http://schemas.microsoft.com/office/drawing/2014/main" id="{32C024A4-B8DE-DD95-FFB9-FDE4A15A4C21}"/>
              </a:ext>
            </a:extLst>
          </p:cNvPr>
          <p:cNvGraphicFramePr>
            <a:graphicFrameLocks noGrp="1"/>
          </p:cNvGraphicFramePr>
          <p:nvPr>
            <p:extLst>
              <p:ext uri="{D42A27DB-BD31-4B8C-83A1-F6EECF244321}">
                <p14:modId xmlns:p14="http://schemas.microsoft.com/office/powerpoint/2010/main" val="2653490983"/>
              </p:ext>
            </p:extLst>
          </p:nvPr>
        </p:nvGraphicFramePr>
        <p:xfrm>
          <a:off x="1004830" y="2274188"/>
          <a:ext cx="10156952" cy="3870960"/>
        </p:xfrm>
        <a:graphic>
          <a:graphicData uri="http://schemas.openxmlformats.org/drawingml/2006/table">
            <a:tbl>
              <a:tblPr firstRow="1" bandRow="1">
                <a:tableStyleId>{5940675A-B579-460E-94D1-54222C63F5DA}</a:tableStyleId>
              </a:tblPr>
              <a:tblGrid>
                <a:gridCol w="2539238">
                  <a:extLst>
                    <a:ext uri="{9D8B030D-6E8A-4147-A177-3AD203B41FA5}">
                      <a16:colId xmlns:a16="http://schemas.microsoft.com/office/drawing/2014/main" val="4178549779"/>
                    </a:ext>
                  </a:extLst>
                </a:gridCol>
                <a:gridCol w="2539238">
                  <a:extLst>
                    <a:ext uri="{9D8B030D-6E8A-4147-A177-3AD203B41FA5}">
                      <a16:colId xmlns:a16="http://schemas.microsoft.com/office/drawing/2014/main" val="436365888"/>
                    </a:ext>
                  </a:extLst>
                </a:gridCol>
                <a:gridCol w="2539238">
                  <a:extLst>
                    <a:ext uri="{9D8B030D-6E8A-4147-A177-3AD203B41FA5}">
                      <a16:colId xmlns:a16="http://schemas.microsoft.com/office/drawing/2014/main" val="3638062443"/>
                    </a:ext>
                  </a:extLst>
                </a:gridCol>
                <a:gridCol w="2539238">
                  <a:extLst>
                    <a:ext uri="{9D8B030D-6E8A-4147-A177-3AD203B41FA5}">
                      <a16:colId xmlns:a16="http://schemas.microsoft.com/office/drawing/2014/main" val="1470323181"/>
                    </a:ext>
                  </a:extLst>
                </a:gridCol>
              </a:tblGrid>
              <a:tr h="833577">
                <a:tc>
                  <a:txBody>
                    <a:bodyPr/>
                    <a:lstStyle/>
                    <a:p>
                      <a:endParaRPr lang="en-US" dirty="0"/>
                    </a:p>
                    <a:p>
                      <a:endParaRPr lang="en-AU" dirty="0"/>
                    </a:p>
                    <a:p>
                      <a:endParaRPr lang="en-AU" dirty="0"/>
                    </a:p>
                  </a:txBody>
                  <a:tcPr>
                    <a:lnL w="12700" cap="flat" cmpd="sng" algn="ctr">
                      <a:solidFill>
                        <a:srgbClr val="CB972B"/>
                      </a:solidFill>
                      <a:prstDash val="solid"/>
                      <a:round/>
                      <a:headEnd type="none" w="med" len="med"/>
                      <a:tailEnd type="none" w="med" len="med"/>
                    </a:lnL>
                    <a:lnR w="12700" cmpd="sng">
                      <a:noFill/>
                    </a:lnR>
                    <a:lnT w="12700" cap="flat" cmpd="sng" algn="ctr">
                      <a:solidFill>
                        <a:srgbClr val="CB972B"/>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AU"/>
                    </a:p>
                  </a:txBody>
                  <a:tcPr>
                    <a:lnL w="12700" cmpd="sng">
                      <a:noFill/>
                    </a:lnL>
                    <a:lnR w="12700" cmpd="sng">
                      <a:noFill/>
                    </a:lnR>
                    <a:lnT w="12700" cap="flat" cmpd="sng" algn="ctr">
                      <a:solidFill>
                        <a:srgbClr val="CB972B"/>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AU"/>
                    </a:p>
                  </a:txBody>
                  <a:tcPr>
                    <a:lnL w="12700" cmpd="sng">
                      <a:noFill/>
                    </a:lnL>
                    <a:lnR w="12700" cmpd="sng">
                      <a:noFill/>
                    </a:lnR>
                    <a:lnT w="12700" cap="flat" cmpd="sng" algn="ctr">
                      <a:solidFill>
                        <a:srgbClr val="CB972B"/>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AU"/>
                    </a:p>
                  </a:txBody>
                  <a:tcPr>
                    <a:lnL w="12700" cmpd="sng">
                      <a:noFill/>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8523063"/>
                  </a:ext>
                </a:extLst>
              </a:tr>
              <a:tr h="624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1. Developmental and behavioural paediatrics </a:t>
                      </a:r>
                      <a:endParaRPr lang="en-AU" sz="1800" dirty="0"/>
                    </a:p>
                  </a:txBody>
                  <a:tcPr>
                    <a:lnL w="12700" cap="flat" cmpd="sng" algn="ctr">
                      <a:solidFill>
                        <a:srgbClr val="CB972B"/>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 Regional , rural and remote paediatrics </a:t>
                      </a:r>
                      <a:endParaRPr lang="en-AU" sz="18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a:t>
                      </a:r>
                      <a:r>
                        <a:rPr lang="en-US" sz="1800" dirty="0"/>
                        <a:t>Acute care </a:t>
                      </a:r>
                      <a:endParaRPr lang="en-AU"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4. </a:t>
                      </a:r>
                      <a:r>
                        <a:rPr lang="en-US" sz="1800"/>
                        <a:t>Neonatal and perinatal medicine </a:t>
                      </a:r>
                      <a:endParaRPr lang="en-AU" sz="1800"/>
                    </a:p>
                  </a:txBody>
                  <a:tcPr>
                    <a:lnL w="12700" cmpd="sng">
                      <a:noFill/>
                    </a:lnL>
                    <a:lnR w="12700" cap="flat" cmpd="sng" algn="ctr">
                      <a:solidFill>
                        <a:srgbClr val="CB972B"/>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0435468"/>
                  </a:ext>
                </a:extLst>
              </a:tr>
              <a:tr h="194501">
                <a:tc gridSpan="4">
                  <a:txBody>
                    <a:bodyPr/>
                    <a:lstStyle/>
                    <a:p>
                      <a:endParaRPr lang="en-AU" sz="800" dirty="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972B"/>
                    </a:solidFill>
                  </a:tcPr>
                </a:tc>
                <a:tc hMerge="1">
                  <a:txBody>
                    <a:bodyPr/>
                    <a:lstStyle/>
                    <a:p>
                      <a:endParaRPr lang="en-AU"/>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4364464"/>
                  </a:ext>
                </a:extLst>
              </a:tr>
              <a:tr h="833577">
                <a:tc>
                  <a:txBody>
                    <a:bodyPr/>
                    <a:lstStyle/>
                    <a:p>
                      <a:endParaRPr lang="en-US" dirty="0"/>
                    </a:p>
                    <a:p>
                      <a:endParaRPr lang="en-US" dirty="0"/>
                    </a:p>
                    <a:p>
                      <a:endParaRPr lang="en-US" dirty="0"/>
                    </a:p>
                  </a:txBody>
                  <a:tcPr>
                    <a:lnL w="12700" cap="flat" cmpd="sng" algn="ctr">
                      <a:solidFill>
                        <a:srgbClr val="CB972B"/>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AU"/>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AU"/>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AU" dirty="0"/>
                    </a:p>
                  </a:txBody>
                  <a:tcPr>
                    <a:lnL w="12700" cmpd="sng">
                      <a:noFill/>
                    </a:lnL>
                    <a:lnR w="12700" cap="flat" cmpd="sng" algn="ctr">
                      <a:solidFill>
                        <a:srgbClr val="CB972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18968446"/>
                  </a:ext>
                </a:extLst>
              </a:tr>
              <a:tr h="1168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a:t>
                      </a:r>
                      <a:r>
                        <a:rPr lang="en-US" sz="1800" dirty="0"/>
                        <a:t>Adolescent and young adult medicine </a:t>
                      </a:r>
                      <a:endParaRPr lang="en-AU" dirty="0"/>
                    </a:p>
                  </a:txBody>
                  <a:tcPr>
                    <a:lnL w="12700" cap="flat" cmpd="sng" algn="ctr">
                      <a:solidFill>
                        <a:srgbClr val="CB972B"/>
                      </a:solidFill>
                      <a:prstDash val="solid"/>
                      <a:round/>
                      <a:headEnd type="none" w="med" len="med"/>
                      <a:tailEnd type="none" w="med" len="med"/>
                    </a:lnL>
                    <a:lnR w="12700" cmpd="sng">
                      <a:noFill/>
                    </a:lnR>
                    <a:lnT w="12700" cmpd="sng">
                      <a:noFill/>
                    </a:lnT>
                    <a:lnB w="12700" cap="flat" cmpd="sng" algn="ctr">
                      <a:solidFill>
                        <a:srgbClr val="CB972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a:t>
                      </a:r>
                      <a:r>
                        <a:rPr lang="en-US" sz="1800" dirty="0"/>
                        <a:t>Promote improved outcomes in childhood and adolescent health and development </a:t>
                      </a:r>
                      <a:endParaRPr lang="en-AU" sz="1800" dirty="0"/>
                    </a:p>
                  </a:txBody>
                  <a:tcPr>
                    <a:lnL w="12700" cmpd="sng">
                      <a:noFill/>
                    </a:lnL>
                    <a:lnR w="12700" cmpd="sng">
                      <a:noFill/>
                    </a:lnR>
                    <a:lnT w="12700" cmpd="sng">
                      <a:noFill/>
                    </a:lnT>
                    <a:lnB w="12700" cap="flat" cmpd="sng" algn="ctr">
                      <a:solidFill>
                        <a:srgbClr val="CB972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a:t>
                      </a:r>
                      <a:r>
                        <a:rPr lang="en-US" sz="1800" dirty="0"/>
                        <a:t>Child safety and maltreatment </a:t>
                      </a:r>
                      <a:endParaRPr lang="en-AU" sz="1800" dirty="0"/>
                    </a:p>
                  </a:txBody>
                  <a:tcPr>
                    <a:lnL w="12700" cmpd="sng">
                      <a:noFill/>
                    </a:lnL>
                    <a:lnR w="12700" cmpd="sng">
                      <a:noFill/>
                    </a:lnR>
                    <a:lnT w="12700" cmpd="sng">
                      <a:noFill/>
                    </a:lnT>
                    <a:lnB w="12700" cap="flat" cmpd="sng" algn="ctr">
                      <a:solidFill>
                        <a:srgbClr val="CB972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8. Research, quality and improvement </a:t>
                      </a:r>
                      <a:endParaRPr lang="en-AU" sz="1800" dirty="0"/>
                    </a:p>
                  </a:txBody>
                  <a:tcPr>
                    <a:lnL w="12700" cmpd="sng">
                      <a:noFill/>
                    </a:lnL>
                    <a:lnR w="12700" cap="flat" cmpd="sng" algn="ctr">
                      <a:solidFill>
                        <a:srgbClr val="CB972B"/>
                      </a:solidFill>
                      <a:prstDash val="solid"/>
                      <a:round/>
                      <a:headEnd type="none" w="med" len="med"/>
                      <a:tailEnd type="none" w="med" len="med"/>
                    </a:lnR>
                    <a:lnT w="12700" cmpd="sng">
                      <a:noFill/>
                    </a:lnT>
                    <a:lnB w="12700" cap="flat" cmpd="sng" algn="ctr">
                      <a:solidFill>
                        <a:srgbClr val="CB972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709916"/>
                  </a:ext>
                </a:extLst>
              </a:tr>
            </a:tbl>
          </a:graphicData>
        </a:graphic>
      </p:graphicFrame>
      <p:pic>
        <p:nvPicPr>
          <p:cNvPr id="10" name="Graphic 9" descr="Mental Health outline">
            <a:extLst>
              <a:ext uri="{FF2B5EF4-FFF2-40B4-BE49-F238E27FC236}">
                <a16:creationId xmlns:a16="http://schemas.microsoft.com/office/drawing/2014/main" id="{A9F33D39-0A11-3B2A-6E6C-45295B3C02D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905771" y="2391648"/>
            <a:ext cx="810994" cy="810994"/>
          </a:xfrm>
          <a:prstGeom prst="rect">
            <a:avLst/>
          </a:prstGeom>
        </p:spPr>
      </p:pic>
      <p:pic>
        <p:nvPicPr>
          <p:cNvPr id="12" name="Graphic 11" descr="Farm scene outline">
            <a:extLst>
              <a:ext uri="{FF2B5EF4-FFF2-40B4-BE49-F238E27FC236}">
                <a16:creationId xmlns:a16="http://schemas.microsoft.com/office/drawing/2014/main" id="{D1A692F4-C37C-A992-4C28-29A78F247CC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329576" y="2391648"/>
            <a:ext cx="914400" cy="914400"/>
          </a:xfrm>
          <a:prstGeom prst="rect">
            <a:avLst/>
          </a:prstGeom>
        </p:spPr>
      </p:pic>
      <p:pic>
        <p:nvPicPr>
          <p:cNvPr id="14" name="Graphic 13" descr="Medical outline">
            <a:extLst>
              <a:ext uri="{FF2B5EF4-FFF2-40B4-BE49-F238E27FC236}">
                <a16:creationId xmlns:a16="http://schemas.microsoft.com/office/drawing/2014/main" id="{B417BF81-E05C-F757-4F8A-7984EE366A1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594573" y="2437711"/>
            <a:ext cx="706905" cy="706905"/>
          </a:xfrm>
          <a:prstGeom prst="rect">
            <a:avLst/>
          </a:prstGeom>
        </p:spPr>
      </p:pic>
      <p:pic>
        <p:nvPicPr>
          <p:cNvPr id="18" name="Graphic 17" descr="Upstairs outline">
            <a:extLst>
              <a:ext uri="{FF2B5EF4-FFF2-40B4-BE49-F238E27FC236}">
                <a16:creationId xmlns:a16="http://schemas.microsoft.com/office/drawing/2014/main" id="{A684F767-C46E-CEE8-356C-F1F32855CF4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341811" y="4101524"/>
            <a:ext cx="914400" cy="914400"/>
          </a:xfrm>
          <a:prstGeom prst="rect">
            <a:avLst/>
          </a:prstGeom>
        </p:spPr>
      </p:pic>
      <p:pic>
        <p:nvPicPr>
          <p:cNvPr id="20" name="Graphic 19" descr="School boy outline">
            <a:extLst>
              <a:ext uri="{FF2B5EF4-FFF2-40B4-BE49-F238E27FC236}">
                <a16:creationId xmlns:a16="http://schemas.microsoft.com/office/drawing/2014/main" id="{7A66D31F-F8A8-198D-B771-2061913CE8E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854068" y="4101524"/>
            <a:ext cx="914400" cy="914400"/>
          </a:xfrm>
          <a:prstGeom prst="rect">
            <a:avLst/>
          </a:prstGeom>
        </p:spPr>
      </p:pic>
      <p:pic>
        <p:nvPicPr>
          <p:cNvPr id="24" name="Graphic 23" descr="Books outline">
            <a:extLst>
              <a:ext uri="{FF2B5EF4-FFF2-40B4-BE49-F238E27FC236}">
                <a16:creationId xmlns:a16="http://schemas.microsoft.com/office/drawing/2014/main" id="{8C0904A3-3C0C-CCAB-49ED-BE580753BCA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300235" y="4198679"/>
            <a:ext cx="720089" cy="720089"/>
          </a:xfrm>
          <a:prstGeom prst="rect">
            <a:avLst/>
          </a:prstGeom>
        </p:spPr>
      </p:pic>
      <p:pic>
        <p:nvPicPr>
          <p:cNvPr id="28" name="Picture 27">
            <a:extLst>
              <a:ext uri="{FF2B5EF4-FFF2-40B4-BE49-F238E27FC236}">
                <a16:creationId xmlns:a16="http://schemas.microsoft.com/office/drawing/2014/main" id="{1FD8E52D-2511-AE7F-8B79-BDDC1F7C707A}"/>
              </a:ext>
            </a:extLst>
          </p:cNvPr>
          <p:cNvPicPr>
            <a:picLocks noChangeAspect="1"/>
          </p:cNvPicPr>
          <p:nvPr/>
        </p:nvPicPr>
        <p:blipFill>
          <a:blip r:embed="rId9"/>
          <a:stretch>
            <a:fillRect/>
          </a:stretch>
        </p:blipFill>
        <p:spPr>
          <a:xfrm>
            <a:off x="6781484" y="4158059"/>
            <a:ext cx="670652" cy="801331"/>
          </a:xfrm>
          <a:prstGeom prst="rect">
            <a:avLst/>
          </a:prstGeom>
        </p:spPr>
      </p:pic>
      <p:pic>
        <p:nvPicPr>
          <p:cNvPr id="30" name="Picture 29">
            <a:extLst>
              <a:ext uri="{FF2B5EF4-FFF2-40B4-BE49-F238E27FC236}">
                <a16:creationId xmlns:a16="http://schemas.microsoft.com/office/drawing/2014/main" id="{1B9EF4F1-B4BF-4474-70ED-B182B2745068}"/>
              </a:ext>
            </a:extLst>
          </p:cNvPr>
          <p:cNvPicPr>
            <a:picLocks noChangeAspect="1"/>
          </p:cNvPicPr>
          <p:nvPr/>
        </p:nvPicPr>
        <p:blipFill>
          <a:blip r:embed="rId10"/>
          <a:srcRect/>
          <a:stretch>
            <a:fillRect/>
          </a:stretch>
        </p:blipFill>
        <p:spPr>
          <a:xfrm>
            <a:off x="9204712" y="2379687"/>
            <a:ext cx="653975" cy="822955"/>
          </a:xfrm>
          <a:prstGeom prst="rect">
            <a:avLst/>
          </a:prstGeom>
        </p:spPr>
      </p:pic>
      <p:sp>
        <p:nvSpPr>
          <p:cNvPr id="5" name="TextBox 4">
            <a:extLst>
              <a:ext uri="{FF2B5EF4-FFF2-40B4-BE49-F238E27FC236}">
                <a16:creationId xmlns:a16="http://schemas.microsoft.com/office/drawing/2014/main" id="{9927E747-DEEE-9E91-1F61-74B335081CCE}"/>
              </a:ext>
            </a:extLst>
          </p:cNvPr>
          <p:cNvSpPr txBox="1"/>
          <p:nvPr/>
        </p:nvSpPr>
        <p:spPr>
          <a:xfrm>
            <a:off x="686922" y="1107670"/>
            <a:ext cx="10895478" cy="923330"/>
          </a:xfrm>
          <a:prstGeom prst="rect">
            <a:avLst/>
          </a:prstGeom>
          <a:noFill/>
        </p:spPr>
        <p:txBody>
          <a:bodyPr wrap="square">
            <a:spAutoFit/>
          </a:bodyPr>
          <a:lstStyle/>
          <a:p>
            <a:r>
              <a:rPr lang="en-AU" sz="1800" b="0" i="0" u="none" strike="noStrike" dirty="0">
                <a:solidFill>
                  <a:srgbClr val="404040"/>
                </a:solidFill>
                <a:effectLst/>
                <a:latin typeface="Arial" panose="020B0604020202020204" pitchFamily="34" charset="0"/>
              </a:rPr>
              <a:t>Learning Themes have been added to provide options and flexibility for trainees to meet learning goals. Trainees must demonstrate competence in all the curriculum learning goals, fulfill the options outlined in the learning themes, and complete all learning and assessment requirements.</a:t>
            </a:r>
            <a:endParaRPr lang="en-AU" dirty="0"/>
          </a:p>
        </p:txBody>
      </p:sp>
    </p:spTree>
    <p:extLst>
      <p:ext uri="{BB962C8B-B14F-4D97-AF65-F5344CB8AC3E}">
        <p14:creationId xmlns:p14="http://schemas.microsoft.com/office/powerpoint/2010/main" val="9898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D946C19-5527-C13B-EEFF-987A3533B0C6}"/>
            </a:ext>
          </a:extLst>
        </p:cNvPr>
        <p:cNvGrpSpPr/>
        <p:nvPr/>
      </p:nvGrpSpPr>
      <p:grpSpPr>
        <a:xfrm>
          <a:off x="0" y="0"/>
          <a:ext cx="0" cy="0"/>
          <a:chOff x="0" y="0"/>
          <a:chExt cx="0" cy="0"/>
        </a:xfrm>
      </p:grpSpPr>
      <p:sp>
        <p:nvSpPr>
          <p:cNvPr id="47" name="Rectangle: Rounded Corners 46">
            <a:extLst>
              <a:ext uri="{FF2B5EF4-FFF2-40B4-BE49-F238E27FC236}">
                <a16:creationId xmlns:a16="http://schemas.microsoft.com/office/drawing/2014/main" id="{84C1EE56-06FE-F981-D698-50DB327FBC75}"/>
              </a:ext>
            </a:extLst>
          </p:cNvPr>
          <p:cNvSpPr/>
          <p:nvPr/>
        </p:nvSpPr>
        <p:spPr>
          <a:xfrm>
            <a:off x="57481" y="4822472"/>
            <a:ext cx="12133417" cy="1551538"/>
          </a:xfrm>
          <a:prstGeom prst="roundRect">
            <a:avLst>
              <a:gd name="adj" fmla="val 12037"/>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4" name="Group 3">
            <a:extLst>
              <a:ext uri="{FF2B5EF4-FFF2-40B4-BE49-F238E27FC236}">
                <a16:creationId xmlns:a16="http://schemas.microsoft.com/office/drawing/2014/main" id="{124A77CF-7ACE-DEAA-C757-015747D015DD}"/>
              </a:ext>
            </a:extLst>
          </p:cNvPr>
          <p:cNvGrpSpPr/>
          <p:nvPr/>
        </p:nvGrpSpPr>
        <p:grpSpPr>
          <a:xfrm>
            <a:off x="0" y="0"/>
            <a:ext cx="12192000" cy="523220"/>
            <a:chOff x="0" y="0"/>
            <a:chExt cx="12192000" cy="523220"/>
          </a:xfrm>
        </p:grpSpPr>
        <p:sp>
          <p:nvSpPr>
            <p:cNvPr id="5" name="Rectangle 4">
              <a:extLst>
                <a:ext uri="{FF2B5EF4-FFF2-40B4-BE49-F238E27FC236}">
                  <a16:creationId xmlns:a16="http://schemas.microsoft.com/office/drawing/2014/main" id="{DDFFC8A7-7BD3-423E-B071-8CF04005059E}"/>
                </a:ext>
              </a:extLst>
            </p:cNvPr>
            <p:cNvSpPr/>
            <p:nvPr/>
          </p:nvSpPr>
          <p:spPr>
            <a:xfrm>
              <a:off x="0" y="0"/>
              <a:ext cx="12192000" cy="523220"/>
            </a:xfrm>
            <a:prstGeom prst="rect">
              <a:avLst/>
            </a:prstGeom>
            <a:solidFill>
              <a:srgbClr val="2E4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5D56F742-7494-C72B-130F-B6531CDAE4CB}"/>
                </a:ext>
              </a:extLst>
            </p:cNvPr>
            <p:cNvSpPr txBox="1"/>
            <p:nvPr/>
          </p:nvSpPr>
          <p:spPr>
            <a:xfrm>
              <a:off x="2916936" y="76954"/>
              <a:ext cx="5961071"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General Paediatrics Advanced Trainee Journey #1</a:t>
              </a:r>
              <a:endParaRPr kumimoji="0" lang="en-AU"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85B9727E-A90C-E074-92D0-CF7A2E4743BB}"/>
                </a:ext>
              </a:extLst>
            </p:cNvPr>
            <p:cNvPicPr>
              <a:picLocks noChangeAspect="1"/>
            </p:cNvPicPr>
            <p:nvPr/>
          </p:nvPicPr>
          <p:blipFill>
            <a:blip r:embed="rId3"/>
            <a:stretch>
              <a:fillRect/>
            </a:stretch>
          </p:blipFill>
          <p:spPr>
            <a:xfrm>
              <a:off x="9376752" y="76954"/>
              <a:ext cx="2565449" cy="395392"/>
            </a:xfrm>
            <a:prstGeom prst="rect">
              <a:avLst/>
            </a:prstGeom>
            <a:ln>
              <a:noFill/>
            </a:ln>
          </p:spPr>
        </p:pic>
        <p:pic>
          <p:nvPicPr>
            <p:cNvPr id="8" name="Picture 7">
              <a:extLst>
                <a:ext uri="{FF2B5EF4-FFF2-40B4-BE49-F238E27FC236}">
                  <a16:creationId xmlns:a16="http://schemas.microsoft.com/office/drawing/2014/main" id="{86A46157-8081-7F5D-CB22-A29D00409582}"/>
                </a:ext>
              </a:extLst>
            </p:cNvPr>
            <p:cNvPicPr>
              <a:picLocks noChangeAspect="1"/>
            </p:cNvPicPr>
            <p:nvPr/>
          </p:nvPicPr>
          <p:blipFill>
            <a:blip r:embed="rId4"/>
            <a:stretch>
              <a:fillRect/>
            </a:stretch>
          </p:blipFill>
          <p:spPr>
            <a:xfrm>
              <a:off x="57482" y="44155"/>
              <a:ext cx="1542378" cy="460990"/>
            </a:xfrm>
            <a:prstGeom prst="rect">
              <a:avLst/>
            </a:prstGeom>
            <a:ln>
              <a:noFill/>
            </a:ln>
          </p:spPr>
        </p:pic>
      </p:grpSp>
      <p:sp>
        <p:nvSpPr>
          <p:cNvPr id="21" name="TextBox 20">
            <a:extLst>
              <a:ext uri="{FF2B5EF4-FFF2-40B4-BE49-F238E27FC236}">
                <a16:creationId xmlns:a16="http://schemas.microsoft.com/office/drawing/2014/main" id="{D23CFAEA-F67B-AF36-6651-70777986862B}"/>
              </a:ext>
            </a:extLst>
          </p:cNvPr>
          <p:cNvSpPr txBox="1"/>
          <p:nvPr/>
        </p:nvSpPr>
        <p:spPr>
          <a:xfrm>
            <a:off x="10473762" y="6585560"/>
            <a:ext cx="171713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ptos" panose="02110004020202020204"/>
                <a:ea typeface="+mn-ea"/>
                <a:cs typeface="+mn-cs"/>
                <a:hlinkClick r:id="rId5"/>
              </a:rPr>
              <a:t>curriculum@racp.edu.au</a:t>
            </a:r>
            <a:endParaRPr kumimoji="0" lang="en-AU" sz="11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Rectangle: Rounded Corners 44">
            <a:extLst>
              <a:ext uri="{FF2B5EF4-FFF2-40B4-BE49-F238E27FC236}">
                <a16:creationId xmlns:a16="http://schemas.microsoft.com/office/drawing/2014/main" id="{F5E9A580-BD1E-61A3-DEB2-F96EB40BC15A}"/>
              </a:ext>
            </a:extLst>
          </p:cNvPr>
          <p:cNvSpPr/>
          <p:nvPr/>
        </p:nvSpPr>
        <p:spPr>
          <a:xfrm>
            <a:off x="57481" y="764521"/>
            <a:ext cx="12133417" cy="2637081"/>
          </a:xfrm>
          <a:prstGeom prst="roundRect">
            <a:avLst>
              <a:gd name="adj" fmla="val 12037"/>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Rectangle: Rounded Corners 45">
            <a:extLst>
              <a:ext uri="{FF2B5EF4-FFF2-40B4-BE49-F238E27FC236}">
                <a16:creationId xmlns:a16="http://schemas.microsoft.com/office/drawing/2014/main" id="{323766FC-8B8A-8974-0237-5CB8434C2A43}"/>
              </a:ext>
            </a:extLst>
          </p:cNvPr>
          <p:cNvSpPr/>
          <p:nvPr/>
        </p:nvSpPr>
        <p:spPr>
          <a:xfrm>
            <a:off x="57481" y="3441785"/>
            <a:ext cx="12133417" cy="1318541"/>
          </a:xfrm>
          <a:prstGeom prst="roundRect">
            <a:avLst>
              <a:gd name="adj" fmla="val 12037"/>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4" name="Group 23">
            <a:extLst>
              <a:ext uri="{FF2B5EF4-FFF2-40B4-BE49-F238E27FC236}">
                <a16:creationId xmlns:a16="http://schemas.microsoft.com/office/drawing/2014/main" id="{83F82F12-EDE6-AF29-D757-DB28F4A2AE3F}"/>
              </a:ext>
            </a:extLst>
          </p:cNvPr>
          <p:cNvGrpSpPr/>
          <p:nvPr/>
        </p:nvGrpSpPr>
        <p:grpSpPr>
          <a:xfrm>
            <a:off x="9874" y="1990775"/>
            <a:ext cx="1046677" cy="2460135"/>
            <a:chOff x="3051369" y="-329971"/>
            <a:chExt cx="1182151" cy="2950835"/>
          </a:xfrm>
        </p:grpSpPr>
        <p:sp>
          <p:nvSpPr>
            <p:cNvPr id="60" name="TextBox 59">
              <a:extLst>
                <a:ext uri="{FF2B5EF4-FFF2-40B4-BE49-F238E27FC236}">
                  <a16:creationId xmlns:a16="http://schemas.microsoft.com/office/drawing/2014/main" id="{845504D4-5747-626E-257C-E799FEB342FC}"/>
                </a:ext>
              </a:extLst>
            </p:cNvPr>
            <p:cNvSpPr txBox="1"/>
            <p:nvPr/>
          </p:nvSpPr>
          <p:spPr>
            <a:xfrm>
              <a:off x="3078661" y="1928678"/>
              <a:ext cx="1154859" cy="6921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Learning themes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addressed</a:t>
              </a:r>
            </a:p>
          </p:txBody>
        </p:sp>
        <p:sp>
          <p:nvSpPr>
            <p:cNvPr id="62" name="TextBox 61">
              <a:extLst>
                <a:ext uri="{FF2B5EF4-FFF2-40B4-BE49-F238E27FC236}">
                  <a16:creationId xmlns:a16="http://schemas.microsoft.com/office/drawing/2014/main" id="{51007983-7027-649A-B287-0E450E76B8E8}"/>
                </a:ext>
              </a:extLst>
            </p:cNvPr>
            <p:cNvSpPr txBox="1"/>
            <p:nvPr/>
          </p:nvSpPr>
          <p:spPr>
            <a:xfrm>
              <a:off x="3051369" y="-329971"/>
              <a:ext cx="1154859" cy="4983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Training rotations</a:t>
              </a:r>
            </a:p>
          </p:txBody>
        </p:sp>
      </p:grpSp>
      <p:grpSp>
        <p:nvGrpSpPr>
          <p:cNvPr id="44" name="Group 43">
            <a:extLst>
              <a:ext uri="{FF2B5EF4-FFF2-40B4-BE49-F238E27FC236}">
                <a16:creationId xmlns:a16="http://schemas.microsoft.com/office/drawing/2014/main" id="{98978BA0-8F67-9C80-5AC1-6FFBBE67B1D1}"/>
              </a:ext>
            </a:extLst>
          </p:cNvPr>
          <p:cNvGrpSpPr/>
          <p:nvPr/>
        </p:nvGrpSpPr>
        <p:grpSpPr>
          <a:xfrm>
            <a:off x="1008220" y="756723"/>
            <a:ext cx="11025112" cy="2538360"/>
            <a:chOff x="74770" y="686444"/>
            <a:chExt cx="11025112" cy="2538360"/>
          </a:xfrm>
        </p:grpSpPr>
        <p:cxnSp>
          <p:nvCxnSpPr>
            <p:cNvPr id="86" name="Straight Arrow Connector 85">
              <a:extLst>
                <a:ext uri="{FF2B5EF4-FFF2-40B4-BE49-F238E27FC236}">
                  <a16:creationId xmlns:a16="http://schemas.microsoft.com/office/drawing/2014/main" id="{7B96A11A-0DB8-B7CE-98F8-65E20B7E5762}"/>
                </a:ext>
              </a:extLst>
            </p:cNvPr>
            <p:cNvCxnSpPr>
              <a:cxnSpLocks/>
            </p:cNvCxnSpPr>
            <p:nvPr/>
          </p:nvCxnSpPr>
          <p:spPr>
            <a:xfrm flipV="1">
              <a:off x="3427390" y="2191806"/>
              <a:ext cx="498957" cy="7799"/>
            </a:xfrm>
            <a:prstGeom prst="straightConnector1">
              <a:avLst/>
            </a:prstGeom>
            <a:ln>
              <a:solidFill>
                <a:srgbClr val="C5D2E5"/>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6E646BE8-907A-40CB-34DA-2676CD306DF9}"/>
                </a:ext>
              </a:extLst>
            </p:cNvPr>
            <p:cNvCxnSpPr>
              <a:cxnSpLocks/>
            </p:cNvCxnSpPr>
            <p:nvPr/>
          </p:nvCxnSpPr>
          <p:spPr>
            <a:xfrm>
              <a:off x="6977495" y="2191806"/>
              <a:ext cx="769766" cy="0"/>
            </a:xfrm>
            <a:prstGeom prst="straightConnector1">
              <a:avLst/>
            </a:prstGeom>
            <a:ln>
              <a:solidFill>
                <a:srgbClr val="C5D2E5"/>
              </a:solidFill>
              <a:tailEnd type="triangle"/>
            </a:ln>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5D461B1A-C2CA-19DF-FCAD-621272C9D017}"/>
                </a:ext>
              </a:extLst>
            </p:cNvPr>
            <p:cNvGrpSpPr/>
            <p:nvPr/>
          </p:nvGrpSpPr>
          <p:grpSpPr>
            <a:xfrm>
              <a:off x="74770" y="694243"/>
              <a:ext cx="3352621" cy="2522734"/>
              <a:chOff x="74770" y="694243"/>
              <a:chExt cx="3352621" cy="2522734"/>
            </a:xfrm>
          </p:grpSpPr>
          <p:sp>
            <p:nvSpPr>
              <p:cNvPr id="9" name="Rectangle: Rounded Corners 8">
                <a:extLst>
                  <a:ext uri="{FF2B5EF4-FFF2-40B4-BE49-F238E27FC236}">
                    <a16:creationId xmlns:a16="http://schemas.microsoft.com/office/drawing/2014/main" id="{03736680-BD23-99B5-C626-5D12AE1D550F}"/>
                  </a:ext>
                </a:extLst>
              </p:cNvPr>
              <p:cNvSpPr/>
              <p:nvPr/>
            </p:nvSpPr>
            <p:spPr>
              <a:xfrm>
                <a:off x="74770" y="1097155"/>
                <a:ext cx="3352621" cy="2119822"/>
              </a:xfrm>
              <a:prstGeom prst="roundRect">
                <a:avLst>
                  <a:gd name="adj" fmla="val 4630"/>
                </a:avLst>
              </a:prstGeom>
              <a:solidFill>
                <a:srgbClr val="DCE4F0"/>
              </a:solidFill>
              <a:ln>
                <a:solidFill>
                  <a:srgbClr val="C5D2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Sophie began her Advanced Training in a tertiary </a:t>
                </a:r>
                <a:r>
                  <a:rPr kumimoji="0" lang="en-US" sz="13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General Paediatrics rotation</a:t>
                </a: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managing deteriorating patients as part of the after-hours roster. She then completed a </a:t>
                </a:r>
                <a:r>
                  <a:rPr kumimoji="0" lang="en-US" sz="13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respiratory rotation</a:t>
                </a: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developing skills in clinical audit and service improvement.</a:t>
                </a:r>
                <a:endParaRPr kumimoji="0" lang="en-AU"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EFC922BF-3C85-F79C-B1D5-7B8377D2D366}"/>
                  </a:ext>
                </a:extLst>
              </p:cNvPr>
              <p:cNvSpPr txBox="1"/>
              <p:nvPr/>
            </p:nvSpPr>
            <p:spPr>
              <a:xfrm>
                <a:off x="123099" y="1193479"/>
                <a:ext cx="32559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F6387560-BB53-7B99-9DC9-09D16A72BE13}"/>
                  </a:ext>
                </a:extLst>
              </p:cNvPr>
              <p:cNvSpPr txBox="1"/>
              <p:nvPr/>
            </p:nvSpPr>
            <p:spPr>
              <a:xfrm>
                <a:off x="1356647" y="694243"/>
                <a:ext cx="78887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E4668"/>
                    </a:solidFill>
                    <a:effectLst/>
                    <a:uLnTx/>
                    <a:uFillTx/>
                    <a:latin typeface="Arial" panose="020B0604020202020204" pitchFamily="34" charset="0"/>
                    <a:ea typeface="+mn-ea"/>
                    <a:cs typeface="Arial" panose="020B0604020202020204" pitchFamily="34" charset="0"/>
                  </a:rPr>
                  <a:t>Year 1</a:t>
                </a:r>
                <a:endParaRPr kumimoji="0" lang="en-AU" sz="1600" b="0" i="0" u="none" strike="noStrike" kern="1200" cap="none" spc="0" normalizeH="0" baseline="0" noProof="0">
                  <a:ln>
                    <a:noFill/>
                  </a:ln>
                  <a:solidFill>
                    <a:srgbClr val="2E4668"/>
                  </a:solidFill>
                  <a:effectLst/>
                  <a:uLnTx/>
                  <a:uFillTx/>
                  <a:latin typeface="Arial" panose="020B0604020202020204" pitchFamily="34" charset="0"/>
                  <a:ea typeface="+mn-ea"/>
                  <a:cs typeface="Arial" panose="020B0604020202020204" pitchFamily="34" charset="0"/>
                </a:endParaRPr>
              </a:p>
            </p:txBody>
          </p:sp>
        </p:grpSp>
        <p:grpSp>
          <p:nvGrpSpPr>
            <p:cNvPr id="30" name="Group 29">
              <a:extLst>
                <a:ext uri="{FF2B5EF4-FFF2-40B4-BE49-F238E27FC236}">
                  <a16:creationId xmlns:a16="http://schemas.microsoft.com/office/drawing/2014/main" id="{C4024F84-6BE7-688B-138F-9A4176AF2D6E}"/>
                </a:ext>
              </a:extLst>
            </p:cNvPr>
            <p:cNvGrpSpPr/>
            <p:nvPr/>
          </p:nvGrpSpPr>
          <p:grpSpPr>
            <a:xfrm>
              <a:off x="3926348" y="686444"/>
              <a:ext cx="3352621" cy="2530533"/>
              <a:chOff x="3926348" y="686444"/>
              <a:chExt cx="3352621" cy="2530533"/>
            </a:xfrm>
          </p:grpSpPr>
          <p:sp>
            <p:nvSpPr>
              <p:cNvPr id="10" name="Rectangle: Rounded Corners 9">
                <a:extLst>
                  <a:ext uri="{FF2B5EF4-FFF2-40B4-BE49-F238E27FC236}">
                    <a16:creationId xmlns:a16="http://schemas.microsoft.com/office/drawing/2014/main" id="{5C788CF7-A873-E753-4214-4D5CD906807A}"/>
                  </a:ext>
                </a:extLst>
              </p:cNvPr>
              <p:cNvSpPr/>
              <p:nvPr/>
            </p:nvSpPr>
            <p:spPr>
              <a:xfrm>
                <a:off x="3926348" y="1089356"/>
                <a:ext cx="3352621" cy="2127621"/>
              </a:xfrm>
              <a:prstGeom prst="roundRect">
                <a:avLst>
                  <a:gd name="adj" fmla="val 4630"/>
                </a:avLst>
              </a:prstGeom>
              <a:solidFill>
                <a:srgbClr val="DCE4F0"/>
              </a:solidFill>
              <a:ln>
                <a:solidFill>
                  <a:srgbClr val="C5D2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Sophie moved to an outer-metropolitan hospital, completing another </a:t>
                </a:r>
                <a:r>
                  <a:rPr kumimoji="0" lang="en-US" sz="13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General Paediatrics rotation</a:t>
                </a: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with weekly outpatient clinics for behavioural and developmental patients. She gained experience managing paediatric and nursery inpatients, admitting patients from the emergency department, and completed the Child Protection Course.</a:t>
                </a:r>
                <a:endParaRPr kumimoji="0" lang="en-AU"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CA0FFD1A-6C60-9194-D7A9-6C593C57E896}"/>
                  </a:ext>
                </a:extLst>
              </p:cNvPr>
              <p:cNvSpPr txBox="1"/>
              <p:nvPr/>
            </p:nvSpPr>
            <p:spPr>
              <a:xfrm>
                <a:off x="3974677" y="1156601"/>
                <a:ext cx="32559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08126C00-7885-A38C-A6FE-36F325404F4E}"/>
                  </a:ext>
                </a:extLst>
              </p:cNvPr>
              <p:cNvSpPr txBox="1"/>
              <p:nvPr/>
            </p:nvSpPr>
            <p:spPr>
              <a:xfrm>
                <a:off x="5208225" y="686444"/>
                <a:ext cx="78887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E4668"/>
                    </a:solidFill>
                    <a:effectLst/>
                    <a:uLnTx/>
                    <a:uFillTx/>
                    <a:latin typeface="Arial" panose="020B0604020202020204" pitchFamily="34" charset="0"/>
                    <a:ea typeface="+mn-ea"/>
                    <a:cs typeface="Arial" panose="020B0604020202020204" pitchFamily="34" charset="0"/>
                  </a:rPr>
                  <a:t>Year 2</a:t>
                </a:r>
                <a:endParaRPr kumimoji="0" lang="en-AU" sz="1600" b="0" i="0" u="none" strike="noStrike" kern="1200" cap="none" spc="0" normalizeH="0" baseline="0" noProof="0">
                  <a:ln>
                    <a:noFill/>
                  </a:ln>
                  <a:solidFill>
                    <a:srgbClr val="2E4668"/>
                  </a:solidFill>
                  <a:effectLst/>
                  <a:uLnTx/>
                  <a:uFillTx/>
                  <a:latin typeface="Arial" panose="020B0604020202020204" pitchFamily="34" charset="0"/>
                  <a:ea typeface="+mn-ea"/>
                  <a:cs typeface="Arial" panose="020B0604020202020204" pitchFamily="34" charset="0"/>
                </a:endParaRPr>
              </a:p>
            </p:txBody>
          </p:sp>
        </p:grpSp>
        <p:grpSp>
          <p:nvGrpSpPr>
            <p:cNvPr id="33" name="Group 32">
              <a:extLst>
                <a:ext uri="{FF2B5EF4-FFF2-40B4-BE49-F238E27FC236}">
                  <a16:creationId xmlns:a16="http://schemas.microsoft.com/office/drawing/2014/main" id="{EE8637F5-3AFE-AE44-033A-A18B9C6924E5}"/>
                </a:ext>
              </a:extLst>
            </p:cNvPr>
            <p:cNvGrpSpPr/>
            <p:nvPr/>
          </p:nvGrpSpPr>
          <p:grpSpPr>
            <a:xfrm>
              <a:off x="7747261" y="700245"/>
              <a:ext cx="3352621" cy="2524559"/>
              <a:chOff x="7747261" y="700245"/>
              <a:chExt cx="3352621" cy="2524559"/>
            </a:xfrm>
          </p:grpSpPr>
          <p:sp>
            <p:nvSpPr>
              <p:cNvPr id="11" name="Rectangle: Rounded Corners 10">
                <a:extLst>
                  <a:ext uri="{FF2B5EF4-FFF2-40B4-BE49-F238E27FC236}">
                    <a16:creationId xmlns:a16="http://schemas.microsoft.com/office/drawing/2014/main" id="{57F82FFA-B33C-AB2C-CA95-DEC668068CED}"/>
                  </a:ext>
                </a:extLst>
              </p:cNvPr>
              <p:cNvSpPr/>
              <p:nvPr/>
            </p:nvSpPr>
            <p:spPr>
              <a:xfrm>
                <a:off x="7747261" y="1103157"/>
                <a:ext cx="3352621" cy="2121647"/>
              </a:xfrm>
              <a:prstGeom prst="roundRect">
                <a:avLst>
                  <a:gd name="adj" fmla="val 4630"/>
                </a:avLst>
              </a:prstGeom>
              <a:solidFill>
                <a:srgbClr val="DCE4F0"/>
              </a:solidFill>
              <a:ln>
                <a:solidFill>
                  <a:srgbClr val="C5D2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 her final phase, Sophie undertook an </a:t>
                </a:r>
                <a:r>
                  <a:rPr kumimoji="0" lang="en-US" sz="13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Adolescent and Young Adult Medicine rotation </a:t>
                </a: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with a strong outpatient focus, supporting patients with behavioural and developmental needs. She then completed a </a:t>
                </a:r>
                <a:r>
                  <a:rPr kumimoji="0" lang="en-US" sz="13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rural rotation </a:t>
                </a: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involving weekly outpatient clinics, inpatient and nursery care and emergency admissions.</a:t>
                </a:r>
                <a:endParaRPr kumimoji="0" lang="en-AU"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100AFD5E-F90B-134F-35B6-D8DE50219610}"/>
                  </a:ext>
                </a:extLst>
              </p:cNvPr>
              <p:cNvSpPr txBox="1"/>
              <p:nvPr/>
            </p:nvSpPr>
            <p:spPr>
              <a:xfrm>
                <a:off x="7795590" y="1164400"/>
                <a:ext cx="32559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687956D9-AA03-DAE3-D7D1-B3C010F3F4DC}"/>
                  </a:ext>
                </a:extLst>
              </p:cNvPr>
              <p:cNvSpPr txBox="1"/>
              <p:nvPr/>
            </p:nvSpPr>
            <p:spPr>
              <a:xfrm>
                <a:off x="9029138" y="700245"/>
                <a:ext cx="78887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E4668"/>
                    </a:solidFill>
                    <a:effectLst/>
                    <a:uLnTx/>
                    <a:uFillTx/>
                    <a:latin typeface="Arial" panose="020B0604020202020204" pitchFamily="34" charset="0"/>
                    <a:ea typeface="+mn-ea"/>
                    <a:cs typeface="Arial" panose="020B0604020202020204" pitchFamily="34" charset="0"/>
                  </a:rPr>
                  <a:t>Year 3</a:t>
                </a:r>
                <a:endParaRPr kumimoji="0" lang="en-AU" sz="1600" b="0" i="0" u="none" strike="noStrike" kern="1200" cap="none" spc="0" normalizeH="0" baseline="0" noProof="0">
                  <a:ln>
                    <a:noFill/>
                  </a:ln>
                  <a:solidFill>
                    <a:srgbClr val="2E4668"/>
                  </a:solidFill>
                  <a:effectLst/>
                  <a:uLnTx/>
                  <a:uFillTx/>
                  <a:latin typeface="Arial" panose="020B0604020202020204" pitchFamily="34" charset="0"/>
                  <a:ea typeface="+mn-ea"/>
                  <a:cs typeface="Arial" panose="020B0604020202020204" pitchFamily="34" charset="0"/>
                </a:endParaRPr>
              </a:p>
            </p:txBody>
          </p:sp>
        </p:grpSp>
      </p:grpSp>
      <p:sp>
        <p:nvSpPr>
          <p:cNvPr id="22" name="TextBox 21">
            <a:extLst>
              <a:ext uri="{FF2B5EF4-FFF2-40B4-BE49-F238E27FC236}">
                <a16:creationId xmlns:a16="http://schemas.microsoft.com/office/drawing/2014/main" id="{B311388E-B978-1820-5C8F-24DF5B14DFCE}"/>
              </a:ext>
            </a:extLst>
          </p:cNvPr>
          <p:cNvSpPr txBox="1"/>
          <p:nvPr/>
        </p:nvSpPr>
        <p:spPr>
          <a:xfrm>
            <a:off x="21945" y="6443574"/>
            <a:ext cx="726495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Aptos" panose="02110004020202020204"/>
                <a:ea typeface="+mn-ea"/>
                <a:cs typeface="+mn-cs"/>
              </a:rPr>
              <a:t>This is a fictional journey for illustrative purposes only. In addition to rotations, trainees need to meet the progression criteria to progress to the next phase of training and fulfil all learning and assessment requirements of the curriculum.   </a:t>
            </a:r>
            <a:endParaRPr kumimoji="0" lang="en-AU" sz="1100" b="0" i="1"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27" name="Straight Connector 26">
            <a:extLst>
              <a:ext uri="{FF2B5EF4-FFF2-40B4-BE49-F238E27FC236}">
                <a16:creationId xmlns:a16="http://schemas.microsoft.com/office/drawing/2014/main" id="{6B25D29F-D58C-24AB-FE9B-E678C35DA80F}"/>
              </a:ext>
            </a:extLst>
          </p:cNvPr>
          <p:cNvCxnSpPr>
            <a:cxnSpLocks/>
          </p:cNvCxnSpPr>
          <p:nvPr/>
        </p:nvCxnSpPr>
        <p:spPr>
          <a:xfrm flipH="1">
            <a:off x="2679680" y="4493541"/>
            <a:ext cx="1" cy="32400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5221B3FC-FDFE-7169-8886-794F54916107}"/>
              </a:ext>
            </a:extLst>
          </p:cNvPr>
          <p:cNvCxnSpPr>
            <a:cxnSpLocks/>
          </p:cNvCxnSpPr>
          <p:nvPr/>
        </p:nvCxnSpPr>
        <p:spPr>
          <a:xfrm>
            <a:off x="6536109" y="4608138"/>
            <a:ext cx="0" cy="67864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ABBA1E1E-A80C-4403-C6A9-AD102DDE8419}"/>
              </a:ext>
            </a:extLst>
          </p:cNvPr>
          <p:cNvCxnSpPr>
            <a:cxnSpLocks/>
          </p:cNvCxnSpPr>
          <p:nvPr/>
        </p:nvCxnSpPr>
        <p:spPr>
          <a:xfrm flipH="1">
            <a:off x="10473761" y="4484983"/>
            <a:ext cx="1" cy="32400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A1607352-2C0C-2BD0-B85E-31B6AECE29B5}"/>
              </a:ext>
            </a:extLst>
          </p:cNvPr>
          <p:cNvCxnSpPr>
            <a:cxnSpLocks/>
          </p:cNvCxnSpPr>
          <p:nvPr/>
        </p:nvCxnSpPr>
        <p:spPr>
          <a:xfrm flipH="1">
            <a:off x="2679681" y="3282555"/>
            <a:ext cx="1" cy="32400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C79B5A07-4159-DCE8-4959-2AE260122DAE}"/>
              </a:ext>
            </a:extLst>
          </p:cNvPr>
          <p:cNvCxnSpPr>
            <a:cxnSpLocks/>
          </p:cNvCxnSpPr>
          <p:nvPr/>
        </p:nvCxnSpPr>
        <p:spPr>
          <a:xfrm flipH="1">
            <a:off x="10473760" y="3307793"/>
            <a:ext cx="1" cy="32400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256FA9FD-D319-D41E-DEEF-FB45E33FBE74}"/>
              </a:ext>
            </a:extLst>
          </p:cNvPr>
          <p:cNvCxnSpPr>
            <a:cxnSpLocks/>
          </p:cNvCxnSpPr>
          <p:nvPr/>
        </p:nvCxnSpPr>
        <p:spPr>
          <a:xfrm flipH="1">
            <a:off x="6536107" y="3276395"/>
            <a:ext cx="1" cy="32400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5C005B3C-B0DE-3A26-F11A-B5DF247A5FB6}"/>
              </a:ext>
            </a:extLst>
          </p:cNvPr>
          <p:cNvSpPr txBox="1"/>
          <p:nvPr/>
        </p:nvSpPr>
        <p:spPr>
          <a:xfrm>
            <a:off x="21945" y="5232553"/>
            <a:ext cx="107317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Professional experience requirements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met</a:t>
            </a:r>
          </a:p>
        </p:txBody>
      </p:sp>
      <p:grpSp>
        <p:nvGrpSpPr>
          <p:cNvPr id="40" name="Group 39">
            <a:extLst>
              <a:ext uri="{FF2B5EF4-FFF2-40B4-BE49-F238E27FC236}">
                <a16:creationId xmlns:a16="http://schemas.microsoft.com/office/drawing/2014/main" id="{4D50DB48-C515-8DCE-5304-59EF837841A4}"/>
              </a:ext>
            </a:extLst>
          </p:cNvPr>
          <p:cNvGrpSpPr/>
          <p:nvPr/>
        </p:nvGrpSpPr>
        <p:grpSpPr>
          <a:xfrm>
            <a:off x="1286815" y="3798337"/>
            <a:ext cx="3003234" cy="538333"/>
            <a:chOff x="307986" y="3995205"/>
            <a:chExt cx="3003234" cy="538333"/>
          </a:xfrm>
        </p:grpSpPr>
        <p:sp>
          <p:nvSpPr>
            <p:cNvPr id="41" name="Rectangle: Rounded Corners 40">
              <a:extLst>
                <a:ext uri="{FF2B5EF4-FFF2-40B4-BE49-F238E27FC236}">
                  <a16:creationId xmlns:a16="http://schemas.microsoft.com/office/drawing/2014/main" id="{CB4E0B06-E977-3C8B-8931-A2CF46D9CD61}"/>
                </a:ext>
              </a:extLst>
            </p:cNvPr>
            <p:cNvSpPr/>
            <p:nvPr/>
          </p:nvSpPr>
          <p:spPr>
            <a:xfrm>
              <a:off x="307986" y="3995205"/>
              <a:ext cx="2742900" cy="192488"/>
            </a:xfrm>
            <a:prstGeom prst="roundRect">
              <a:avLst>
                <a:gd name="adj" fmla="val 50000"/>
              </a:avLst>
            </a:prstGeom>
            <a:solidFill>
              <a:srgbClr val="C1E5F5"/>
            </a:solidFill>
            <a:ln>
              <a:solidFill>
                <a:srgbClr val="83CB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Acute and emergency care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LGs 7 &amp; 13</a:t>
              </a:r>
              <a:endParaRPr kumimoji="0" lang="en-AU"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2" name="Graphic 41" descr="Stethoscope with solid fill">
              <a:extLst>
                <a:ext uri="{FF2B5EF4-FFF2-40B4-BE49-F238E27FC236}">
                  <a16:creationId xmlns:a16="http://schemas.microsoft.com/office/drawing/2014/main" id="{60441CAC-C583-B501-BB9E-8A29A231EF6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35919" y="4015895"/>
              <a:ext cx="183623" cy="183623"/>
            </a:xfrm>
            <a:prstGeom prst="rect">
              <a:avLst/>
            </a:prstGeom>
          </p:spPr>
        </p:pic>
        <p:sp>
          <p:nvSpPr>
            <p:cNvPr id="43" name="Rectangle: Rounded Corners 42">
              <a:extLst>
                <a:ext uri="{FF2B5EF4-FFF2-40B4-BE49-F238E27FC236}">
                  <a16:creationId xmlns:a16="http://schemas.microsoft.com/office/drawing/2014/main" id="{3D03DFFD-C4DE-404E-51F4-BA747F881D5A}"/>
                </a:ext>
              </a:extLst>
            </p:cNvPr>
            <p:cNvSpPr/>
            <p:nvPr/>
          </p:nvSpPr>
          <p:spPr>
            <a:xfrm>
              <a:off x="317295" y="4297743"/>
              <a:ext cx="2993925" cy="235795"/>
            </a:xfrm>
            <a:prstGeom prst="roundRect">
              <a:avLst>
                <a:gd name="adj" fmla="val 50000"/>
              </a:avLst>
            </a:prstGeom>
            <a:solidFill>
              <a:srgbClr val="C1E5F5"/>
            </a:solidFill>
            <a:ln>
              <a:solidFill>
                <a:srgbClr val="83CB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Research &amp; quality improvement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LGs 1 &amp; 4</a:t>
              </a:r>
              <a:endParaRPr kumimoji="0" lang="en-AU"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8" name="Graphic 47" descr="Signal with solid fill">
              <a:extLst>
                <a:ext uri="{FF2B5EF4-FFF2-40B4-BE49-F238E27FC236}">
                  <a16:creationId xmlns:a16="http://schemas.microsoft.com/office/drawing/2014/main" id="{EFBDFB05-0F6C-6D33-8BF0-1182FD3C5237}"/>
                </a:ext>
              </a:extLst>
            </p:cNvPr>
            <p:cNvPicPr>
              <a:picLocks noChangeAspect="1"/>
            </p:cNvPicPr>
            <p:nvPr/>
          </p:nvPicPr>
          <p:blipFill>
            <a:blip>
              <a:extLst>
                <a:ext uri="{96DAC541-7B7A-43D3-8B79-37D633B846F1}">
                  <asvg:svgBlip xmlns:asvg="http://schemas.microsoft.com/office/drawing/2016/SVG/main" r:embed="rId7"/>
                </a:ext>
              </a:extLst>
            </a:blip>
            <a:srcRect l="12013" t="28285" r="28959" b="7656"/>
            <a:stretch>
              <a:fillRect/>
            </a:stretch>
          </p:blipFill>
          <p:spPr>
            <a:xfrm>
              <a:off x="450866" y="4336778"/>
              <a:ext cx="153728" cy="166834"/>
            </a:xfrm>
            <a:prstGeom prst="rect">
              <a:avLst/>
            </a:prstGeom>
          </p:spPr>
        </p:pic>
      </p:grpSp>
      <p:grpSp>
        <p:nvGrpSpPr>
          <p:cNvPr id="50" name="Group 49">
            <a:extLst>
              <a:ext uri="{FF2B5EF4-FFF2-40B4-BE49-F238E27FC236}">
                <a16:creationId xmlns:a16="http://schemas.microsoft.com/office/drawing/2014/main" id="{00D3F0DE-433D-052D-3BA9-3649A533D333}"/>
              </a:ext>
            </a:extLst>
          </p:cNvPr>
          <p:cNvGrpSpPr/>
          <p:nvPr/>
        </p:nvGrpSpPr>
        <p:grpSpPr>
          <a:xfrm>
            <a:off x="5157830" y="3761774"/>
            <a:ext cx="2931452" cy="567097"/>
            <a:chOff x="4409067" y="3978267"/>
            <a:chExt cx="2931452" cy="567097"/>
          </a:xfrm>
        </p:grpSpPr>
        <p:sp>
          <p:nvSpPr>
            <p:cNvPr id="51" name="Rectangle: Rounded Corners 50">
              <a:extLst>
                <a:ext uri="{FF2B5EF4-FFF2-40B4-BE49-F238E27FC236}">
                  <a16:creationId xmlns:a16="http://schemas.microsoft.com/office/drawing/2014/main" id="{0EBA1284-A663-1000-C093-ED0357F3F06F}"/>
                </a:ext>
              </a:extLst>
            </p:cNvPr>
            <p:cNvSpPr/>
            <p:nvPr/>
          </p:nvSpPr>
          <p:spPr>
            <a:xfrm>
              <a:off x="4409067" y="3978267"/>
              <a:ext cx="2931452" cy="221251"/>
            </a:xfrm>
            <a:prstGeom prst="roundRect">
              <a:avLst>
                <a:gd name="adj" fmla="val 50000"/>
              </a:avLst>
            </a:prstGeom>
            <a:solidFill>
              <a:srgbClr val="C1E5F5"/>
            </a:solidFill>
            <a:ln>
              <a:solidFill>
                <a:srgbClr val="83CB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Neonatal &amp; perinatal medicine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LGs 7 &amp; 12</a:t>
              </a:r>
              <a:endParaRPr kumimoji="0" lang="en-AU"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Rectangle: Rounded Corners 51">
              <a:extLst>
                <a:ext uri="{FF2B5EF4-FFF2-40B4-BE49-F238E27FC236}">
                  <a16:creationId xmlns:a16="http://schemas.microsoft.com/office/drawing/2014/main" id="{C9832F61-2FAB-3E40-B533-7272AC096882}"/>
                </a:ext>
              </a:extLst>
            </p:cNvPr>
            <p:cNvSpPr/>
            <p:nvPr/>
          </p:nvSpPr>
          <p:spPr>
            <a:xfrm>
              <a:off x="4409067" y="4309569"/>
              <a:ext cx="2674239" cy="235795"/>
            </a:xfrm>
            <a:prstGeom prst="roundRect">
              <a:avLst>
                <a:gd name="adj" fmla="val 50000"/>
              </a:avLst>
            </a:prstGeom>
            <a:solidFill>
              <a:srgbClr val="C1E5F5"/>
            </a:solidFill>
            <a:ln>
              <a:solidFill>
                <a:srgbClr val="83CB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Child safety and maltreatment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LG 16</a:t>
              </a:r>
              <a:endParaRPr kumimoji="0" lang="en-AU"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7" name="Graphic 56" descr="Baby with solid fill">
              <a:extLst>
                <a:ext uri="{FF2B5EF4-FFF2-40B4-BE49-F238E27FC236}">
                  <a16:creationId xmlns:a16="http://schemas.microsoft.com/office/drawing/2014/main" id="{8A75D2A0-5D6B-8AD5-9DB0-B2DD3B6E38B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flipH="1">
              <a:off x="4528258" y="3995204"/>
              <a:ext cx="194145" cy="194145"/>
            </a:xfrm>
            <a:prstGeom prst="rect">
              <a:avLst/>
            </a:prstGeom>
          </p:spPr>
        </p:pic>
        <p:pic>
          <p:nvPicPr>
            <p:cNvPr id="58" name="Graphic 57" descr="Shield Tick with solid fill">
              <a:extLst>
                <a:ext uri="{FF2B5EF4-FFF2-40B4-BE49-F238E27FC236}">
                  <a16:creationId xmlns:a16="http://schemas.microsoft.com/office/drawing/2014/main" id="{F5CF6576-61CA-2397-E48D-442FAC27454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540680" y="4336778"/>
              <a:ext cx="169300" cy="169300"/>
            </a:xfrm>
            <a:prstGeom prst="rect">
              <a:avLst/>
            </a:prstGeom>
          </p:spPr>
        </p:pic>
      </p:grpSp>
      <p:grpSp>
        <p:nvGrpSpPr>
          <p:cNvPr id="59" name="Group 58">
            <a:extLst>
              <a:ext uri="{FF2B5EF4-FFF2-40B4-BE49-F238E27FC236}">
                <a16:creationId xmlns:a16="http://schemas.microsoft.com/office/drawing/2014/main" id="{73E58850-7C37-3978-A665-3D5176CF7662}"/>
              </a:ext>
            </a:extLst>
          </p:cNvPr>
          <p:cNvGrpSpPr/>
          <p:nvPr/>
        </p:nvGrpSpPr>
        <p:grpSpPr>
          <a:xfrm>
            <a:off x="8877079" y="3830667"/>
            <a:ext cx="3174258" cy="841734"/>
            <a:chOff x="8462639" y="4010596"/>
            <a:chExt cx="3174258" cy="841734"/>
          </a:xfrm>
        </p:grpSpPr>
        <p:sp>
          <p:nvSpPr>
            <p:cNvPr id="61" name="Rectangle: Rounded Corners 60">
              <a:extLst>
                <a:ext uri="{FF2B5EF4-FFF2-40B4-BE49-F238E27FC236}">
                  <a16:creationId xmlns:a16="http://schemas.microsoft.com/office/drawing/2014/main" id="{79E5C841-B921-C505-BED6-5576EA053811}"/>
                </a:ext>
              </a:extLst>
            </p:cNvPr>
            <p:cNvSpPr/>
            <p:nvPr/>
          </p:nvSpPr>
          <p:spPr>
            <a:xfrm>
              <a:off x="8462639" y="4010596"/>
              <a:ext cx="3174258" cy="215659"/>
            </a:xfrm>
            <a:prstGeom prst="roundRect">
              <a:avLst>
                <a:gd name="adj" fmla="val 50000"/>
              </a:avLst>
            </a:prstGeom>
            <a:solidFill>
              <a:srgbClr val="C1E5F5"/>
            </a:solidFill>
            <a:ln>
              <a:solidFill>
                <a:srgbClr val="83CB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Adolescent and young adult medicine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LG 15</a:t>
              </a:r>
              <a:endParaRPr kumimoji="0" lang="en-AU"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 name="Rectangle: Rounded Corners 62">
              <a:extLst>
                <a:ext uri="{FF2B5EF4-FFF2-40B4-BE49-F238E27FC236}">
                  <a16:creationId xmlns:a16="http://schemas.microsoft.com/office/drawing/2014/main" id="{4938DCEB-B7BA-0FC7-3810-95BA7F520EEF}"/>
                </a:ext>
              </a:extLst>
            </p:cNvPr>
            <p:cNvSpPr/>
            <p:nvPr/>
          </p:nvSpPr>
          <p:spPr>
            <a:xfrm>
              <a:off x="8462639" y="4342472"/>
              <a:ext cx="2171017" cy="202021"/>
            </a:xfrm>
            <a:prstGeom prst="roundRect">
              <a:avLst>
                <a:gd name="adj" fmla="val 50000"/>
              </a:avLst>
            </a:prstGeom>
            <a:solidFill>
              <a:srgbClr val="C1E5F5"/>
            </a:solidFill>
            <a:ln>
              <a:solidFill>
                <a:srgbClr val="83CB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Rural paediatrics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LGs 10 &amp; 17</a:t>
              </a:r>
              <a:endParaRPr kumimoji="0" lang="en-AU"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4" name="Graphic 63" descr="Marker with solid fill">
              <a:extLst>
                <a:ext uri="{FF2B5EF4-FFF2-40B4-BE49-F238E27FC236}">
                  <a16:creationId xmlns:a16="http://schemas.microsoft.com/office/drawing/2014/main" id="{AD5C7439-EB94-8547-AB41-93E1300AF77F}"/>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8577896" y="4342298"/>
              <a:ext cx="223263" cy="223263"/>
            </a:xfrm>
            <a:prstGeom prst="rect">
              <a:avLst/>
            </a:prstGeom>
          </p:spPr>
        </p:pic>
        <p:pic>
          <p:nvPicPr>
            <p:cNvPr id="65" name="Graphic 64" descr="Man and woman with solid fill">
              <a:extLst>
                <a:ext uri="{FF2B5EF4-FFF2-40B4-BE49-F238E27FC236}">
                  <a16:creationId xmlns:a16="http://schemas.microsoft.com/office/drawing/2014/main" id="{90D9B8B5-4CE8-B1DB-5897-7ACC6A58BF3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8594063" y="4029826"/>
              <a:ext cx="182791" cy="182791"/>
            </a:xfrm>
            <a:prstGeom prst="rect">
              <a:avLst/>
            </a:prstGeom>
          </p:spPr>
        </p:pic>
        <p:sp>
          <p:nvSpPr>
            <p:cNvPr id="66" name="Rectangle: Rounded Corners 65">
              <a:extLst>
                <a:ext uri="{FF2B5EF4-FFF2-40B4-BE49-F238E27FC236}">
                  <a16:creationId xmlns:a16="http://schemas.microsoft.com/office/drawing/2014/main" id="{0D031797-00AE-ECA7-D5B4-A8251B33D269}"/>
                </a:ext>
              </a:extLst>
            </p:cNvPr>
            <p:cNvSpPr/>
            <p:nvPr/>
          </p:nvSpPr>
          <p:spPr>
            <a:xfrm>
              <a:off x="8466708" y="4646461"/>
              <a:ext cx="2596467" cy="205869"/>
            </a:xfrm>
            <a:prstGeom prst="roundRect">
              <a:avLst>
                <a:gd name="adj" fmla="val 50000"/>
              </a:avLst>
            </a:prstGeom>
            <a:solidFill>
              <a:srgbClr val="C1E5F5"/>
            </a:solidFill>
            <a:ln>
              <a:solidFill>
                <a:srgbClr val="83CB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Promote improved outcomes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LG 9</a:t>
              </a:r>
              <a:endParaRPr kumimoji="0" lang="en-AU"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7" name="Rectangle: Rounded Corners 66">
            <a:extLst>
              <a:ext uri="{FF2B5EF4-FFF2-40B4-BE49-F238E27FC236}">
                <a16:creationId xmlns:a16="http://schemas.microsoft.com/office/drawing/2014/main" id="{4CACDC16-CF41-57E6-C5E2-BAA33697B686}"/>
              </a:ext>
            </a:extLst>
          </p:cNvPr>
          <p:cNvSpPr/>
          <p:nvPr/>
        </p:nvSpPr>
        <p:spPr>
          <a:xfrm>
            <a:off x="8878557" y="3503010"/>
            <a:ext cx="3255962" cy="225763"/>
          </a:xfrm>
          <a:prstGeom prst="roundRect">
            <a:avLst>
              <a:gd name="adj" fmla="val 50000"/>
            </a:avLst>
          </a:prstGeom>
          <a:solidFill>
            <a:srgbClr val="C1E5F5"/>
          </a:solidFill>
          <a:ln>
            <a:solidFill>
              <a:srgbClr val="83CB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Developmental &amp; behavioural paediatrics </a:t>
            </a:r>
            <a:r>
              <a:rPr kumimoji="0" lang="en-US" sz="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LG 14</a:t>
            </a:r>
            <a:endParaRPr kumimoji="0" lang="en-AU"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8" name="Graphic 67" descr="Plant with solid fill">
            <a:extLst>
              <a:ext uri="{FF2B5EF4-FFF2-40B4-BE49-F238E27FC236}">
                <a16:creationId xmlns:a16="http://schemas.microsoft.com/office/drawing/2014/main" id="{824466AF-FB24-E438-DF8C-036960E707D0}"/>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9013922" y="4476884"/>
            <a:ext cx="182791" cy="182791"/>
          </a:xfrm>
          <a:prstGeom prst="rect">
            <a:avLst/>
          </a:prstGeom>
        </p:spPr>
      </p:pic>
      <p:pic>
        <p:nvPicPr>
          <p:cNvPr id="69" name="Graphic 68" descr="Baby crawling with solid fill">
            <a:extLst>
              <a:ext uri="{FF2B5EF4-FFF2-40B4-BE49-F238E27FC236}">
                <a16:creationId xmlns:a16="http://schemas.microsoft.com/office/drawing/2014/main" id="{31E75D90-BBF0-5B38-D7AE-CC8E379AE206}"/>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8992336" y="3516410"/>
            <a:ext cx="200436" cy="200436"/>
          </a:xfrm>
          <a:prstGeom prst="rect">
            <a:avLst/>
          </a:prstGeom>
        </p:spPr>
      </p:pic>
      <p:grpSp>
        <p:nvGrpSpPr>
          <p:cNvPr id="80" name="Group 79">
            <a:extLst>
              <a:ext uri="{FF2B5EF4-FFF2-40B4-BE49-F238E27FC236}">
                <a16:creationId xmlns:a16="http://schemas.microsoft.com/office/drawing/2014/main" id="{45A8E74C-DA85-A353-C663-51464F0912FC}"/>
              </a:ext>
            </a:extLst>
          </p:cNvPr>
          <p:cNvGrpSpPr/>
          <p:nvPr/>
        </p:nvGrpSpPr>
        <p:grpSpPr>
          <a:xfrm>
            <a:off x="4893538" y="4996338"/>
            <a:ext cx="3343688" cy="1626892"/>
            <a:chOff x="4207764" y="3204972"/>
            <a:chExt cx="3776472" cy="1951394"/>
          </a:xfrm>
        </p:grpSpPr>
        <p:sp>
          <p:nvSpPr>
            <p:cNvPr id="81" name="Rectangle: Rounded Corners 80">
              <a:extLst>
                <a:ext uri="{FF2B5EF4-FFF2-40B4-BE49-F238E27FC236}">
                  <a16:creationId xmlns:a16="http://schemas.microsoft.com/office/drawing/2014/main" id="{9E7E777D-CB0A-6ACC-BB15-2F72E3A73465}"/>
                </a:ext>
              </a:extLst>
            </p:cNvPr>
            <p:cNvSpPr/>
            <p:nvPr/>
          </p:nvSpPr>
          <p:spPr>
            <a:xfrm>
              <a:off x="4207764" y="3204972"/>
              <a:ext cx="3776472" cy="1554272"/>
            </a:xfrm>
            <a:prstGeom prst="roundRect">
              <a:avLst>
                <a:gd name="adj" fmla="val 12037"/>
              </a:avLst>
            </a:prstGeom>
            <a:solidFill>
              <a:srgbClr val="FFFAEB"/>
            </a:solidFill>
            <a:ln>
              <a:solidFill>
                <a:srgbClr val="FFE8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2" name="TextBox 81">
              <a:extLst>
                <a:ext uri="{FF2B5EF4-FFF2-40B4-BE49-F238E27FC236}">
                  <a16:creationId xmlns:a16="http://schemas.microsoft.com/office/drawing/2014/main" id="{2D197020-AD1A-8AED-405E-D6BBD22C7B1B}"/>
                </a:ext>
              </a:extLst>
            </p:cNvPr>
            <p:cNvSpPr txBox="1"/>
            <p:nvPr/>
          </p:nvSpPr>
          <p:spPr>
            <a:xfrm>
              <a:off x="4303436" y="3301306"/>
              <a:ext cx="3608832" cy="18550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Essential General Paediatrics (core)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12-month rotation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Full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3" name="Group 82">
            <a:extLst>
              <a:ext uri="{FF2B5EF4-FFF2-40B4-BE49-F238E27FC236}">
                <a16:creationId xmlns:a16="http://schemas.microsoft.com/office/drawing/2014/main" id="{DD0AD809-E9BB-53AE-200B-190153839A2F}"/>
              </a:ext>
            </a:extLst>
          </p:cNvPr>
          <p:cNvGrpSpPr/>
          <p:nvPr/>
        </p:nvGrpSpPr>
        <p:grpSpPr>
          <a:xfrm>
            <a:off x="1840383" y="4810294"/>
            <a:ext cx="1749287" cy="388144"/>
            <a:chOff x="2067145" y="4912726"/>
            <a:chExt cx="1749287" cy="388144"/>
          </a:xfrm>
        </p:grpSpPr>
        <p:cxnSp>
          <p:nvCxnSpPr>
            <p:cNvPr id="84" name="Straight Connector 83">
              <a:extLst>
                <a:ext uri="{FF2B5EF4-FFF2-40B4-BE49-F238E27FC236}">
                  <a16:creationId xmlns:a16="http://schemas.microsoft.com/office/drawing/2014/main" id="{63D34680-6CE3-8E90-0344-DD654DA66AF1}"/>
                </a:ext>
              </a:extLst>
            </p:cNvPr>
            <p:cNvCxnSpPr>
              <a:cxnSpLocks/>
            </p:cNvCxnSpPr>
            <p:nvPr/>
          </p:nvCxnSpPr>
          <p:spPr>
            <a:xfrm>
              <a:off x="2067145" y="4921746"/>
              <a:ext cx="0" cy="379124"/>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4B9AD529-53F8-7F8B-B481-5FF560F3F37B}"/>
                </a:ext>
              </a:extLst>
            </p:cNvPr>
            <p:cNvCxnSpPr>
              <a:cxnSpLocks/>
            </p:cNvCxnSpPr>
            <p:nvPr/>
          </p:nvCxnSpPr>
          <p:spPr>
            <a:xfrm>
              <a:off x="3816432" y="4912726"/>
              <a:ext cx="0" cy="379124"/>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D410017F-B156-0E2B-CEB3-2E996E1B5AF0}"/>
                </a:ext>
              </a:extLst>
            </p:cNvPr>
            <p:cNvCxnSpPr/>
            <p:nvPr/>
          </p:nvCxnSpPr>
          <p:spPr>
            <a:xfrm flipV="1">
              <a:off x="2067145" y="4912726"/>
              <a:ext cx="1749287" cy="902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pSp>
        <p:nvGrpSpPr>
          <p:cNvPr id="89" name="Group 88">
            <a:extLst>
              <a:ext uri="{FF2B5EF4-FFF2-40B4-BE49-F238E27FC236}">
                <a16:creationId xmlns:a16="http://schemas.microsoft.com/office/drawing/2014/main" id="{F6A0CD2F-B83A-B3D8-C7D5-C97997548A46}"/>
              </a:ext>
            </a:extLst>
          </p:cNvPr>
          <p:cNvGrpSpPr/>
          <p:nvPr/>
        </p:nvGrpSpPr>
        <p:grpSpPr>
          <a:xfrm>
            <a:off x="9541066" y="4805505"/>
            <a:ext cx="1749287" cy="388144"/>
            <a:chOff x="2067145" y="4912726"/>
            <a:chExt cx="1749287" cy="388144"/>
          </a:xfrm>
        </p:grpSpPr>
        <p:cxnSp>
          <p:nvCxnSpPr>
            <p:cNvPr id="90" name="Straight Connector 89">
              <a:extLst>
                <a:ext uri="{FF2B5EF4-FFF2-40B4-BE49-F238E27FC236}">
                  <a16:creationId xmlns:a16="http://schemas.microsoft.com/office/drawing/2014/main" id="{8ED6A541-4E23-01D7-2775-B274BC70D290}"/>
                </a:ext>
              </a:extLst>
            </p:cNvPr>
            <p:cNvCxnSpPr>
              <a:cxnSpLocks/>
            </p:cNvCxnSpPr>
            <p:nvPr/>
          </p:nvCxnSpPr>
          <p:spPr>
            <a:xfrm>
              <a:off x="2067145" y="4921746"/>
              <a:ext cx="0" cy="379124"/>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3F68FF3B-A1D2-4AC9-E8E0-D6C977999931}"/>
                </a:ext>
              </a:extLst>
            </p:cNvPr>
            <p:cNvCxnSpPr>
              <a:cxnSpLocks/>
            </p:cNvCxnSpPr>
            <p:nvPr/>
          </p:nvCxnSpPr>
          <p:spPr>
            <a:xfrm>
              <a:off x="3816432" y="4912726"/>
              <a:ext cx="0" cy="379124"/>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16E10A2F-8E81-B650-0095-7E716BCD7830}"/>
                </a:ext>
              </a:extLst>
            </p:cNvPr>
            <p:cNvCxnSpPr/>
            <p:nvPr/>
          </p:nvCxnSpPr>
          <p:spPr>
            <a:xfrm flipV="1">
              <a:off x="2067145" y="4912726"/>
              <a:ext cx="1749287" cy="902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E8DB95A9-8D21-9CFD-4F0A-31AB08EA8CAC}"/>
              </a:ext>
            </a:extLst>
          </p:cNvPr>
          <p:cNvGrpSpPr/>
          <p:nvPr/>
        </p:nvGrpSpPr>
        <p:grpSpPr>
          <a:xfrm>
            <a:off x="1008220" y="5004136"/>
            <a:ext cx="3396131" cy="1642911"/>
            <a:chOff x="170825" y="3204972"/>
            <a:chExt cx="3835702" cy="1642911"/>
          </a:xfrm>
        </p:grpSpPr>
        <p:sp>
          <p:nvSpPr>
            <p:cNvPr id="71" name="Rectangle: Rounded Corners 70">
              <a:extLst>
                <a:ext uri="{FF2B5EF4-FFF2-40B4-BE49-F238E27FC236}">
                  <a16:creationId xmlns:a16="http://schemas.microsoft.com/office/drawing/2014/main" id="{8024D796-3F33-5549-F174-5A2D82A1C25B}"/>
                </a:ext>
              </a:extLst>
            </p:cNvPr>
            <p:cNvSpPr/>
            <p:nvPr/>
          </p:nvSpPr>
          <p:spPr>
            <a:xfrm>
              <a:off x="210312" y="3204972"/>
              <a:ext cx="1755647" cy="1295807"/>
            </a:xfrm>
            <a:prstGeom prst="roundRect">
              <a:avLst>
                <a:gd name="adj" fmla="val 12037"/>
              </a:avLst>
            </a:prstGeom>
            <a:solidFill>
              <a:srgbClr val="FFFAEB"/>
            </a:solidFill>
            <a:ln>
              <a:solidFill>
                <a:srgbClr val="FFE8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Rectangle: Rounded Corners 71">
              <a:extLst>
                <a:ext uri="{FF2B5EF4-FFF2-40B4-BE49-F238E27FC236}">
                  <a16:creationId xmlns:a16="http://schemas.microsoft.com/office/drawing/2014/main" id="{4476308D-B241-36BD-976E-8097676B2AB7}"/>
                </a:ext>
              </a:extLst>
            </p:cNvPr>
            <p:cNvSpPr/>
            <p:nvPr/>
          </p:nvSpPr>
          <p:spPr>
            <a:xfrm>
              <a:off x="2231136" y="3204972"/>
              <a:ext cx="1755647" cy="1295808"/>
            </a:xfrm>
            <a:prstGeom prst="roundRect">
              <a:avLst>
                <a:gd name="adj" fmla="val 12037"/>
              </a:avLst>
            </a:prstGeom>
            <a:solidFill>
              <a:srgbClr val="FFFAEB"/>
            </a:solidFill>
            <a:ln>
              <a:solidFill>
                <a:srgbClr val="FFE8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TextBox 72">
              <a:extLst>
                <a:ext uri="{FF2B5EF4-FFF2-40B4-BE49-F238E27FC236}">
                  <a16:creationId xmlns:a16="http://schemas.microsoft.com/office/drawing/2014/main" id="{32D0B383-10B5-A618-B657-C606F7647C14}"/>
                </a:ext>
              </a:extLst>
            </p:cNvPr>
            <p:cNvSpPr txBox="1"/>
            <p:nvPr/>
          </p:nvSpPr>
          <p:spPr>
            <a:xfrm>
              <a:off x="170825" y="3301306"/>
              <a:ext cx="1795134" cy="15465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Hospital </a:t>
              </a:r>
              <a:b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Paediatrics (core)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6-month rotation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Full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4" name="TextBox 73">
              <a:extLst>
                <a:ext uri="{FF2B5EF4-FFF2-40B4-BE49-F238E27FC236}">
                  <a16:creationId xmlns:a16="http://schemas.microsoft.com/office/drawing/2014/main" id="{F7DFC81B-E724-759E-91C8-0181D2B44FF0}"/>
                </a:ext>
              </a:extLst>
            </p:cNvPr>
            <p:cNvSpPr txBox="1"/>
            <p:nvPr/>
          </p:nvSpPr>
          <p:spPr>
            <a:xfrm>
              <a:off x="2211393" y="3301306"/>
              <a:ext cx="1795134" cy="15465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Non-core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6-month rotation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Full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5" name="Group 74">
            <a:extLst>
              <a:ext uri="{FF2B5EF4-FFF2-40B4-BE49-F238E27FC236}">
                <a16:creationId xmlns:a16="http://schemas.microsoft.com/office/drawing/2014/main" id="{8B5A39EB-0752-A1E8-4FA2-A348756C3F56}"/>
              </a:ext>
            </a:extLst>
          </p:cNvPr>
          <p:cNvGrpSpPr/>
          <p:nvPr/>
        </p:nvGrpSpPr>
        <p:grpSpPr>
          <a:xfrm>
            <a:off x="8660042" y="5010138"/>
            <a:ext cx="3437467" cy="1296729"/>
            <a:chOff x="8263121" y="5255947"/>
            <a:chExt cx="3437467" cy="1296729"/>
          </a:xfrm>
        </p:grpSpPr>
        <p:sp>
          <p:nvSpPr>
            <p:cNvPr id="76" name="Rectangle: Rounded Corners 75">
              <a:extLst>
                <a:ext uri="{FF2B5EF4-FFF2-40B4-BE49-F238E27FC236}">
                  <a16:creationId xmlns:a16="http://schemas.microsoft.com/office/drawing/2014/main" id="{E073ADAA-69E2-BE29-926F-C9781CFCC077}"/>
                </a:ext>
              </a:extLst>
            </p:cNvPr>
            <p:cNvSpPr/>
            <p:nvPr/>
          </p:nvSpPr>
          <p:spPr>
            <a:xfrm>
              <a:off x="8303080" y="5255947"/>
              <a:ext cx="1554450" cy="1296729"/>
            </a:xfrm>
            <a:prstGeom prst="roundRect">
              <a:avLst>
                <a:gd name="adj" fmla="val 12037"/>
              </a:avLst>
            </a:prstGeom>
            <a:solidFill>
              <a:srgbClr val="FFFAEB"/>
            </a:solidFill>
            <a:ln>
              <a:solidFill>
                <a:srgbClr val="FFE8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Rectangle: Rounded Corners 76">
              <a:extLst>
                <a:ext uri="{FF2B5EF4-FFF2-40B4-BE49-F238E27FC236}">
                  <a16:creationId xmlns:a16="http://schemas.microsoft.com/office/drawing/2014/main" id="{3FFB7DD4-FAC0-DA20-4341-D41DC00F025C}"/>
                </a:ext>
              </a:extLst>
            </p:cNvPr>
            <p:cNvSpPr/>
            <p:nvPr/>
          </p:nvSpPr>
          <p:spPr>
            <a:xfrm>
              <a:off x="10092318" y="5255947"/>
              <a:ext cx="1554450" cy="1296726"/>
            </a:xfrm>
            <a:prstGeom prst="roundRect">
              <a:avLst>
                <a:gd name="adj" fmla="val 12037"/>
              </a:avLst>
            </a:prstGeom>
            <a:solidFill>
              <a:srgbClr val="FFFAEB"/>
            </a:solidFill>
            <a:ln>
              <a:solidFill>
                <a:srgbClr val="FFE8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TextBox 77">
              <a:extLst>
                <a:ext uri="{FF2B5EF4-FFF2-40B4-BE49-F238E27FC236}">
                  <a16:creationId xmlns:a16="http://schemas.microsoft.com/office/drawing/2014/main" id="{9EA149DC-8C10-3832-4970-23DD08E6819F}"/>
                </a:ext>
              </a:extLst>
            </p:cNvPr>
            <p:cNvSpPr txBox="1"/>
            <p:nvPr/>
          </p:nvSpPr>
          <p:spPr>
            <a:xfrm>
              <a:off x="8263121" y="5305931"/>
              <a:ext cx="166208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Developmental </a:t>
              </a:r>
              <a:b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and Behavioural Paediatrics (core)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6-month rotation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Full time</a:t>
              </a:r>
            </a:p>
          </p:txBody>
        </p:sp>
        <p:sp>
          <p:nvSpPr>
            <p:cNvPr id="79" name="TextBox 78">
              <a:extLst>
                <a:ext uri="{FF2B5EF4-FFF2-40B4-BE49-F238E27FC236}">
                  <a16:creationId xmlns:a16="http://schemas.microsoft.com/office/drawing/2014/main" id="{7AEA7904-310A-6A29-B9E7-F37C2069F7D9}"/>
                </a:ext>
              </a:extLst>
            </p:cNvPr>
            <p:cNvSpPr txBox="1"/>
            <p:nvPr/>
          </p:nvSpPr>
          <p:spPr>
            <a:xfrm>
              <a:off x="10038499" y="5305931"/>
              <a:ext cx="166208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Essential General Paediatrics (core)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6-month rotation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Full time</a:t>
              </a:r>
            </a:p>
          </p:txBody>
        </p:sp>
      </p:grpSp>
    </p:spTree>
    <p:extLst>
      <p:ext uri="{BB962C8B-B14F-4D97-AF65-F5344CB8AC3E}">
        <p14:creationId xmlns:p14="http://schemas.microsoft.com/office/powerpoint/2010/main" val="194183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a:extLst>
                <a:ext uri="{96DAC541-7B7A-43D3-8B79-37D633B846F1}">
                  <asvg:svgBlip xmlns:asvg="http://schemas.microsoft.com/office/drawing/2016/SVG/main" r:embed="rId6"/>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8"/>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E708CF-35F9-798F-6267-467242B83C6A}"/>
              </a:ext>
            </a:extLst>
          </p:cNvPr>
          <p:cNvPicPr>
            <a:picLocks noChangeAspect="1"/>
          </p:cNvPicPr>
          <p:nvPr/>
        </p:nvPicPr>
        <p:blipFill>
          <a:blip r:embed="rId4"/>
          <a:stretch>
            <a:fillRect/>
          </a:stretch>
        </p:blipFill>
        <p:spPr>
          <a:xfrm>
            <a:off x="35566" y="6039425"/>
            <a:ext cx="2560361" cy="638264"/>
          </a:xfrm>
          <a:prstGeom prst="rect">
            <a:avLst/>
          </a:prstGeom>
        </p:spPr>
      </p:pic>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Other learning and assessment requirements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715374" y="1359917"/>
            <a:ext cx="2381672" cy="1969770"/>
          </a:xfrm>
          <a:prstGeom prst="rect">
            <a:avLst/>
          </a:prstGeom>
          <a:noFill/>
        </p:spPr>
        <p:txBody>
          <a:bodyPr wrap="square" lIns="91440" tIns="45720" rIns="91440" bIns="45720" rtlCol="0" anchor="t">
            <a:spAutoFit/>
          </a:bodyPr>
          <a:lstStyle/>
          <a:p>
            <a:pPr algn="ctr"/>
            <a:r>
              <a:rPr lang="en-US" b="1">
                <a:solidFill>
                  <a:srgbClr val="384967"/>
                </a:solidFill>
              </a:rPr>
              <a:t>Learning programs </a:t>
            </a:r>
          </a:p>
          <a:p>
            <a:pPr algn="ctr"/>
            <a:endParaRPr lang="en-US" b="1">
              <a:solidFill>
                <a:srgbClr val="384967"/>
              </a:solidFill>
            </a:endParaRPr>
          </a:p>
          <a:p>
            <a:pPr algn="ctr"/>
            <a:endParaRPr lang="en-US" sz="1400" b="1">
              <a:solidFill>
                <a:srgbClr val="384965"/>
              </a:solidFill>
            </a:endParaRPr>
          </a:p>
          <a:p>
            <a:pPr marL="285750" indent="-285750">
              <a:buFont typeface="Arial" panose="020B0604020202020204" pitchFamily="34" charset="0"/>
              <a:buChar char="•"/>
            </a:pPr>
            <a:r>
              <a:rPr lang="en-US" sz="1400">
                <a:solidFill>
                  <a:srgbClr val="384965"/>
                </a:solidFill>
              </a:rPr>
              <a:t>Professional experience</a:t>
            </a:r>
          </a:p>
          <a:p>
            <a:pPr marL="285750" indent="-285750">
              <a:buFont typeface="Arial" panose="020B0604020202020204" pitchFamily="34" charset="0"/>
              <a:buChar char="•"/>
            </a:pPr>
            <a:r>
              <a:rPr lang="en-US" sz="1400">
                <a:solidFill>
                  <a:srgbClr val="384965"/>
                </a:solidFill>
              </a:rPr>
              <a:t>Learning courses</a:t>
            </a:r>
          </a:p>
          <a:p>
            <a:pPr marL="742950" lvl="1" indent="-285750">
              <a:buFont typeface="Arial" panose="020B0604020202020204" pitchFamily="34" charset="0"/>
              <a:buChar char="•"/>
            </a:pPr>
            <a:endParaRPr lang="en-US" sz="1400">
              <a:solidFill>
                <a:srgbClr val="384965"/>
              </a:solidFill>
            </a:endParaRPr>
          </a:p>
          <a:p>
            <a:pPr marL="742950" lvl="1" indent="-285750">
              <a:buFont typeface="Arial" panose="020B0604020202020204" pitchFamily="34" charset="0"/>
              <a:buChar char="•"/>
            </a:pPr>
            <a:endParaRPr lang="en-US" sz="1400">
              <a:solidFill>
                <a:srgbClr val="384965"/>
              </a:solidFill>
            </a:endParaRPr>
          </a:p>
          <a:p>
            <a:pPr lvl="1" algn="ctr"/>
            <a:r>
              <a:rPr lang="en-US" sz="160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4363781" y="1375923"/>
            <a:ext cx="2780408" cy="1754326"/>
          </a:xfrm>
          <a:prstGeom prst="rect">
            <a:avLst/>
          </a:prstGeom>
          <a:noFill/>
        </p:spPr>
        <p:txBody>
          <a:bodyPr wrap="square" lIns="91440" tIns="45720" rIns="91440" bIns="45720" rtlCol="0" anchor="t">
            <a:spAutoFit/>
          </a:bodyPr>
          <a:lstStyle/>
          <a:p>
            <a:pPr algn="ctr"/>
            <a:r>
              <a:rPr lang="en-US" b="1">
                <a:solidFill>
                  <a:srgbClr val="384967"/>
                </a:solidFill>
              </a:rPr>
              <a:t>Research project</a:t>
            </a:r>
          </a:p>
          <a:p>
            <a:endParaRPr lang="en-US" b="1">
              <a:solidFill>
                <a:srgbClr val="384967"/>
              </a:solidFill>
            </a:endParaRPr>
          </a:p>
          <a:p>
            <a:endParaRPr lang="en-US" sz="1400" b="1">
              <a:solidFill>
                <a:srgbClr val="384967"/>
              </a:solidFill>
            </a:endParaRPr>
          </a:p>
          <a:p>
            <a:r>
              <a:rPr lang="en-US" sz="1400">
                <a:solidFill>
                  <a:srgbClr val="384967"/>
                </a:solidFill>
              </a:rPr>
              <a:t>A trainee-led study involving significant involvement in design, conduct and analysis.</a:t>
            </a:r>
            <a:endParaRPr lang="en-US" sz="1400"/>
          </a:p>
          <a:p>
            <a:pPr lvl="1" algn="ctr"/>
            <a:r>
              <a:rPr lang="en-US" sz="160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715374" y="3343805"/>
            <a:ext cx="2912823" cy="523220"/>
          </a:xfrm>
          <a:prstGeom prst="rect">
            <a:avLst/>
          </a:prstGeom>
          <a:noFill/>
        </p:spPr>
        <p:txBody>
          <a:bodyPr wrap="square" lIns="91440" tIns="45720" rIns="91440" bIns="45720" anchor="t">
            <a:spAutoFit/>
          </a:bodyPr>
          <a:lstStyle/>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4363781" y="3338204"/>
            <a:ext cx="3104424" cy="738664"/>
          </a:xfrm>
          <a:prstGeom prst="rect">
            <a:avLst/>
          </a:prstGeom>
          <a:noFill/>
        </p:spPr>
        <p:txBody>
          <a:bodyPr wrap="square" lIns="91440" tIns="45720" rIns="91440" bIns="45720" anchor="t">
            <a:spAutoFit/>
          </a:bodyPr>
          <a:lstStyle/>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cxnSp>
        <p:nvCxnSpPr>
          <p:cNvPr id="10" name="Straight Connector 9">
            <a:extLst>
              <a:ext uri="{FF2B5EF4-FFF2-40B4-BE49-F238E27FC236}">
                <a16:creationId xmlns:a16="http://schemas.microsoft.com/office/drawing/2014/main" id="{9668434E-34A9-A69B-5ED3-7D6F447297ED}"/>
              </a:ext>
            </a:extLst>
          </p:cNvPr>
          <p:cNvCxnSpPr>
            <a:cxnSpLocks/>
          </p:cNvCxnSpPr>
          <p:nvPr/>
        </p:nvCxnSpPr>
        <p:spPr>
          <a:xfrm>
            <a:off x="3730413" y="1359917"/>
            <a:ext cx="0" cy="520883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8A09542-94BB-EEA2-A507-3CE735FDC627}"/>
              </a:ext>
            </a:extLst>
          </p:cNvPr>
          <p:cNvSpPr txBox="1"/>
          <p:nvPr/>
        </p:nvSpPr>
        <p:spPr>
          <a:xfrm>
            <a:off x="8227744" y="1423451"/>
            <a:ext cx="3230597" cy="1538883"/>
          </a:xfrm>
          <a:prstGeom prst="rect">
            <a:avLst/>
          </a:prstGeom>
          <a:noFill/>
        </p:spPr>
        <p:txBody>
          <a:bodyPr wrap="square" lIns="91440" tIns="45720" rIns="91440" bIns="45720" rtlCol="0" anchor="t">
            <a:spAutoFit/>
          </a:bodyPr>
          <a:lstStyle/>
          <a:p>
            <a:pPr algn="ctr"/>
            <a:r>
              <a:rPr lang="en-US" b="1">
                <a:solidFill>
                  <a:srgbClr val="384967"/>
                </a:solidFill>
              </a:rPr>
              <a:t>Learning themes</a:t>
            </a:r>
          </a:p>
          <a:p>
            <a:endParaRPr lang="en-US" b="1">
              <a:solidFill>
                <a:srgbClr val="384967"/>
              </a:solidFill>
            </a:endParaRPr>
          </a:p>
          <a:p>
            <a:r>
              <a:rPr lang="en-AU" sz="1400">
                <a:solidFill>
                  <a:srgbClr val="384967"/>
                </a:solidFill>
              </a:rPr>
              <a:t>Options for trainees to meet learning goals in line with the General Paediatrics Advanced Training curriculum standards</a:t>
            </a:r>
            <a:r>
              <a:rPr lang="en-US" sz="1400">
                <a:solidFill>
                  <a:srgbClr val="384967"/>
                </a:solidFill>
              </a:rPr>
              <a:t> </a:t>
            </a:r>
          </a:p>
        </p:txBody>
      </p:sp>
      <p:sp>
        <p:nvSpPr>
          <p:cNvPr id="5" name="TextBox 4">
            <a:extLst>
              <a:ext uri="{FF2B5EF4-FFF2-40B4-BE49-F238E27FC236}">
                <a16:creationId xmlns:a16="http://schemas.microsoft.com/office/drawing/2014/main" id="{BBD708F2-3B55-C7EE-3C51-6784176AFC4E}"/>
              </a:ext>
            </a:extLst>
          </p:cNvPr>
          <p:cNvSpPr txBox="1"/>
          <p:nvPr/>
        </p:nvSpPr>
        <p:spPr>
          <a:xfrm>
            <a:off x="8229466" y="3329687"/>
            <a:ext cx="3104424" cy="523220"/>
          </a:xfrm>
          <a:prstGeom prst="rect">
            <a:avLst/>
          </a:prstGeom>
          <a:noFill/>
        </p:spPr>
        <p:txBody>
          <a:bodyPr wrap="square" lIns="91440" tIns="45720" rIns="91440" bIns="45720" anchor="t">
            <a:spAutoFit/>
          </a:bodyPr>
          <a:lstStyle/>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pic>
        <p:nvPicPr>
          <p:cNvPr id="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52933" y="4687174"/>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316F6EC-F686-A01D-F545-31F3E80C1938}"/>
              </a:ext>
            </a:extLst>
          </p:cNvPr>
          <p:cNvPicPr>
            <a:picLocks noChangeAspect="1"/>
          </p:cNvPicPr>
          <p:nvPr/>
        </p:nvPicPr>
        <p:blipFill>
          <a:blip r:embed="rId6"/>
          <a:stretch>
            <a:fillRect/>
          </a:stretch>
        </p:blipFill>
        <p:spPr>
          <a:xfrm>
            <a:off x="657413" y="4903439"/>
            <a:ext cx="1607794" cy="1278484"/>
          </a:xfrm>
          <a:prstGeom prst="rect">
            <a:avLst/>
          </a:prstGeom>
        </p:spPr>
      </p:pic>
      <p:pic>
        <p:nvPicPr>
          <p:cNvPr id="11" name="Picture 10">
            <a:extLst>
              <a:ext uri="{FF2B5EF4-FFF2-40B4-BE49-F238E27FC236}">
                <a16:creationId xmlns:a16="http://schemas.microsoft.com/office/drawing/2014/main" id="{D227D4DE-A82A-F9F1-58DA-B195C8FCAFC8}"/>
              </a:ext>
            </a:extLst>
          </p:cNvPr>
          <p:cNvPicPr>
            <a:picLocks noChangeAspect="1"/>
          </p:cNvPicPr>
          <p:nvPr/>
        </p:nvPicPr>
        <p:blipFill>
          <a:blip r:embed="rId7"/>
          <a:stretch>
            <a:fillRect/>
          </a:stretch>
        </p:blipFill>
        <p:spPr>
          <a:xfrm>
            <a:off x="8942460" y="4895959"/>
            <a:ext cx="1203710" cy="1285964"/>
          </a:xfrm>
          <a:prstGeom prst="rect">
            <a:avLst/>
          </a:prstGeom>
        </p:spPr>
      </p:pic>
      <p:cxnSp>
        <p:nvCxnSpPr>
          <p:cNvPr id="13" name="Straight Connector 12">
            <a:extLst>
              <a:ext uri="{FF2B5EF4-FFF2-40B4-BE49-F238E27FC236}">
                <a16:creationId xmlns:a16="http://schemas.microsoft.com/office/drawing/2014/main" id="{3232143F-845A-CB62-7276-E9A93F09E16B}"/>
              </a:ext>
            </a:extLst>
          </p:cNvPr>
          <p:cNvCxnSpPr>
            <a:cxnSpLocks/>
          </p:cNvCxnSpPr>
          <p:nvPr/>
        </p:nvCxnSpPr>
        <p:spPr>
          <a:xfrm>
            <a:off x="7790578" y="1359917"/>
            <a:ext cx="0" cy="520883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54827037"/>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62c7ee9f94616fbca67b26fb9a781f5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25af3840dc098b67432e29f8f86430e1"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828305-EE30-498F-A162-22DAD1C7C4D2}">
  <ds:schemaRefs>
    <ds:schemaRef ds:uri="http://schemas.openxmlformats.org/package/2006/metadata/core-properties"/>
    <ds:schemaRef ds:uri="http://purl.org/dc/dcmitype/"/>
    <ds:schemaRef ds:uri="http://schemas.microsoft.com/office/2006/documentManagement/types"/>
    <ds:schemaRef ds:uri="8a45df18-1b1a-499d-90c6-d04be75f9f9a"/>
    <ds:schemaRef ds:uri="http://schemas.microsoft.com/office/infopath/2007/PartnerControls"/>
    <ds:schemaRef ds:uri="http://www.w3.org/XML/1998/namespace"/>
    <ds:schemaRef ds:uri="0b77cf3b-53b0-4276-95d6-69a9c81ff526"/>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9C09E500-377A-4F8A-9CBA-7444933E9DE1}">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2915</Words>
  <Application>Microsoft Office PowerPoint</Application>
  <PresentationFormat>Widescreen</PresentationFormat>
  <Paragraphs>435</Paragraphs>
  <Slides>18</Slides>
  <Notes>18</Notes>
  <HiddenSlides>5</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ATCR Theme</vt:lpstr>
      <vt:lpstr>Introduction to the new curriculum   2026 implementation – Advanced Training in General Paediatrics</vt:lpstr>
      <vt:lpstr>PowerPoint Presentation</vt:lpstr>
      <vt:lpstr>Framework overview </vt:lpstr>
      <vt:lpstr>Learning goals</vt:lpstr>
      <vt:lpstr>PowerPoint Presentation</vt:lpstr>
      <vt:lpstr>Learning themes </vt:lpstr>
      <vt:lpstr>PowerPoint Presentation</vt:lpstr>
      <vt:lpstr>PowerPoint Presentation</vt:lpstr>
      <vt:lpstr>PowerPoint Presentation</vt:lpstr>
      <vt:lpstr>Rating scales</vt:lpstr>
      <vt:lpstr>PowerPoint Presentation</vt:lpstr>
      <vt:lpstr>PowerPoint Presentation</vt:lpstr>
      <vt:lpstr>PowerPoint Presentation</vt:lpstr>
      <vt:lpstr>PowerPoint Presentation</vt:lpstr>
      <vt:lpstr>PowerPoint Presentation</vt:lpstr>
      <vt:lpstr>Principal improvements</vt:lpstr>
      <vt:lpstr>The new curricula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2</cp:revision>
  <cp:lastPrinted>2019-03-29T01:57:58Z</cp:lastPrinted>
  <dcterms:created xsi:type="dcterms:W3CDTF">2016-05-05T00:00:36Z</dcterms:created>
  <dcterms:modified xsi:type="dcterms:W3CDTF">2026-06-03T06:50:50Z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