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88"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47406-27A1-CD51-D069-1FF4D3124057}" name="May Lapuz-Le" initials="ML" userId="S::may.LapuzLe@racp.edu.au::312c6710-03c3-4cca-87a4-7a871195792d" providerId="AD"/>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9B32B"/>
    <a:srgbClr val="99720F"/>
    <a:srgbClr val="CB972B"/>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10FF7-60CD-41EB-9C5B-683FBF553015}" v="5" dt="2026-04-28T02:43:36.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11/05/2026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11/05/2026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Immunology and Allergy,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36 </a:t>
            </a:r>
            <a:r>
              <a:rPr lang="en-US" dirty="0"/>
              <a:t>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11/05/2026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11/05/2026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11/05/2026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11/05/2026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learning.racp.edu.au/mod/resource/view.php?id=4784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learning.racp.edu.au/mod/book/view.php?id=45211"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2027 implementation – Advanced Training: Immunology and Allergy</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April 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346138"/>
            <a:ext cx="10190612" cy="1898588"/>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362805"/>
            <a:ext cx="8999819" cy="1846659"/>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sz="1600" dirty="0"/>
              <a:t>1 training application </a:t>
            </a:r>
          </a:p>
          <a:p>
            <a:pPr marL="285750" indent="-285750">
              <a:buFont typeface="Arial" panose="020B0604020202020204" pitchFamily="34" charset="0"/>
              <a:buChar char="•"/>
            </a:pPr>
            <a:r>
              <a:rPr lang="en-US" sz="1600" dirty="0"/>
              <a:t>Complete at least 36 months FTE training - professional experience</a:t>
            </a:r>
          </a:p>
          <a:p>
            <a:pPr marL="285750" indent="-285750">
              <a:buFont typeface="Arial" panose="020B0604020202020204" pitchFamily="34" charset="0"/>
              <a:buChar char="•"/>
            </a:pPr>
            <a:r>
              <a:rPr lang="en-US" sz="1600" dirty="0"/>
              <a:t>Complete developmental and psychosocial training (PCH only)</a:t>
            </a:r>
          </a:p>
          <a:p>
            <a:pPr marL="285750" indent="-285750">
              <a:buFont typeface="Arial" panose="020B0604020202020204" pitchFamily="34" charset="0"/>
              <a:buChar char="•"/>
            </a:pPr>
            <a:r>
              <a:rPr lang="en-US" sz="1600" dirty="0"/>
              <a:t>Learning courses</a:t>
            </a:r>
          </a:p>
          <a:p>
            <a:pPr marL="285750" indent="-285750">
              <a:buFont typeface="Arial" panose="020B0604020202020204" pitchFamily="34" charset="0"/>
              <a:buChar char="•"/>
            </a:pPr>
            <a:r>
              <a:rPr lang="en-US" sz="1600" dirty="0"/>
              <a:t>Attend 1 scientific meeting or conference (recommended)</a:t>
            </a:r>
          </a:p>
          <a:p>
            <a:pPr marL="285750" indent="-285750">
              <a:buFont typeface="Arial" panose="020B0604020202020204" pitchFamily="34" charset="0"/>
              <a:buChar char="•"/>
            </a:pPr>
            <a:r>
              <a:rPr lang="en-US" sz="1600" dirty="0"/>
              <a:t>Research project</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a:t>
            </a:r>
            <a:r>
              <a:rPr lang="en-US" dirty="0"/>
              <a:t> 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dirty="0"/>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a:t>
            </a:r>
            <a:r>
              <a:rPr lang="en-US" dirty="0"/>
              <a:t>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a:t>
            </a:r>
            <a:r>
              <a:rPr lang="en-US" dirty="0"/>
              <a:t> rotation plan (per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2</a:t>
            </a:r>
            <a:r>
              <a:rPr lang="en-US" dirty="0"/>
              <a:t> progress reports</a:t>
            </a:r>
            <a:endParaRPr lang="en-AU" dirty="0"/>
          </a:p>
        </p:txBody>
      </p:sp>
      <p:sp>
        <p:nvSpPr>
          <p:cNvPr id="2" name="Rectangle 1">
            <a:extLst>
              <a:ext uri="{FF2B5EF4-FFF2-40B4-BE49-F238E27FC236}">
                <a16:creationId xmlns:a16="http://schemas.microsoft.com/office/drawing/2014/main" id="{CE73C801-D31D-73CB-695B-30C101423EC5}"/>
              </a:ext>
            </a:extLst>
          </p:cNvPr>
          <p:cNvSpPr/>
          <p:nvPr/>
        </p:nvSpPr>
        <p:spPr>
          <a:xfrm>
            <a:off x="8657890" y="3330911"/>
            <a:ext cx="1926483" cy="629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*First year of implementation</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29625" y="107540"/>
            <a:ext cx="2370993" cy="149266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5537" y="171057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70334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091833" y="252071"/>
            <a:ext cx="3791075" cy="2132974"/>
            <a:chOff x="3817137" y="423363"/>
            <a:chExt cx="3791075"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817137" y="423363"/>
              <a:ext cx="3791075"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897445" y="434655"/>
              <a:ext cx="3669970"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743174"/>
            <a:ext cx="1312320" cy="49218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312320" cy="506582"/>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36412" y="107541"/>
            <a:ext cx="1112805" cy="261610"/>
          </a:xfrm>
          <a:prstGeom prst="rect">
            <a:avLst/>
          </a:prstGeom>
          <a:noFill/>
        </p:spPr>
        <p:txBody>
          <a:bodyPr wrap="none" rtlCol="0">
            <a:spAutoFit/>
          </a:bodyPr>
          <a:lstStyle/>
          <a:p>
            <a:r>
              <a:rPr lang="en-US" sz="1100" b="1" dirty="0">
                <a:latin typeface="Aptos" panose="020B0004020202020204" pitchFamily="34" charset="0"/>
              </a:rPr>
              <a:t>Learning goals</a:t>
            </a:r>
            <a:endParaRPr lang="en-AU" sz="1100" b="1" dirty="0">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570" y="291414"/>
            <a:ext cx="2448117" cy="1338828"/>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reasoning in diagnosis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Foundations of immunology, diagnostics, and therapeutics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Allergy and hypersensitivity reactions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Vaccination</a:t>
            </a:r>
            <a:r>
              <a:rPr lang="en-AU" sz="900" b="0" kern="1200" dirty="0">
                <a:solidFill>
                  <a:schemeClr val="dk1"/>
                </a:solidFill>
                <a:effectLst/>
                <a:latin typeface="Aptos" panose="020B0004020202020204" pitchFamily="34" charset="0"/>
              </a:rPr>
              <a:t> </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0403" y="1796466"/>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76810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0570" y="1984963"/>
            <a:ext cx="2244491"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i="0" dirty="0">
                <a:solidFill>
                  <a:schemeClr val="dk1"/>
                </a:solidFill>
                <a:latin typeface="Aptos" panose="020B0004020202020204" pitchFamily="34" charset="0"/>
              </a:rPr>
              <a:t>Foundations of immunology, diagnostics, and therapeutics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2016166"/>
            <a:ext cx="2236370"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Vaccination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reasoning in diagnosis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4292" y="744749"/>
            <a:ext cx="2012906"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200" dirty="0">
                <a:solidFill>
                  <a:srgbClr val="384967"/>
                </a:solidFill>
                <a:latin typeface="Georgia"/>
              </a:rPr>
              <a:t>Clinical Immunology and Allergy</a:t>
            </a:r>
          </a:p>
          <a:p>
            <a:r>
              <a:rPr lang="en-US" sz="2200" dirty="0">
                <a:solidFill>
                  <a:srgbClr val="384967"/>
                </a:solidFill>
                <a:latin typeface="Georgia"/>
              </a:rPr>
              <a:t>Example</a:t>
            </a:r>
          </a:p>
          <a:p>
            <a:r>
              <a:rPr lang="en-US" sz="2200" dirty="0">
                <a:solidFill>
                  <a:srgbClr val="384967"/>
                </a:solidFill>
                <a:latin typeface="Georgia"/>
              </a:rPr>
              <a:t>Training Journey</a:t>
            </a:r>
            <a:endParaRPr lang="en-US" sz="22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2295874" y="1461290"/>
            <a:ext cx="2381672"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615503" y="1348349"/>
            <a:ext cx="2780408"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2385139" y="4800134"/>
            <a:ext cx="2203142"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597289" y="4929069"/>
            <a:ext cx="278040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60540" y="3211919"/>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532756" y="3148681"/>
            <a:ext cx="1607794" cy="1278484"/>
          </a:xfrm>
          <a:prstGeom prst="rect">
            <a:avLst/>
          </a:prstGeom>
        </p:spPr>
      </p:pic>
      <p:cxnSp>
        <p:nvCxnSpPr>
          <p:cNvPr id="12" name="Straight Connector 11">
            <a:extLst>
              <a:ext uri="{FF2B5EF4-FFF2-40B4-BE49-F238E27FC236}">
                <a16:creationId xmlns:a16="http://schemas.microsoft.com/office/drawing/2014/main" id="{9C825DBD-E00C-1602-F207-2C1C93D68A2B}"/>
              </a:ext>
            </a:extLst>
          </p:cNvPr>
          <p:cNvCxnSpPr>
            <a:cxnSpLocks/>
          </p:cNvCxnSpPr>
          <p:nvPr/>
        </p:nvCxnSpPr>
        <p:spPr>
          <a:xfrm>
            <a:off x="6229913" y="1262553"/>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488292620"/>
              </p:ext>
            </p:extLst>
          </p:nvPr>
        </p:nvGraphicFramePr>
        <p:xfrm>
          <a:off x="691753" y="1152674"/>
          <a:ext cx="10640051" cy="4336811"/>
        </p:xfrm>
        <a:graphic>
          <a:graphicData uri="http://schemas.openxmlformats.org/drawingml/2006/table">
            <a:tbl>
              <a:tblPr firstRow="1" firstCol="1" bandRow="1"/>
              <a:tblGrid>
                <a:gridCol w="4474607">
                  <a:extLst>
                    <a:ext uri="{9D8B030D-6E8A-4147-A177-3AD203B41FA5}">
                      <a16:colId xmlns:a16="http://schemas.microsoft.com/office/drawing/2014/main" val="503044453"/>
                    </a:ext>
                  </a:extLst>
                </a:gridCol>
                <a:gridCol w="1321308">
                  <a:extLst>
                    <a:ext uri="{9D8B030D-6E8A-4147-A177-3AD203B41FA5}">
                      <a16:colId xmlns:a16="http://schemas.microsoft.com/office/drawing/2014/main" val="935343356"/>
                    </a:ext>
                  </a:extLst>
                </a:gridCol>
                <a:gridCol w="1531620">
                  <a:extLst>
                    <a:ext uri="{9D8B030D-6E8A-4147-A177-3AD203B41FA5}">
                      <a16:colId xmlns:a16="http://schemas.microsoft.com/office/drawing/2014/main" val="3553692797"/>
                    </a:ext>
                  </a:extLst>
                </a:gridCol>
                <a:gridCol w="1645920">
                  <a:extLst>
                    <a:ext uri="{9D8B030D-6E8A-4147-A177-3AD203B41FA5}">
                      <a16:colId xmlns:a16="http://schemas.microsoft.com/office/drawing/2014/main" val="397025310"/>
                    </a:ext>
                  </a:extLst>
                </a:gridCol>
                <a:gridCol w="1666596">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US" sz="1100" b="1" kern="12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endParaRPr lang="en-AU" sz="1100" b="1" kern="12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AU" sz="1100" b="1"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b="1"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b="1"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b="1"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b="1"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b="1"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Team leadership</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Supervision and teaching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Quality improvement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 Clinical reasoning in diagnosis and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Management of transitions in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Acute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Longitudinal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Communications with patients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Prescribing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Investigations and procedures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Clinic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Foundations of immunology, diagnostics, and therapeutics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Immunodeficiency</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Autoimmune and autoinflammatory disease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Allergy and hypersensitivity reactions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Level 5</a:t>
                      </a:r>
                      <a:endPar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a:t>
                      </a: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Transplantation</a:t>
                      </a:r>
                      <a:endPar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US"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Vaccination</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Immunology and Allergy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dirty="0">
                <a:solidFill>
                  <a:schemeClr val="tx2"/>
                </a:solidFill>
                <a:ea typeface="+mn-ea"/>
                <a:cs typeface="Poppins"/>
              </a:rPr>
              <a:t>Curriculum documents </a:t>
            </a:r>
            <a:endParaRPr lang="en-AU" sz="3100" dirty="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2" y="4323706"/>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49965" y="3912265"/>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946963"/>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5" name="Picture 4">
            <a:hlinkClick r:id="rId5"/>
            <a:extLst>
              <a:ext uri="{FF2B5EF4-FFF2-40B4-BE49-F238E27FC236}">
                <a16:creationId xmlns:a16="http://schemas.microsoft.com/office/drawing/2014/main" id="{94A23755-FBCC-AA2E-6455-72ED8CB5E785}"/>
              </a:ext>
            </a:extLst>
          </p:cNvPr>
          <p:cNvPicPr>
            <a:picLocks noChangeAspect="1"/>
          </p:cNvPicPr>
          <p:nvPr/>
        </p:nvPicPr>
        <p:blipFill>
          <a:blip r:embed="rId6"/>
          <a:stretch>
            <a:fillRect/>
          </a:stretch>
        </p:blipFill>
        <p:spPr>
          <a:xfrm>
            <a:off x="1164164" y="1262746"/>
            <a:ext cx="4293770" cy="2782810"/>
          </a:xfrm>
          <a:prstGeom prst="rect">
            <a:avLst/>
          </a:prstGeom>
        </p:spPr>
      </p:pic>
      <p:pic>
        <p:nvPicPr>
          <p:cNvPr id="9" name="Picture 8">
            <a:hlinkClick r:id="rId7"/>
            <a:extLst>
              <a:ext uri="{FF2B5EF4-FFF2-40B4-BE49-F238E27FC236}">
                <a16:creationId xmlns:a16="http://schemas.microsoft.com/office/drawing/2014/main" id="{A8C2A1D3-C396-0801-B963-A61BFF3062FE}"/>
              </a:ext>
            </a:extLst>
          </p:cNvPr>
          <p:cNvPicPr>
            <a:picLocks noChangeAspect="1"/>
          </p:cNvPicPr>
          <p:nvPr/>
        </p:nvPicPr>
        <p:blipFill>
          <a:blip r:embed="rId6"/>
          <a:stretch>
            <a:fillRect/>
          </a:stretch>
        </p:blipFill>
        <p:spPr>
          <a:xfrm>
            <a:off x="6622417" y="1298404"/>
            <a:ext cx="4386464" cy="2782810"/>
          </a:xfrm>
          <a:prstGeom prst="rect">
            <a:avLst/>
          </a:prstGeom>
        </p:spPr>
      </p:pic>
      <p:sp>
        <p:nvSpPr>
          <p:cNvPr id="14" name="Rectangle 13">
            <a:extLst>
              <a:ext uri="{FF2B5EF4-FFF2-40B4-BE49-F238E27FC236}">
                <a16:creationId xmlns:a16="http://schemas.microsoft.com/office/drawing/2014/main" id="{8241497E-0052-4883-CBF2-2E060D6D12B0}"/>
              </a:ext>
            </a:extLst>
          </p:cNvPr>
          <p:cNvSpPr/>
          <p:nvPr/>
        </p:nvSpPr>
        <p:spPr>
          <a:xfrm>
            <a:off x="1228393" y="3071976"/>
            <a:ext cx="4229542" cy="44294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9240F67A-DFA5-EC71-28E0-12B39B1FB9FF}"/>
              </a:ext>
            </a:extLst>
          </p:cNvPr>
          <p:cNvSpPr/>
          <p:nvPr/>
        </p:nvSpPr>
        <p:spPr>
          <a:xfrm>
            <a:off x="6708344" y="3534068"/>
            <a:ext cx="4300537" cy="45194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502920" y="1435373"/>
            <a:ext cx="3562423" cy="2308324"/>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Clinical Immunology and Allergy</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8" name="Picture 7">
            <a:extLst>
              <a:ext uri="{FF2B5EF4-FFF2-40B4-BE49-F238E27FC236}">
                <a16:creationId xmlns:a16="http://schemas.microsoft.com/office/drawing/2014/main" id="{0F07E1C5-4F82-3612-3E49-C9A2B44FA8FF}"/>
              </a:ext>
            </a:extLst>
          </p:cNvPr>
          <p:cNvPicPr>
            <a:picLocks noChangeAspect="1"/>
          </p:cNvPicPr>
          <p:nvPr/>
        </p:nvPicPr>
        <p:blipFill>
          <a:blip r:embed="rId3"/>
          <a:stretch>
            <a:fillRect/>
          </a:stretch>
        </p:blipFill>
        <p:spPr>
          <a:xfrm>
            <a:off x="4989096" y="867485"/>
            <a:ext cx="3730833" cy="5752424"/>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722170" y="1971778"/>
            <a:ext cx="5961274" cy="954107"/>
          </a:xfrm>
          <a:prstGeom prst="rect">
            <a:avLst/>
          </a:prstGeom>
          <a:noFill/>
        </p:spPr>
        <p:txBody>
          <a:bodyPr wrap="square" lIns="91440" tIns="45720" rIns="91440" bIns="45720" rtlCol="0" anchor="t">
            <a:spAutoFit/>
          </a:bodyPr>
          <a:lstStyle/>
          <a:p>
            <a:pPr algn="ctr"/>
            <a:r>
              <a:rPr lang="en-US" sz="1400" i="1" dirty="0"/>
              <a:t>Dr Alex, an Advanced Trainee in Immunology and Allergy, is completing a core training rotation and has been tasked to manage a 15-year-old patient presenting with redness, swelling, itching and burning in both eyes, subsequently diagnosed as allergic conjunctivitis.</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10906" y="3081759"/>
            <a:ext cx="3925759" cy="2503762"/>
            <a:chOff x="74409" y="2852688"/>
            <a:chExt cx="3627782" cy="217550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20341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Quality and safety</a:t>
              </a:r>
            </a:p>
            <a:p>
              <a:pPr marL="671513" lvl="1" indent="-214313">
                <a:buFont typeface="Arial" panose="020B0604020202020204" pitchFamily="34" charset="0"/>
                <a:buChar char="•"/>
              </a:pPr>
              <a:r>
                <a:rPr lang="en-US" sz="1200" dirty="0">
                  <a:solidFill>
                    <a:srgbClr val="384967"/>
                  </a:solidFill>
                </a:rPr>
                <a:t>Cultural safety</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438717" y="4327976"/>
            <a:ext cx="3316620" cy="2155923"/>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06. Clinical reasoning in diagnosis and management</a:t>
              </a:r>
            </a:p>
            <a:p>
              <a:pPr marL="214313" indent="-214313">
                <a:buFont typeface="Arial" panose="020B0604020202020204" pitchFamily="34" charset="0"/>
                <a:buChar char="•"/>
              </a:pPr>
              <a:r>
                <a:rPr lang="en-US" sz="1200" dirty="0">
                  <a:solidFill>
                    <a:srgbClr val="384967"/>
                  </a:solidFill>
                </a:rPr>
                <a:t>10. Communication with patients</a:t>
              </a:r>
            </a:p>
            <a:p>
              <a:pPr marL="214313" indent="-214313">
                <a:buFont typeface="Arial" panose="020B0604020202020204" pitchFamily="34" charset="0"/>
                <a:buChar char="•"/>
              </a:pPr>
              <a:r>
                <a:rPr lang="en-US" sz="1200" dirty="0">
                  <a:solidFill>
                    <a:srgbClr val="384967"/>
                  </a:solidFill>
                </a:rPr>
                <a:t>11. Prescribing</a:t>
              </a:r>
            </a:p>
            <a:p>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7"/>
            <a:ext cx="4428989"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14. Foundations of immunology, diagnostics, and therapeutics</a:t>
              </a:r>
            </a:p>
            <a:p>
              <a:pPr marL="214313" indent="-214313">
                <a:buFont typeface="Arial" panose="020B0604020202020204" pitchFamily="34" charset="0"/>
                <a:buChar char="•"/>
              </a:pPr>
              <a:r>
                <a:rPr lang="en-US" sz="1200" dirty="0">
                  <a:solidFill>
                    <a:srgbClr val="384967"/>
                  </a:solidFill>
                  <a:cs typeface="Arial"/>
                </a:rPr>
                <a:t>17. Allergy and hypersensitivity reactions</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E9C51-8DCA-4679-8F57-DE2AEF0D5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828305-EE30-498F-A162-22DAD1C7C4D2}">
  <ds:schemaRefs>
    <ds:schemaRef ds:uri="http://schemas.microsoft.com/office/2006/documentManagement/types"/>
    <ds:schemaRef ds:uri="http://purl.org/dc/terms/"/>
    <ds:schemaRef ds:uri="http://purl.org/dc/elements/1.1/"/>
    <ds:schemaRef ds:uri="0b77cf3b-53b0-4276-95d6-69a9c81ff526"/>
    <ds:schemaRef ds:uri="8a45df18-1b1a-499d-90c6-d04be75f9f9a"/>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3501</Words>
  <Application>Microsoft Office PowerPoint</Application>
  <PresentationFormat>Widescreen</PresentationFormat>
  <Paragraphs>546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2027 implementation – Advanced Training: Immunology and Allergy</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13</cp:revision>
  <cp:lastPrinted>2019-03-29T01:57:58Z</cp:lastPrinted>
  <dcterms:created xsi:type="dcterms:W3CDTF">2016-05-05T00:00:36Z</dcterms:created>
  <dcterms:modified xsi:type="dcterms:W3CDTF">2026-05-12T02:37:26Z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