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35"/>
  </p:notesMasterIdLst>
  <p:handoutMasterIdLst>
    <p:handoutMasterId r:id="rId36"/>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939" r:id="rId14"/>
    <p:sldId id="263" r:id="rId15"/>
    <p:sldId id="264" r:id="rId16"/>
    <p:sldId id="267" r:id="rId17"/>
    <p:sldId id="265" r:id="rId18"/>
    <p:sldId id="2147481470" r:id="rId19"/>
    <p:sldId id="2147481484" r:id="rId20"/>
    <p:sldId id="2147481485" r:id="rId21"/>
    <p:sldId id="2147481458" r:id="rId22"/>
    <p:sldId id="2147481467" r:id="rId23"/>
    <p:sldId id="2147481488" r:id="rId24"/>
    <p:sldId id="2147481491" r:id="rId25"/>
    <p:sldId id="2147481448" r:id="rId26"/>
    <p:sldId id="261" r:id="rId27"/>
    <p:sldId id="2147481489" r:id="rId28"/>
    <p:sldId id="2147481934" r:id="rId29"/>
    <p:sldId id="2147481801" r:id="rId30"/>
    <p:sldId id="2147481938" r:id="rId31"/>
    <p:sldId id="2147481450" r:id="rId32"/>
    <p:sldId id="2147481442" r:id="rId33"/>
    <p:sldId id="2147481492" r:id="rId34"/>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947406-27A1-CD51-D069-1FF4D3124057}" name="May Lapuz-Le" initials="ML" userId="S::may.LapuzLe@racp.edu.au::312c6710-03c3-4cca-87a4-7a871195792d" providerId="AD"/>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 id="{388850E1-9435-24C1-7EF8-1A2831C6D9C3}" name="Sam Davis" initials="SD" userId="S::Sam.Davis@racp.edu.au::2f133bce-9889-4ffc-84f0-5d8c1e6872a5" providerId="AD"/>
  <p188:author id="{17F877F0-FCB9-8D22-68AA-E40337AD39FA}" name="Grace Towers" initials="GT" userId="S::grace.towers@racp.edu.au::f0f58a91-e92c-4883-b8d9-998a237aaf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8BD"/>
    <a:srgbClr val="F1CD73"/>
    <a:srgbClr val="E9B32B"/>
    <a:srgbClr val="CB972B"/>
    <a:srgbClr val="99720F"/>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11/05/2026</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11/05/2026</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EC16D-37AF-F685-A63E-E14AF56B7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A9FF5-7BF5-9165-D354-82F98BD9C67F}"/>
              </a:ext>
            </a:extLst>
          </p:cNvPr>
          <p:cNvSpPr>
            <a:spLocks noGrp="1" noRot="1" noChangeAspect="1"/>
          </p:cNvSpPr>
          <p:nvPr>
            <p:ph type="sldImg"/>
          </p:nvPr>
        </p:nvSpPr>
        <p:spPr>
          <a:xfrm>
            <a:off x="85725" y="744538"/>
            <a:ext cx="6619875" cy="3724275"/>
          </a:xfrm>
        </p:spPr>
      </p:sp>
      <p:sp>
        <p:nvSpPr>
          <p:cNvPr id="3" name="Notes Placeholder 2">
            <a:extLst>
              <a:ext uri="{FF2B5EF4-FFF2-40B4-BE49-F238E27FC236}">
                <a16:creationId xmlns:a16="http://schemas.microsoft.com/office/drawing/2014/main" id="{692F6BB3-7F3B-19B9-D84F-D7C0CE249C5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F5B149F-627B-4CCA-7076-96AEA25F5B8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970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22</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23</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endParaRPr lang="en-AU" b="0" i="0" dirty="0">
              <a:ea typeface="Calibri"/>
              <a:cs typeface="Calibri"/>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D0345-3DE5-C413-1447-D00E2DE93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070BE-0C30-C46A-6542-86D39C2D48EE}"/>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183D2CC5-77D4-438C-60A5-456331F18A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a:extLst>
              <a:ext uri="{FF2B5EF4-FFF2-40B4-BE49-F238E27FC236}">
                <a16:creationId xmlns:a16="http://schemas.microsoft.com/office/drawing/2014/main" id="{C0AF7A36-20AF-2F08-9585-F21384DE45FA}"/>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C13CE064-5537-92C0-09FC-C705E517731E}"/>
              </a:ext>
            </a:extLst>
          </p:cNvPr>
          <p:cNvSpPr>
            <a:spLocks noGrp="1"/>
          </p:cNvSpPr>
          <p:nvPr>
            <p:ph type="sldNum" sz="quarter" idx="5"/>
          </p:nvPr>
        </p:nvSpPr>
        <p:spPr/>
        <p:txBody>
          <a:bodyPr/>
          <a:lstStyle/>
          <a:p>
            <a:fld id="{42D314AA-B49A-4172-BE51-BE46CD9CB688}" type="slidenum">
              <a:rPr lang="en-AU" smtClean="0"/>
              <a:t>24</a:t>
            </a:fld>
            <a:endParaRPr lang="en-AU"/>
          </a:p>
        </p:txBody>
      </p:sp>
    </p:spTree>
    <p:extLst>
      <p:ext uri="{BB962C8B-B14F-4D97-AF65-F5344CB8AC3E}">
        <p14:creationId xmlns:p14="http://schemas.microsoft.com/office/powerpoint/2010/main" val="2519329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4F0E8-6DD6-A798-3B1E-E3DA5690C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0B52B-6968-EA01-F83B-8409D0FBB7F5}"/>
              </a:ext>
            </a:extLst>
          </p:cNvPr>
          <p:cNvSpPr>
            <a:spLocks noGrp="1" noRot="1" noChangeAspect="1"/>
          </p:cNvSpPr>
          <p:nvPr>
            <p:ph type="sldImg"/>
          </p:nvPr>
        </p:nvSpPr>
        <p:spPr>
          <a:xfrm>
            <a:off x="85725" y="744538"/>
            <a:ext cx="6619875" cy="3724275"/>
          </a:xfrm>
        </p:spPr>
      </p:sp>
      <p:sp>
        <p:nvSpPr>
          <p:cNvPr id="3" name="Notes Placeholder 2">
            <a:extLst>
              <a:ext uri="{FF2B5EF4-FFF2-40B4-BE49-F238E27FC236}">
                <a16:creationId xmlns:a16="http://schemas.microsoft.com/office/drawing/2014/main" id="{714CF689-D054-630E-8D26-B99805032BE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66B5CBA-6B1B-7654-48DD-5F6904796DD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098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DF36D-0D16-FC42-8B94-FE670ECF0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E6EC9-EF23-929A-086E-9334A73B4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6DB42-3FEF-866B-8566-69578ECB36F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2FCAFC9-E6DA-BD74-6779-FE220C583514}"/>
              </a:ext>
            </a:extLst>
          </p:cNvPr>
          <p:cNvSpPr>
            <a:spLocks noGrp="1"/>
          </p:cNvSpPr>
          <p:nvPr>
            <p:ph type="sldNum" sz="quarter" idx="5"/>
          </p:nvPr>
        </p:nvSpPr>
        <p:spPr/>
        <p:txBody>
          <a:bodyPr/>
          <a:lstStyle/>
          <a:p>
            <a:fld id="{0AAA3AED-B901-4B93-A52C-F07C979EB84C}" type="slidenum">
              <a:rPr lang="en-AU" smtClean="0"/>
              <a:t>27</a:t>
            </a:fld>
            <a:endParaRPr lang="en-AU"/>
          </a:p>
        </p:txBody>
      </p:sp>
    </p:spTree>
    <p:extLst>
      <p:ext uri="{BB962C8B-B14F-4D97-AF65-F5344CB8AC3E}">
        <p14:creationId xmlns:p14="http://schemas.microsoft.com/office/powerpoint/2010/main" val="1701101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28</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29</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30</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endParaRPr lang="en-US" b="0" i="0" dirty="0">
              <a:ea typeface="Calibri"/>
              <a:cs typeface="Calibri"/>
            </a:endParaRPr>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b="1" dirty="0">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F2D5D5-BC0C-4E15-88E2-EF265D4E282B}" type="datetime1">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4FA13E-5112-45F0-A91C-85559AA2FAB1}" type="slidenum">
              <a:rPr lang="en-AU" smtClean="0"/>
              <a:t>‹#›</a:t>
            </a:fld>
            <a:endParaRPr lang="en-AU"/>
          </a:p>
        </p:txBody>
      </p:sp>
    </p:spTree>
    <p:extLst>
      <p:ext uri="{BB962C8B-B14F-4D97-AF65-F5344CB8AC3E}">
        <p14:creationId xmlns:p14="http://schemas.microsoft.com/office/powerpoint/2010/main" val="375458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11/05/2026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11/05/2026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11/05/2026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11/05/2026</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 id="2147483785" r:id="rId15"/>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racp.edu.au/fellows/supervision/supervisor-professional-development-program" TargetMode="External"/><Relationship Id="rId2" Type="http://schemas.openxmlformats.org/officeDocument/2006/relationships/hyperlink" Target="https://elearning.racp.edu.au/course/view.php?id=79" TargetMode="Externa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5.xml"/><Relationship Id="rId7" Type="http://schemas.openxmlformats.org/officeDocument/2006/relationships/image" Target="../media/image27.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learning.racp.edu.au/mod/resource/view.php?id=4728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elearning.racp.edu.au/mod/book/view.php?id=46484"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a:t>
            </a:r>
            <a:r>
              <a:rPr lang="en-US" sz="2400" dirty="0" err="1">
                <a:solidFill>
                  <a:schemeClr val="accent2"/>
                </a:solidFill>
              </a:rPr>
              <a:t>Haematology</a:t>
            </a:r>
            <a:br>
              <a:rPr lang="en-US" sz="2400" dirty="0">
                <a:solidFill>
                  <a:schemeClr val="accent2"/>
                </a:solidFill>
              </a:rPr>
            </a:br>
            <a:r>
              <a:rPr lang="en-US" sz="2400" dirty="0">
                <a:solidFill>
                  <a:schemeClr val="accent2"/>
                </a:solidFill>
              </a:rPr>
              <a:t>(Adult Medicine)</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April 2026</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AC088-8A2A-8480-4087-95762A29C7CA}"/>
            </a:ext>
          </a:extLst>
        </p:cNvPr>
        <p:cNvGrpSpPr/>
        <p:nvPr/>
      </p:nvGrpSpPr>
      <p:grpSpPr>
        <a:xfrm>
          <a:off x="0" y="0"/>
          <a:ext cx="0" cy="0"/>
          <a:chOff x="0" y="0"/>
          <a:chExt cx="0" cy="0"/>
        </a:xfrm>
      </p:grpSpPr>
      <p:pic>
        <p:nvPicPr>
          <p:cNvPr id="8" name="Picture 7" descr="A blue and yellow logo&#10;&#10;Description automatically generated">
            <a:extLst>
              <a:ext uri="{FF2B5EF4-FFF2-40B4-BE49-F238E27FC236}">
                <a16:creationId xmlns:a16="http://schemas.microsoft.com/office/drawing/2014/main" id="{599721C4-23FF-1047-5C07-4363B49A5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5580" y="-153832"/>
            <a:ext cx="7213616" cy="1442723"/>
          </a:xfrm>
          <a:prstGeom prst="rect">
            <a:avLst/>
          </a:prstGeom>
        </p:spPr>
      </p:pic>
      <p:pic>
        <p:nvPicPr>
          <p:cNvPr id="2" name="Picture 1" descr="RACP2016_CMYK_withtag_OL">
            <a:extLst>
              <a:ext uri="{FF2B5EF4-FFF2-40B4-BE49-F238E27FC236}">
                <a16:creationId xmlns:a16="http://schemas.microsoft.com/office/drawing/2014/main" id="{D6611FB6-AF30-6A4D-1733-0548F7D6BA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52" y="330782"/>
            <a:ext cx="2167457" cy="7040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8EDEC2-40A8-769E-3984-5BF0166F8CF7}"/>
              </a:ext>
            </a:extLst>
          </p:cNvPr>
          <p:cNvSpPr txBox="1"/>
          <p:nvPr/>
        </p:nvSpPr>
        <p:spPr>
          <a:xfrm>
            <a:off x="464990" y="3740687"/>
            <a:ext cx="9171940"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rgbClr val="CB972B"/>
                </a:solidFill>
                <a:latin typeface="Arial"/>
                <a:cs typeface="Arial"/>
              </a:rPr>
              <a:t>Learning and Teaching Assessment (LTA) summary </a:t>
            </a:r>
          </a:p>
          <a:p>
            <a:endParaRPr lang="en-US" sz="2000">
              <a:solidFill>
                <a:srgbClr val="CB972B"/>
              </a:solidFill>
              <a:latin typeface="Arial"/>
              <a:cs typeface="Arial"/>
            </a:endParaRPr>
          </a:p>
          <a:p>
            <a:endParaRPr lang="en-US" sz="2400">
              <a:solidFill>
                <a:srgbClr val="CB97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594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BA3CE5-EFC6-414F-AC46-FCCEDC8370E9}"/>
              </a:ext>
            </a:extLst>
          </p:cNvPr>
          <p:cNvSpPr/>
          <p:nvPr/>
        </p:nvSpPr>
        <p:spPr>
          <a:xfrm>
            <a:off x="0" y="0"/>
            <a:ext cx="12191999" cy="793102"/>
          </a:xfrm>
          <a:prstGeom prst="rect">
            <a:avLst/>
          </a:prstGeom>
          <a:solidFill>
            <a:srgbClr val="384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6"/>
          </a:p>
        </p:txBody>
      </p:sp>
      <p:sp>
        <p:nvSpPr>
          <p:cNvPr id="7" name="TextBox 6">
            <a:extLst>
              <a:ext uri="{FF2B5EF4-FFF2-40B4-BE49-F238E27FC236}">
                <a16:creationId xmlns:a16="http://schemas.microsoft.com/office/drawing/2014/main" id="{15A6FFC5-1577-4ACA-A612-A20B548F3675}"/>
              </a:ext>
            </a:extLst>
          </p:cNvPr>
          <p:cNvSpPr txBox="1"/>
          <p:nvPr/>
        </p:nvSpPr>
        <p:spPr>
          <a:xfrm>
            <a:off x="4685064" y="92076"/>
            <a:ext cx="7182163" cy="608949"/>
          </a:xfrm>
          <a:prstGeom prst="rect">
            <a:avLst/>
          </a:prstGeom>
          <a:noFill/>
        </p:spPr>
        <p:txBody>
          <a:bodyPr wrap="square" rtlCol="0">
            <a:spAutoFit/>
          </a:bodyPr>
          <a:lstStyle/>
          <a:p>
            <a:pPr algn="r"/>
            <a:r>
              <a:rPr lang="en-AU" sz="1714">
                <a:solidFill>
                  <a:schemeClr val="bg1"/>
                </a:solidFill>
              </a:rPr>
              <a:t>Advanced Training in Haematology (Adult Internal Medicine)</a:t>
            </a:r>
            <a:br>
              <a:rPr lang="en-AU" sz="1714" b="1">
                <a:solidFill>
                  <a:schemeClr val="bg1"/>
                </a:solidFill>
                <a:highlight>
                  <a:srgbClr val="0000FF"/>
                </a:highlight>
              </a:rPr>
            </a:br>
            <a:r>
              <a:rPr lang="en-AU" sz="1643" b="1">
                <a:solidFill>
                  <a:schemeClr val="accent2"/>
                </a:solidFill>
              </a:rPr>
              <a:t>Proposed learning, teaching and assessment programs summary</a:t>
            </a:r>
            <a:endParaRPr lang="en-AU" sz="1643">
              <a:solidFill>
                <a:schemeClr val="bg1"/>
              </a:solidFill>
              <a:latin typeface="+mj-lt"/>
            </a:endParaRPr>
          </a:p>
        </p:txBody>
      </p:sp>
      <p:sp>
        <p:nvSpPr>
          <p:cNvPr id="104" name="TextBox 103">
            <a:extLst>
              <a:ext uri="{FF2B5EF4-FFF2-40B4-BE49-F238E27FC236}">
                <a16:creationId xmlns:a16="http://schemas.microsoft.com/office/drawing/2014/main" id="{667161FA-D23B-47D7-8D4C-460A0C2430A5}"/>
              </a:ext>
            </a:extLst>
          </p:cNvPr>
          <p:cNvSpPr txBox="1"/>
          <p:nvPr/>
        </p:nvSpPr>
        <p:spPr>
          <a:xfrm>
            <a:off x="8244016" y="1277040"/>
            <a:ext cx="2951665" cy="588879"/>
          </a:xfrm>
          <a:prstGeom prst="rect">
            <a:avLst/>
          </a:prstGeom>
          <a:noFill/>
        </p:spPr>
        <p:txBody>
          <a:bodyPr wrap="square" rtlCol="0">
            <a:spAutoFit/>
          </a:bodyPr>
          <a:lstStyle/>
          <a:p>
            <a:pPr>
              <a:spcAft>
                <a:spcPts val="143"/>
              </a:spcAft>
            </a:pPr>
            <a:r>
              <a:rPr lang="en-AU" sz="786" b="1">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spcAft>
                <a:spcPts val="143"/>
              </a:spcAft>
              <a:buFont typeface="Arial" panose="020B0604020202020204" pitchFamily="34" charset="0"/>
              <a:buChar char="•"/>
            </a:pPr>
            <a:r>
              <a:rPr lang="en-US" sz="786">
                <a:latin typeface="Arial" panose="020B0604020202020204" pitchFamily="34" charset="0"/>
                <a:cs typeface="Arial" panose="020B0604020202020204" pitchFamily="34" charset="0"/>
              </a:rPr>
              <a:t>Training must be completed in at least 2 different accredited training settings but maximum of 24 months at 1 setting has been removed</a:t>
            </a:r>
            <a:endParaRPr lang="en-AU" sz="786">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64A7D999-8C4D-4ED0-97C6-4F69FB115ACA}"/>
              </a:ext>
            </a:extLst>
          </p:cNvPr>
          <p:cNvSpPr txBox="1"/>
          <p:nvPr/>
        </p:nvSpPr>
        <p:spPr>
          <a:xfrm>
            <a:off x="213199" y="1276783"/>
            <a:ext cx="2597053" cy="334194"/>
          </a:xfrm>
          <a:prstGeom prst="rect">
            <a:avLst/>
          </a:prstGeom>
          <a:noFill/>
        </p:spPr>
        <p:txBody>
          <a:bodyPr wrap="square" rtlCol="0">
            <a:spAutoFit/>
          </a:bodyPr>
          <a:lstStyle/>
          <a:p>
            <a:pPr lvl="0"/>
            <a:r>
              <a:rPr lang="en-AU" sz="786" b="1">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buFont typeface="Arial" panose="020B0604020202020204" pitchFamily="34" charset="0"/>
              <a:buChar char="•"/>
            </a:pPr>
            <a:r>
              <a:rPr lang="en-AU" sz="786">
                <a:latin typeface="Arial" panose="020B0604020202020204" pitchFamily="34" charset="0"/>
                <a:cs typeface="Arial" panose="020B0604020202020204" pitchFamily="34" charset="0"/>
              </a:rPr>
              <a:t>No proposed changes</a:t>
            </a:r>
          </a:p>
        </p:txBody>
      </p:sp>
      <p:sp>
        <p:nvSpPr>
          <p:cNvPr id="14" name="TextBox 13">
            <a:extLst>
              <a:ext uri="{FF2B5EF4-FFF2-40B4-BE49-F238E27FC236}">
                <a16:creationId xmlns:a16="http://schemas.microsoft.com/office/drawing/2014/main" id="{B093BD13-63F8-E22A-EC96-758487BD6BDC}"/>
              </a:ext>
            </a:extLst>
          </p:cNvPr>
          <p:cNvSpPr txBox="1"/>
          <p:nvPr/>
        </p:nvSpPr>
        <p:spPr>
          <a:xfrm>
            <a:off x="4257679" y="990990"/>
            <a:ext cx="2763496" cy="301173"/>
          </a:xfrm>
          <a:prstGeom prst="rect">
            <a:avLst/>
          </a:prstGeom>
          <a:noFill/>
        </p:spPr>
        <p:txBody>
          <a:bodyPr wrap="square" rtlCol="0">
            <a:spAutoFit/>
          </a:bodyPr>
          <a:lstStyle/>
          <a:p>
            <a:r>
              <a:rPr lang="en-AU" sz="1357">
                <a:solidFill>
                  <a:schemeClr val="accent2"/>
                </a:solidFill>
                <a:latin typeface="Arial" panose="020B0604020202020204" pitchFamily="34" charset="0"/>
                <a:cs typeface="Arial" panose="020B0604020202020204" pitchFamily="34" charset="0"/>
              </a:rPr>
              <a:t>PROFESSIONAL EXPERIENCE</a:t>
            </a:r>
          </a:p>
        </p:txBody>
      </p:sp>
      <p:sp>
        <p:nvSpPr>
          <p:cNvPr id="16" name="TextBox 15">
            <a:extLst>
              <a:ext uri="{FF2B5EF4-FFF2-40B4-BE49-F238E27FC236}">
                <a16:creationId xmlns:a16="http://schemas.microsoft.com/office/drawing/2014/main" id="{B14DB122-34C3-57BE-DC37-D45D688598EF}"/>
              </a:ext>
            </a:extLst>
          </p:cNvPr>
          <p:cNvSpPr txBox="1"/>
          <p:nvPr/>
        </p:nvSpPr>
        <p:spPr>
          <a:xfrm>
            <a:off x="213199" y="990990"/>
            <a:ext cx="2554106" cy="306687"/>
          </a:xfrm>
          <a:prstGeom prst="rect">
            <a:avLst/>
          </a:prstGeom>
          <a:noFill/>
        </p:spPr>
        <p:txBody>
          <a:bodyPr wrap="square" rtlCol="0">
            <a:spAutoFit/>
          </a:bodyPr>
          <a:lstStyle/>
          <a:p>
            <a:r>
              <a:rPr lang="en-AU" sz="1393">
                <a:solidFill>
                  <a:schemeClr val="accent1"/>
                </a:solidFill>
                <a:latin typeface="Arial" panose="020B0604020202020204" pitchFamily="34" charset="0"/>
                <a:cs typeface="Arial" panose="020B0604020202020204" pitchFamily="34" charset="0"/>
              </a:rPr>
              <a:t>ENTRY CRITERIA </a:t>
            </a:r>
          </a:p>
        </p:txBody>
      </p:sp>
      <p:sp>
        <p:nvSpPr>
          <p:cNvPr id="17" name="TextBox 16">
            <a:extLst>
              <a:ext uri="{FF2B5EF4-FFF2-40B4-BE49-F238E27FC236}">
                <a16:creationId xmlns:a16="http://schemas.microsoft.com/office/drawing/2014/main" id="{286209A8-86F1-0D2D-2BD9-7A0836CE0BB5}"/>
              </a:ext>
            </a:extLst>
          </p:cNvPr>
          <p:cNvSpPr txBox="1"/>
          <p:nvPr/>
        </p:nvSpPr>
        <p:spPr>
          <a:xfrm>
            <a:off x="8244016" y="975610"/>
            <a:ext cx="2614029" cy="301173"/>
          </a:xfrm>
          <a:prstGeom prst="rect">
            <a:avLst/>
          </a:prstGeom>
          <a:noFill/>
        </p:spPr>
        <p:txBody>
          <a:bodyPr wrap="square" rtlCol="0">
            <a:spAutoFit/>
          </a:bodyPr>
          <a:lstStyle/>
          <a:p>
            <a:r>
              <a:rPr lang="en-AU" sz="1357">
                <a:solidFill>
                  <a:schemeClr val="accent1"/>
                </a:solidFill>
                <a:latin typeface="Arial" panose="020B0604020202020204" pitchFamily="34" charset="0"/>
                <a:cs typeface="Arial" panose="020B0604020202020204" pitchFamily="34" charset="0"/>
              </a:rPr>
              <a:t>LOCATION OF TRAINING</a:t>
            </a:r>
          </a:p>
        </p:txBody>
      </p:sp>
      <p:pic>
        <p:nvPicPr>
          <p:cNvPr id="11" name="Picture 10" descr="Text&#10;&#10;Description automatically generated with low confidence">
            <a:extLst>
              <a:ext uri="{FF2B5EF4-FFF2-40B4-BE49-F238E27FC236}">
                <a16:creationId xmlns:a16="http://schemas.microsoft.com/office/drawing/2014/main" id="{C7AEB09D-07A7-7A16-F729-5585AA9FB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99" y="211312"/>
            <a:ext cx="1495689" cy="418242"/>
          </a:xfrm>
          <a:prstGeom prst="rect">
            <a:avLst/>
          </a:prstGeom>
        </p:spPr>
      </p:pic>
      <p:graphicFrame>
        <p:nvGraphicFramePr>
          <p:cNvPr id="6" name="Table 15">
            <a:extLst>
              <a:ext uri="{FF2B5EF4-FFF2-40B4-BE49-F238E27FC236}">
                <a16:creationId xmlns:a16="http://schemas.microsoft.com/office/drawing/2014/main" id="{81F66DBE-D3AB-A893-1748-FDA5B5FBBB05}"/>
              </a:ext>
            </a:extLst>
          </p:cNvPr>
          <p:cNvGraphicFramePr>
            <a:graphicFrameLocks noGrp="1"/>
          </p:cNvGraphicFramePr>
          <p:nvPr>
            <p:extLst>
              <p:ext uri="{D42A27DB-BD31-4B8C-83A1-F6EECF244321}">
                <p14:modId xmlns:p14="http://schemas.microsoft.com/office/powerpoint/2010/main" val="875546961"/>
              </p:ext>
            </p:extLst>
          </p:nvPr>
        </p:nvGraphicFramePr>
        <p:xfrm>
          <a:off x="213199" y="1865854"/>
          <a:ext cx="3617691" cy="3682653"/>
        </p:xfrm>
        <a:graphic>
          <a:graphicData uri="http://schemas.openxmlformats.org/drawingml/2006/table">
            <a:tbl>
              <a:tblPr firstRow="1" bandRow="1">
                <a:tableStyleId>{5940675A-B579-460E-94D1-54222C63F5DA}</a:tableStyleId>
              </a:tblPr>
              <a:tblGrid>
                <a:gridCol w="1277691">
                  <a:extLst>
                    <a:ext uri="{9D8B030D-6E8A-4147-A177-3AD203B41FA5}">
                      <a16:colId xmlns:a16="http://schemas.microsoft.com/office/drawing/2014/main" val="2537757027"/>
                    </a:ext>
                  </a:extLst>
                </a:gridCol>
                <a:gridCol w="2340000">
                  <a:extLst>
                    <a:ext uri="{9D8B030D-6E8A-4147-A177-3AD203B41FA5}">
                      <a16:colId xmlns:a16="http://schemas.microsoft.com/office/drawing/2014/main" val="550095913"/>
                    </a:ext>
                  </a:extLst>
                </a:gridCol>
              </a:tblGrid>
              <a:tr h="137646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a:solidFill>
                            <a:schemeClr val="accent1"/>
                          </a:solidFill>
                        </a:rPr>
                        <a:t>CURRENT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15000"/>
                      </a:schemeClr>
                    </a:solidFill>
                  </a:tcPr>
                </a:tc>
                <a:tc>
                  <a:txBody>
                    <a:bodyPr/>
                    <a:lstStyle/>
                    <a:p>
                      <a:pPr>
                        <a:spcBef>
                          <a:spcPts val="400"/>
                        </a:spcBef>
                        <a:spcAft>
                          <a:spcPts val="400"/>
                        </a:spcAft>
                      </a:pPr>
                      <a:r>
                        <a:rPr lang="en-AU" sz="800" kern="1200">
                          <a:solidFill>
                            <a:schemeClr val="tx1"/>
                          </a:solidFill>
                          <a:effectLst/>
                          <a:latin typeface="Arial" panose="020B0604020202020204" pitchFamily="34" charset="0"/>
                          <a:ea typeface="+mn-ea"/>
                          <a:cs typeface="Arial" panose="020B0604020202020204" pitchFamily="34" charset="0"/>
                        </a:rPr>
                        <a:t>Prospective trainees must:</a:t>
                      </a:r>
                    </a:p>
                    <a:p>
                      <a:pPr marL="171450" indent="-171450">
                        <a:spcBef>
                          <a:spcPts val="400"/>
                        </a:spcBef>
                        <a:spcAft>
                          <a:spcPts val="400"/>
                        </a:spcAft>
                        <a:buFont typeface="Arial" panose="020B0604020202020204" pitchFamily="34" charset="0"/>
                        <a:buChar char="•"/>
                      </a:pPr>
                      <a:r>
                        <a:rPr lang="en-US" sz="800" kern="1200">
                          <a:solidFill>
                            <a:schemeClr val="tx1"/>
                          </a:solidFill>
                          <a:effectLst/>
                          <a:latin typeface="Arial" panose="020B0604020202020204" pitchFamily="34" charset="0"/>
                          <a:ea typeface="+mn-ea"/>
                          <a:cs typeface="Arial" panose="020B0604020202020204" pitchFamily="34" charset="0"/>
                        </a:rPr>
                        <a:t>have completed RACP Basic Training, including the Written and Clinical Examinations</a:t>
                      </a:r>
                    </a:p>
                    <a:p>
                      <a:pPr marL="171450" indent="-171450">
                        <a:spcBef>
                          <a:spcPts val="400"/>
                        </a:spcBef>
                        <a:spcAft>
                          <a:spcPts val="400"/>
                        </a:spcAft>
                        <a:buFont typeface="Arial" panose="020B0604020202020204" pitchFamily="34" charset="0"/>
                        <a:buChar char="•"/>
                      </a:pPr>
                      <a:r>
                        <a:rPr lang="en-US" sz="800" kern="1200">
                          <a:solidFill>
                            <a:schemeClr val="tx1"/>
                          </a:solidFill>
                          <a:effectLst/>
                          <a:latin typeface="Arial" panose="020B0604020202020204" pitchFamily="34" charset="0"/>
                          <a:ea typeface="+mn-ea"/>
                          <a:cs typeface="Arial" panose="020B0604020202020204" pitchFamily="34" charset="0"/>
                        </a:rPr>
                        <a:t>hold a current medical registration</a:t>
                      </a:r>
                    </a:p>
                    <a:p>
                      <a:pPr marL="171450" indent="-171450">
                        <a:spcBef>
                          <a:spcPts val="400"/>
                        </a:spcBef>
                        <a:spcAft>
                          <a:spcPts val="400"/>
                        </a:spcAft>
                        <a:buFont typeface="Arial" panose="020B0604020202020204" pitchFamily="34" charset="0"/>
                        <a:buChar char="•"/>
                      </a:pPr>
                      <a:r>
                        <a:rPr lang="en-US" sz="800" kern="1200">
                          <a:solidFill>
                            <a:schemeClr val="tx1"/>
                          </a:solidFill>
                          <a:effectLst/>
                          <a:latin typeface="Arial" panose="020B0604020202020204" pitchFamily="34" charset="0"/>
                          <a:ea typeface="+mn-ea"/>
                          <a:cs typeface="Arial" panose="020B0604020202020204" pitchFamily="34" charset="0"/>
                        </a:rPr>
                        <a:t>have been appointed to an appropriate Advanced Training position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1357316"/>
                  </a:ext>
                </a:extLst>
              </a:tr>
              <a:tr h="230618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a:solidFill>
                            <a:schemeClr val="accent1"/>
                          </a:solidFill>
                        </a:rPr>
                        <a:t>PROPOSED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c>
                  <a:txBody>
                    <a:bodyPr/>
                    <a:lstStyle/>
                    <a:p>
                      <a:pPr marL="0" marR="0" lvl="0" indent="0" algn="l" defTabSz="914400" rtl="0" eaLnBrk="0" fontAlgn="base" latinLnBrk="0" hangingPunct="0">
                        <a:lnSpc>
                          <a:spcPct val="100000"/>
                        </a:lnSpc>
                        <a:spcBef>
                          <a:spcPts val="400"/>
                        </a:spcBef>
                        <a:spcAft>
                          <a:spcPts val="400"/>
                        </a:spcAft>
                        <a:buClrTx/>
                        <a:buSzTx/>
                        <a:buFont typeface="Arial" panose="020B0604020202020204" pitchFamily="34" charset="0"/>
                        <a:buNone/>
                        <a:tabLst/>
                        <a:defRPr/>
                      </a:pPr>
                      <a:r>
                        <a:rPr lang="en-AU" sz="800" kern="1200">
                          <a:solidFill>
                            <a:schemeClr val="tx1"/>
                          </a:solidFill>
                          <a:effectLst/>
                          <a:latin typeface="Arial" panose="020B0604020202020204" pitchFamily="34" charset="0"/>
                          <a:ea typeface="+mn-ea"/>
                          <a:cs typeface="Arial" panose="020B0604020202020204" pitchFamily="34" charset="0"/>
                        </a:rPr>
                        <a:t>Prospective trainees must:</a:t>
                      </a:r>
                      <a:endParaRPr lang="en-AU" sz="800" u="none" kern="120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lang="en-US" sz="800" b="0" u="none" kern="1200">
                          <a:solidFill>
                            <a:schemeClr val="tx1"/>
                          </a:solidFill>
                          <a:effectLst/>
                          <a:latin typeface="Arial" panose="020B0604020202020204" pitchFamily="34" charset="0"/>
                          <a:ea typeface="+mn-ea"/>
                          <a:cs typeface="Arial" panose="020B0604020202020204" pitchFamily="34" charset="0"/>
                        </a:rPr>
                        <a:t>have completed RACP Basic Training, including the Written and Clinical Examinations</a:t>
                      </a:r>
                    </a:p>
                    <a:p>
                      <a:pPr marL="171450" marR="0" lvl="0" indent="-171450" algn="l" defTabSz="91440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lang="en-US" sz="800" b="0" u="none" kern="1200">
                          <a:solidFill>
                            <a:schemeClr val="tx1"/>
                          </a:solidFill>
                          <a:effectLst/>
                          <a:latin typeface="Arial" panose="020B0604020202020204" pitchFamily="34" charset="0"/>
                          <a:ea typeface="+mn-ea"/>
                          <a:cs typeface="Arial" panose="020B0604020202020204" pitchFamily="34" charset="0"/>
                        </a:rPr>
                        <a:t>hold a General medical registration with the Medical Board of Australia if applying in Australia, or a medical registration with a general scope of practice with the Medical Council of New Zealand and a practicing certificate if applying in Aotearoa New Zealand. </a:t>
                      </a:r>
                    </a:p>
                    <a:p>
                      <a:pPr marL="171450" marR="0" lvl="0" indent="-171450" algn="l" defTabSz="91440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lang="en-US" sz="800" b="0" u="none" kern="1200">
                          <a:solidFill>
                            <a:schemeClr val="tx1"/>
                          </a:solidFill>
                          <a:effectLst/>
                          <a:latin typeface="Arial" panose="020B0604020202020204" pitchFamily="34" charset="0"/>
                          <a:ea typeface="+mn-ea"/>
                          <a:cs typeface="Arial" panose="020B0604020202020204" pitchFamily="34" charset="0"/>
                        </a:rPr>
                        <a:t>have been appointed to an appropriate Advanced Training position</a:t>
                      </a:r>
                      <a:endParaRPr kumimoji="0" lang="en-AU" altLang="en-US" sz="1300" b="0" i="0" u="none" strike="noStrike" cap="none" normalizeH="0" baseline="0">
                        <a:ln>
                          <a:noFill/>
                        </a:ln>
                        <a:solidFill>
                          <a:schemeClr val="tx1"/>
                        </a:solidFill>
                        <a:effectLst/>
                        <a:latin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5186337"/>
                  </a:ext>
                </a:extLst>
              </a:tr>
            </a:tbl>
          </a:graphicData>
        </a:graphic>
      </p:graphicFrame>
      <p:graphicFrame>
        <p:nvGraphicFramePr>
          <p:cNvPr id="8" name="Table 15">
            <a:extLst>
              <a:ext uri="{FF2B5EF4-FFF2-40B4-BE49-F238E27FC236}">
                <a16:creationId xmlns:a16="http://schemas.microsoft.com/office/drawing/2014/main" id="{16F74224-6D2A-E76E-E2A1-61D92ACB528F}"/>
              </a:ext>
            </a:extLst>
          </p:cNvPr>
          <p:cNvGraphicFramePr>
            <a:graphicFrameLocks noGrp="1"/>
          </p:cNvGraphicFramePr>
          <p:nvPr>
            <p:extLst>
              <p:ext uri="{D42A27DB-BD31-4B8C-83A1-F6EECF244321}">
                <p14:modId xmlns:p14="http://schemas.microsoft.com/office/powerpoint/2010/main" val="1181145443"/>
              </p:ext>
            </p:extLst>
          </p:nvPr>
        </p:nvGraphicFramePr>
        <p:xfrm>
          <a:off x="4257679" y="1860340"/>
          <a:ext cx="3559548" cy="4168620"/>
        </p:xfrm>
        <a:graphic>
          <a:graphicData uri="http://schemas.openxmlformats.org/drawingml/2006/table">
            <a:tbl>
              <a:tblPr firstRow="1" bandRow="1">
                <a:tableStyleId>{5940675A-B579-460E-94D1-54222C63F5DA}</a:tableStyleId>
              </a:tblPr>
              <a:tblGrid>
                <a:gridCol w="1258209">
                  <a:extLst>
                    <a:ext uri="{9D8B030D-6E8A-4147-A177-3AD203B41FA5}">
                      <a16:colId xmlns:a16="http://schemas.microsoft.com/office/drawing/2014/main" val="2537757027"/>
                    </a:ext>
                  </a:extLst>
                </a:gridCol>
                <a:gridCol w="2301339">
                  <a:extLst>
                    <a:ext uri="{9D8B030D-6E8A-4147-A177-3AD203B41FA5}">
                      <a16:colId xmlns:a16="http://schemas.microsoft.com/office/drawing/2014/main" val="550095913"/>
                    </a:ext>
                  </a:extLst>
                </a:gridCol>
              </a:tblGrid>
              <a:tr h="217714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a:solidFill>
                            <a:schemeClr val="accent2"/>
                          </a:solidFill>
                        </a:rPr>
                        <a:t>CURRENT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lvl="0" indent="0">
                        <a:spcBef>
                          <a:spcPts val="600"/>
                        </a:spcBef>
                        <a:spcAft>
                          <a:spcPts val="600"/>
                        </a:spcAft>
                        <a:buFont typeface="Arial" panose="020B0604020202020204" pitchFamily="34" charset="0"/>
                        <a:buNone/>
                      </a:pPr>
                      <a:r>
                        <a:rPr lang="en-US" sz="800" b="1">
                          <a:solidFill>
                            <a:schemeClr val="tx1"/>
                          </a:solidFill>
                          <a:latin typeface="Arial" panose="020B0604020202020204" pitchFamily="34" charset="0"/>
                          <a:cs typeface="Arial" panose="020B0604020202020204" pitchFamily="34" charset="0"/>
                        </a:rPr>
                        <a:t>36 months of certified training time </a:t>
                      </a:r>
                      <a:r>
                        <a:rPr lang="en-US" sz="800">
                          <a:solidFill>
                            <a:schemeClr val="tx1"/>
                          </a:solidFill>
                          <a:latin typeface="Arial" panose="020B0604020202020204" pitchFamily="34" charset="0"/>
                          <a:cs typeface="Arial" panose="020B0604020202020204" pitchFamily="34" charset="0"/>
                        </a:rPr>
                        <a:t>consisting of:</a:t>
                      </a:r>
                      <a:endParaRPr lang="en-AU" sz="800">
                        <a:solidFill>
                          <a:schemeClr val="tx1"/>
                        </a:solidFill>
                        <a:latin typeface="Arial" panose="020B0604020202020204" pitchFamily="34" charset="0"/>
                        <a:cs typeface="Arial" panose="020B0604020202020204" pitchFamily="34" charset="0"/>
                      </a:endParaRPr>
                    </a:p>
                    <a:p>
                      <a:pPr marL="171450" lvl="0" indent="-171450">
                        <a:spcBef>
                          <a:spcPts val="600"/>
                        </a:spcBef>
                        <a:spcAft>
                          <a:spcPts val="600"/>
                        </a:spcAft>
                        <a:buFont typeface="Arial" panose="020B0604020202020204" pitchFamily="34" charset="0"/>
                        <a:buChar char="•"/>
                      </a:pPr>
                      <a:r>
                        <a:rPr lang="en-AU" sz="800" b="1">
                          <a:solidFill>
                            <a:schemeClr val="tx1"/>
                          </a:solidFill>
                          <a:latin typeface="Arial" panose="020B0604020202020204" pitchFamily="34" charset="0"/>
                          <a:cs typeface="Arial" panose="020B0604020202020204" pitchFamily="34" charset="0"/>
                        </a:rPr>
                        <a:t>Minimum 24 months core </a:t>
                      </a:r>
                      <a:r>
                        <a:rPr lang="en-AU" sz="800" b="0">
                          <a:solidFill>
                            <a:schemeClr val="tx1"/>
                          </a:solidFill>
                          <a:latin typeface="Arial" panose="020B0604020202020204" pitchFamily="34" charset="0"/>
                          <a:cs typeface="Arial" panose="020B0604020202020204" pitchFamily="34" charset="0"/>
                        </a:rPr>
                        <a:t>clinical</a:t>
                      </a:r>
                      <a:r>
                        <a:rPr lang="en-AU" sz="800" b="1">
                          <a:solidFill>
                            <a:schemeClr val="tx1"/>
                          </a:solidFill>
                          <a:latin typeface="Arial" panose="020B0604020202020204" pitchFamily="34" charset="0"/>
                          <a:cs typeface="Arial" panose="020B0604020202020204" pitchFamily="34" charset="0"/>
                        </a:rPr>
                        <a:t> </a:t>
                      </a:r>
                      <a:r>
                        <a:rPr lang="en-AU" sz="800">
                          <a:solidFill>
                            <a:schemeClr val="tx1"/>
                          </a:solidFill>
                          <a:latin typeface="Arial" panose="020B0604020202020204" pitchFamily="34" charset="0"/>
                          <a:cs typeface="Arial" panose="020B0604020202020204" pitchFamily="34" charset="0"/>
                        </a:rPr>
                        <a:t>training</a:t>
                      </a:r>
                    </a:p>
                    <a:p>
                      <a:pPr marL="171450" lvl="0" indent="-171450">
                        <a:spcBef>
                          <a:spcPts val="600"/>
                        </a:spcBef>
                        <a:spcAft>
                          <a:spcPts val="600"/>
                        </a:spcAft>
                        <a:buFont typeface="Arial" panose="020B0604020202020204" pitchFamily="34" charset="0"/>
                        <a:buChar char="•"/>
                      </a:pPr>
                      <a:r>
                        <a:rPr lang="en-AU" sz="800" b="1">
                          <a:solidFill>
                            <a:schemeClr val="tx1"/>
                          </a:solidFill>
                          <a:latin typeface="Arial" panose="020B0604020202020204" pitchFamily="34" charset="0"/>
                          <a:cs typeface="Arial" panose="020B0604020202020204" pitchFamily="34" charset="0"/>
                        </a:rPr>
                        <a:t>Minimum 6 months core </a:t>
                      </a:r>
                      <a:r>
                        <a:rPr lang="en-AU" sz="800" b="0">
                          <a:solidFill>
                            <a:schemeClr val="tx1"/>
                          </a:solidFill>
                          <a:latin typeface="Arial" panose="020B0604020202020204" pitchFamily="34" charset="0"/>
                          <a:cs typeface="Arial" panose="020B0604020202020204" pitchFamily="34" charset="0"/>
                        </a:rPr>
                        <a:t>laboratory training</a:t>
                      </a:r>
                      <a:endParaRPr lang="en-AU" sz="800">
                        <a:solidFill>
                          <a:schemeClr val="tx1"/>
                        </a:solidFill>
                        <a:latin typeface="Arial" panose="020B0604020202020204" pitchFamily="34" charset="0"/>
                        <a:cs typeface="Arial" panose="020B0604020202020204" pitchFamily="34" charset="0"/>
                      </a:endParaRPr>
                    </a:p>
                    <a:p>
                      <a:pPr marL="171450" lvl="0" indent="-171450">
                        <a:spcBef>
                          <a:spcPts val="200"/>
                        </a:spcBef>
                        <a:spcAft>
                          <a:spcPts val="200"/>
                        </a:spcAft>
                        <a:buFont typeface="Arial" panose="020B0604020202020204" pitchFamily="34" charset="0"/>
                        <a:buChar char="•"/>
                      </a:pPr>
                      <a:r>
                        <a:rPr lang="en-AU" sz="800" b="1">
                          <a:solidFill>
                            <a:schemeClr val="tx1"/>
                          </a:solidFill>
                          <a:latin typeface="Arial" panose="020B0604020202020204" pitchFamily="34" charset="0"/>
                          <a:cs typeface="Arial" panose="020B0604020202020204" pitchFamily="34" charset="0"/>
                        </a:rPr>
                        <a:t>Maximum 6 months non-core </a:t>
                      </a:r>
                      <a:r>
                        <a:rPr lang="en-AU" sz="800">
                          <a:solidFill>
                            <a:schemeClr val="tx1"/>
                          </a:solidFill>
                          <a:latin typeface="Arial" panose="020B0604020202020204" pitchFamily="34" charset="0"/>
                          <a:cs typeface="Arial" panose="020B0604020202020204" pitchFamily="34" charset="0"/>
                        </a:rPr>
                        <a:t>training. Non-core can be undertaken in relevant rotations such as:</a:t>
                      </a:r>
                    </a:p>
                    <a:p>
                      <a:pPr marL="811530" lvl="1" indent="-171450">
                        <a:spcBef>
                          <a:spcPts val="200"/>
                        </a:spcBef>
                        <a:spcAft>
                          <a:spcPts val="200"/>
                        </a:spcAft>
                        <a:buFont typeface="Courier New" panose="02070309020205020404" pitchFamily="49" charset="0"/>
                        <a:buChar char="o"/>
                      </a:pPr>
                      <a:r>
                        <a:rPr lang="en-US" sz="800">
                          <a:solidFill>
                            <a:schemeClr val="tx1"/>
                          </a:solidFill>
                          <a:latin typeface="Arial" panose="020B0604020202020204" pitchFamily="34" charset="0"/>
                          <a:cs typeface="Arial" panose="020B0604020202020204" pitchFamily="34" charset="0"/>
                        </a:rPr>
                        <a:t>medical oncology</a:t>
                      </a:r>
                    </a:p>
                    <a:p>
                      <a:pPr marL="811530" lvl="1" indent="-171450">
                        <a:spcBef>
                          <a:spcPts val="200"/>
                        </a:spcBef>
                        <a:spcAft>
                          <a:spcPts val="200"/>
                        </a:spcAft>
                        <a:buFont typeface="Courier New" panose="02070309020205020404" pitchFamily="49" charset="0"/>
                        <a:buChar char="o"/>
                      </a:pPr>
                      <a:r>
                        <a:rPr lang="en-US" sz="800">
                          <a:solidFill>
                            <a:schemeClr val="tx1"/>
                          </a:solidFill>
                          <a:latin typeface="Arial" panose="020B0604020202020204" pitchFamily="34" charset="0"/>
                          <a:cs typeface="Arial" panose="020B0604020202020204" pitchFamily="34" charset="0"/>
                        </a:rPr>
                        <a:t>palliative medicine</a:t>
                      </a:r>
                    </a:p>
                    <a:p>
                      <a:pPr marL="811530" lvl="1" indent="-171450">
                        <a:spcBef>
                          <a:spcPts val="200"/>
                        </a:spcBef>
                        <a:spcAft>
                          <a:spcPts val="200"/>
                        </a:spcAft>
                        <a:buFont typeface="Courier New" panose="02070309020205020404" pitchFamily="49" charset="0"/>
                        <a:buChar char="o"/>
                      </a:pPr>
                      <a:r>
                        <a:rPr lang="en-US" sz="800">
                          <a:solidFill>
                            <a:schemeClr val="tx1"/>
                          </a:solidFill>
                          <a:latin typeface="Arial" panose="020B0604020202020204" pitchFamily="34" charset="0"/>
                          <a:cs typeface="Arial" panose="020B0604020202020204" pitchFamily="34" charset="0"/>
                        </a:rPr>
                        <a:t>infectious diseases</a:t>
                      </a:r>
                    </a:p>
                    <a:p>
                      <a:pPr marL="811530" lvl="1" indent="-171450">
                        <a:spcBef>
                          <a:spcPts val="200"/>
                        </a:spcBef>
                        <a:spcAft>
                          <a:spcPts val="200"/>
                        </a:spcAft>
                        <a:buFont typeface="Courier New" panose="02070309020205020404" pitchFamily="49" charset="0"/>
                        <a:buChar char="o"/>
                      </a:pPr>
                      <a:r>
                        <a:rPr lang="en-US" sz="800">
                          <a:solidFill>
                            <a:schemeClr val="tx1"/>
                          </a:solidFill>
                          <a:latin typeface="Arial" panose="020B0604020202020204" pitchFamily="34" charset="0"/>
                          <a:cs typeface="Arial" panose="020B0604020202020204" pitchFamily="34" charset="0"/>
                        </a:rPr>
                        <a:t>research relevant to </a:t>
                      </a:r>
                      <a:r>
                        <a:rPr lang="en-US" sz="800" err="1">
                          <a:solidFill>
                            <a:schemeClr val="tx1"/>
                          </a:solidFill>
                          <a:latin typeface="Arial" panose="020B0604020202020204" pitchFamily="34" charset="0"/>
                          <a:cs typeface="Arial" panose="020B0604020202020204" pitchFamily="34" charset="0"/>
                        </a:rPr>
                        <a:t>haematology</a:t>
                      </a:r>
                      <a:endParaRPr lang="en-US" sz="800">
                        <a:solidFill>
                          <a:schemeClr val="tx1"/>
                        </a:solidFill>
                        <a:latin typeface="Arial" panose="020B0604020202020204" pitchFamily="34" charset="0"/>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1357316"/>
                  </a:ext>
                </a:extLst>
              </a:tr>
              <a:tr h="190874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a:solidFill>
                            <a:schemeClr val="accent2"/>
                          </a:solidFill>
                        </a:rPr>
                        <a:t>PROPOSED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a:txBody>
                    <a:bodyPr/>
                    <a:lstStyle/>
                    <a:p>
                      <a:pPr marL="0" marR="0" lvl="0" indent="0" algn="l" defTabSz="128016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800" kern="1200">
                          <a:solidFill>
                            <a:schemeClr val="tx1"/>
                          </a:solidFill>
                          <a:effectLst/>
                          <a:latin typeface="Arial" panose="020B0604020202020204" pitchFamily="34" charset="0"/>
                          <a:ea typeface="+mn-ea"/>
                          <a:cs typeface="Arial" panose="020B0604020202020204" pitchFamily="34" charset="0"/>
                        </a:rPr>
                        <a:t>Complete at least </a:t>
                      </a:r>
                      <a:r>
                        <a:rPr lang="en-US" sz="800" b="1" kern="1200">
                          <a:solidFill>
                            <a:schemeClr val="tx1"/>
                          </a:solidFill>
                          <a:effectLst/>
                          <a:latin typeface="Arial" panose="020B0604020202020204" pitchFamily="34" charset="0"/>
                          <a:ea typeface="+mn-ea"/>
                          <a:cs typeface="Arial" panose="020B0604020202020204" pitchFamily="34" charset="0"/>
                        </a:rPr>
                        <a:t>36 months of relevant  professional experience </a:t>
                      </a:r>
                      <a:r>
                        <a:rPr lang="en-US" sz="800" kern="1200">
                          <a:solidFill>
                            <a:schemeClr val="tx1"/>
                          </a:solidFill>
                          <a:effectLst/>
                          <a:latin typeface="Arial" panose="020B0604020202020204" pitchFamily="34" charset="0"/>
                          <a:ea typeface="+mn-ea"/>
                          <a:cs typeface="Arial" panose="020B0604020202020204" pitchFamily="34" charset="0"/>
                        </a:rPr>
                        <a:t>in approved  rotations in at least 2 different training  settings, including:</a:t>
                      </a:r>
                    </a:p>
                    <a:p>
                      <a:pPr marL="171450" marR="0" lvl="0" indent="-171450" algn="l" defTabSz="128016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800" b="1" kern="1200">
                          <a:solidFill>
                            <a:schemeClr val="tx1"/>
                          </a:solidFill>
                          <a:effectLst/>
                          <a:latin typeface="Arial" panose="020B0604020202020204" pitchFamily="34" charset="0"/>
                          <a:ea typeface="+mn-ea"/>
                          <a:cs typeface="Arial" panose="020B0604020202020204" pitchFamily="34" charset="0"/>
                        </a:rPr>
                        <a:t>24 months minimum </a:t>
                      </a:r>
                      <a:r>
                        <a:rPr lang="en-US" sz="800" kern="1200">
                          <a:solidFill>
                            <a:schemeClr val="tx1"/>
                          </a:solidFill>
                          <a:effectLst/>
                          <a:latin typeface="Arial" panose="020B0604020202020204" pitchFamily="34" charset="0"/>
                          <a:ea typeface="+mn-ea"/>
                          <a:cs typeface="Arial" panose="020B0604020202020204" pitchFamily="34" charset="0"/>
                        </a:rPr>
                        <a:t>FTE in core accredited Haematology training positions</a:t>
                      </a:r>
                    </a:p>
                    <a:p>
                      <a:pPr marL="171450" marR="0" lvl="0" indent="-171450" algn="l" defTabSz="128016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800" b="1" kern="1200">
                          <a:solidFill>
                            <a:schemeClr val="tx1"/>
                          </a:solidFill>
                          <a:effectLst/>
                          <a:latin typeface="Arial" panose="020B0604020202020204" pitchFamily="34" charset="0"/>
                          <a:ea typeface="+mn-ea"/>
                          <a:cs typeface="Arial" panose="020B0604020202020204" pitchFamily="34" charset="0"/>
                        </a:rPr>
                        <a:t>6 months minimum </a:t>
                      </a:r>
                      <a:r>
                        <a:rPr lang="en-US" sz="800" b="0" kern="1200">
                          <a:solidFill>
                            <a:schemeClr val="tx1"/>
                          </a:solidFill>
                          <a:effectLst/>
                          <a:latin typeface="Arial" panose="020B0604020202020204" pitchFamily="34" charset="0"/>
                          <a:ea typeface="+mn-ea"/>
                          <a:cs typeface="Arial" panose="020B0604020202020204" pitchFamily="34" charset="0"/>
                        </a:rPr>
                        <a:t>FTE</a:t>
                      </a:r>
                      <a:r>
                        <a:rPr lang="en-US" sz="800" b="1" kern="1200">
                          <a:solidFill>
                            <a:schemeClr val="tx1"/>
                          </a:solidFill>
                          <a:effectLst/>
                          <a:latin typeface="Arial" panose="020B0604020202020204" pitchFamily="34" charset="0"/>
                          <a:ea typeface="+mn-ea"/>
                          <a:cs typeface="Arial" panose="020B0604020202020204" pitchFamily="34" charset="0"/>
                        </a:rPr>
                        <a:t> </a:t>
                      </a:r>
                      <a:r>
                        <a:rPr lang="en-US" sz="800" kern="1200">
                          <a:solidFill>
                            <a:schemeClr val="tx1"/>
                          </a:solidFill>
                          <a:effectLst/>
                          <a:latin typeface="Arial" panose="020B0604020202020204" pitchFamily="34" charset="0"/>
                          <a:ea typeface="+mn-ea"/>
                          <a:cs typeface="Arial" panose="020B0604020202020204" pitchFamily="34" charset="0"/>
                        </a:rPr>
                        <a:t>in core diagnostic laboratory Haematology training</a:t>
                      </a:r>
                    </a:p>
                    <a:p>
                      <a:pPr marL="171450" marR="0" lvl="0" indent="-171450" algn="l" defTabSz="128016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800" b="1" kern="1200">
                          <a:solidFill>
                            <a:schemeClr val="tx1"/>
                          </a:solidFill>
                          <a:effectLst/>
                          <a:latin typeface="Arial" panose="020B0604020202020204" pitchFamily="34" charset="0"/>
                          <a:ea typeface="+mn-ea"/>
                          <a:cs typeface="Arial" panose="020B0604020202020204" pitchFamily="34" charset="0"/>
                        </a:rPr>
                        <a:t>6 months maximum </a:t>
                      </a:r>
                      <a:r>
                        <a:rPr lang="en-US" sz="800" b="0" kern="1200">
                          <a:solidFill>
                            <a:schemeClr val="tx1"/>
                          </a:solidFill>
                          <a:effectLst/>
                          <a:latin typeface="Arial" panose="020B0604020202020204" pitchFamily="34" charset="0"/>
                          <a:ea typeface="+mn-ea"/>
                          <a:cs typeface="Arial" panose="020B0604020202020204" pitchFamily="34" charset="0"/>
                        </a:rPr>
                        <a:t>FTE</a:t>
                      </a:r>
                      <a:r>
                        <a:rPr lang="en-US" sz="800" b="1" kern="1200">
                          <a:solidFill>
                            <a:schemeClr val="tx1"/>
                          </a:solidFill>
                          <a:effectLst/>
                          <a:latin typeface="Arial" panose="020B0604020202020204" pitchFamily="34" charset="0"/>
                          <a:ea typeface="+mn-ea"/>
                          <a:cs typeface="Arial" panose="020B0604020202020204" pitchFamily="34" charset="0"/>
                        </a:rPr>
                        <a:t> </a:t>
                      </a:r>
                      <a:r>
                        <a:rPr lang="en-US" sz="800" kern="1200">
                          <a:solidFill>
                            <a:schemeClr val="tx1"/>
                          </a:solidFill>
                          <a:effectLst/>
                          <a:latin typeface="Arial" panose="020B0604020202020204" pitchFamily="34" charset="0"/>
                          <a:ea typeface="+mn-ea"/>
                          <a:cs typeface="Arial" panose="020B0604020202020204" pitchFamily="34" charset="0"/>
                        </a:rPr>
                        <a:t>in approved non-core training. </a:t>
                      </a:r>
                      <a:endParaRPr lang="en-AU" sz="800" kern="1200">
                        <a:solidFill>
                          <a:schemeClr val="tx1"/>
                        </a:solidFill>
                        <a:effectLst/>
                        <a:latin typeface="Arial" panose="020B0604020202020204" pitchFamily="34" charset="0"/>
                        <a:ea typeface="+mn-ea"/>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5186337"/>
                  </a:ext>
                </a:extLst>
              </a:tr>
            </a:tbl>
          </a:graphicData>
        </a:graphic>
      </p:graphicFrame>
      <p:sp>
        <p:nvSpPr>
          <p:cNvPr id="13" name="TextBox 12">
            <a:extLst>
              <a:ext uri="{FF2B5EF4-FFF2-40B4-BE49-F238E27FC236}">
                <a16:creationId xmlns:a16="http://schemas.microsoft.com/office/drawing/2014/main" id="{F1A132B4-BEB8-6380-D267-519F3A137A3D}"/>
              </a:ext>
            </a:extLst>
          </p:cNvPr>
          <p:cNvSpPr txBox="1"/>
          <p:nvPr/>
        </p:nvSpPr>
        <p:spPr>
          <a:xfrm>
            <a:off x="4269372" y="1292420"/>
            <a:ext cx="2763494" cy="455125"/>
          </a:xfrm>
          <a:prstGeom prst="rect">
            <a:avLst/>
          </a:prstGeom>
          <a:noFill/>
        </p:spPr>
        <p:txBody>
          <a:bodyPr wrap="square" rtlCol="0">
            <a:spAutoFit/>
          </a:bodyPr>
          <a:lstStyle/>
          <a:p>
            <a:pPr lvl="0"/>
            <a:r>
              <a:rPr lang="en-AU" sz="786" b="1">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buFont typeface="Arial" panose="020B0604020202020204" pitchFamily="34" charset="0"/>
              <a:buChar char="•"/>
            </a:pPr>
            <a:r>
              <a:rPr lang="en-AU" sz="786">
                <a:latin typeface="Arial" panose="020B0604020202020204" pitchFamily="34" charset="0"/>
                <a:cs typeface="Arial" panose="020B0604020202020204" pitchFamily="34" charset="0"/>
              </a:rPr>
              <a:t>Removal of extension training disciplines that can be counted towards training to keep it general for trainees</a:t>
            </a:r>
          </a:p>
        </p:txBody>
      </p:sp>
      <p:sp>
        <p:nvSpPr>
          <p:cNvPr id="2" name="Slide Number Placeholder 1">
            <a:extLst>
              <a:ext uri="{FF2B5EF4-FFF2-40B4-BE49-F238E27FC236}">
                <a16:creationId xmlns:a16="http://schemas.microsoft.com/office/drawing/2014/main" id="{CA9345DD-B23F-1839-7302-E89BE4A6C58E}"/>
              </a:ext>
            </a:extLst>
          </p:cNvPr>
          <p:cNvSpPr>
            <a:spLocks noGrp="1"/>
          </p:cNvSpPr>
          <p:nvPr>
            <p:ph type="sldNum" sz="quarter" idx="12"/>
          </p:nvPr>
        </p:nvSpPr>
        <p:spPr>
          <a:xfrm>
            <a:off x="8610600" y="6492875"/>
            <a:ext cx="2057400" cy="365125"/>
          </a:xfrm>
        </p:spPr>
        <p:txBody>
          <a:bodyPr/>
          <a:lstStyle/>
          <a:p>
            <a:fld id="{534FA13E-5112-45F0-A91C-85559AA2FAB1}" type="slidenum">
              <a:rPr lang="en-AU" smtClean="0"/>
              <a:t>11</a:t>
            </a:fld>
            <a:endParaRPr lang="en-AU"/>
          </a:p>
        </p:txBody>
      </p:sp>
      <p:graphicFrame>
        <p:nvGraphicFramePr>
          <p:cNvPr id="3" name="Table 15">
            <a:extLst>
              <a:ext uri="{FF2B5EF4-FFF2-40B4-BE49-F238E27FC236}">
                <a16:creationId xmlns:a16="http://schemas.microsoft.com/office/drawing/2014/main" id="{72513A4A-30FF-D330-E74E-95F697318EAE}"/>
              </a:ext>
            </a:extLst>
          </p:cNvPr>
          <p:cNvGraphicFramePr>
            <a:graphicFrameLocks noGrp="1"/>
          </p:cNvGraphicFramePr>
          <p:nvPr>
            <p:extLst>
              <p:ext uri="{D42A27DB-BD31-4B8C-83A1-F6EECF244321}">
                <p14:modId xmlns:p14="http://schemas.microsoft.com/office/powerpoint/2010/main" val="2370825031"/>
              </p:ext>
            </p:extLst>
          </p:nvPr>
        </p:nvGraphicFramePr>
        <p:xfrm>
          <a:off x="8267227" y="1871589"/>
          <a:ext cx="3600000" cy="1665515"/>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2537757027"/>
                    </a:ext>
                  </a:extLst>
                </a:gridCol>
                <a:gridCol w="2340000">
                  <a:extLst>
                    <a:ext uri="{9D8B030D-6E8A-4147-A177-3AD203B41FA5}">
                      <a16:colId xmlns:a16="http://schemas.microsoft.com/office/drawing/2014/main" val="550095913"/>
                    </a:ext>
                  </a:extLst>
                </a:gridCol>
              </a:tblGrid>
              <a:tr h="77288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a:solidFill>
                            <a:schemeClr val="accent1"/>
                          </a:solidFill>
                        </a:rPr>
                        <a:t>CURRENT </a:t>
                      </a:r>
                      <a:r>
                        <a:rPr lang="en-AU" sz="900" b="0" kern="1200">
                          <a:solidFill>
                            <a:schemeClr val="accent1"/>
                          </a:solidFill>
                          <a:latin typeface="+mn-lt"/>
                          <a:ea typeface="+mn-ea"/>
                          <a:cs typeface="+mn-cs"/>
                        </a:rPr>
                        <a:t>REQUIREMENT</a:t>
                      </a:r>
                      <a:r>
                        <a:rPr lang="en-AU" sz="900" b="0">
                          <a:solidFill>
                            <a:schemeClr val="accent1"/>
                          </a:solidFill>
                        </a:rPr>
                        <a: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15000"/>
                      </a:schemeClr>
                    </a:solidFill>
                  </a:tcPr>
                </a:tc>
                <a:tc>
                  <a:txBody>
                    <a:bodyPr/>
                    <a:lstStyle/>
                    <a:p>
                      <a:pPr marL="171450" marR="0" lvl="0" indent="-171450" algn="l" defTabSz="128016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800" kern="1200">
                          <a:solidFill>
                            <a:schemeClr val="tx1"/>
                          </a:solidFill>
                          <a:effectLst/>
                          <a:latin typeface="Arial" panose="020B0604020202020204" pitchFamily="34" charset="0"/>
                          <a:ea typeface="+mn-ea"/>
                          <a:cs typeface="Arial" panose="020B0604020202020204" pitchFamily="34" charset="0"/>
                        </a:rPr>
                        <a:t>Maximum of 24 months may be spent at 1 setting</a:t>
                      </a:r>
                    </a:p>
                    <a:p>
                      <a:pPr marL="171450" marR="0" lvl="0" indent="-171450" algn="l" defTabSz="128016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800" kern="1200">
                          <a:solidFill>
                            <a:schemeClr val="tx1"/>
                          </a:solidFill>
                          <a:effectLst/>
                          <a:latin typeface="Arial" panose="020B0604020202020204" pitchFamily="34" charset="0"/>
                          <a:ea typeface="+mn-ea"/>
                          <a:cs typeface="Arial" panose="020B0604020202020204" pitchFamily="34" charset="0"/>
                        </a:rPr>
                        <a:t>Complete at least 24 months of training in Australia and/or Aotearoa New Zealand</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1357316"/>
                  </a:ext>
                </a:extLst>
              </a:tr>
              <a:tr h="892629">
                <a:tc>
                  <a:txBody>
                    <a:bodyPr/>
                    <a:lstStyle/>
                    <a:p>
                      <a:pPr marL="0" marR="0" lvl="0" indent="0" algn="l" defTabSz="1280160" rtl="0" eaLnBrk="1" fontAlgn="auto" latinLnBrk="0" hangingPunct="1">
                        <a:lnSpc>
                          <a:spcPct val="100000"/>
                        </a:lnSpc>
                        <a:spcBef>
                          <a:spcPts val="200"/>
                        </a:spcBef>
                        <a:spcAft>
                          <a:spcPts val="200"/>
                        </a:spcAft>
                        <a:buClrTx/>
                        <a:buSzTx/>
                        <a:buFontTx/>
                        <a:buNone/>
                        <a:tabLst/>
                        <a:defRPr/>
                      </a:pPr>
                      <a:r>
                        <a:rPr lang="en-AU" sz="900" b="1" kern="1200">
                          <a:solidFill>
                            <a:schemeClr val="accent1"/>
                          </a:solidFill>
                          <a:latin typeface="+mn-lt"/>
                          <a:ea typeface="+mn-ea"/>
                          <a:cs typeface="+mn-cs"/>
                        </a:rPr>
                        <a:t>PROPOSED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c>
                  <a:txBody>
                    <a:bodyPr/>
                    <a:lstStyle/>
                    <a:p>
                      <a:pPr marL="171450" marR="0" lvl="0" indent="-171450" algn="l" defTabSz="128016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altLang="en-US" sz="800" kern="1200">
                          <a:solidFill>
                            <a:schemeClr val="tx1"/>
                          </a:solidFill>
                          <a:effectLst/>
                          <a:latin typeface="Arial" panose="020B0604020202020204" pitchFamily="34" charset="0"/>
                          <a:ea typeface="+mn-ea"/>
                          <a:cs typeface="Arial" panose="020B0604020202020204" pitchFamily="34" charset="0"/>
                        </a:rPr>
                        <a:t>Complete training in at least 2 different accredited training settings.</a:t>
                      </a:r>
                    </a:p>
                    <a:p>
                      <a:pPr marL="171450" marR="0" lvl="0" indent="-171450" algn="l" defTabSz="128016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altLang="en-US" sz="800" kern="1200">
                          <a:solidFill>
                            <a:schemeClr val="tx1"/>
                          </a:solidFill>
                          <a:effectLst/>
                          <a:latin typeface="Arial" panose="020B0604020202020204" pitchFamily="34" charset="0"/>
                          <a:ea typeface="+mn-ea"/>
                          <a:cs typeface="Arial" panose="020B0604020202020204" pitchFamily="34" charset="0"/>
                        </a:rPr>
                        <a:t>Complete at least 24 months of training in Australia and/or Aotearoa New Zealand</a:t>
                      </a:r>
                      <a:endParaRPr lang="en-AU" altLang="en-US" sz="800" kern="1200">
                        <a:solidFill>
                          <a:schemeClr val="tx1"/>
                        </a:solidFill>
                        <a:effectLst/>
                        <a:latin typeface="Arial" panose="020B0604020202020204" pitchFamily="34" charset="0"/>
                        <a:ea typeface="+mn-ea"/>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5186337"/>
                  </a:ext>
                </a:extLst>
              </a:tr>
            </a:tbl>
          </a:graphicData>
        </a:graphic>
      </p:graphicFrame>
    </p:spTree>
    <p:extLst>
      <p:ext uri="{BB962C8B-B14F-4D97-AF65-F5344CB8AC3E}">
        <p14:creationId xmlns:p14="http://schemas.microsoft.com/office/powerpoint/2010/main" val="350143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093BD13-63F8-E22A-EC96-758487BD6BDC}"/>
              </a:ext>
            </a:extLst>
          </p:cNvPr>
          <p:cNvSpPr txBox="1"/>
          <p:nvPr/>
        </p:nvSpPr>
        <p:spPr>
          <a:xfrm>
            <a:off x="4288543" y="1028799"/>
            <a:ext cx="2353434" cy="301173"/>
          </a:xfrm>
          <a:prstGeom prst="rect">
            <a:avLst/>
          </a:prstGeom>
          <a:noFill/>
        </p:spPr>
        <p:txBody>
          <a:bodyPr wrap="square" rtlCol="0">
            <a:spAutoFit/>
          </a:bodyPr>
          <a:lstStyle/>
          <a:p>
            <a:r>
              <a:rPr lang="en-AU" sz="1357">
                <a:solidFill>
                  <a:schemeClr val="accent2"/>
                </a:solidFill>
                <a:latin typeface="Arial" panose="020B0604020202020204" pitchFamily="34" charset="0"/>
                <a:cs typeface="Arial" panose="020B0604020202020204" pitchFamily="34" charset="0"/>
              </a:rPr>
              <a:t>LEARNING COURSES</a:t>
            </a:r>
          </a:p>
        </p:txBody>
      </p:sp>
      <p:sp>
        <p:nvSpPr>
          <p:cNvPr id="16" name="TextBox 15">
            <a:extLst>
              <a:ext uri="{FF2B5EF4-FFF2-40B4-BE49-F238E27FC236}">
                <a16:creationId xmlns:a16="http://schemas.microsoft.com/office/drawing/2014/main" id="{B14DB122-34C3-57BE-DC37-D45D688598EF}"/>
              </a:ext>
            </a:extLst>
          </p:cNvPr>
          <p:cNvSpPr txBox="1"/>
          <p:nvPr/>
        </p:nvSpPr>
        <p:spPr>
          <a:xfrm>
            <a:off x="228113" y="1028799"/>
            <a:ext cx="2797336" cy="306687"/>
          </a:xfrm>
          <a:prstGeom prst="rect">
            <a:avLst/>
          </a:prstGeom>
          <a:noFill/>
        </p:spPr>
        <p:txBody>
          <a:bodyPr wrap="square" rtlCol="0">
            <a:spAutoFit/>
          </a:bodyPr>
          <a:lstStyle/>
          <a:p>
            <a:r>
              <a:rPr lang="en-AU" sz="1393">
                <a:solidFill>
                  <a:schemeClr val="accent1"/>
                </a:solidFill>
                <a:latin typeface="Arial" panose="020B0604020202020204" pitchFamily="34" charset="0"/>
                <a:cs typeface="Arial" panose="020B0604020202020204" pitchFamily="34" charset="0"/>
              </a:rPr>
              <a:t>LEARNING PROGRAM</a:t>
            </a:r>
          </a:p>
        </p:txBody>
      </p:sp>
      <p:graphicFrame>
        <p:nvGraphicFramePr>
          <p:cNvPr id="8" name="Table 15">
            <a:extLst>
              <a:ext uri="{FF2B5EF4-FFF2-40B4-BE49-F238E27FC236}">
                <a16:creationId xmlns:a16="http://schemas.microsoft.com/office/drawing/2014/main" id="{16F74224-6D2A-E76E-E2A1-61D92ACB528F}"/>
              </a:ext>
            </a:extLst>
          </p:cNvPr>
          <p:cNvGraphicFramePr>
            <a:graphicFrameLocks noGrp="1"/>
          </p:cNvGraphicFramePr>
          <p:nvPr>
            <p:extLst>
              <p:ext uri="{D42A27DB-BD31-4B8C-83A1-F6EECF244321}">
                <p14:modId xmlns:p14="http://schemas.microsoft.com/office/powerpoint/2010/main" val="2086178509"/>
              </p:ext>
            </p:extLst>
          </p:nvPr>
        </p:nvGraphicFramePr>
        <p:xfrm>
          <a:off x="4288543" y="1957268"/>
          <a:ext cx="3600000" cy="3698108"/>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2537757027"/>
                    </a:ext>
                  </a:extLst>
                </a:gridCol>
                <a:gridCol w="2340000">
                  <a:extLst>
                    <a:ext uri="{9D8B030D-6E8A-4147-A177-3AD203B41FA5}">
                      <a16:colId xmlns:a16="http://schemas.microsoft.com/office/drawing/2014/main" val="550095913"/>
                    </a:ext>
                  </a:extLst>
                </a:gridCol>
              </a:tblGrid>
              <a:tr h="772028">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a:solidFill>
                            <a:schemeClr val="accent2"/>
                          </a:solidFill>
                        </a:rPr>
                        <a:t>CURRENT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342900" marR="0" lvl="0" indent="-342900" algn="l" defTabSz="457200" rtl="0" eaLnBrk="1" fontAlgn="auto" latinLnBrk="0" hangingPunct="1">
                        <a:lnSpc>
                          <a:spcPct val="100000"/>
                        </a:lnSpc>
                        <a:spcBef>
                          <a:spcPts val="600"/>
                        </a:spcBef>
                        <a:spcAft>
                          <a:spcPts val="600"/>
                        </a:spcAft>
                        <a:buClr>
                          <a:srgbClr val="000000"/>
                        </a:buClr>
                        <a:buSzTx/>
                        <a:buFont typeface="Symbol" panose="05050102010706020507" pitchFamily="18" charset="2"/>
                        <a:buChar char=""/>
                        <a:tabLst/>
                        <a:defRPr/>
                      </a:pPr>
                      <a:r>
                        <a:rPr kumimoji="0" lang="en-AU" sz="8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Australian Aboriginal, Torres Strait Islander and Māori Cultural Competence and Cultural Safety </a:t>
                      </a:r>
                      <a:r>
                        <a:rPr kumimoji="0" lang="en-AU" sz="800" b="1"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resource</a:t>
                      </a:r>
                      <a:r>
                        <a:rPr kumimoji="0" lang="en-AU"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by the end of Advanced Training</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1357316"/>
                  </a:ext>
                </a:extLst>
              </a:tr>
              <a:tr h="283028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a:solidFill>
                            <a:schemeClr val="accent2"/>
                          </a:solidFill>
                        </a:rPr>
                        <a:t>PROPOSED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a:txBody>
                    <a:bodyPr/>
                    <a:lstStyle/>
                    <a:p>
                      <a:pPr marL="342900" marR="0" lvl="0" indent="-342900" algn="l" defTabSz="4572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kumimoji="0" lang="en-AU"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RACP </a:t>
                      </a:r>
                      <a:r>
                        <a:rPr kumimoji="0" lang="en-AU" sz="8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Advanced Training Orientation </a:t>
                      </a:r>
                      <a:r>
                        <a:rPr kumimoji="0" lang="en-AU"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resource (within the first six months of Advanced Training)</a:t>
                      </a:r>
                    </a:p>
                    <a:p>
                      <a:pPr marL="342900" marR="0" lvl="0" indent="-342900" algn="l" defTabSz="4572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kumimoji="0" lang="en-AU"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RACP </a:t>
                      </a:r>
                      <a:r>
                        <a:rPr kumimoji="0" lang="en-AU" sz="8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Health Policy, Systems and Advocacy</a:t>
                      </a:r>
                      <a:r>
                        <a:rPr kumimoji="0" lang="en-AU"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resource (recommended completion before the Transition to Fellowship phase)</a:t>
                      </a:r>
                      <a:endParaRPr kumimoji="0" lang="en-AU" sz="8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auto" latinLnBrk="0" hangingPunct="1">
                        <a:lnSpc>
                          <a:spcPct val="100000"/>
                        </a:lnSpc>
                        <a:spcBef>
                          <a:spcPts val="600"/>
                        </a:spcBef>
                        <a:spcAft>
                          <a:spcPts val="600"/>
                        </a:spcAft>
                        <a:buClr>
                          <a:srgbClr val="000000"/>
                        </a:buClr>
                        <a:buSzTx/>
                        <a:buFont typeface="Symbol" panose="05050102010706020507" pitchFamily="18" charset="2"/>
                        <a:buChar char=""/>
                        <a:tabLst/>
                        <a:defRPr/>
                      </a:pPr>
                      <a:r>
                        <a:rPr kumimoji="0" lang="en-AU"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RACP </a:t>
                      </a:r>
                      <a:r>
                        <a:rPr kumimoji="0" lang="en-AU" sz="8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Supervisor Professional Development </a:t>
                      </a:r>
                      <a:r>
                        <a:rPr kumimoji="0" lang="en-AU" sz="800" b="1"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Program</a:t>
                      </a:r>
                      <a:r>
                        <a:rPr kumimoji="0" lang="en-AU" sz="800" b="1"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AU"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by the end of Advanced Training</a:t>
                      </a:r>
                    </a:p>
                    <a:p>
                      <a:pPr marL="342900" marR="0" lvl="0" indent="-342900" algn="l" defTabSz="457200" rtl="0" eaLnBrk="1" fontAlgn="auto" latinLnBrk="0" hangingPunct="1">
                        <a:lnSpc>
                          <a:spcPct val="100000"/>
                        </a:lnSpc>
                        <a:spcBef>
                          <a:spcPts val="600"/>
                        </a:spcBef>
                        <a:spcAft>
                          <a:spcPts val="600"/>
                        </a:spcAft>
                        <a:buClr>
                          <a:srgbClr val="000000"/>
                        </a:buClr>
                        <a:buSzTx/>
                        <a:buFont typeface="Symbol" panose="05050102010706020507" pitchFamily="18" charset="2"/>
                        <a:buChar char=""/>
                        <a:tabLst/>
                        <a:defRPr/>
                      </a:pPr>
                      <a:r>
                        <a:rPr kumimoji="0" lang="en-AU" sz="8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Australian Aboriginal, Torres Strait Islander and Māori Cultural Competence and Cultural Safety </a:t>
                      </a:r>
                      <a:r>
                        <a:rPr kumimoji="0" lang="en-AU" sz="800" b="1"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resource</a:t>
                      </a:r>
                      <a:r>
                        <a:rPr kumimoji="0" lang="en-AU"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by the end of Advanced Training</a:t>
                      </a:r>
                    </a:p>
                    <a:p>
                      <a:pPr marL="342900" marR="0" lvl="0" indent="-342900" algn="l" defTabSz="457200" rtl="0" eaLnBrk="1" fontAlgn="auto" latinLnBrk="0" hangingPunct="1">
                        <a:lnSpc>
                          <a:spcPct val="100000"/>
                        </a:lnSpc>
                        <a:spcBef>
                          <a:spcPts val="600"/>
                        </a:spcBef>
                        <a:spcAft>
                          <a:spcPts val="600"/>
                        </a:spcAft>
                        <a:buClr>
                          <a:srgbClr val="000000"/>
                        </a:buClr>
                        <a:buSzTx/>
                        <a:buFont typeface="Symbol" panose="05050102010706020507" pitchFamily="18" charset="2"/>
                        <a:buChar char=""/>
                        <a:tabLst/>
                        <a:defRPr/>
                      </a:pPr>
                      <a:r>
                        <a:rPr kumimoji="0" lang="en-US" sz="8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Lifeblood’s Clinical Transfusion Program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(recommended only - recommended completion in the Specialty Foundation phase) </a:t>
                      </a:r>
                      <a:endParaRPr kumimoji="0" lang="en-AU"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8986" marR="48986" marT="0" marB="0">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5186337"/>
                  </a:ext>
                </a:extLst>
              </a:tr>
            </a:tbl>
          </a:graphicData>
        </a:graphic>
      </p:graphicFrame>
      <p:sp>
        <p:nvSpPr>
          <p:cNvPr id="10" name="Slide Number Placeholder 9">
            <a:extLst>
              <a:ext uri="{FF2B5EF4-FFF2-40B4-BE49-F238E27FC236}">
                <a16:creationId xmlns:a16="http://schemas.microsoft.com/office/drawing/2014/main" id="{FF9486FD-9842-D69F-FB4B-C1AA6E9F4154}"/>
              </a:ext>
            </a:extLst>
          </p:cNvPr>
          <p:cNvSpPr>
            <a:spLocks noGrp="1"/>
          </p:cNvSpPr>
          <p:nvPr>
            <p:ph type="sldNum" sz="quarter" idx="12"/>
          </p:nvPr>
        </p:nvSpPr>
        <p:spPr>
          <a:xfrm>
            <a:off x="8610600" y="6492875"/>
            <a:ext cx="2057400" cy="365125"/>
          </a:xfrm>
        </p:spPr>
        <p:txBody>
          <a:bodyPr/>
          <a:lstStyle/>
          <a:p>
            <a:fld id="{534FA13E-5112-45F0-A91C-85559AA2FAB1}" type="slidenum">
              <a:rPr lang="en-AU" smtClean="0"/>
              <a:t>12</a:t>
            </a:fld>
            <a:endParaRPr lang="en-AU"/>
          </a:p>
        </p:txBody>
      </p:sp>
      <p:graphicFrame>
        <p:nvGraphicFramePr>
          <p:cNvPr id="2" name="Table 1">
            <a:extLst>
              <a:ext uri="{FF2B5EF4-FFF2-40B4-BE49-F238E27FC236}">
                <a16:creationId xmlns:a16="http://schemas.microsoft.com/office/drawing/2014/main" id="{5BFE62FF-F8D5-8766-BC47-DDC0C663292D}"/>
              </a:ext>
            </a:extLst>
          </p:cNvPr>
          <p:cNvGraphicFramePr>
            <a:graphicFrameLocks noGrp="1"/>
          </p:cNvGraphicFramePr>
          <p:nvPr>
            <p:extLst>
              <p:ext uri="{D42A27DB-BD31-4B8C-83A1-F6EECF244321}">
                <p14:modId xmlns:p14="http://schemas.microsoft.com/office/powerpoint/2010/main" val="3399367979"/>
              </p:ext>
            </p:extLst>
          </p:nvPr>
        </p:nvGraphicFramePr>
        <p:xfrm>
          <a:off x="213199" y="1957268"/>
          <a:ext cx="3600000" cy="914400"/>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3499656177"/>
                    </a:ext>
                  </a:extLst>
                </a:gridCol>
                <a:gridCol w="2340000">
                  <a:extLst>
                    <a:ext uri="{9D8B030D-6E8A-4147-A177-3AD203B41FA5}">
                      <a16:colId xmlns:a16="http://schemas.microsoft.com/office/drawing/2014/main" val="2195487929"/>
                    </a:ext>
                  </a:extLst>
                </a:gridCol>
              </a:tblGrid>
              <a:tr h="45720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a:solidFill>
                            <a:schemeClr val="accent1"/>
                          </a:solidFill>
                        </a:rPr>
                        <a:t>CURRENT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15000"/>
                      </a:schemeClr>
                    </a:solidFill>
                  </a:tcPr>
                </a:tc>
                <a:tc>
                  <a:txBody>
                    <a:bodyPr/>
                    <a:lstStyle/>
                    <a:p>
                      <a:pPr marL="171450" indent="-171450">
                        <a:spcBef>
                          <a:spcPts val="600"/>
                        </a:spcBef>
                        <a:spcAft>
                          <a:spcPts val="600"/>
                        </a:spcAft>
                        <a:buFont typeface="Arial" panose="020B0604020202020204" pitchFamily="34" charset="0"/>
                        <a:buChar char="•"/>
                      </a:pPr>
                      <a:r>
                        <a:rPr lang="en-AU" sz="800" b="1" kern="1200">
                          <a:solidFill>
                            <a:schemeClr val="tx1"/>
                          </a:solidFill>
                          <a:effectLst/>
                          <a:latin typeface="Arial" panose="020B0604020202020204" pitchFamily="34" charset="0"/>
                          <a:ea typeface="+mn-ea"/>
                          <a:cs typeface="Arial" panose="020B0604020202020204" pitchFamily="34" charset="0"/>
                        </a:rPr>
                        <a:t>2 </a:t>
                      </a:r>
                      <a:r>
                        <a:rPr lang="en-AU" sz="800" b="0" kern="1200">
                          <a:solidFill>
                            <a:schemeClr val="tx1"/>
                          </a:solidFill>
                          <a:effectLst/>
                          <a:latin typeface="Arial" panose="020B0604020202020204" pitchFamily="34" charset="0"/>
                          <a:ea typeface="+mn-ea"/>
                          <a:cs typeface="Arial" panose="020B0604020202020204" pitchFamily="34" charset="0"/>
                        </a:rPr>
                        <a:t>Learning Needs Analysis per year</a:t>
                      </a:r>
                      <a:endParaRPr lang="en-US" sz="800" kern="1200">
                        <a:solidFill>
                          <a:schemeClr val="tx1"/>
                        </a:solidFill>
                        <a:effectLst/>
                        <a:latin typeface="Arial" panose="020B0604020202020204" pitchFamily="34" charset="0"/>
                        <a:ea typeface="+mn-ea"/>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0434972"/>
                  </a:ext>
                </a:extLst>
              </a:tr>
              <a:tr h="45720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a:solidFill>
                            <a:schemeClr val="accent1"/>
                          </a:solidFill>
                        </a:rPr>
                        <a:t>PROPOSED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c>
                  <a:txBody>
                    <a:bodyPr/>
                    <a:lstStyle/>
                    <a:p>
                      <a:pPr marL="171450" indent="-171450">
                        <a:spcBef>
                          <a:spcPts val="600"/>
                        </a:spcBef>
                        <a:spcAft>
                          <a:spcPts val="600"/>
                        </a:spcAft>
                        <a:buFont typeface="Arial" panose="020B0604020202020204" pitchFamily="34" charset="0"/>
                        <a:buChar char="•"/>
                      </a:pPr>
                      <a:r>
                        <a:rPr kumimoji="0" lang="en-AU" altLang="en-US" sz="800" b="1"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1</a:t>
                      </a:r>
                      <a:r>
                        <a:rPr kumimoji="0" lang="en-AU" altLang="en-US" sz="8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 Learning plan per rotation</a:t>
                      </a:r>
                      <a:endParaRPr kumimoji="0" lang="en-AU"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4899882"/>
                  </a:ext>
                </a:extLst>
              </a:tr>
            </a:tbl>
          </a:graphicData>
        </a:graphic>
      </p:graphicFrame>
      <p:sp>
        <p:nvSpPr>
          <p:cNvPr id="3" name="TextBox 2">
            <a:extLst>
              <a:ext uri="{FF2B5EF4-FFF2-40B4-BE49-F238E27FC236}">
                <a16:creationId xmlns:a16="http://schemas.microsoft.com/office/drawing/2014/main" id="{1563B98E-525C-7B3E-1FBF-4DBABD5A52E5}"/>
              </a:ext>
            </a:extLst>
          </p:cNvPr>
          <p:cNvSpPr txBox="1"/>
          <p:nvPr/>
        </p:nvSpPr>
        <p:spPr>
          <a:xfrm>
            <a:off x="213200" y="1309095"/>
            <a:ext cx="3599999" cy="334194"/>
          </a:xfrm>
          <a:prstGeom prst="rect">
            <a:avLst/>
          </a:prstGeom>
          <a:noFill/>
        </p:spPr>
        <p:txBody>
          <a:bodyPr wrap="square" rtlCol="0">
            <a:spAutoFit/>
          </a:bodyPr>
          <a:lstStyle/>
          <a:p>
            <a:pPr lvl="0"/>
            <a:r>
              <a:rPr lang="en-AU" sz="786" b="1">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buFont typeface="Arial" panose="020B0604020202020204" pitchFamily="34" charset="0"/>
              <a:buChar char="•"/>
            </a:pPr>
            <a:r>
              <a:rPr lang="en-AU" sz="786">
                <a:latin typeface="Arial" panose="020B0604020202020204" pitchFamily="34" charset="0"/>
                <a:cs typeface="Arial" panose="020B0604020202020204" pitchFamily="34" charset="0"/>
              </a:rPr>
              <a:t>Learning Needs Analysis will be replaced by the new Learning plan</a:t>
            </a:r>
          </a:p>
        </p:txBody>
      </p:sp>
      <p:sp>
        <p:nvSpPr>
          <p:cNvPr id="5" name="TextBox 4">
            <a:extLst>
              <a:ext uri="{FF2B5EF4-FFF2-40B4-BE49-F238E27FC236}">
                <a16:creationId xmlns:a16="http://schemas.microsoft.com/office/drawing/2014/main" id="{3402131D-6001-228E-16F3-D6AE5F350C0F}"/>
              </a:ext>
            </a:extLst>
          </p:cNvPr>
          <p:cNvSpPr txBox="1"/>
          <p:nvPr/>
        </p:nvSpPr>
        <p:spPr>
          <a:xfrm>
            <a:off x="4288543" y="1309095"/>
            <a:ext cx="3821787" cy="576055"/>
          </a:xfrm>
          <a:prstGeom prst="rect">
            <a:avLst/>
          </a:prstGeom>
          <a:noFill/>
        </p:spPr>
        <p:txBody>
          <a:bodyPr wrap="square" rtlCol="0">
            <a:spAutoFit/>
          </a:bodyPr>
          <a:lstStyle/>
          <a:p>
            <a:pPr lvl="0"/>
            <a:r>
              <a:rPr lang="en-AU" sz="786" b="1">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buFont typeface="Arial" panose="020B0604020202020204" pitchFamily="34" charset="0"/>
              <a:buChar char="•"/>
            </a:pPr>
            <a:r>
              <a:rPr lang="en-AU" sz="786">
                <a:latin typeface="Arial" panose="020B0604020202020204" pitchFamily="34" charset="0"/>
                <a:cs typeface="Arial" panose="020B0604020202020204" pitchFamily="34" charset="0"/>
              </a:rPr>
              <a:t>Addition of learning courses that are common to all RACP Advanced Training programs</a:t>
            </a:r>
          </a:p>
          <a:p>
            <a:pPr marL="122467" indent="-122467">
              <a:buFont typeface="Arial" panose="020B0604020202020204" pitchFamily="34" charset="0"/>
              <a:buChar char="•"/>
            </a:pPr>
            <a:r>
              <a:rPr lang="en-AU" sz="786">
                <a:latin typeface="Arial" panose="020B0604020202020204" pitchFamily="34" charset="0"/>
                <a:cs typeface="Arial" panose="020B0604020202020204" pitchFamily="34" charset="0"/>
              </a:rPr>
              <a:t>Completion of Lifeblood’s Clinical Transfusion Program is now recommended</a:t>
            </a:r>
          </a:p>
        </p:txBody>
      </p:sp>
      <p:sp>
        <p:nvSpPr>
          <p:cNvPr id="13" name="TextBox 12">
            <a:extLst>
              <a:ext uri="{FF2B5EF4-FFF2-40B4-BE49-F238E27FC236}">
                <a16:creationId xmlns:a16="http://schemas.microsoft.com/office/drawing/2014/main" id="{071CEE4F-A46C-0833-0470-621ADDCED6E0}"/>
              </a:ext>
            </a:extLst>
          </p:cNvPr>
          <p:cNvSpPr txBox="1"/>
          <p:nvPr/>
        </p:nvSpPr>
        <p:spPr>
          <a:xfrm>
            <a:off x="8363888" y="1028799"/>
            <a:ext cx="2626642" cy="301173"/>
          </a:xfrm>
          <a:prstGeom prst="rect">
            <a:avLst/>
          </a:prstGeom>
          <a:noFill/>
        </p:spPr>
        <p:txBody>
          <a:bodyPr wrap="square" rtlCol="0">
            <a:spAutoFit/>
          </a:bodyPr>
          <a:lstStyle/>
          <a:p>
            <a:r>
              <a:rPr lang="en-AU" sz="1357">
                <a:solidFill>
                  <a:schemeClr val="accent1"/>
                </a:solidFill>
                <a:latin typeface="Arial" panose="020B0604020202020204" pitchFamily="34" charset="0"/>
                <a:cs typeface="Arial" panose="020B0604020202020204" pitchFamily="34" charset="0"/>
              </a:rPr>
              <a:t>LEARNING ACTIVITIES</a:t>
            </a:r>
          </a:p>
        </p:txBody>
      </p:sp>
      <p:graphicFrame>
        <p:nvGraphicFramePr>
          <p:cNvPr id="15" name="Table 14">
            <a:extLst>
              <a:ext uri="{FF2B5EF4-FFF2-40B4-BE49-F238E27FC236}">
                <a16:creationId xmlns:a16="http://schemas.microsoft.com/office/drawing/2014/main" id="{F9A50BE6-C1E5-5583-4552-0DDA27891B74}"/>
              </a:ext>
            </a:extLst>
          </p:cNvPr>
          <p:cNvGraphicFramePr>
            <a:graphicFrameLocks noGrp="1"/>
          </p:cNvGraphicFramePr>
          <p:nvPr>
            <p:extLst>
              <p:ext uri="{D42A27DB-BD31-4B8C-83A1-F6EECF244321}">
                <p14:modId xmlns:p14="http://schemas.microsoft.com/office/powerpoint/2010/main" val="3174964356"/>
              </p:ext>
            </p:extLst>
          </p:nvPr>
        </p:nvGraphicFramePr>
        <p:xfrm>
          <a:off x="8363887" y="1957268"/>
          <a:ext cx="3600000" cy="1437029"/>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3499656177"/>
                    </a:ext>
                  </a:extLst>
                </a:gridCol>
                <a:gridCol w="2340000">
                  <a:extLst>
                    <a:ext uri="{9D8B030D-6E8A-4147-A177-3AD203B41FA5}">
                      <a16:colId xmlns:a16="http://schemas.microsoft.com/office/drawing/2014/main" val="2195487929"/>
                    </a:ext>
                  </a:extLst>
                </a:gridCol>
              </a:tblGrid>
              <a:tr h="583221">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a:solidFill>
                            <a:schemeClr val="accent1"/>
                          </a:solidFill>
                        </a:rPr>
                        <a:t>CURRENT LEARNING ACTIVITIES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15000"/>
                      </a:schemeClr>
                    </a:solidFill>
                  </a:tcPr>
                </a:tc>
                <a:tc>
                  <a:txBody>
                    <a:bodyPr/>
                    <a:lstStyle/>
                    <a:p>
                      <a:pPr marL="0" indent="0">
                        <a:spcBef>
                          <a:spcPts val="200"/>
                        </a:spcBef>
                        <a:spcAft>
                          <a:spcPts val="200"/>
                        </a:spcAft>
                        <a:buFont typeface="Arial" panose="020B0604020202020204" pitchFamily="34" charset="0"/>
                        <a:buNone/>
                      </a:pPr>
                      <a:r>
                        <a:rPr lang="en-US" sz="800" kern="1200">
                          <a:solidFill>
                            <a:schemeClr val="tx1"/>
                          </a:solidFill>
                          <a:effectLst/>
                          <a:latin typeface="Arial" panose="020B0604020202020204" pitchFamily="34" charset="0"/>
                          <a:ea typeface="+mn-ea"/>
                          <a:cs typeface="Arial" panose="020B0604020202020204" pitchFamily="34" charset="0"/>
                        </a:rPr>
                        <a:t>N/A</a:t>
                      </a:r>
                      <a:endParaRPr lang="en-AU" sz="800" kern="1200">
                        <a:solidFill>
                          <a:schemeClr val="tx1"/>
                        </a:solidFill>
                        <a:effectLst/>
                        <a:latin typeface="Arial" panose="020B0604020202020204" pitchFamily="34" charset="0"/>
                        <a:ea typeface="+mn-ea"/>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0434972"/>
                  </a:ext>
                </a:extLst>
              </a:tr>
              <a:tr h="853808">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a:solidFill>
                            <a:schemeClr val="accent1"/>
                          </a:solidFill>
                        </a:rPr>
                        <a:t>PROPOSED REQUIRED LEARNING ACTIVITIES</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c>
                  <a:txBody>
                    <a:bodyPr/>
                    <a:lstStyle/>
                    <a:p>
                      <a:pPr marL="171450" lvl="0" indent="-171450">
                        <a:spcBef>
                          <a:spcPts val="200"/>
                        </a:spcBef>
                        <a:spcAft>
                          <a:spcPts val="200"/>
                        </a:spcAft>
                        <a:buFont typeface="Arial" panose="020B0604020202020204" pitchFamily="34" charset="0"/>
                        <a:buChar char="•"/>
                      </a:pPr>
                      <a:r>
                        <a:rPr lang="en-US" sz="800" kern="1200">
                          <a:solidFill>
                            <a:schemeClr val="tx1"/>
                          </a:solidFill>
                          <a:effectLst/>
                          <a:latin typeface="Arial" panose="020B0604020202020204" pitchFamily="34" charset="0"/>
                          <a:ea typeface="+mn-ea"/>
                          <a:cs typeface="Arial" panose="020B0604020202020204" pitchFamily="34" charset="0"/>
                        </a:rPr>
                        <a:t>Attendance at x1 national or international annual scientific meeting (recommended only - recommended completion before the Transition to Fellowship phase)</a:t>
                      </a:r>
                      <a:endParaRPr lang="en-AU" sz="800" kern="1200">
                        <a:solidFill>
                          <a:schemeClr val="tx1"/>
                        </a:solidFill>
                        <a:effectLst/>
                        <a:latin typeface="Arial" panose="020B0604020202020204" pitchFamily="34" charset="0"/>
                        <a:ea typeface="+mn-ea"/>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4899882"/>
                  </a:ext>
                </a:extLst>
              </a:tr>
            </a:tbl>
          </a:graphicData>
        </a:graphic>
      </p:graphicFrame>
      <p:sp>
        <p:nvSpPr>
          <p:cNvPr id="17" name="TextBox 16">
            <a:extLst>
              <a:ext uri="{FF2B5EF4-FFF2-40B4-BE49-F238E27FC236}">
                <a16:creationId xmlns:a16="http://schemas.microsoft.com/office/drawing/2014/main" id="{BD64CB47-C520-DDC4-8164-C233FFAA989D}"/>
              </a:ext>
            </a:extLst>
          </p:cNvPr>
          <p:cNvSpPr txBox="1"/>
          <p:nvPr/>
        </p:nvSpPr>
        <p:spPr>
          <a:xfrm>
            <a:off x="8363888" y="1309095"/>
            <a:ext cx="3614912" cy="455125"/>
          </a:xfrm>
          <a:prstGeom prst="rect">
            <a:avLst/>
          </a:prstGeom>
          <a:noFill/>
        </p:spPr>
        <p:txBody>
          <a:bodyPr wrap="square" rtlCol="0">
            <a:spAutoFit/>
          </a:bodyPr>
          <a:lstStyle/>
          <a:p>
            <a:pPr lvl="0"/>
            <a:r>
              <a:rPr lang="en-AU" sz="786" b="1">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buFont typeface="Arial" panose="020B0604020202020204" pitchFamily="34" charset="0"/>
              <a:buChar char="•"/>
            </a:pPr>
            <a:r>
              <a:rPr lang="en-AU" sz="786">
                <a:latin typeface="Arial" panose="020B0604020202020204" pitchFamily="34" charset="0"/>
                <a:cs typeface="Arial" panose="020B0604020202020204" pitchFamily="34" charset="0"/>
              </a:rPr>
              <a:t>Addition of attendance at a national or international annual scientific meeting (recommended only)</a:t>
            </a:r>
          </a:p>
        </p:txBody>
      </p:sp>
      <p:sp>
        <p:nvSpPr>
          <p:cNvPr id="6" name="Rectangle 5">
            <a:extLst>
              <a:ext uri="{FF2B5EF4-FFF2-40B4-BE49-F238E27FC236}">
                <a16:creationId xmlns:a16="http://schemas.microsoft.com/office/drawing/2014/main" id="{347E023D-7460-645B-98F1-9C962AE2322C}"/>
              </a:ext>
            </a:extLst>
          </p:cNvPr>
          <p:cNvSpPr/>
          <p:nvPr/>
        </p:nvSpPr>
        <p:spPr>
          <a:xfrm>
            <a:off x="0" y="0"/>
            <a:ext cx="12191999" cy="793102"/>
          </a:xfrm>
          <a:prstGeom prst="rect">
            <a:avLst/>
          </a:prstGeom>
          <a:solidFill>
            <a:srgbClr val="384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6"/>
          </a:p>
        </p:txBody>
      </p:sp>
      <p:sp>
        <p:nvSpPr>
          <p:cNvPr id="7" name="TextBox 6">
            <a:extLst>
              <a:ext uri="{FF2B5EF4-FFF2-40B4-BE49-F238E27FC236}">
                <a16:creationId xmlns:a16="http://schemas.microsoft.com/office/drawing/2014/main" id="{51402DE2-38E0-3A78-A019-D8ED1C30EC68}"/>
              </a:ext>
            </a:extLst>
          </p:cNvPr>
          <p:cNvSpPr txBox="1"/>
          <p:nvPr/>
        </p:nvSpPr>
        <p:spPr>
          <a:xfrm>
            <a:off x="4685064" y="92076"/>
            <a:ext cx="7182163" cy="608949"/>
          </a:xfrm>
          <a:prstGeom prst="rect">
            <a:avLst/>
          </a:prstGeom>
          <a:noFill/>
        </p:spPr>
        <p:txBody>
          <a:bodyPr wrap="square" rtlCol="0">
            <a:spAutoFit/>
          </a:bodyPr>
          <a:lstStyle/>
          <a:p>
            <a:pPr algn="r"/>
            <a:r>
              <a:rPr lang="en-AU" sz="1714">
                <a:solidFill>
                  <a:schemeClr val="bg1"/>
                </a:solidFill>
              </a:rPr>
              <a:t>Advanced Training in Haematology (Adult Internal Medicine)</a:t>
            </a:r>
            <a:br>
              <a:rPr lang="en-AU" sz="1714" b="1">
                <a:solidFill>
                  <a:schemeClr val="bg1"/>
                </a:solidFill>
                <a:highlight>
                  <a:srgbClr val="0000FF"/>
                </a:highlight>
              </a:rPr>
            </a:br>
            <a:r>
              <a:rPr lang="en-AU" sz="1643" b="1">
                <a:solidFill>
                  <a:schemeClr val="accent2"/>
                </a:solidFill>
              </a:rPr>
              <a:t>Proposed learning, teaching and assessment programs summary</a:t>
            </a:r>
            <a:endParaRPr lang="en-AU" sz="1643">
              <a:solidFill>
                <a:schemeClr val="bg1"/>
              </a:solidFill>
              <a:latin typeface="+mj-lt"/>
            </a:endParaRPr>
          </a:p>
        </p:txBody>
      </p:sp>
      <p:pic>
        <p:nvPicPr>
          <p:cNvPr id="12" name="Picture 11" descr="Text&#10;&#10;Description automatically generated with low confidence">
            <a:extLst>
              <a:ext uri="{FF2B5EF4-FFF2-40B4-BE49-F238E27FC236}">
                <a16:creationId xmlns:a16="http://schemas.microsoft.com/office/drawing/2014/main" id="{C0B1AC55-FBD5-371E-B13D-4B3E95B36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199" y="211312"/>
            <a:ext cx="1495689" cy="418242"/>
          </a:xfrm>
          <a:prstGeom prst="rect">
            <a:avLst/>
          </a:prstGeom>
        </p:spPr>
      </p:pic>
    </p:spTree>
    <p:extLst>
      <p:ext uri="{BB962C8B-B14F-4D97-AF65-F5344CB8AC3E}">
        <p14:creationId xmlns:p14="http://schemas.microsoft.com/office/powerpoint/2010/main" val="2727033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093BD13-63F8-E22A-EC96-758487BD6BDC}"/>
              </a:ext>
            </a:extLst>
          </p:cNvPr>
          <p:cNvSpPr txBox="1"/>
          <p:nvPr/>
        </p:nvSpPr>
        <p:spPr>
          <a:xfrm>
            <a:off x="4583656" y="1017927"/>
            <a:ext cx="2353434" cy="301173"/>
          </a:xfrm>
          <a:prstGeom prst="rect">
            <a:avLst/>
          </a:prstGeom>
          <a:noFill/>
        </p:spPr>
        <p:txBody>
          <a:bodyPr wrap="square" rtlCol="0">
            <a:spAutoFit/>
          </a:bodyPr>
          <a:lstStyle/>
          <a:p>
            <a:r>
              <a:rPr lang="en-AU" sz="1357">
                <a:solidFill>
                  <a:schemeClr val="accent2"/>
                </a:solidFill>
                <a:latin typeface="Arial" panose="020B0604020202020204" pitchFamily="34" charset="0"/>
                <a:cs typeface="Arial" panose="020B0604020202020204" pitchFamily="34" charset="0"/>
              </a:rPr>
              <a:t>ASSESSMENT PROGRAM</a:t>
            </a:r>
          </a:p>
        </p:txBody>
      </p:sp>
      <p:graphicFrame>
        <p:nvGraphicFramePr>
          <p:cNvPr id="8" name="Table 15">
            <a:extLst>
              <a:ext uri="{FF2B5EF4-FFF2-40B4-BE49-F238E27FC236}">
                <a16:creationId xmlns:a16="http://schemas.microsoft.com/office/drawing/2014/main" id="{16F74224-6D2A-E76E-E2A1-61D92ACB528F}"/>
              </a:ext>
            </a:extLst>
          </p:cNvPr>
          <p:cNvGraphicFramePr>
            <a:graphicFrameLocks noGrp="1"/>
          </p:cNvGraphicFramePr>
          <p:nvPr>
            <p:extLst>
              <p:ext uri="{D42A27DB-BD31-4B8C-83A1-F6EECF244321}">
                <p14:modId xmlns:p14="http://schemas.microsoft.com/office/powerpoint/2010/main" val="1253796695"/>
              </p:ext>
            </p:extLst>
          </p:nvPr>
        </p:nvGraphicFramePr>
        <p:xfrm>
          <a:off x="4699553" y="1911439"/>
          <a:ext cx="3600000" cy="3609729"/>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2537757027"/>
                    </a:ext>
                  </a:extLst>
                </a:gridCol>
                <a:gridCol w="2340000">
                  <a:extLst>
                    <a:ext uri="{9D8B030D-6E8A-4147-A177-3AD203B41FA5}">
                      <a16:colId xmlns:a16="http://schemas.microsoft.com/office/drawing/2014/main" val="550095913"/>
                    </a:ext>
                  </a:extLst>
                </a:gridCol>
              </a:tblGrid>
              <a:tr h="99060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a:solidFill>
                            <a:schemeClr val="accent2"/>
                          </a:solidFill>
                        </a:rPr>
                        <a:t>CURRENT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171450" lvl="0" indent="-171450">
                        <a:spcBef>
                          <a:spcPts val="600"/>
                        </a:spcBef>
                        <a:spcAft>
                          <a:spcPts val="600"/>
                        </a:spcAft>
                        <a:buFont typeface="Arial" panose="020B0604020202020204" pitchFamily="34" charset="0"/>
                        <a:buChar char="•"/>
                      </a:pPr>
                      <a:r>
                        <a:rPr lang="en-US" sz="800" b="1" kern="1200">
                          <a:solidFill>
                            <a:schemeClr val="tx1"/>
                          </a:solidFill>
                          <a:effectLst/>
                          <a:latin typeface="Arial" panose="020B0604020202020204" pitchFamily="34" charset="0"/>
                          <a:ea typeface="+mn-ea"/>
                          <a:cs typeface="Arial" panose="020B0604020202020204" pitchFamily="34" charset="0"/>
                        </a:rPr>
                        <a:t>1</a:t>
                      </a:r>
                      <a:r>
                        <a:rPr lang="en-US" sz="800" b="0" kern="1200">
                          <a:solidFill>
                            <a:schemeClr val="tx1"/>
                          </a:solidFill>
                          <a:effectLst/>
                          <a:latin typeface="Arial" panose="020B0604020202020204" pitchFamily="34" charset="0"/>
                          <a:ea typeface="+mn-ea"/>
                          <a:cs typeface="Arial" panose="020B0604020202020204" pitchFamily="34" charset="0"/>
                        </a:rPr>
                        <a:t> Supervisor’s report per rotation</a:t>
                      </a:r>
                    </a:p>
                    <a:p>
                      <a:pPr marL="171450" lvl="0" indent="-171450">
                        <a:spcBef>
                          <a:spcPts val="600"/>
                        </a:spcBef>
                        <a:spcAft>
                          <a:spcPts val="600"/>
                        </a:spcAft>
                        <a:buFont typeface="Arial" panose="020B0604020202020204" pitchFamily="34" charset="0"/>
                        <a:buChar char="•"/>
                      </a:pPr>
                      <a:r>
                        <a:rPr lang="en-US" sz="800" b="1" kern="1200">
                          <a:solidFill>
                            <a:schemeClr val="tx1"/>
                          </a:solidFill>
                          <a:effectLst/>
                          <a:latin typeface="Arial" panose="020B0604020202020204" pitchFamily="34" charset="0"/>
                          <a:ea typeface="+mn-ea"/>
                          <a:cs typeface="Arial" panose="020B0604020202020204" pitchFamily="34" charset="0"/>
                        </a:rPr>
                        <a:t>2</a:t>
                      </a:r>
                      <a:r>
                        <a:rPr lang="en-US" sz="800" b="0" kern="1200">
                          <a:solidFill>
                            <a:schemeClr val="tx1"/>
                          </a:solidFill>
                          <a:effectLst/>
                          <a:latin typeface="Arial" panose="020B0604020202020204" pitchFamily="34" charset="0"/>
                          <a:ea typeface="+mn-ea"/>
                          <a:cs typeface="Arial" panose="020B0604020202020204" pitchFamily="34" charset="0"/>
                        </a:rPr>
                        <a:t> Case-based Discussions per year</a:t>
                      </a:r>
                    </a:p>
                    <a:p>
                      <a:pPr marL="171450" lvl="0" indent="-171450">
                        <a:spcBef>
                          <a:spcPts val="600"/>
                        </a:spcBef>
                        <a:spcAft>
                          <a:spcPts val="600"/>
                        </a:spcAft>
                        <a:buFont typeface="Arial" panose="020B0604020202020204" pitchFamily="34" charset="0"/>
                        <a:buChar char="•"/>
                      </a:pPr>
                      <a:r>
                        <a:rPr lang="en-US" sz="800" b="1" kern="1200">
                          <a:solidFill>
                            <a:schemeClr val="tx1"/>
                          </a:solidFill>
                          <a:effectLst/>
                          <a:latin typeface="Arial" panose="020B0604020202020204" pitchFamily="34" charset="0"/>
                          <a:ea typeface="+mn-ea"/>
                          <a:cs typeface="Arial" panose="020B0604020202020204" pitchFamily="34" charset="0"/>
                        </a:rPr>
                        <a:t>2</a:t>
                      </a:r>
                      <a:r>
                        <a:rPr lang="en-US" sz="800" b="0" kern="1200">
                          <a:solidFill>
                            <a:schemeClr val="tx1"/>
                          </a:solidFill>
                          <a:effectLst/>
                          <a:latin typeface="Arial" panose="020B0604020202020204" pitchFamily="34" charset="0"/>
                          <a:ea typeface="+mn-ea"/>
                          <a:cs typeface="Arial" panose="020B0604020202020204" pitchFamily="34" charset="0"/>
                        </a:rPr>
                        <a:t> Mini-Clinical Evaluation Exercises (Mini-CEX) per year </a:t>
                      </a:r>
                    </a:p>
                    <a:p>
                      <a:pPr marL="171450" lvl="0" indent="-171450">
                        <a:spcBef>
                          <a:spcPts val="600"/>
                        </a:spcBef>
                        <a:spcAft>
                          <a:spcPts val="600"/>
                        </a:spcAft>
                        <a:buFont typeface="Arial" panose="020B0604020202020204" pitchFamily="34" charset="0"/>
                        <a:buChar char="•"/>
                      </a:pPr>
                      <a:r>
                        <a:rPr lang="en-US" sz="800" b="1" kern="1200">
                          <a:solidFill>
                            <a:schemeClr val="tx1"/>
                          </a:solidFill>
                          <a:effectLst/>
                          <a:latin typeface="Arial" panose="020B0604020202020204" pitchFamily="34" charset="0"/>
                          <a:ea typeface="+mn-ea"/>
                          <a:cs typeface="Arial" panose="020B0604020202020204" pitchFamily="34" charset="0"/>
                        </a:rPr>
                        <a:t>1</a:t>
                      </a:r>
                      <a:r>
                        <a:rPr lang="en-US" sz="800" b="0" kern="1200">
                          <a:solidFill>
                            <a:schemeClr val="tx1"/>
                          </a:solidFill>
                          <a:effectLst/>
                          <a:latin typeface="Arial" panose="020B0604020202020204" pitchFamily="34" charset="0"/>
                          <a:ea typeface="+mn-ea"/>
                          <a:cs typeface="Arial" panose="020B0604020202020204" pitchFamily="34" charset="0"/>
                        </a:rPr>
                        <a:t> Research project</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1357316"/>
                  </a:ext>
                </a:extLst>
              </a:tr>
              <a:tr h="2477615">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a:solidFill>
                            <a:schemeClr val="accent2"/>
                          </a:solidFill>
                        </a:rPr>
                        <a:t>PROPOSED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a:txBody>
                    <a:bodyPr/>
                    <a:lstStyle/>
                    <a:p>
                      <a:pPr marL="171450" marR="0" lvl="0" indent="-171450" algn="l" defTabSz="1280160" rtl="0" eaLnBrk="1" fontAlgn="auto" latinLnBrk="0" hangingPunct="1">
                        <a:lnSpc>
                          <a:spcPct val="107000"/>
                        </a:lnSpc>
                        <a:spcBef>
                          <a:spcPts val="600"/>
                        </a:spcBef>
                        <a:spcAft>
                          <a:spcPts val="600"/>
                        </a:spcAft>
                        <a:buClrTx/>
                        <a:buSzTx/>
                        <a:buFont typeface="Arial" panose="020B0604020202020204" pitchFamily="34" charset="0"/>
                        <a:buChar char="•"/>
                        <a:tabLst/>
                        <a:defRPr/>
                      </a:pPr>
                      <a:r>
                        <a:rPr lang="en-AU" sz="800" b="1" kern="1200">
                          <a:solidFill>
                            <a:schemeClr val="tx1"/>
                          </a:solidFill>
                          <a:effectLst/>
                          <a:latin typeface="Arial" panose="020B0604020202020204" pitchFamily="34" charset="0"/>
                          <a:ea typeface="+mn-ea"/>
                          <a:cs typeface="Arial" panose="020B0604020202020204" pitchFamily="34" charset="0"/>
                        </a:rPr>
                        <a:t>12 </a:t>
                      </a:r>
                      <a:r>
                        <a:rPr lang="en-AU" sz="800" b="0" kern="1200">
                          <a:solidFill>
                            <a:schemeClr val="tx1"/>
                          </a:solidFill>
                          <a:effectLst/>
                          <a:latin typeface="Arial" panose="020B0604020202020204" pitchFamily="34" charset="0"/>
                          <a:ea typeface="+mn-ea"/>
                          <a:cs typeface="Arial" panose="020B0604020202020204" pitchFamily="34" charset="0"/>
                        </a:rPr>
                        <a:t>Observation captures per phase</a:t>
                      </a:r>
                    </a:p>
                    <a:p>
                      <a:pPr marL="171450" marR="0" lvl="0" indent="-171450" algn="l" defTabSz="1280160" rtl="0" eaLnBrk="1" fontAlgn="auto" latinLnBrk="0" hangingPunct="1">
                        <a:lnSpc>
                          <a:spcPct val="107000"/>
                        </a:lnSpc>
                        <a:spcBef>
                          <a:spcPts val="600"/>
                        </a:spcBef>
                        <a:spcAft>
                          <a:spcPts val="600"/>
                        </a:spcAft>
                        <a:buClrTx/>
                        <a:buSzTx/>
                        <a:buFont typeface="Arial" panose="020B0604020202020204" pitchFamily="34" charset="0"/>
                        <a:buChar char="•"/>
                        <a:tabLst/>
                        <a:defRPr/>
                      </a:pPr>
                      <a:r>
                        <a:rPr lang="en-AU" sz="800" b="1" kern="1200">
                          <a:solidFill>
                            <a:schemeClr val="tx1"/>
                          </a:solidFill>
                          <a:effectLst/>
                          <a:latin typeface="Arial" panose="020B0604020202020204" pitchFamily="34" charset="0"/>
                          <a:ea typeface="+mn-ea"/>
                          <a:cs typeface="Arial" panose="020B0604020202020204" pitchFamily="34" charset="0"/>
                        </a:rPr>
                        <a:t>12</a:t>
                      </a:r>
                      <a:r>
                        <a:rPr lang="en-AU" sz="800" b="0" kern="1200">
                          <a:solidFill>
                            <a:schemeClr val="tx1"/>
                          </a:solidFill>
                          <a:effectLst/>
                          <a:latin typeface="Arial" panose="020B0604020202020204" pitchFamily="34" charset="0"/>
                          <a:ea typeface="+mn-ea"/>
                          <a:cs typeface="Arial" panose="020B0604020202020204" pitchFamily="34" charset="0"/>
                        </a:rPr>
                        <a:t> Learning captures per phase</a:t>
                      </a:r>
                    </a:p>
                    <a:p>
                      <a:pPr marL="171450" marR="0" lvl="0" indent="-171450" algn="l" defTabSz="1280160" rtl="0" eaLnBrk="1" fontAlgn="auto" latinLnBrk="0" hangingPunct="1">
                        <a:lnSpc>
                          <a:spcPct val="107000"/>
                        </a:lnSpc>
                        <a:spcBef>
                          <a:spcPts val="600"/>
                        </a:spcBef>
                        <a:spcAft>
                          <a:spcPts val="600"/>
                        </a:spcAft>
                        <a:buClrTx/>
                        <a:buSzTx/>
                        <a:buFont typeface="Arial" panose="020B0604020202020204" pitchFamily="34" charset="0"/>
                        <a:buChar char="•"/>
                        <a:tabLst/>
                        <a:defRPr/>
                      </a:pPr>
                      <a:r>
                        <a:rPr lang="en-AU" sz="800" b="1" kern="1200">
                          <a:solidFill>
                            <a:schemeClr val="tx1"/>
                          </a:solidFill>
                          <a:effectLst/>
                          <a:latin typeface="Arial" panose="020B0604020202020204" pitchFamily="34" charset="0"/>
                          <a:ea typeface="+mn-ea"/>
                          <a:cs typeface="Arial" panose="020B0604020202020204" pitchFamily="34" charset="0"/>
                        </a:rPr>
                        <a:t>4</a:t>
                      </a:r>
                      <a:r>
                        <a:rPr lang="en-AU" sz="800" b="0" kern="1200">
                          <a:solidFill>
                            <a:schemeClr val="tx1"/>
                          </a:solidFill>
                          <a:effectLst/>
                          <a:latin typeface="Arial" panose="020B0604020202020204" pitchFamily="34" charset="0"/>
                          <a:ea typeface="+mn-ea"/>
                          <a:cs typeface="Arial" panose="020B0604020202020204" pitchFamily="34" charset="0"/>
                        </a:rPr>
                        <a:t> Progress reports per phase</a:t>
                      </a:r>
                      <a:endParaRPr lang="en-AU" sz="800" b="1" kern="120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1280160" rtl="0" eaLnBrk="1" fontAlgn="auto" latinLnBrk="0" hangingPunct="1">
                        <a:lnSpc>
                          <a:spcPct val="107000"/>
                        </a:lnSpc>
                        <a:spcBef>
                          <a:spcPts val="600"/>
                        </a:spcBef>
                        <a:spcAft>
                          <a:spcPts val="600"/>
                        </a:spcAft>
                        <a:buClrTx/>
                        <a:buSzTx/>
                        <a:buFont typeface="Arial" panose="020B0604020202020204" pitchFamily="34" charset="0"/>
                        <a:buChar char="•"/>
                        <a:tabLst/>
                        <a:defRPr/>
                      </a:pPr>
                      <a:r>
                        <a:rPr lang="en-AU" sz="800" b="1" kern="1200">
                          <a:solidFill>
                            <a:schemeClr val="tx1"/>
                          </a:solidFill>
                          <a:effectLst/>
                          <a:latin typeface="Arial" panose="020B0604020202020204" pitchFamily="34" charset="0"/>
                          <a:ea typeface="+mn-ea"/>
                          <a:cs typeface="Arial" panose="020B0604020202020204" pitchFamily="34" charset="0"/>
                        </a:rPr>
                        <a:t>1</a:t>
                      </a:r>
                      <a:r>
                        <a:rPr lang="en-AU" sz="800" kern="1200">
                          <a:solidFill>
                            <a:schemeClr val="tx1"/>
                          </a:solidFill>
                          <a:effectLst/>
                          <a:latin typeface="Arial" panose="020B0604020202020204" pitchFamily="34" charset="0"/>
                          <a:ea typeface="+mn-ea"/>
                          <a:cs typeface="Arial" panose="020B0604020202020204" pitchFamily="34" charset="0"/>
                        </a:rPr>
                        <a:t> Research project over the course of training</a:t>
                      </a:r>
                      <a:endParaRPr lang="en-AU" sz="8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8986" marR="48986" marT="0" marB="0">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5186337"/>
                  </a:ext>
                </a:extLst>
              </a:tr>
            </a:tbl>
          </a:graphicData>
        </a:graphic>
      </p:graphicFrame>
      <p:sp>
        <p:nvSpPr>
          <p:cNvPr id="10" name="Slide Number Placeholder 9">
            <a:extLst>
              <a:ext uri="{FF2B5EF4-FFF2-40B4-BE49-F238E27FC236}">
                <a16:creationId xmlns:a16="http://schemas.microsoft.com/office/drawing/2014/main" id="{FF9486FD-9842-D69F-FB4B-C1AA6E9F4154}"/>
              </a:ext>
            </a:extLst>
          </p:cNvPr>
          <p:cNvSpPr>
            <a:spLocks noGrp="1"/>
          </p:cNvSpPr>
          <p:nvPr>
            <p:ph type="sldNum" sz="quarter" idx="12"/>
          </p:nvPr>
        </p:nvSpPr>
        <p:spPr>
          <a:xfrm>
            <a:off x="8610600" y="6492875"/>
            <a:ext cx="2057400" cy="365125"/>
          </a:xfrm>
        </p:spPr>
        <p:txBody>
          <a:bodyPr/>
          <a:lstStyle/>
          <a:p>
            <a:fld id="{534FA13E-5112-45F0-A91C-85559AA2FAB1}" type="slidenum">
              <a:rPr lang="en-AU" smtClean="0"/>
              <a:t>13</a:t>
            </a:fld>
            <a:endParaRPr lang="en-AU"/>
          </a:p>
        </p:txBody>
      </p:sp>
      <p:sp>
        <p:nvSpPr>
          <p:cNvPr id="5" name="TextBox 4">
            <a:extLst>
              <a:ext uri="{FF2B5EF4-FFF2-40B4-BE49-F238E27FC236}">
                <a16:creationId xmlns:a16="http://schemas.microsoft.com/office/drawing/2014/main" id="{DB6833C9-AEDD-A0D5-85CF-2018ABC4C9B0}"/>
              </a:ext>
            </a:extLst>
          </p:cNvPr>
          <p:cNvSpPr txBox="1"/>
          <p:nvPr/>
        </p:nvSpPr>
        <p:spPr>
          <a:xfrm>
            <a:off x="4583656" y="1263741"/>
            <a:ext cx="4759127" cy="576055"/>
          </a:xfrm>
          <a:prstGeom prst="rect">
            <a:avLst/>
          </a:prstGeom>
          <a:noFill/>
        </p:spPr>
        <p:txBody>
          <a:bodyPr wrap="square" rtlCol="0">
            <a:spAutoFit/>
          </a:bodyPr>
          <a:lstStyle/>
          <a:p>
            <a:pPr lvl="0"/>
            <a:r>
              <a:rPr lang="en-AU" sz="786" b="1">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buFont typeface="Arial" panose="020B0604020202020204" pitchFamily="34" charset="0"/>
              <a:buChar char="•"/>
            </a:pPr>
            <a:r>
              <a:rPr lang="en-AU" sz="786">
                <a:latin typeface="Arial" panose="020B0604020202020204" pitchFamily="34" charset="0"/>
                <a:cs typeface="Arial" panose="020B0604020202020204" pitchFamily="34" charset="0"/>
              </a:rPr>
              <a:t>Learning captures to replace Trainee’s Report</a:t>
            </a:r>
          </a:p>
          <a:p>
            <a:pPr marL="122467" indent="-122467">
              <a:buFont typeface="Arial" panose="020B0604020202020204" pitchFamily="34" charset="0"/>
              <a:buChar char="•"/>
            </a:pPr>
            <a:r>
              <a:rPr lang="en-AU" sz="786">
                <a:latin typeface="Arial" panose="020B0604020202020204" pitchFamily="34" charset="0"/>
                <a:cs typeface="Arial" panose="020B0604020202020204" pitchFamily="34" charset="0"/>
              </a:rPr>
              <a:t>Observation and learning captures to replace Case-based Discussions</a:t>
            </a:r>
          </a:p>
          <a:p>
            <a:pPr marL="122467" indent="-122467">
              <a:buFont typeface="Arial" panose="020B0604020202020204" pitchFamily="34" charset="0"/>
              <a:buChar char="•"/>
            </a:pPr>
            <a:r>
              <a:rPr lang="en-AU" sz="786">
                <a:latin typeface="Arial" panose="020B0604020202020204" pitchFamily="34" charset="0"/>
                <a:cs typeface="Arial" panose="020B0604020202020204" pitchFamily="34" charset="0"/>
              </a:rPr>
              <a:t>Progress Reports to replace Supervisor’s Report.</a:t>
            </a:r>
          </a:p>
        </p:txBody>
      </p:sp>
      <p:sp>
        <p:nvSpPr>
          <p:cNvPr id="2" name="TextBox 1">
            <a:extLst>
              <a:ext uri="{FF2B5EF4-FFF2-40B4-BE49-F238E27FC236}">
                <a16:creationId xmlns:a16="http://schemas.microsoft.com/office/drawing/2014/main" id="{4B13B85F-9745-A0F6-27DE-549BC300D939}"/>
              </a:ext>
            </a:extLst>
          </p:cNvPr>
          <p:cNvSpPr txBox="1"/>
          <p:nvPr/>
        </p:nvSpPr>
        <p:spPr>
          <a:xfrm>
            <a:off x="465369" y="1017927"/>
            <a:ext cx="2797336" cy="306687"/>
          </a:xfrm>
          <a:prstGeom prst="rect">
            <a:avLst/>
          </a:prstGeom>
          <a:noFill/>
        </p:spPr>
        <p:txBody>
          <a:bodyPr wrap="square" rtlCol="0">
            <a:spAutoFit/>
          </a:bodyPr>
          <a:lstStyle/>
          <a:p>
            <a:r>
              <a:rPr lang="en-AU" sz="1393">
                <a:solidFill>
                  <a:schemeClr val="accent1"/>
                </a:solidFill>
                <a:latin typeface="Arial" panose="020B0604020202020204" pitchFamily="34" charset="0"/>
                <a:cs typeface="Arial" panose="020B0604020202020204" pitchFamily="34" charset="0"/>
              </a:rPr>
              <a:t>TEACHING PROGRAM</a:t>
            </a:r>
          </a:p>
        </p:txBody>
      </p:sp>
      <p:sp>
        <p:nvSpPr>
          <p:cNvPr id="3" name="TextBox 2">
            <a:extLst>
              <a:ext uri="{FF2B5EF4-FFF2-40B4-BE49-F238E27FC236}">
                <a16:creationId xmlns:a16="http://schemas.microsoft.com/office/drawing/2014/main" id="{9784E0A9-87DA-AEAD-3D04-8CF9EC2E5552}"/>
              </a:ext>
            </a:extLst>
          </p:cNvPr>
          <p:cNvSpPr txBox="1"/>
          <p:nvPr/>
        </p:nvSpPr>
        <p:spPr>
          <a:xfrm>
            <a:off x="465369" y="1263741"/>
            <a:ext cx="3491624" cy="455125"/>
          </a:xfrm>
          <a:prstGeom prst="rect">
            <a:avLst/>
          </a:prstGeom>
          <a:noFill/>
        </p:spPr>
        <p:txBody>
          <a:bodyPr wrap="square" rtlCol="0">
            <a:spAutoFit/>
          </a:bodyPr>
          <a:lstStyle/>
          <a:p>
            <a:pPr lvl="0"/>
            <a:r>
              <a:rPr lang="en-AU" sz="786" b="1">
                <a:latin typeface="Arial" panose="020B0604020202020204" pitchFamily="34" charset="0"/>
                <a:ea typeface="Calibri" panose="020F0502020204030204" pitchFamily="34" charset="0"/>
                <a:cs typeface="Arial" panose="020B0604020202020204" pitchFamily="34" charset="0"/>
              </a:rPr>
              <a:t>Summary of proposed changes </a:t>
            </a:r>
          </a:p>
          <a:p>
            <a:pPr marL="122467" indent="-122467">
              <a:buFont typeface="Arial" panose="020B0604020202020204" pitchFamily="34" charset="0"/>
              <a:buChar char="•"/>
            </a:pPr>
            <a:r>
              <a:rPr lang="en-AU" sz="786">
                <a:latin typeface="Arial" panose="020B0604020202020204" pitchFamily="34" charset="0"/>
                <a:cs typeface="Arial" panose="020B0604020202020204" pitchFamily="34" charset="0"/>
              </a:rPr>
              <a:t>Introduction of Progress Review Panels</a:t>
            </a:r>
          </a:p>
          <a:p>
            <a:pPr marL="122467" indent="-122467" defTabSz="914418">
              <a:spcAft>
                <a:spcPts val="143"/>
              </a:spcAft>
              <a:buFont typeface="Arial" panose="020B0604020202020204" pitchFamily="34" charset="0"/>
              <a:buChar char="•"/>
            </a:pPr>
            <a:r>
              <a:rPr lang="en-US" sz="786">
                <a:latin typeface="Arial" panose="020B0604020202020204" pitchFamily="34" charset="0"/>
                <a:cs typeface="Arial" panose="020B0604020202020204" pitchFamily="34" charset="0"/>
              </a:rPr>
              <a:t>Core training requires a supervisor with FRACP in Haematology</a:t>
            </a:r>
            <a:endParaRPr lang="en-AU" sz="786">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3CEB00CD-F003-D9DA-2FAD-959F4B859DF4}"/>
              </a:ext>
            </a:extLst>
          </p:cNvPr>
          <p:cNvGraphicFramePr>
            <a:graphicFrameLocks noGrp="1"/>
          </p:cNvGraphicFramePr>
          <p:nvPr>
            <p:extLst>
              <p:ext uri="{D42A27DB-BD31-4B8C-83A1-F6EECF244321}">
                <p14:modId xmlns:p14="http://schemas.microsoft.com/office/powerpoint/2010/main" val="164306451"/>
              </p:ext>
            </p:extLst>
          </p:nvPr>
        </p:nvGraphicFramePr>
        <p:xfrm>
          <a:off x="356993" y="1911439"/>
          <a:ext cx="3600000" cy="4514668"/>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3499656177"/>
                    </a:ext>
                  </a:extLst>
                </a:gridCol>
                <a:gridCol w="2340000">
                  <a:extLst>
                    <a:ext uri="{9D8B030D-6E8A-4147-A177-3AD203B41FA5}">
                      <a16:colId xmlns:a16="http://schemas.microsoft.com/office/drawing/2014/main" val="2195487929"/>
                    </a:ext>
                  </a:extLst>
                </a:gridCol>
              </a:tblGrid>
              <a:tr h="1767114">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0">
                          <a:solidFill>
                            <a:schemeClr val="accent1"/>
                          </a:solidFill>
                        </a:rPr>
                        <a:t>CURRENT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15000"/>
                      </a:schemeClr>
                    </a:solidFill>
                  </a:tcPr>
                </a:tc>
                <a:tc>
                  <a:txBody>
                    <a:bodyPr/>
                    <a:lstStyle/>
                    <a:p>
                      <a:pPr>
                        <a:spcAft>
                          <a:spcPts val="200"/>
                        </a:spcAft>
                      </a:pPr>
                      <a:r>
                        <a:rPr lang="en-AU" sz="800" b="1" kern="1200">
                          <a:solidFill>
                            <a:schemeClr val="tx1"/>
                          </a:solidFill>
                          <a:effectLst/>
                          <a:latin typeface="Arial" panose="020B0604020202020204" pitchFamily="34" charset="0"/>
                          <a:ea typeface="+mn-ea"/>
                          <a:cs typeface="Arial" panose="020B0604020202020204" pitchFamily="34" charset="0"/>
                        </a:rPr>
                        <a:t>Core training </a:t>
                      </a:r>
                      <a:endParaRPr lang="en-AU" sz="800" kern="1200">
                        <a:solidFill>
                          <a:schemeClr val="tx1"/>
                        </a:solidFill>
                        <a:effectLst/>
                        <a:latin typeface="Arial" panose="020B0604020202020204" pitchFamily="34" charset="0"/>
                        <a:ea typeface="+mn-ea"/>
                        <a:cs typeface="Arial" panose="020B0604020202020204" pitchFamily="34" charset="0"/>
                      </a:endParaRPr>
                    </a:p>
                    <a:p>
                      <a:pPr marL="171450" lvl="0" indent="-171450">
                        <a:spcAft>
                          <a:spcPts val="200"/>
                        </a:spcAft>
                        <a:buFont typeface="Arial" panose="020B0604020202020204" pitchFamily="34" charset="0"/>
                        <a:buChar char="•"/>
                      </a:pPr>
                      <a:r>
                        <a:rPr lang="en-US" sz="800" kern="1200">
                          <a:solidFill>
                            <a:schemeClr val="tx1"/>
                          </a:solidFill>
                          <a:effectLst/>
                          <a:latin typeface="Arial" panose="020B0604020202020204" pitchFamily="34" charset="0"/>
                          <a:ea typeface="+mn-ea"/>
                          <a:cs typeface="Arial" panose="020B0604020202020204" pitchFamily="34" charset="0"/>
                        </a:rPr>
                        <a:t>1 x supervisor per rotation, who is a Fellow of the RACP</a:t>
                      </a:r>
                    </a:p>
                    <a:p>
                      <a:pPr marL="171450" lvl="0" indent="-171450">
                        <a:spcAft>
                          <a:spcPts val="200"/>
                        </a:spcAft>
                        <a:buFont typeface="Arial" panose="020B0604020202020204" pitchFamily="34" charset="0"/>
                        <a:buChar char="•"/>
                      </a:pPr>
                      <a:endParaRPr lang="en-US" sz="800" kern="1200">
                        <a:solidFill>
                          <a:schemeClr val="tx1"/>
                        </a:solidFill>
                        <a:effectLst/>
                        <a:latin typeface="Arial" panose="020B0604020202020204" pitchFamily="34" charset="0"/>
                        <a:ea typeface="+mn-ea"/>
                        <a:cs typeface="Arial" panose="020B0604020202020204" pitchFamily="34" charset="0"/>
                      </a:endParaRPr>
                    </a:p>
                    <a:p>
                      <a:pPr marL="171450" lvl="0" indent="-171450">
                        <a:spcAft>
                          <a:spcPts val="200"/>
                        </a:spcAft>
                        <a:buFont typeface="Arial" panose="020B0604020202020204" pitchFamily="34" charset="0"/>
                        <a:buChar char="•"/>
                      </a:pPr>
                      <a:r>
                        <a:rPr lang="en-US" sz="800" kern="1200">
                          <a:solidFill>
                            <a:schemeClr val="tx1"/>
                          </a:solidFill>
                          <a:effectLst/>
                          <a:latin typeface="Arial" panose="020B0604020202020204" pitchFamily="34" charset="0"/>
                          <a:ea typeface="+mn-ea"/>
                          <a:cs typeface="Arial" panose="020B0604020202020204" pitchFamily="34" charset="0"/>
                        </a:rPr>
                        <a:t>1 x supervisor per rotation, who can be a Fellow of the RACP</a:t>
                      </a:r>
                    </a:p>
                    <a:p>
                      <a:pPr marL="0" lvl="0" indent="0">
                        <a:spcAft>
                          <a:spcPts val="200"/>
                        </a:spcAft>
                        <a:buFont typeface="Arial" panose="020B0604020202020204" pitchFamily="34" charset="0"/>
                        <a:buNone/>
                      </a:pPr>
                      <a:r>
                        <a:rPr lang="en-AU" sz="800" kern="1200">
                          <a:solidFill>
                            <a:schemeClr val="tx1"/>
                          </a:solidFill>
                          <a:effectLst/>
                          <a:latin typeface="Arial" panose="020B0604020202020204" pitchFamily="34" charset="0"/>
                          <a:ea typeface="+mn-ea"/>
                          <a:cs typeface="Arial" panose="020B0604020202020204" pitchFamily="34" charset="0"/>
                        </a:rPr>
                        <a:t> </a:t>
                      </a:r>
                    </a:p>
                    <a:p>
                      <a:pPr>
                        <a:spcAft>
                          <a:spcPts val="200"/>
                        </a:spcAft>
                      </a:pPr>
                      <a:r>
                        <a:rPr lang="en-AU" sz="800" b="1" kern="1200">
                          <a:solidFill>
                            <a:schemeClr val="tx1"/>
                          </a:solidFill>
                          <a:effectLst/>
                          <a:latin typeface="Arial" panose="020B0604020202020204" pitchFamily="34" charset="0"/>
                          <a:ea typeface="+mn-ea"/>
                          <a:cs typeface="Arial" panose="020B0604020202020204" pitchFamily="34" charset="0"/>
                        </a:rPr>
                        <a:t>Non-core training</a:t>
                      </a:r>
                      <a:endParaRPr lang="en-AU" sz="800" kern="1200">
                        <a:solidFill>
                          <a:schemeClr val="tx1"/>
                        </a:solidFill>
                        <a:effectLst/>
                        <a:latin typeface="Arial" panose="020B0604020202020204" pitchFamily="34" charset="0"/>
                        <a:ea typeface="+mn-ea"/>
                        <a:cs typeface="Arial" panose="020B0604020202020204" pitchFamily="34" charset="0"/>
                      </a:endParaRPr>
                    </a:p>
                    <a:p>
                      <a:pPr marL="171450" lvl="0" indent="-171450">
                        <a:spcAft>
                          <a:spcPts val="200"/>
                        </a:spcAft>
                        <a:buFont typeface="Arial" panose="020B0604020202020204" pitchFamily="34" charset="0"/>
                        <a:buChar char="•"/>
                      </a:pPr>
                      <a:r>
                        <a:rPr lang="en-US" sz="800" kern="1200">
                          <a:solidFill>
                            <a:schemeClr val="tx1"/>
                          </a:solidFill>
                          <a:effectLst/>
                          <a:latin typeface="Arial" panose="020B0604020202020204" pitchFamily="34" charset="0"/>
                          <a:ea typeface="+mn-ea"/>
                          <a:cs typeface="Arial" panose="020B0604020202020204" pitchFamily="34" charset="0"/>
                        </a:rPr>
                        <a:t>1 x supervisor per rotation, who is a Fellow of the RACP</a:t>
                      </a:r>
                    </a:p>
                    <a:p>
                      <a:pPr marL="171450" lvl="0" indent="-171450">
                        <a:spcAft>
                          <a:spcPts val="200"/>
                        </a:spcAft>
                        <a:buFont typeface="Arial" panose="020B0604020202020204" pitchFamily="34" charset="0"/>
                        <a:buChar char="•"/>
                      </a:pPr>
                      <a:endParaRPr lang="en-US" sz="800" kern="1200">
                        <a:solidFill>
                          <a:schemeClr val="tx1"/>
                        </a:solidFill>
                        <a:effectLst/>
                        <a:latin typeface="Arial" panose="020B0604020202020204" pitchFamily="34" charset="0"/>
                        <a:ea typeface="+mn-ea"/>
                        <a:cs typeface="Arial" panose="020B0604020202020204" pitchFamily="34" charset="0"/>
                      </a:endParaRPr>
                    </a:p>
                    <a:p>
                      <a:pPr marL="171450" lvl="0" indent="-171450">
                        <a:spcAft>
                          <a:spcPts val="200"/>
                        </a:spcAft>
                        <a:buFont typeface="Arial" panose="020B0604020202020204" pitchFamily="34" charset="0"/>
                        <a:buChar char="•"/>
                      </a:pPr>
                      <a:r>
                        <a:rPr lang="en-US" sz="800" kern="1200">
                          <a:solidFill>
                            <a:schemeClr val="tx1"/>
                          </a:solidFill>
                          <a:effectLst/>
                          <a:latin typeface="Arial" panose="020B0604020202020204" pitchFamily="34" charset="0"/>
                          <a:ea typeface="+mn-ea"/>
                          <a:cs typeface="Arial" panose="020B0604020202020204" pitchFamily="34" charset="0"/>
                        </a:rPr>
                        <a:t>1 x supervisor per rotation, who can be a Fellow of the RACP</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0434972"/>
                  </a:ext>
                </a:extLst>
              </a:tr>
              <a:tr h="254000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900" b="1">
                          <a:solidFill>
                            <a:schemeClr val="accent1"/>
                          </a:solidFill>
                        </a:rPr>
                        <a:t>PROPOSED REQUIREMENT </a:t>
                      </a: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c>
                  <a:txBody>
                    <a:bodyPr/>
                    <a:lstStyle/>
                    <a:p>
                      <a:pPr marL="0" indent="0">
                        <a:spcBef>
                          <a:spcPts val="0"/>
                        </a:spcBef>
                        <a:spcAft>
                          <a:spcPts val="200"/>
                        </a:spcAft>
                        <a:buFont typeface="Arial" panose="020B0604020202020204" pitchFamily="34" charset="0"/>
                        <a:buNone/>
                      </a:pPr>
                      <a:r>
                        <a:rPr lang="en-AU" sz="800" b="1" kern="1200">
                          <a:solidFill>
                            <a:schemeClr val="tx1"/>
                          </a:solidFill>
                          <a:effectLst/>
                          <a:latin typeface="Arial" panose="020B0604020202020204" pitchFamily="34" charset="0"/>
                          <a:ea typeface="+mn-ea"/>
                          <a:cs typeface="Arial" panose="020B0604020202020204" pitchFamily="34" charset="0"/>
                        </a:rPr>
                        <a:t>Core training:</a:t>
                      </a:r>
                    </a:p>
                    <a:p>
                      <a:pPr marL="171450" indent="-171450">
                        <a:spcBef>
                          <a:spcPts val="0"/>
                        </a:spcBef>
                        <a:spcAft>
                          <a:spcPts val="200"/>
                        </a:spcAft>
                        <a:buFont typeface="Arial" panose="020B0604020202020204" pitchFamily="34" charset="0"/>
                        <a:buChar char="•"/>
                      </a:pPr>
                      <a:r>
                        <a:rPr lang="en-AU" sz="800" b="1" kern="1200">
                          <a:solidFill>
                            <a:schemeClr val="tx1"/>
                          </a:solidFill>
                          <a:effectLst/>
                          <a:latin typeface="Arial" panose="020B0604020202020204" pitchFamily="34" charset="0"/>
                          <a:ea typeface="+mn-ea"/>
                          <a:cs typeface="Arial" panose="020B0604020202020204" pitchFamily="34" charset="0"/>
                        </a:rPr>
                        <a:t>2</a:t>
                      </a:r>
                      <a:r>
                        <a:rPr lang="en-AU" sz="800" b="0" kern="1200">
                          <a:solidFill>
                            <a:schemeClr val="tx1"/>
                          </a:solidFill>
                          <a:effectLst/>
                          <a:latin typeface="Arial" panose="020B0604020202020204" pitchFamily="34" charset="0"/>
                          <a:ea typeface="+mn-ea"/>
                          <a:cs typeface="Arial" panose="020B0604020202020204" pitchFamily="34" charset="0"/>
                        </a:rPr>
                        <a:t> individuals for the role of Education Supervisor </a:t>
                      </a:r>
                      <a:endParaRPr lang="en-AU" sz="800" b="0" u="none" kern="1200">
                        <a:solidFill>
                          <a:schemeClr val="tx1"/>
                        </a:solidFill>
                        <a:effectLst/>
                        <a:latin typeface="Arial" panose="020B0604020202020204" pitchFamily="34" charset="0"/>
                        <a:ea typeface="+mn-ea"/>
                        <a:cs typeface="Arial" panose="020B0604020202020204" pitchFamily="34" charset="0"/>
                      </a:endParaRPr>
                    </a:p>
                    <a:p>
                      <a:pPr marL="811530" lvl="1" indent="-171450" fontAlgn="base">
                        <a:spcBef>
                          <a:spcPts val="0"/>
                        </a:spcBef>
                        <a:spcAft>
                          <a:spcPts val="200"/>
                        </a:spcAft>
                        <a:buFont typeface="Courier New" panose="02070309020205020404" pitchFamily="49" charset="0"/>
                        <a:buChar char="o"/>
                      </a:pPr>
                      <a:r>
                        <a:rPr lang="en-US" sz="800" b="1" u="none" kern="1200">
                          <a:solidFill>
                            <a:schemeClr val="tx1"/>
                          </a:solidFill>
                          <a:effectLst/>
                          <a:latin typeface="Arial" panose="020B0604020202020204" pitchFamily="34" charset="0"/>
                          <a:ea typeface="+mn-ea"/>
                          <a:cs typeface="Arial" panose="020B0604020202020204" pitchFamily="34" charset="0"/>
                        </a:rPr>
                        <a:t>Minimum of 1 </a:t>
                      </a:r>
                      <a:r>
                        <a:rPr lang="en-US" sz="800" b="0" u="none" kern="1200">
                          <a:solidFill>
                            <a:schemeClr val="tx1"/>
                          </a:solidFill>
                          <a:effectLst/>
                          <a:latin typeface="Arial" panose="020B0604020202020204" pitchFamily="34" charset="0"/>
                          <a:ea typeface="+mn-ea"/>
                          <a:cs typeface="Arial" panose="020B0604020202020204" pitchFamily="34" charset="0"/>
                        </a:rPr>
                        <a:t>supervisor per rotation who is a Fellow of the RACP in Haematology</a:t>
                      </a:r>
                      <a:endParaRPr lang="en-AU" sz="800" b="0" u="none" kern="1200">
                        <a:solidFill>
                          <a:schemeClr val="tx1"/>
                        </a:solidFill>
                        <a:effectLst/>
                        <a:highlight>
                          <a:srgbClr val="FFFF00"/>
                        </a:highlight>
                        <a:latin typeface="Arial" panose="020B0604020202020204" pitchFamily="34" charset="0"/>
                        <a:ea typeface="+mn-ea"/>
                        <a:cs typeface="Arial" panose="020B0604020202020204" pitchFamily="34" charset="0"/>
                      </a:endParaRPr>
                    </a:p>
                    <a:p>
                      <a:pPr marL="0" indent="0">
                        <a:spcBef>
                          <a:spcPts val="0"/>
                        </a:spcBef>
                        <a:spcAft>
                          <a:spcPts val="200"/>
                        </a:spcAft>
                        <a:buFont typeface="Arial" panose="020B0604020202020204" pitchFamily="34" charset="0"/>
                        <a:buNone/>
                      </a:pPr>
                      <a:endParaRPr lang="en-AU" sz="800" b="1" kern="1200">
                        <a:solidFill>
                          <a:schemeClr val="tx1"/>
                        </a:solidFill>
                        <a:effectLst/>
                        <a:latin typeface="Arial" panose="020B0604020202020204" pitchFamily="34" charset="0"/>
                        <a:ea typeface="+mn-ea"/>
                        <a:cs typeface="Arial" panose="020B0604020202020204" pitchFamily="34" charset="0"/>
                      </a:endParaRPr>
                    </a:p>
                    <a:p>
                      <a:pPr marL="0" indent="0">
                        <a:spcBef>
                          <a:spcPts val="0"/>
                        </a:spcBef>
                        <a:spcAft>
                          <a:spcPts val="200"/>
                        </a:spcAft>
                        <a:buFont typeface="Arial" panose="020B0604020202020204" pitchFamily="34" charset="0"/>
                        <a:buNone/>
                      </a:pPr>
                      <a:r>
                        <a:rPr lang="en-AU" sz="800" b="1" kern="1200">
                          <a:solidFill>
                            <a:schemeClr val="tx1"/>
                          </a:solidFill>
                          <a:effectLst/>
                          <a:latin typeface="Arial" panose="020B0604020202020204" pitchFamily="34" charset="0"/>
                          <a:ea typeface="+mn-ea"/>
                          <a:cs typeface="Arial" panose="020B0604020202020204" pitchFamily="34" charset="0"/>
                        </a:rPr>
                        <a:t>Non-core training:</a:t>
                      </a:r>
                    </a:p>
                    <a:p>
                      <a:pPr marL="171450" indent="-171450">
                        <a:spcBef>
                          <a:spcPts val="0"/>
                        </a:spcBef>
                        <a:spcAft>
                          <a:spcPts val="200"/>
                        </a:spcAft>
                        <a:buFont typeface="Arial" panose="020B0604020202020204" pitchFamily="34" charset="0"/>
                        <a:buChar char="•"/>
                      </a:pPr>
                      <a:r>
                        <a:rPr lang="en-AU" sz="800" b="1" kern="1200">
                          <a:solidFill>
                            <a:schemeClr val="tx1"/>
                          </a:solidFill>
                          <a:effectLst/>
                          <a:latin typeface="Arial" panose="020B0604020202020204" pitchFamily="34" charset="0"/>
                          <a:ea typeface="+mn-ea"/>
                          <a:cs typeface="Arial" panose="020B0604020202020204" pitchFamily="34" charset="0"/>
                        </a:rPr>
                        <a:t>2</a:t>
                      </a:r>
                      <a:r>
                        <a:rPr lang="en-AU" sz="800" b="0" kern="1200">
                          <a:solidFill>
                            <a:schemeClr val="tx1"/>
                          </a:solidFill>
                          <a:effectLst/>
                          <a:latin typeface="Arial" panose="020B0604020202020204" pitchFamily="34" charset="0"/>
                          <a:ea typeface="+mn-ea"/>
                          <a:cs typeface="Arial" panose="020B0604020202020204" pitchFamily="34" charset="0"/>
                        </a:rPr>
                        <a:t> individuals for the role of Education Supervisor </a:t>
                      </a:r>
                      <a:endParaRPr lang="en-AU" sz="800" b="1" kern="1200">
                        <a:solidFill>
                          <a:schemeClr val="tx1"/>
                        </a:solidFill>
                        <a:effectLst/>
                        <a:latin typeface="Arial" panose="020B0604020202020204" pitchFamily="34" charset="0"/>
                        <a:ea typeface="+mn-ea"/>
                        <a:cs typeface="Arial" panose="020B0604020202020204" pitchFamily="34" charset="0"/>
                      </a:endParaRPr>
                    </a:p>
                    <a:p>
                      <a:pPr marL="0" indent="0">
                        <a:spcBef>
                          <a:spcPts val="0"/>
                        </a:spcBef>
                        <a:spcAft>
                          <a:spcPts val="200"/>
                        </a:spcAft>
                        <a:buFont typeface="Arial" panose="020B0604020202020204" pitchFamily="34" charset="0"/>
                        <a:buNone/>
                      </a:pPr>
                      <a:endParaRPr lang="en-AU" sz="800" b="1" kern="1200">
                        <a:solidFill>
                          <a:schemeClr val="tx1"/>
                        </a:solidFill>
                        <a:effectLst/>
                        <a:latin typeface="Arial" panose="020B0604020202020204" pitchFamily="34" charset="0"/>
                        <a:ea typeface="+mn-ea"/>
                        <a:cs typeface="Arial" panose="020B0604020202020204" pitchFamily="34" charset="0"/>
                      </a:endParaRPr>
                    </a:p>
                    <a:p>
                      <a:pPr marL="0" indent="0">
                        <a:spcBef>
                          <a:spcPts val="0"/>
                        </a:spcBef>
                        <a:spcAft>
                          <a:spcPts val="200"/>
                        </a:spcAft>
                        <a:buFont typeface="Arial" panose="020B0604020202020204" pitchFamily="34" charset="0"/>
                        <a:buNone/>
                      </a:pPr>
                      <a:r>
                        <a:rPr lang="en-AU" sz="800" b="1" kern="1200">
                          <a:solidFill>
                            <a:schemeClr val="tx1"/>
                          </a:solidFill>
                          <a:effectLst/>
                          <a:latin typeface="Arial" panose="020B0604020202020204" pitchFamily="34" charset="0"/>
                          <a:ea typeface="+mn-ea"/>
                          <a:cs typeface="Arial" panose="020B0604020202020204" pitchFamily="34" charset="0"/>
                        </a:rPr>
                        <a:t>Other</a:t>
                      </a:r>
                    </a:p>
                    <a:p>
                      <a:pPr marL="171450" indent="-171450">
                        <a:spcBef>
                          <a:spcPts val="0"/>
                        </a:spcBef>
                        <a:spcAft>
                          <a:spcPts val="200"/>
                        </a:spcAft>
                        <a:buFont typeface="Arial" panose="020B0604020202020204" pitchFamily="34" charset="0"/>
                        <a:buChar char="•"/>
                      </a:pPr>
                      <a:r>
                        <a:rPr lang="en-AU" sz="800" b="1" kern="1200">
                          <a:solidFill>
                            <a:schemeClr val="tx1"/>
                          </a:solidFill>
                          <a:effectLst/>
                          <a:latin typeface="Arial" panose="020B0604020202020204" pitchFamily="34" charset="0"/>
                          <a:ea typeface="+mn-ea"/>
                          <a:cs typeface="Arial" panose="020B0604020202020204" pitchFamily="34" charset="0"/>
                        </a:rPr>
                        <a:t>1  individual for the role of Research Project Supervisor</a:t>
                      </a:r>
                      <a:r>
                        <a:rPr lang="en-AU" sz="800" kern="1200">
                          <a:solidFill>
                            <a:schemeClr val="tx1"/>
                          </a:solidFill>
                          <a:effectLst/>
                          <a:latin typeface="Arial" panose="020B0604020202020204" pitchFamily="34" charset="0"/>
                          <a:ea typeface="+mn-ea"/>
                          <a:cs typeface="Arial" panose="020B0604020202020204" pitchFamily="34" charset="0"/>
                        </a:rPr>
                        <a:t> (may or may not be the Education Supervisor)</a:t>
                      </a:r>
                    </a:p>
                    <a:p>
                      <a:pPr marL="0" indent="0">
                        <a:spcBef>
                          <a:spcPts val="0"/>
                        </a:spcBef>
                        <a:spcAft>
                          <a:spcPts val="200"/>
                        </a:spcAft>
                        <a:buFont typeface="Arial" panose="020B0604020202020204" pitchFamily="34" charset="0"/>
                        <a:buNone/>
                      </a:pPr>
                      <a:endParaRPr lang="en-AU" sz="800" kern="120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128016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AU" sz="800" b="1" kern="1200">
                          <a:solidFill>
                            <a:schemeClr val="tx1"/>
                          </a:solidFill>
                          <a:effectLst/>
                          <a:latin typeface="Arial" panose="020B0604020202020204" pitchFamily="34" charset="0"/>
                          <a:ea typeface="+mn-ea"/>
                          <a:cs typeface="Arial" panose="020B0604020202020204" pitchFamily="34" charset="0"/>
                        </a:rPr>
                        <a:t>1  RACP committee to act as a Progress Review Panel</a:t>
                      </a:r>
                    </a:p>
                    <a:p>
                      <a:pPr marL="0" indent="0">
                        <a:spcBef>
                          <a:spcPts val="0"/>
                        </a:spcBef>
                        <a:spcAft>
                          <a:spcPts val="200"/>
                        </a:spcAft>
                        <a:buFont typeface="Arial" panose="020B0604020202020204" pitchFamily="34" charset="0"/>
                        <a:buNone/>
                      </a:pPr>
                      <a:endParaRPr kumimoji="0" lang="en-AU"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65314" marR="65314" marT="32657" marB="32657">
                    <a:lnL w="12700" cmpd="sng">
                      <a:noFill/>
                    </a:lnL>
                    <a:lnR w="12700" cmpd="sng">
                      <a:noFill/>
                    </a:lnR>
                    <a:lnT w="31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4899882"/>
                  </a:ext>
                </a:extLst>
              </a:tr>
            </a:tbl>
          </a:graphicData>
        </a:graphic>
      </p:graphicFrame>
      <p:sp>
        <p:nvSpPr>
          <p:cNvPr id="7" name="Rectangle 6">
            <a:extLst>
              <a:ext uri="{FF2B5EF4-FFF2-40B4-BE49-F238E27FC236}">
                <a16:creationId xmlns:a16="http://schemas.microsoft.com/office/drawing/2014/main" id="{C430E77F-4848-4A95-DB51-FAAC6DD1B204}"/>
              </a:ext>
            </a:extLst>
          </p:cNvPr>
          <p:cNvSpPr/>
          <p:nvPr/>
        </p:nvSpPr>
        <p:spPr>
          <a:xfrm>
            <a:off x="0" y="0"/>
            <a:ext cx="12191999" cy="793102"/>
          </a:xfrm>
          <a:prstGeom prst="rect">
            <a:avLst/>
          </a:prstGeom>
          <a:solidFill>
            <a:srgbClr val="384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6"/>
          </a:p>
        </p:txBody>
      </p:sp>
      <p:sp>
        <p:nvSpPr>
          <p:cNvPr id="12" name="TextBox 11">
            <a:extLst>
              <a:ext uri="{FF2B5EF4-FFF2-40B4-BE49-F238E27FC236}">
                <a16:creationId xmlns:a16="http://schemas.microsoft.com/office/drawing/2014/main" id="{F1E0E68D-3360-3FD7-FE89-D28F402B535F}"/>
              </a:ext>
            </a:extLst>
          </p:cNvPr>
          <p:cNvSpPr txBox="1"/>
          <p:nvPr/>
        </p:nvSpPr>
        <p:spPr>
          <a:xfrm>
            <a:off x="4685064" y="92076"/>
            <a:ext cx="7182163" cy="608949"/>
          </a:xfrm>
          <a:prstGeom prst="rect">
            <a:avLst/>
          </a:prstGeom>
          <a:noFill/>
        </p:spPr>
        <p:txBody>
          <a:bodyPr wrap="square" rtlCol="0">
            <a:spAutoFit/>
          </a:bodyPr>
          <a:lstStyle/>
          <a:p>
            <a:pPr algn="r"/>
            <a:r>
              <a:rPr lang="en-AU" sz="1714">
                <a:solidFill>
                  <a:schemeClr val="bg1"/>
                </a:solidFill>
              </a:rPr>
              <a:t>Advanced Training in Haematology (Adult Internal Medicine)</a:t>
            </a:r>
            <a:br>
              <a:rPr lang="en-AU" sz="1714" b="1">
                <a:solidFill>
                  <a:schemeClr val="bg1"/>
                </a:solidFill>
                <a:highlight>
                  <a:srgbClr val="0000FF"/>
                </a:highlight>
              </a:rPr>
            </a:br>
            <a:r>
              <a:rPr lang="en-AU" sz="1643" b="1">
                <a:solidFill>
                  <a:schemeClr val="accent2"/>
                </a:solidFill>
              </a:rPr>
              <a:t>Proposed learning, teaching and assessment programs summary</a:t>
            </a:r>
            <a:endParaRPr lang="en-AU" sz="1643">
              <a:solidFill>
                <a:schemeClr val="bg1"/>
              </a:solidFill>
              <a:latin typeface="+mj-lt"/>
            </a:endParaRPr>
          </a:p>
        </p:txBody>
      </p:sp>
      <p:pic>
        <p:nvPicPr>
          <p:cNvPr id="13" name="Picture 12" descr="Text&#10;&#10;Description automatically generated with low confidence">
            <a:extLst>
              <a:ext uri="{FF2B5EF4-FFF2-40B4-BE49-F238E27FC236}">
                <a16:creationId xmlns:a16="http://schemas.microsoft.com/office/drawing/2014/main" id="{A874A094-7E99-3E4D-700D-365596809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99" y="211312"/>
            <a:ext cx="1495689" cy="418242"/>
          </a:xfrm>
          <a:prstGeom prst="rect">
            <a:avLst/>
          </a:prstGeom>
        </p:spPr>
      </p:pic>
    </p:spTree>
    <p:extLst>
      <p:ext uri="{BB962C8B-B14F-4D97-AF65-F5344CB8AC3E}">
        <p14:creationId xmlns:p14="http://schemas.microsoft.com/office/powerpoint/2010/main" val="114037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BA3CE5-EFC6-414F-AC46-FCCEDC8370E9}"/>
              </a:ext>
            </a:extLst>
          </p:cNvPr>
          <p:cNvSpPr/>
          <p:nvPr/>
        </p:nvSpPr>
        <p:spPr>
          <a:xfrm>
            <a:off x="1725927" y="141793"/>
            <a:ext cx="8711539" cy="793102"/>
          </a:xfrm>
          <a:prstGeom prst="rect">
            <a:avLst/>
          </a:prstGeom>
          <a:solidFill>
            <a:srgbClr val="384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6"/>
          </a:p>
        </p:txBody>
      </p:sp>
      <p:sp>
        <p:nvSpPr>
          <p:cNvPr id="14" name="TextBox 13">
            <a:extLst>
              <a:ext uri="{FF2B5EF4-FFF2-40B4-BE49-F238E27FC236}">
                <a16:creationId xmlns:a16="http://schemas.microsoft.com/office/drawing/2014/main" id="{B093BD13-63F8-E22A-EC96-758487BD6BDC}"/>
              </a:ext>
            </a:extLst>
          </p:cNvPr>
          <p:cNvSpPr txBox="1"/>
          <p:nvPr/>
        </p:nvSpPr>
        <p:spPr>
          <a:xfrm>
            <a:off x="4645063" y="1008135"/>
            <a:ext cx="2597052" cy="301173"/>
          </a:xfrm>
          <a:prstGeom prst="rect">
            <a:avLst/>
          </a:prstGeom>
          <a:noFill/>
        </p:spPr>
        <p:txBody>
          <a:bodyPr wrap="square" rtlCol="0">
            <a:spAutoFit/>
          </a:bodyPr>
          <a:lstStyle/>
          <a:p>
            <a:r>
              <a:rPr lang="en-AU" sz="1357">
                <a:solidFill>
                  <a:schemeClr val="accent2"/>
                </a:solidFill>
                <a:latin typeface="Arial" panose="020B0604020202020204" pitchFamily="34" charset="0"/>
                <a:cs typeface="Arial" panose="020B0604020202020204" pitchFamily="34" charset="0"/>
              </a:rPr>
              <a:t>PROGRESSION CRITERIA</a:t>
            </a:r>
          </a:p>
        </p:txBody>
      </p:sp>
      <p:sp>
        <p:nvSpPr>
          <p:cNvPr id="16" name="TextBox 15">
            <a:extLst>
              <a:ext uri="{FF2B5EF4-FFF2-40B4-BE49-F238E27FC236}">
                <a16:creationId xmlns:a16="http://schemas.microsoft.com/office/drawing/2014/main" id="{B14DB122-34C3-57BE-DC37-D45D688598EF}"/>
              </a:ext>
            </a:extLst>
          </p:cNvPr>
          <p:cNvSpPr txBox="1"/>
          <p:nvPr/>
        </p:nvSpPr>
        <p:spPr>
          <a:xfrm>
            <a:off x="1674986" y="1016072"/>
            <a:ext cx="2706817" cy="306687"/>
          </a:xfrm>
          <a:prstGeom prst="rect">
            <a:avLst/>
          </a:prstGeom>
          <a:noFill/>
        </p:spPr>
        <p:txBody>
          <a:bodyPr wrap="square" rtlCol="0">
            <a:spAutoFit/>
          </a:bodyPr>
          <a:lstStyle/>
          <a:p>
            <a:r>
              <a:rPr lang="en-AU" sz="1393">
                <a:solidFill>
                  <a:schemeClr val="accent1"/>
                </a:solidFill>
                <a:latin typeface="Arial" panose="020B0604020202020204" pitchFamily="34" charset="0"/>
                <a:cs typeface="Arial" panose="020B0604020202020204" pitchFamily="34" charset="0"/>
              </a:rPr>
              <a:t>LTA STRUCTURE</a:t>
            </a:r>
          </a:p>
        </p:txBody>
      </p:sp>
      <p:pic>
        <p:nvPicPr>
          <p:cNvPr id="11" name="Picture 10" descr="Text&#10;&#10;Description automatically generated with low confidence">
            <a:extLst>
              <a:ext uri="{FF2B5EF4-FFF2-40B4-BE49-F238E27FC236}">
                <a16:creationId xmlns:a16="http://schemas.microsoft.com/office/drawing/2014/main" id="{C7AEB09D-07A7-7A16-F729-5585AA9FB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721" y="324485"/>
            <a:ext cx="1495689" cy="418242"/>
          </a:xfrm>
          <a:prstGeom prst="rect">
            <a:avLst/>
          </a:prstGeom>
        </p:spPr>
      </p:pic>
      <p:sp>
        <p:nvSpPr>
          <p:cNvPr id="26" name="TextBox 25">
            <a:extLst>
              <a:ext uri="{FF2B5EF4-FFF2-40B4-BE49-F238E27FC236}">
                <a16:creationId xmlns:a16="http://schemas.microsoft.com/office/drawing/2014/main" id="{4277A09C-9E08-8F99-E315-323DF81F3C17}"/>
              </a:ext>
            </a:extLst>
          </p:cNvPr>
          <p:cNvSpPr txBox="1"/>
          <p:nvPr/>
        </p:nvSpPr>
        <p:spPr>
          <a:xfrm>
            <a:off x="3215251" y="228923"/>
            <a:ext cx="7182163" cy="608949"/>
          </a:xfrm>
          <a:prstGeom prst="rect">
            <a:avLst/>
          </a:prstGeom>
          <a:noFill/>
        </p:spPr>
        <p:txBody>
          <a:bodyPr wrap="square" rtlCol="0">
            <a:spAutoFit/>
          </a:bodyPr>
          <a:lstStyle/>
          <a:p>
            <a:pPr algn="r"/>
            <a:r>
              <a:rPr lang="en-AU" sz="1714">
                <a:solidFill>
                  <a:schemeClr val="bg1"/>
                </a:solidFill>
              </a:rPr>
              <a:t>Advanced Training in Haematology (Adult Medicine)</a:t>
            </a:r>
            <a:br>
              <a:rPr lang="en-AU" sz="1714" b="1">
                <a:solidFill>
                  <a:schemeClr val="bg1"/>
                </a:solidFill>
                <a:highlight>
                  <a:srgbClr val="0000FF"/>
                </a:highlight>
              </a:rPr>
            </a:br>
            <a:r>
              <a:rPr lang="en-AU" sz="1643" b="1">
                <a:solidFill>
                  <a:schemeClr val="accent2"/>
                </a:solidFill>
              </a:rPr>
              <a:t>Proposed learning, teaching and assessment programs summary</a:t>
            </a:r>
            <a:r>
              <a:rPr lang="en-AU" sz="1643" b="1" i="1">
                <a:solidFill>
                  <a:schemeClr val="accent2"/>
                </a:solidFill>
              </a:rPr>
              <a:t> </a:t>
            </a:r>
            <a:endParaRPr lang="en-AU" sz="1643" i="1">
              <a:solidFill>
                <a:schemeClr val="bg1"/>
              </a:solidFill>
              <a:latin typeface="+mj-lt"/>
            </a:endParaRPr>
          </a:p>
        </p:txBody>
      </p:sp>
      <p:sp>
        <p:nvSpPr>
          <p:cNvPr id="28" name="Slide Number Placeholder 27">
            <a:extLst>
              <a:ext uri="{FF2B5EF4-FFF2-40B4-BE49-F238E27FC236}">
                <a16:creationId xmlns:a16="http://schemas.microsoft.com/office/drawing/2014/main" id="{93E50F97-3AE4-37BF-1420-CD7240731032}"/>
              </a:ext>
            </a:extLst>
          </p:cNvPr>
          <p:cNvSpPr>
            <a:spLocks noGrp="1"/>
          </p:cNvSpPr>
          <p:nvPr>
            <p:ph type="sldNum" sz="quarter" idx="12"/>
          </p:nvPr>
        </p:nvSpPr>
        <p:spPr>
          <a:xfrm>
            <a:off x="8610600" y="6492875"/>
            <a:ext cx="2057400" cy="365125"/>
          </a:xfrm>
        </p:spPr>
        <p:txBody>
          <a:bodyPr/>
          <a:lstStyle/>
          <a:p>
            <a:fld id="{534FA13E-5112-45F0-A91C-85559AA2FAB1}" type="slidenum">
              <a:rPr lang="en-AU" smtClean="0"/>
              <a:t>14</a:t>
            </a:fld>
            <a:endParaRPr lang="en-AU"/>
          </a:p>
        </p:txBody>
      </p:sp>
      <p:pic>
        <p:nvPicPr>
          <p:cNvPr id="34" name="Picture 33">
            <a:extLst>
              <a:ext uri="{FF2B5EF4-FFF2-40B4-BE49-F238E27FC236}">
                <a16:creationId xmlns:a16="http://schemas.microsoft.com/office/drawing/2014/main" id="{E6027234-84BE-A56C-6257-B4DB522A04EB}"/>
              </a:ext>
            </a:extLst>
          </p:cNvPr>
          <p:cNvPicPr>
            <a:picLocks noChangeAspect="1"/>
          </p:cNvPicPr>
          <p:nvPr/>
        </p:nvPicPr>
        <p:blipFill>
          <a:blip r:embed="rId3"/>
          <a:stretch>
            <a:fillRect/>
          </a:stretch>
        </p:blipFill>
        <p:spPr>
          <a:xfrm>
            <a:off x="1726079" y="4634343"/>
            <a:ext cx="2859477" cy="2142264"/>
          </a:xfrm>
          <a:prstGeom prst="rect">
            <a:avLst/>
          </a:prstGeom>
        </p:spPr>
      </p:pic>
      <p:sp>
        <p:nvSpPr>
          <p:cNvPr id="35" name="TextBox 34">
            <a:extLst>
              <a:ext uri="{FF2B5EF4-FFF2-40B4-BE49-F238E27FC236}">
                <a16:creationId xmlns:a16="http://schemas.microsoft.com/office/drawing/2014/main" id="{3C0B2737-AAA5-FEB4-5C10-1B20F9634D1D}"/>
              </a:ext>
            </a:extLst>
          </p:cNvPr>
          <p:cNvSpPr txBox="1"/>
          <p:nvPr/>
        </p:nvSpPr>
        <p:spPr>
          <a:xfrm>
            <a:off x="1726079" y="4337087"/>
            <a:ext cx="2706817" cy="306687"/>
          </a:xfrm>
          <a:prstGeom prst="rect">
            <a:avLst/>
          </a:prstGeom>
          <a:noFill/>
        </p:spPr>
        <p:txBody>
          <a:bodyPr wrap="square" rtlCol="0">
            <a:spAutoFit/>
          </a:bodyPr>
          <a:lstStyle/>
          <a:p>
            <a:r>
              <a:rPr lang="en-AU" sz="1393">
                <a:solidFill>
                  <a:schemeClr val="accent1"/>
                </a:solidFill>
                <a:latin typeface="Arial" panose="020B0604020202020204" pitchFamily="34" charset="0"/>
                <a:cs typeface="Arial" panose="020B0604020202020204" pitchFamily="34" charset="0"/>
              </a:rPr>
              <a:t>RATING SCALES</a:t>
            </a:r>
          </a:p>
        </p:txBody>
      </p:sp>
      <p:pic>
        <p:nvPicPr>
          <p:cNvPr id="36" name="Picture 35" descr="Diagram&#10;&#10;Description automatically generated">
            <a:extLst>
              <a:ext uri="{FF2B5EF4-FFF2-40B4-BE49-F238E27FC236}">
                <a16:creationId xmlns:a16="http://schemas.microsoft.com/office/drawing/2014/main" id="{43000763-CB55-B7BF-B017-B6DAB2093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28688" y="1293796"/>
            <a:ext cx="2932491" cy="885661"/>
          </a:xfrm>
          <a:prstGeom prst="rect">
            <a:avLst/>
          </a:prstGeom>
          <a:noFill/>
        </p:spPr>
      </p:pic>
      <p:graphicFrame>
        <p:nvGraphicFramePr>
          <p:cNvPr id="37" name="Table 36">
            <a:extLst>
              <a:ext uri="{FF2B5EF4-FFF2-40B4-BE49-F238E27FC236}">
                <a16:creationId xmlns:a16="http://schemas.microsoft.com/office/drawing/2014/main" id="{5D05C5FF-3D1B-0090-4888-A2E74565A14C}"/>
              </a:ext>
            </a:extLst>
          </p:cNvPr>
          <p:cNvGraphicFramePr>
            <a:graphicFrameLocks noGrp="1"/>
          </p:cNvGraphicFramePr>
          <p:nvPr/>
        </p:nvGraphicFramePr>
        <p:xfrm>
          <a:off x="4751468" y="1279223"/>
          <a:ext cx="5662795" cy="5164115"/>
        </p:xfrm>
        <a:graphic>
          <a:graphicData uri="http://schemas.openxmlformats.org/drawingml/2006/table">
            <a:tbl>
              <a:tblPr firstRow="1" firstCol="1" bandRow="1"/>
              <a:tblGrid>
                <a:gridCol w="278451">
                  <a:extLst>
                    <a:ext uri="{9D8B030D-6E8A-4147-A177-3AD203B41FA5}">
                      <a16:colId xmlns:a16="http://schemas.microsoft.com/office/drawing/2014/main" val="3121988958"/>
                    </a:ext>
                  </a:extLst>
                </a:gridCol>
                <a:gridCol w="2520464">
                  <a:extLst>
                    <a:ext uri="{9D8B030D-6E8A-4147-A177-3AD203B41FA5}">
                      <a16:colId xmlns:a16="http://schemas.microsoft.com/office/drawing/2014/main" val="2669314004"/>
                    </a:ext>
                  </a:extLst>
                </a:gridCol>
                <a:gridCol w="672129">
                  <a:extLst>
                    <a:ext uri="{9D8B030D-6E8A-4147-A177-3AD203B41FA5}">
                      <a16:colId xmlns:a16="http://schemas.microsoft.com/office/drawing/2014/main" val="3358996751"/>
                    </a:ext>
                  </a:extLst>
                </a:gridCol>
                <a:gridCol w="649346">
                  <a:extLst>
                    <a:ext uri="{9D8B030D-6E8A-4147-A177-3AD203B41FA5}">
                      <a16:colId xmlns:a16="http://schemas.microsoft.com/office/drawing/2014/main" val="3288652098"/>
                    </a:ext>
                  </a:extLst>
                </a:gridCol>
                <a:gridCol w="801239">
                  <a:extLst>
                    <a:ext uri="{9D8B030D-6E8A-4147-A177-3AD203B41FA5}">
                      <a16:colId xmlns:a16="http://schemas.microsoft.com/office/drawing/2014/main" val="1878978672"/>
                    </a:ext>
                  </a:extLst>
                </a:gridCol>
                <a:gridCol w="741166">
                  <a:extLst>
                    <a:ext uri="{9D8B030D-6E8A-4147-A177-3AD203B41FA5}">
                      <a16:colId xmlns:a16="http://schemas.microsoft.com/office/drawing/2014/main" val="2012599035"/>
                    </a:ext>
                  </a:extLst>
                </a:gridCol>
              </a:tblGrid>
              <a:tr h="344562">
                <a:tc>
                  <a:txBody>
                    <a:bodyPr/>
                    <a:lstStyle/>
                    <a:p>
                      <a:pPr>
                        <a:lnSpc>
                          <a:spcPct val="115000"/>
                        </a:lnSpc>
                        <a:spcBef>
                          <a:spcPts val="400"/>
                        </a:spcBef>
                        <a:spcAft>
                          <a:spcPts val="400"/>
                        </a:spcAft>
                      </a:pPr>
                      <a: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t> </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400"/>
                        </a:spcBef>
                        <a:spcAft>
                          <a:spcPts val="400"/>
                        </a:spcAft>
                      </a:pPr>
                      <a: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t> </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15000"/>
                        </a:lnSpc>
                        <a:spcBef>
                          <a:spcPts val="400"/>
                        </a:spcBef>
                        <a:spcAft>
                          <a:spcPts val="400"/>
                        </a:spcAft>
                      </a:pPr>
                      <a: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t> </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15000"/>
                        </a:lnSpc>
                        <a:spcBef>
                          <a:spcPts val="400"/>
                        </a:spcBef>
                        <a:spcAft>
                          <a:spcPts val="400"/>
                        </a:spcAft>
                      </a:pPr>
                      <a: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t>Entry criteria</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solidFill>
                      <a:srgbClr val="D9D9D9"/>
                    </a:solidFill>
                  </a:tcPr>
                </a:tc>
                <a:tc gridSpan="2">
                  <a:txBody>
                    <a:bodyPr/>
                    <a:lstStyle/>
                    <a:p>
                      <a:pPr algn="ctr">
                        <a:lnSpc>
                          <a:spcPct val="115000"/>
                        </a:lnSpc>
                        <a:spcBef>
                          <a:spcPts val="400"/>
                        </a:spcBef>
                        <a:spcAft>
                          <a:spcPts val="400"/>
                        </a:spcAft>
                      </a:pPr>
                      <a: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t>Progression </a:t>
                      </a:r>
                      <a:b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br>
                      <a: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t>criteria</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solidFill>
                      <a:srgbClr val="D9D9D9"/>
                    </a:solidFill>
                  </a:tcPr>
                </a:tc>
                <a:tc hMerge="1">
                  <a:txBody>
                    <a:bodyPr/>
                    <a:lstStyle/>
                    <a:p>
                      <a:endParaRPr lang="en-AU"/>
                    </a:p>
                  </a:txBody>
                  <a:tcPr/>
                </a:tc>
                <a:tc>
                  <a:txBody>
                    <a:bodyPr/>
                    <a:lstStyle/>
                    <a:p>
                      <a:pPr algn="ctr">
                        <a:lnSpc>
                          <a:spcPct val="115000"/>
                        </a:lnSpc>
                        <a:spcBef>
                          <a:spcPts val="400"/>
                        </a:spcBef>
                        <a:spcAft>
                          <a:spcPts val="400"/>
                        </a:spcAft>
                      </a:pPr>
                      <a: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t>Completion criteria</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119915900"/>
                  </a:ext>
                </a:extLst>
              </a:tr>
              <a:tr h="482659">
                <a:tc>
                  <a:txBody>
                    <a:bodyPr/>
                    <a:lstStyle/>
                    <a:p>
                      <a:pPr>
                        <a:lnSpc>
                          <a:spcPct val="115000"/>
                        </a:lnSpc>
                        <a:spcBef>
                          <a:spcPts val="400"/>
                        </a:spcBef>
                        <a:spcAft>
                          <a:spcPts val="400"/>
                        </a:spcAft>
                      </a:pPr>
                      <a: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t> </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400"/>
                        </a:spcBef>
                        <a:spcAft>
                          <a:spcPts val="400"/>
                        </a:spcAft>
                      </a:pPr>
                      <a: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t>Learning goals</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400"/>
                        </a:spcBef>
                        <a:spcAft>
                          <a:spcPts val="400"/>
                        </a:spcAft>
                      </a:pPr>
                      <a: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t>At entry into training</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nSpc>
                          <a:spcPct val="115000"/>
                        </a:lnSpc>
                        <a:spcBef>
                          <a:spcPts val="400"/>
                        </a:spcBef>
                        <a:spcAft>
                          <a:spcPts val="400"/>
                        </a:spcAft>
                      </a:pPr>
                      <a: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t>End of specialty foundation</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b">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Bef>
                          <a:spcPts val="400"/>
                        </a:spcBef>
                        <a:spcAft>
                          <a:spcPts val="400"/>
                        </a:spcAft>
                      </a:pPr>
                      <a: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t>End of specialty consolidation</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b">
                    <a:lnL>
                      <a:noFill/>
                    </a:lnL>
                    <a:lnR>
                      <a:noFill/>
                    </a:lnR>
                    <a:lnT>
                      <a:noFill/>
                    </a:lnT>
                    <a:lnB>
                      <a:noFill/>
                    </a:lnB>
                    <a:solidFill>
                      <a:srgbClr val="D9D9D9"/>
                    </a:solidFill>
                  </a:tcPr>
                </a:tc>
                <a:tc>
                  <a:txBody>
                    <a:bodyPr/>
                    <a:lstStyle/>
                    <a:p>
                      <a:pPr>
                        <a:lnSpc>
                          <a:spcPct val="115000"/>
                        </a:lnSpc>
                        <a:spcBef>
                          <a:spcPts val="400"/>
                        </a:spcBef>
                        <a:spcAft>
                          <a:spcPts val="400"/>
                        </a:spcAft>
                      </a:pPr>
                      <a:r>
                        <a:rPr lang="en-AU" sz="800" b="1">
                          <a:solidFill>
                            <a:srgbClr val="CC9900"/>
                          </a:solidFill>
                          <a:effectLst/>
                          <a:latin typeface="Arial" panose="020B0604020202020204" pitchFamily="34" charset="0"/>
                          <a:ea typeface="Calibri" panose="020F0502020204030204" pitchFamily="34" charset="0"/>
                          <a:cs typeface="Arial" panose="020B0604020202020204" pitchFamily="34" charset="0"/>
                        </a:rPr>
                        <a:t>End of Transition to Fellowship</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nchor="b">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963331141"/>
                  </a:ext>
                </a:extLst>
              </a:tr>
              <a:tr h="237186">
                <a:tc>
                  <a:txBody>
                    <a:bodyPr/>
                    <a:lstStyle/>
                    <a:p>
                      <a:pPr marL="71755" marR="71755" algn="ctr">
                        <a:lnSpc>
                          <a:spcPct val="115000"/>
                        </a:lnSpc>
                        <a:spcBef>
                          <a:spcPts val="200"/>
                        </a:spcBef>
                        <a:spcAft>
                          <a:spcPts val="200"/>
                        </a:spcAft>
                      </a:pPr>
                      <a:r>
                        <a:rPr lang="en-AU" sz="800" b="1">
                          <a:solidFill>
                            <a:srgbClr val="FFFFFF"/>
                          </a:solidFill>
                          <a:effectLst/>
                          <a:latin typeface="Arial" panose="020B0604020202020204" pitchFamily="34" charset="0"/>
                          <a:ea typeface="Calibri" panose="020F0502020204030204" pitchFamily="34" charset="0"/>
                          <a:cs typeface="Arial" panose="020B0604020202020204" pitchFamily="34" charset="0"/>
                        </a:rPr>
                        <a:t>Be</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69214"/>
                    </a:solidFill>
                  </a:tcPr>
                </a:tc>
                <a:tc>
                  <a:txBody>
                    <a:bodyPr/>
                    <a:lstStyle/>
                    <a:p>
                      <a:pPr marL="0" indent="0">
                        <a:lnSpc>
                          <a:spcPct val="115000"/>
                        </a:lnSpc>
                        <a:spcBef>
                          <a:spcPts val="200"/>
                        </a:spcBef>
                        <a:spcAft>
                          <a:spcPts val="200"/>
                        </a:spcAft>
                        <a:buFont typeface="+mj-lt"/>
                        <a:buNone/>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1. Professional behaviours</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99386252"/>
                  </a:ext>
                </a:extLst>
              </a:tr>
              <a:tr h="169758">
                <a:tc rowSpan="13">
                  <a:txBody>
                    <a:bodyPr/>
                    <a:lstStyle/>
                    <a:p>
                      <a:pPr marL="71755" marR="71755" algn="ctr">
                        <a:lnSpc>
                          <a:spcPct val="115000"/>
                        </a:lnSpc>
                        <a:spcBef>
                          <a:spcPts val="200"/>
                        </a:spcBef>
                        <a:spcAft>
                          <a:spcPts val="200"/>
                        </a:spcAft>
                      </a:pPr>
                      <a:r>
                        <a:rPr lang="en-AU" sz="800" b="1">
                          <a:solidFill>
                            <a:srgbClr val="FFFFFF"/>
                          </a:solidFill>
                          <a:effectLst/>
                          <a:latin typeface="Arial" panose="020B0604020202020204" pitchFamily="34" charset="0"/>
                          <a:ea typeface="Calibri" panose="020F0502020204030204" pitchFamily="34" charset="0"/>
                          <a:cs typeface="Arial" panose="020B0604020202020204" pitchFamily="34" charset="0"/>
                        </a:rPr>
                        <a:t>Do (work tasks)</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vert="vert27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solidFill>
                      <a:srgbClr val="E9B32B"/>
                    </a:solidFill>
                  </a:tcPr>
                </a:tc>
                <a:tc>
                  <a:txBody>
                    <a:bodyPr/>
                    <a:lstStyle/>
                    <a:p>
                      <a:pPr marL="0" indent="0">
                        <a:lnSpc>
                          <a:spcPct val="115000"/>
                        </a:lnSpc>
                        <a:spcBef>
                          <a:spcPts val="200"/>
                        </a:spcBef>
                        <a:spcAft>
                          <a:spcPts val="200"/>
                        </a:spcAft>
                        <a:buFont typeface="+mj-lt"/>
                        <a:buNone/>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1. Team leadership</a:t>
                      </a: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12030287"/>
                  </a:ext>
                </a:extLst>
              </a:tr>
              <a:tr h="169758">
                <a:tc vMerge="1">
                  <a:txBody>
                    <a:bodyPr/>
                    <a:lstStyle/>
                    <a:p>
                      <a:endParaRPr lang="en-AU"/>
                    </a:p>
                  </a:txBody>
                  <a:tcPr>
                    <a:lnT w="12700" cmpd="sng">
                      <a:noFill/>
                      <a:prstDash val="solid"/>
                    </a:lnT>
                  </a:tcPr>
                </a:tc>
                <a:tc>
                  <a:txBody>
                    <a:bodyPr/>
                    <a:lstStyle/>
                    <a:p>
                      <a:pPr marL="0" indent="0">
                        <a:lnSpc>
                          <a:spcPct val="115000"/>
                        </a:lnSpc>
                        <a:spcBef>
                          <a:spcPts val="200"/>
                        </a:spcBef>
                        <a:spcAft>
                          <a:spcPts val="200"/>
                        </a:spcAft>
                        <a:buFont typeface="+mj-lt"/>
                        <a:buNone/>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2. Supervision and teaching</a:t>
                      </a: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167745404"/>
                  </a:ext>
                </a:extLst>
              </a:tr>
              <a:tr h="169758">
                <a:tc vMerge="1">
                  <a:txBody>
                    <a:bodyPr/>
                    <a:lstStyle/>
                    <a:p>
                      <a:endParaRPr lang="en-AU"/>
                    </a:p>
                  </a:txBody>
                  <a:tcPr/>
                </a:tc>
                <a:tc>
                  <a:txBody>
                    <a:bodyPr/>
                    <a:lstStyle/>
                    <a:p>
                      <a:pPr marL="0" indent="0">
                        <a:lnSpc>
                          <a:spcPct val="115000"/>
                        </a:lnSpc>
                        <a:spcBef>
                          <a:spcPts val="200"/>
                        </a:spcBef>
                        <a:spcAft>
                          <a:spcPts val="200"/>
                        </a:spcAft>
                        <a:buFont typeface="+mj-lt"/>
                        <a:buNone/>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3. Quality and clinical research</a:t>
                      </a:r>
                      <a:endParaRPr lang="en-AU" sz="800" b="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65797299"/>
                  </a:ext>
                </a:extLst>
              </a:tr>
              <a:tr h="169758">
                <a:tc vMerge="1">
                  <a:txBody>
                    <a:bodyPr/>
                    <a:lstStyle/>
                    <a:p>
                      <a:endParaRPr lang="en-AU"/>
                    </a:p>
                  </a:txBody>
                  <a:tcPr/>
                </a:tc>
                <a:tc>
                  <a:txBody>
                    <a:bodyPr/>
                    <a:lstStyle/>
                    <a:p>
                      <a:pPr marL="0" indent="0">
                        <a:lnSpc>
                          <a:spcPct val="115000"/>
                        </a:lnSpc>
                        <a:spcBef>
                          <a:spcPts val="200"/>
                        </a:spcBef>
                        <a:spcAft>
                          <a:spcPts val="200"/>
                        </a:spcAft>
                        <a:buFont typeface="+mj-lt"/>
                        <a:buNone/>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4. Clinical assessment and management</a:t>
                      </a:r>
                      <a:endParaRPr lang="en-AU" sz="800" b="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993413488"/>
                  </a:ext>
                </a:extLst>
              </a:tr>
              <a:tr h="169758">
                <a:tc vMerge="1">
                  <a:txBody>
                    <a:bodyPr/>
                    <a:lstStyle/>
                    <a:p>
                      <a:endParaRPr lang="en-AU"/>
                    </a:p>
                  </a:txBody>
                  <a:tcPr/>
                </a:tc>
                <a:tc>
                  <a:txBody>
                    <a:bodyPr/>
                    <a:lstStyle/>
                    <a:p>
                      <a:pPr marL="0" indent="0">
                        <a:lnSpc>
                          <a:spcPct val="115000"/>
                        </a:lnSpc>
                        <a:spcBef>
                          <a:spcPts val="200"/>
                        </a:spcBef>
                        <a:spcAft>
                          <a:spcPts val="200"/>
                        </a:spcAft>
                        <a:buFont typeface="+mj-lt"/>
                        <a:buNone/>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5. Management of transitions in care</a:t>
                      </a:r>
                      <a:endParaRPr lang="en-AU" sz="800" b="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04765882"/>
                  </a:ext>
                </a:extLst>
              </a:tr>
              <a:tr h="169758">
                <a:tc vMerge="1">
                  <a:txBody>
                    <a:bodyPr/>
                    <a:lstStyle/>
                    <a:p>
                      <a:endParaRPr lang="en-AU"/>
                    </a:p>
                  </a:txBody>
                  <a:tcPr/>
                </a:tc>
                <a:tc>
                  <a:txBody>
                    <a:bodyPr/>
                    <a:lstStyle/>
                    <a:p>
                      <a:pPr marL="0" indent="0">
                        <a:lnSpc>
                          <a:spcPct val="115000"/>
                        </a:lnSpc>
                        <a:spcBef>
                          <a:spcPts val="200"/>
                        </a:spcBef>
                        <a:spcAft>
                          <a:spcPts val="200"/>
                        </a:spcAft>
                        <a:buFont typeface="+mj-lt"/>
                        <a:buNone/>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6. Acute care</a:t>
                      </a:r>
                      <a:endParaRPr lang="en-AU" sz="800" b="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60224265"/>
                  </a:ext>
                </a:extLst>
              </a:tr>
              <a:tr h="169758">
                <a:tc vMerge="1">
                  <a:txBody>
                    <a:bodyPr/>
                    <a:lstStyle/>
                    <a:p>
                      <a:endParaRPr lang="en-AU"/>
                    </a:p>
                  </a:txBody>
                  <a:tcPr/>
                </a:tc>
                <a:tc>
                  <a:txBody>
                    <a:bodyPr/>
                    <a:lstStyle/>
                    <a:p>
                      <a:pPr marL="0" indent="0">
                        <a:lnSpc>
                          <a:spcPct val="115000"/>
                        </a:lnSpc>
                        <a:spcBef>
                          <a:spcPts val="200"/>
                        </a:spcBef>
                        <a:spcAft>
                          <a:spcPts val="200"/>
                        </a:spcAft>
                        <a:buFont typeface="+mj-lt"/>
                        <a:buNone/>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7. Longitudinal care</a:t>
                      </a:r>
                      <a:endParaRPr lang="en-AU" sz="800" b="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33918248"/>
                  </a:ext>
                </a:extLst>
              </a:tr>
              <a:tr h="169758">
                <a:tc vMerge="1">
                  <a:txBody>
                    <a:bodyPr/>
                    <a:lstStyle/>
                    <a:p>
                      <a:endParaRPr lang="en-AU"/>
                    </a:p>
                  </a:txBody>
                  <a:tcPr/>
                </a:tc>
                <a:tc>
                  <a:txBody>
                    <a:bodyPr/>
                    <a:lstStyle/>
                    <a:p>
                      <a:pPr marL="0" indent="0">
                        <a:lnSpc>
                          <a:spcPct val="115000"/>
                        </a:lnSpc>
                        <a:spcBef>
                          <a:spcPts val="200"/>
                        </a:spcBef>
                        <a:spcAft>
                          <a:spcPts val="200"/>
                        </a:spcAft>
                        <a:buFont typeface="+mj-lt"/>
                        <a:buNone/>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8. Communications with patients</a:t>
                      </a:r>
                      <a:endParaRPr lang="en-AU" sz="800" b="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84566645"/>
                  </a:ext>
                </a:extLst>
              </a:tr>
              <a:tr h="169758">
                <a:tc vMerge="1">
                  <a:txBody>
                    <a:bodyPr/>
                    <a:lstStyle/>
                    <a:p>
                      <a:endParaRPr lang="en-AU"/>
                    </a:p>
                  </a:txBody>
                  <a:tcPr/>
                </a:tc>
                <a:tc>
                  <a:txBody>
                    <a:bodyPr/>
                    <a:lstStyle/>
                    <a:p>
                      <a:pPr marL="0" indent="0">
                        <a:lnSpc>
                          <a:spcPct val="115000"/>
                        </a:lnSpc>
                        <a:spcBef>
                          <a:spcPts val="200"/>
                        </a:spcBef>
                        <a:spcAft>
                          <a:spcPts val="200"/>
                        </a:spcAft>
                        <a:buFont typeface="+mj-lt"/>
                        <a:buNone/>
                      </a:pPr>
                      <a:r>
                        <a:rPr lang="en-AU" sz="800" b="1" kern="1200">
                          <a:solidFill>
                            <a:srgbClr val="404040"/>
                          </a:solidFill>
                          <a:effectLst/>
                          <a:latin typeface="Arial" panose="020B0604020202020204" pitchFamily="34" charset="0"/>
                          <a:ea typeface="Times New Roman" panose="02020603050405020304" pitchFamily="18" charset="0"/>
                          <a:cs typeface="Arial" panose="020B0604020202020204" pitchFamily="34" charset="0"/>
                        </a:rPr>
                        <a:t>9. Prescribing</a:t>
                      </a:r>
                      <a:endParaRPr lang="en-AU" sz="800" b="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25545309"/>
                  </a:ext>
                </a:extLst>
              </a:tr>
              <a:tr h="169758">
                <a:tc vMerge="1">
                  <a:txBody>
                    <a:bodyPr/>
                    <a:lstStyle/>
                    <a:p>
                      <a:endParaRPr lang="en-AU"/>
                    </a:p>
                  </a:txBody>
                  <a:tcPr/>
                </a:tc>
                <a:tc>
                  <a:txBody>
                    <a:bodyPr/>
                    <a:lstStyle/>
                    <a:p>
                      <a:pPr marL="0" indent="0">
                        <a:lnSpc>
                          <a:spcPct val="115000"/>
                        </a:lnSpc>
                        <a:spcBef>
                          <a:spcPts val="200"/>
                        </a:spcBef>
                        <a:spcAft>
                          <a:spcPts val="200"/>
                        </a:spcAft>
                        <a:buFont typeface="+mj-lt"/>
                        <a:buNone/>
                      </a:pPr>
                      <a:r>
                        <a:rPr lang="en-AU" sz="800" b="1" kern="1200">
                          <a:solidFill>
                            <a:srgbClr val="404040"/>
                          </a:solidFill>
                          <a:effectLst/>
                          <a:latin typeface="Arial" panose="020B0604020202020204" pitchFamily="34" charset="0"/>
                          <a:ea typeface="Times New Roman" panose="02020603050405020304" pitchFamily="18" charset="0"/>
                          <a:cs typeface="Arial" panose="020B0604020202020204" pitchFamily="34" charset="0"/>
                        </a:rPr>
                        <a:t>10. Procedures</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8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8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8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8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73215944"/>
                  </a:ext>
                </a:extLst>
              </a:tr>
              <a:tr h="169758">
                <a:tc vMerge="1">
                  <a:txBody>
                    <a:bodyPr/>
                    <a:lstStyle/>
                    <a:p>
                      <a:endParaRPr lang="en-AU"/>
                    </a:p>
                  </a:txBody>
                  <a:tcPr/>
                </a:tc>
                <a:tc>
                  <a:txBody>
                    <a:bodyPr/>
                    <a:lstStyle/>
                    <a:p>
                      <a:pPr marL="0" indent="0">
                        <a:lnSpc>
                          <a:spcPct val="115000"/>
                        </a:lnSpc>
                        <a:spcBef>
                          <a:spcPts val="200"/>
                        </a:spcBef>
                        <a:spcAft>
                          <a:spcPts val="200"/>
                        </a:spcAft>
                        <a:buFont typeface="+mj-lt"/>
                        <a:buNone/>
                      </a:pPr>
                      <a:r>
                        <a:rPr lang="en-AU" sz="800" b="1" kern="1200">
                          <a:solidFill>
                            <a:srgbClr val="404040"/>
                          </a:solidFill>
                          <a:effectLst/>
                          <a:latin typeface="Arial" panose="020B0604020202020204" pitchFamily="34" charset="0"/>
                          <a:ea typeface="Times New Roman" panose="02020603050405020304" pitchFamily="18" charset="0"/>
                          <a:cs typeface="Arial" panose="020B0604020202020204" pitchFamily="34" charset="0"/>
                        </a:rPr>
                        <a:t>11. Investigations</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032622058"/>
                  </a:ext>
                </a:extLst>
              </a:tr>
              <a:tr h="169758">
                <a:tc vMerge="1">
                  <a:txBody>
                    <a:bodyPr/>
                    <a:lstStyle/>
                    <a:p>
                      <a:endParaRPr lang="en-AU"/>
                    </a:p>
                  </a:txBody>
                  <a:tcPr/>
                </a:tc>
                <a:tc>
                  <a:txBody>
                    <a:bodyPr/>
                    <a:lstStyle/>
                    <a:p>
                      <a:pPr marL="0" indent="0">
                        <a:lnSpc>
                          <a:spcPct val="115000"/>
                        </a:lnSpc>
                        <a:spcBef>
                          <a:spcPts val="200"/>
                        </a:spcBef>
                        <a:spcAft>
                          <a:spcPts val="200"/>
                        </a:spcAft>
                        <a:buFont typeface="+mj-lt"/>
                        <a:buNone/>
                      </a:pPr>
                      <a:r>
                        <a:rPr lang="en-AU" sz="800" b="1" kern="1200">
                          <a:solidFill>
                            <a:srgbClr val="404040"/>
                          </a:solidFill>
                          <a:effectLst/>
                          <a:latin typeface="Arial" panose="020B0604020202020204" pitchFamily="34" charset="0"/>
                          <a:ea typeface="Times New Roman" panose="02020603050405020304" pitchFamily="18" charset="0"/>
                          <a:cs typeface="Arial" panose="020B0604020202020204" pitchFamily="34" charset="0"/>
                        </a:rPr>
                        <a:t>12. Clinic management</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18261564"/>
                  </a:ext>
                </a:extLst>
              </a:tr>
              <a:tr h="169758">
                <a:tc vMerge="1">
                  <a:txBody>
                    <a:bodyPr/>
                    <a:lstStyle/>
                    <a:p>
                      <a:endParaRPr lang="en-AU"/>
                    </a:p>
                  </a:txBody>
                  <a:tcPr/>
                </a:tc>
                <a:tc>
                  <a:txBody>
                    <a:bodyPr/>
                    <a:lstStyle/>
                    <a:p>
                      <a:pPr marL="0" indent="0">
                        <a:lnSpc>
                          <a:spcPct val="115000"/>
                        </a:lnSpc>
                        <a:spcBef>
                          <a:spcPts val="200"/>
                        </a:spcBef>
                        <a:spcAft>
                          <a:spcPts val="200"/>
                        </a:spcAft>
                        <a:buFont typeface="+mj-lt"/>
                        <a:buNone/>
                      </a:pPr>
                      <a:r>
                        <a:rPr lang="en-US" sz="800" b="1" kern="1200">
                          <a:solidFill>
                            <a:srgbClr val="404040"/>
                          </a:solidFill>
                          <a:effectLst/>
                          <a:latin typeface="Arial" panose="020B0604020202020204" pitchFamily="34" charset="0"/>
                          <a:ea typeface="Calibri" panose="020F0502020204030204" pitchFamily="34" charset="0"/>
                          <a:cs typeface="Arial" panose="020B0604020202020204" pitchFamily="34" charset="0"/>
                        </a:rPr>
                        <a:t>13. End-of-life care</a:t>
                      </a:r>
                      <a:endParaRPr lang="en-AU" sz="800" b="1" kern="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071573490"/>
                  </a:ext>
                </a:extLst>
              </a:tr>
              <a:tr h="169758">
                <a:tc rowSpan="11">
                  <a:txBody>
                    <a:bodyPr/>
                    <a:lstStyle/>
                    <a:p>
                      <a:pPr marL="71755" marR="71755" algn="ctr">
                        <a:lnSpc>
                          <a:spcPct val="115000"/>
                        </a:lnSpc>
                        <a:spcBef>
                          <a:spcPts val="800"/>
                        </a:spcBef>
                        <a:spcAft>
                          <a:spcPts val="8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Know (Knowledge Guides)</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8986" marR="48986"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F3D68D"/>
                    </a:solidFill>
                  </a:tcPr>
                </a:tc>
                <a:tc>
                  <a:txBody>
                    <a:bodyPr/>
                    <a:lstStyle/>
                    <a:p>
                      <a:pPr marL="0" indent="0">
                        <a:lnSpc>
                          <a:spcPct val="115000"/>
                        </a:lnSpc>
                        <a:spcBef>
                          <a:spcPts val="200"/>
                        </a:spcBef>
                        <a:spcAft>
                          <a:spcPts val="200"/>
                        </a:spcAft>
                        <a:buFont typeface="+mj-lt"/>
                        <a:buNone/>
                      </a:pPr>
                      <a:r>
                        <a:rPr lang="en-AU" sz="800" b="1" kern="1200">
                          <a:solidFill>
                            <a:srgbClr val="404040"/>
                          </a:solidFill>
                          <a:effectLst/>
                          <a:latin typeface="Arial" panose="020B0604020202020204" pitchFamily="34" charset="0"/>
                          <a:ea typeface="Times New Roman" panose="02020603050405020304" pitchFamily="18" charset="0"/>
                          <a:cs typeface="Arial" panose="020B0604020202020204" pitchFamily="34" charset="0"/>
                        </a:rPr>
                        <a:t>1. Anaemia and iron disorders</a:t>
                      </a: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8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8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8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kumimoji="0" lang="en-AU" sz="8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8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61665346"/>
                  </a:ext>
                </a:extLst>
              </a:tr>
              <a:tr h="169758">
                <a:tc vMerge="1">
                  <a:txBody>
                    <a:bodyPr/>
                    <a:lstStyle/>
                    <a:p>
                      <a:pPr marL="71755" marR="71755" algn="ctr">
                        <a:lnSpc>
                          <a:spcPct val="115000"/>
                        </a:lnSpc>
                        <a:spcBef>
                          <a:spcPts val="800"/>
                        </a:spcBef>
                        <a:spcAft>
                          <a:spcPts val="800"/>
                        </a:spcAft>
                      </a:pPr>
                      <a:r>
                        <a:rPr lang="en-AU" sz="1000" b="1">
                          <a:solidFill>
                            <a:srgbClr val="404040"/>
                          </a:solidFill>
                          <a:effectLst/>
                          <a:latin typeface="Arial" panose="020B0604020202020204" pitchFamily="34" charset="0"/>
                          <a:ea typeface="Calibri" panose="020F0502020204030204" pitchFamily="34" charset="0"/>
                          <a:cs typeface="Arial" panose="020B0604020202020204" pitchFamily="34" charset="0"/>
                        </a:rPr>
                        <a:t>Know (Knowledge Guides)</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E9B32B"/>
                    </a:solidFill>
                  </a:tcPr>
                </a:tc>
                <a:tc>
                  <a:txBody>
                    <a:bodyPr/>
                    <a:lstStyle/>
                    <a:p>
                      <a:pPr marL="0" indent="0">
                        <a:lnSpc>
                          <a:spcPct val="115000"/>
                        </a:lnSpc>
                        <a:spcBef>
                          <a:spcPts val="200"/>
                        </a:spcBef>
                        <a:spcAft>
                          <a:spcPts val="200"/>
                        </a:spcAft>
                        <a:buFont typeface="+mj-lt"/>
                        <a:buNone/>
                      </a:pPr>
                      <a:r>
                        <a:rPr lang="en-AU" sz="800" b="1" kern="1200">
                          <a:solidFill>
                            <a:srgbClr val="404040"/>
                          </a:solidFill>
                          <a:effectLst/>
                          <a:latin typeface="Arial" panose="020B0604020202020204" pitchFamily="34" charset="0"/>
                          <a:ea typeface="Times New Roman" panose="02020603050405020304" pitchFamily="18" charset="0"/>
                          <a:cs typeface="Arial" panose="020B0604020202020204" pitchFamily="34" charset="0"/>
                        </a:rPr>
                        <a:t>2. Bone marrow failure syndromes and </a:t>
                      </a:r>
                      <a:r>
                        <a:rPr lang="en-AU" sz="800" b="1" kern="1200" err="1">
                          <a:solidFill>
                            <a:srgbClr val="404040"/>
                          </a:solidFill>
                          <a:effectLst/>
                          <a:latin typeface="Arial" panose="020B0604020202020204" pitchFamily="34" charset="0"/>
                          <a:ea typeface="Times New Roman" panose="02020603050405020304" pitchFamily="18" charset="0"/>
                          <a:cs typeface="Arial" panose="020B0604020202020204" pitchFamily="34" charset="0"/>
                        </a:rPr>
                        <a:t>cytopenias</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1612899"/>
                  </a:ext>
                </a:extLst>
              </a:tr>
              <a:tr h="169758">
                <a:tc vMerge="1">
                  <a:txBody>
                    <a:bodyPr/>
                    <a:lstStyle/>
                    <a:p>
                      <a:pPr marL="71755" marR="71755" algn="ctr">
                        <a:lnSpc>
                          <a:spcPct val="115000"/>
                        </a:lnSpc>
                        <a:spcBef>
                          <a:spcPts val="800"/>
                        </a:spcBef>
                        <a:spcAft>
                          <a:spcPts val="800"/>
                        </a:spcAft>
                      </a:pPr>
                      <a:r>
                        <a:rPr lang="en-AU" sz="1000" b="1">
                          <a:solidFill>
                            <a:srgbClr val="404040"/>
                          </a:solidFill>
                          <a:effectLst/>
                          <a:latin typeface="Arial" panose="020B0604020202020204" pitchFamily="34" charset="0"/>
                          <a:ea typeface="Calibri" panose="020F0502020204030204" pitchFamily="34" charset="0"/>
                          <a:cs typeface="Arial" panose="020B0604020202020204" pitchFamily="34" charset="0"/>
                        </a:rPr>
                        <a:t>Know (Knowledge Guides)</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E9B32B"/>
                    </a:solidFill>
                  </a:tcPr>
                </a:tc>
                <a:tc>
                  <a:txBody>
                    <a:bodyPr/>
                    <a:lstStyle/>
                    <a:p>
                      <a:pPr marL="0" indent="0">
                        <a:lnSpc>
                          <a:spcPct val="115000"/>
                        </a:lnSpc>
                        <a:spcBef>
                          <a:spcPts val="200"/>
                        </a:spcBef>
                        <a:spcAft>
                          <a:spcPts val="200"/>
                        </a:spcAft>
                        <a:buFont typeface="+mj-lt"/>
                        <a:buNone/>
                      </a:pPr>
                      <a:r>
                        <a:rPr lang="en-AU" sz="800" b="1" kern="1200">
                          <a:solidFill>
                            <a:srgbClr val="404040"/>
                          </a:solidFill>
                          <a:effectLst/>
                          <a:latin typeface="Arial" panose="020B0604020202020204" pitchFamily="34" charset="0"/>
                          <a:ea typeface="Times New Roman" panose="02020603050405020304" pitchFamily="18" charset="0"/>
                          <a:cs typeface="Arial" panose="020B0604020202020204" pitchFamily="34" charset="0"/>
                        </a:rPr>
                        <a:t>3. Myeloid disorders</a:t>
                      </a: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473755261"/>
                  </a:ext>
                </a:extLst>
              </a:tr>
              <a:tr h="169758">
                <a:tc vMerge="1">
                  <a:txBody>
                    <a:bodyPr/>
                    <a:lstStyle/>
                    <a:p>
                      <a:pPr marL="71755" marR="71755" algn="ctr">
                        <a:lnSpc>
                          <a:spcPct val="115000"/>
                        </a:lnSpc>
                        <a:spcBef>
                          <a:spcPts val="800"/>
                        </a:spcBef>
                        <a:spcAft>
                          <a:spcPts val="800"/>
                        </a:spcAft>
                      </a:pP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noFill/>
                      <a:prstDash val="solid"/>
                      <a:round/>
                      <a:headEnd type="none" w="med" len="med"/>
                      <a:tailEnd type="none" w="med" len="med"/>
                    </a:lnB>
                    <a:solidFill>
                      <a:srgbClr val="E9B32B"/>
                    </a:solidFill>
                  </a:tcPr>
                </a:tc>
                <a:tc>
                  <a:txBody>
                    <a:bodyPr/>
                    <a:lstStyle/>
                    <a:p>
                      <a:pPr marL="0" marR="0" lvl="0" indent="0" algn="l" defTabSz="1280160" rtl="0" eaLnBrk="1" fontAlgn="auto" latinLnBrk="0" hangingPunct="1">
                        <a:lnSpc>
                          <a:spcPct val="115000"/>
                        </a:lnSpc>
                        <a:spcBef>
                          <a:spcPts val="200"/>
                        </a:spcBef>
                        <a:spcAft>
                          <a:spcPts val="200"/>
                        </a:spcAft>
                        <a:buClrTx/>
                        <a:buSzTx/>
                        <a:buFont typeface="+mj-lt"/>
                        <a:buNone/>
                        <a:tabLst/>
                        <a:defRPr/>
                      </a:pPr>
                      <a:r>
                        <a:rPr lang="en-AU" sz="800" b="1" kern="1200">
                          <a:solidFill>
                            <a:srgbClr val="404040"/>
                          </a:solidFill>
                          <a:effectLst/>
                          <a:latin typeface="Arial" panose="020B0604020202020204" pitchFamily="34" charset="0"/>
                          <a:ea typeface="Times New Roman" panose="02020603050405020304" pitchFamily="18" charset="0"/>
                          <a:cs typeface="Arial" panose="020B0604020202020204" pitchFamily="34" charset="0"/>
                        </a:rPr>
                        <a:t>4. Lymphoid disorders</a:t>
                      </a: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088248557"/>
                  </a:ext>
                </a:extLst>
              </a:tr>
              <a:tr h="169758">
                <a:tc vMerge="1">
                  <a:txBody>
                    <a:bodyPr/>
                    <a:lstStyle/>
                    <a:p>
                      <a:pPr marL="71755" marR="71755" algn="ctr">
                        <a:lnSpc>
                          <a:spcPct val="115000"/>
                        </a:lnSpc>
                        <a:spcBef>
                          <a:spcPts val="800"/>
                        </a:spcBef>
                        <a:spcAft>
                          <a:spcPts val="800"/>
                        </a:spcAft>
                      </a:pP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noFill/>
                      <a:prstDash val="solid"/>
                      <a:round/>
                      <a:headEnd type="none" w="med" len="med"/>
                      <a:tailEnd type="none" w="med" len="med"/>
                    </a:lnB>
                    <a:solidFill>
                      <a:srgbClr val="E9B32B"/>
                    </a:solidFill>
                  </a:tcPr>
                </a:tc>
                <a:tc>
                  <a:txBody>
                    <a:bodyPr/>
                    <a:lstStyle/>
                    <a:p>
                      <a:pPr marL="0" marR="0" lvl="0" indent="0" algn="l" defTabSz="1280160" rtl="0" eaLnBrk="1" fontAlgn="auto" latinLnBrk="0" hangingPunct="1">
                        <a:lnSpc>
                          <a:spcPct val="115000"/>
                        </a:lnSpc>
                        <a:spcBef>
                          <a:spcPts val="200"/>
                        </a:spcBef>
                        <a:spcAft>
                          <a:spcPts val="200"/>
                        </a:spcAft>
                        <a:buClrTx/>
                        <a:buSzTx/>
                        <a:buFont typeface="+mj-lt"/>
                        <a:buNone/>
                        <a:tabLst/>
                        <a:defRPr/>
                      </a:pPr>
                      <a:r>
                        <a:rPr lang="en-AU" sz="800" b="1" kern="1200">
                          <a:solidFill>
                            <a:srgbClr val="404040"/>
                          </a:solidFill>
                          <a:effectLst/>
                          <a:latin typeface="Arial" panose="020B0604020202020204" pitchFamily="34" charset="0"/>
                          <a:ea typeface="Times New Roman" panose="02020603050405020304" pitchFamily="18" charset="0"/>
                          <a:cs typeface="Arial" panose="020B0604020202020204" pitchFamily="34" charset="0"/>
                        </a:rPr>
                        <a:t>5. Plasma cell dyscrasias</a:t>
                      </a: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39101159"/>
                  </a:ext>
                </a:extLst>
              </a:tr>
              <a:tr h="169758">
                <a:tc vMerge="1">
                  <a:txBody>
                    <a:bodyPr/>
                    <a:lstStyle/>
                    <a:p>
                      <a:pPr marL="71755" marR="71755" algn="ctr">
                        <a:lnSpc>
                          <a:spcPct val="115000"/>
                        </a:lnSpc>
                        <a:spcBef>
                          <a:spcPts val="800"/>
                        </a:spcBef>
                        <a:spcAft>
                          <a:spcPts val="800"/>
                        </a:spcAft>
                      </a:pP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E9B32B"/>
                    </a:solidFill>
                  </a:tcPr>
                </a:tc>
                <a:tc>
                  <a:txBody>
                    <a:bodyPr/>
                    <a:lstStyle/>
                    <a:p>
                      <a:pPr marL="0" indent="0">
                        <a:lnSpc>
                          <a:spcPct val="115000"/>
                        </a:lnSpc>
                        <a:spcBef>
                          <a:spcPts val="200"/>
                        </a:spcBef>
                        <a:spcAft>
                          <a:spcPts val="200"/>
                        </a:spcAft>
                        <a:buFont typeface="+mj-lt"/>
                        <a:buNone/>
                      </a:pPr>
                      <a:r>
                        <a:rPr lang="en-AU" sz="800" b="1" kern="1200">
                          <a:solidFill>
                            <a:srgbClr val="404040"/>
                          </a:solidFill>
                          <a:effectLst/>
                          <a:latin typeface="Arial" panose="020B0604020202020204" pitchFamily="34" charset="0"/>
                          <a:ea typeface="Calibri" panose="020F0502020204030204" pitchFamily="34" charset="0"/>
                          <a:cs typeface="Arial" panose="020B0604020202020204" pitchFamily="34" charset="0"/>
                        </a:rPr>
                        <a:t>6. Bone marrow transplantation</a:t>
                      </a: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03449872"/>
                  </a:ext>
                </a:extLst>
              </a:tr>
              <a:tr h="169758">
                <a:tc vMerge="1">
                  <a:txBody>
                    <a:bodyPr/>
                    <a:lstStyle/>
                    <a:p>
                      <a:pPr marL="71755" marR="71755" algn="ctr">
                        <a:lnSpc>
                          <a:spcPct val="115000"/>
                        </a:lnSpc>
                        <a:spcBef>
                          <a:spcPts val="800"/>
                        </a:spcBef>
                        <a:spcAft>
                          <a:spcPts val="800"/>
                        </a:spcAft>
                      </a:pP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3D68D"/>
                    </a:solidFill>
                  </a:tcPr>
                </a:tc>
                <a:tc>
                  <a:txBody>
                    <a:bodyPr/>
                    <a:lstStyle/>
                    <a:p>
                      <a:pPr marL="0" indent="0">
                        <a:lnSpc>
                          <a:spcPct val="115000"/>
                        </a:lnSpc>
                        <a:spcBef>
                          <a:spcPts val="200"/>
                        </a:spcBef>
                        <a:spcAft>
                          <a:spcPts val="200"/>
                        </a:spcAft>
                        <a:buFont typeface="+mj-lt"/>
                        <a:buNone/>
                      </a:pPr>
                      <a:r>
                        <a:rPr lang="en-AU" sz="800" b="1" kern="1200">
                          <a:solidFill>
                            <a:srgbClr val="404040"/>
                          </a:solidFill>
                          <a:effectLst/>
                          <a:latin typeface="Arial" panose="020B0604020202020204" pitchFamily="34" charset="0"/>
                          <a:ea typeface="Calibri" panose="020F0502020204030204" pitchFamily="34" charset="0"/>
                          <a:cs typeface="Arial" panose="020B0604020202020204" pitchFamily="34" charset="0"/>
                        </a:rPr>
                        <a:t>7.</a:t>
                      </a:r>
                      <a:r>
                        <a:rPr lang="en-US" sz="800" b="1" kern="1200">
                          <a:solidFill>
                            <a:srgbClr val="404040"/>
                          </a:solidFill>
                          <a:effectLst/>
                          <a:latin typeface="Arial" panose="020B0604020202020204" pitchFamily="34" charset="0"/>
                          <a:ea typeface="Calibri" panose="020F0502020204030204" pitchFamily="34" charset="0"/>
                          <a:cs typeface="Arial" panose="020B0604020202020204" pitchFamily="34" charset="0"/>
                        </a:rPr>
                        <a:t> Cellular and immune effector therapies </a:t>
                      </a:r>
                      <a:endParaRPr lang="en-AU" sz="800" b="1" kern="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13454725"/>
                  </a:ext>
                </a:extLst>
              </a:tr>
              <a:tr h="169758">
                <a:tc vMerge="1">
                  <a:txBody>
                    <a:bodyPr/>
                    <a:lstStyle/>
                    <a:p>
                      <a:pPr marL="71755" marR="71755" algn="ctr">
                        <a:lnSpc>
                          <a:spcPct val="115000"/>
                        </a:lnSpc>
                        <a:spcBef>
                          <a:spcPts val="800"/>
                        </a:spcBef>
                        <a:spcAft>
                          <a:spcPts val="800"/>
                        </a:spcAft>
                      </a:pP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F3D68D"/>
                    </a:solidFill>
                  </a:tcPr>
                </a:tc>
                <a:tc>
                  <a:txBody>
                    <a:bodyPr/>
                    <a:lstStyle/>
                    <a:p>
                      <a:pPr marL="0" indent="0">
                        <a:lnSpc>
                          <a:spcPct val="115000"/>
                        </a:lnSpc>
                        <a:spcBef>
                          <a:spcPts val="200"/>
                        </a:spcBef>
                        <a:spcAft>
                          <a:spcPts val="200"/>
                        </a:spcAft>
                        <a:buFont typeface="+mj-lt"/>
                        <a:buNone/>
                      </a:pPr>
                      <a:r>
                        <a:rPr lang="en-AU" sz="800" b="1" kern="1200">
                          <a:solidFill>
                            <a:srgbClr val="404040"/>
                          </a:solidFill>
                          <a:effectLst/>
                          <a:latin typeface="Arial" panose="020B0604020202020204" pitchFamily="34" charset="0"/>
                          <a:ea typeface="Calibri" panose="020F0502020204030204" pitchFamily="34" charset="0"/>
                          <a:cs typeface="Arial" panose="020B0604020202020204" pitchFamily="34" charset="0"/>
                        </a:rPr>
                        <a:t>8. Thrombotic disorders </a:t>
                      </a: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72193896"/>
                  </a:ext>
                </a:extLst>
              </a:tr>
              <a:tr h="169758">
                <a:tc vMerge="1">
                  <a:txBody>
                    <a:bodyPr/>
                    <a:lstStyle/>
                    <a:p>
                      <a:pPr marL="71755" marR="71755" algn="ctr">
                        <a:lnSpc>
                          <a:spcPct val="115000"/>
                        </a:lnSpc>
                        <a:spcBef>
                          <a:spcPts val="800"/>
                        </a:spcBef>
                        <a:spcAft>
                          <a:spcPts val="800"/>
                        </a:spcAft>
                      </a:pP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3D68D"/>
                    </a:solidFill>
                  </a:tcPr>
                </a:tc>
                <a:tc>
                  <a:txBody>
                    <a:bodyPr/>
                    <a:lstStyle/>
                    <a:p>
                      <a:pPr marL="0" indent="0">
                        <a:lnSpc>
                          <a:spcPct val="115000"/>
                        </a:lnSpc>
                        <a:spcBef>
                          <a:spcPts val="200"/>
                        </a:spcBef>
                        <a:spcAft>
                          <a:spcPts val="200"/>
                        </a:spcAft>
                        <a:buFont typeface="+mj-lt"/>
                        <a:buNone/>
                      </a:pPr>
                      <a:r>
                        <a:rPr lang="en-AU" sz="800" b="1" kern="1200">
                          <a:solidFill>
                            <a:srgbClr val="404040"/>
                          </a:solidFill>
                          <a:effectLst/>
                          <a:latin typeface="Arial" panose="020B0604020202020204" pitchFamily="34" charset="0"/>
                          <a:ea typeface="Calibri" panose="020F0502020204030204" pitchFamily="34" charset="0"/>
                          <a:cs typeface="Arial" panose="020B0604020202020204" pitchFamily="34" charset="0"/>
                        </a:rPr>
                        <a:t>9. Bleeding disorders </a:t>
                      </a: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701235980"/>
                  </a:ext>
                </a:extLst>
              </a:tr>
              <a:tr h="169758">
                <a:tc vMerge="1">
                  <a:txBody>
                    <a:bodyPr/>
                    <a:lstStyle/>
                    <a:p>
                      <a:pPr marL="71755" marR="71755" algn="ctr">
                        <a:lnSpc>
                          <a:spcPct val="115000"/>
                        </a:lnSpc>
                        <a:spcBef>
                          <a:spcPts val="800"/>
                        </a:spcBef>
                        <a:spcAft>
                          <a:spcPts val="800"/>
                        </a:spcAft>
                      </a:pP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3D68D"/>
                    </a:solidFill>
                  </a:tcPr>
                </a:tc>
                <a:tc>
                  <a:txBody>
                    <a:bodyPr/>
                    <a:lstStyle/>
                    <a:p>
                      <a:pPr marL="0" indent="0">
                        <a:lnSpc>
                          <a:spcPct val="115000"/>
                        </a:lnSpc>
                        <a:spcBef>
                          <a:spcPts val="600"/>
                        </a:spcBef>
                        <a:spcAft>
                          <a:spcPts val="0"/>
                        </a:spcAft>
                        <a:buFont typeface="+mj-lt"/>
                        <a:buNone/>
                      </a:pPr>
                      <a:r>
                        <a:rPr lang="en-AU" sz="800" b="1" kern="1200">
                          <a:solidFill>
                            <a:srgbClr val="404040"/>
                          </a:solidFill>
                          <a:effectLst/>
                          <a:latin typeface="Arial" panose="020B0604020202020204" pitchFamily="34" charset="0"/>
                          <a:ea typeface="Calibri" panose="020F0502020204030204" pitchFamily="34" charset="0"/>
                          <a:cs typeface="Arial" panose="020B0604020202020204" pitchFamily="34" charset="0"/>
                        </a:rPr>
                        <a:t>10. Transfusion medicine</a:t>
                      </a: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nSpc>
                          <a:spcPct val="115000"/>
                        </a:lnSpc>
                        <a:spcBef>
                          <a:spcPts val="200"/>
                        </a:spcBef>
                        <a:spcAft>
                          <a:spcPts val="200"/>
                        </a:spcAft>
                      </a:pPr>
                      <a:r>
                        <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8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534366182"/>
                  </a:ext>
                </a:extLst>
              </a:tr>
              <a:tr h="169758">
                <a:tc vMerge="1">
                  <a:txBody>
                    <a:bodyPr/>
                    <a:lstStyle/>
                    <a:p>
                      <a:endParaRPr lang="en-AU"/>
                    </a:p>
                  </a:txBody>
                  <a:tcPr/>
                </a:tc>
                <a:tc>
                  <a:txBody>
                    <a:bodyPr/>
                    <a:lstStyle/>
                    <a:p>
                      <a:pPr marL="0" indent="0">
                        <a:lnSpc>
                          <a:spcPct val="115000"/>
                        </a:lnSpc>
                        <a:spcBef>
                          <a:spcPts val="600"/>
                        </a:spcBef>
                        <a:spcAft>
                          <a:spcPts val="0"/>
                        </a:spcAft>
                        <a:buFont typeface="+mj-lt"/>
                        <a:buNone/>
                      </a:pPr>
                      <a:r>
                        <a:rPr lang="en-US" sz="800" b="1" kern="1200">
                          <a:solidFill>
                            <a:srgbClr val="404040"/>
                          </a:solidFill>
                          <a:effectLst/>
                          <a:latin typeface="Arial" panose="020B0604020202020204" pitchFamily="34" charset="0"/>
                          <a:ea typeface="Calibri" panose="020F0502020204030204" pitchFamily="34" charset="0"/>
                          <a:cs typeface="Arial" panose="020B0604020202020204" pitchFamily="34" charset="0"/>
                        </a:rPr>
                        <a:t>11. Laboratory </a:t>
                      </a:r>
                      <a:r>
                        <a:rPr lang="en-US" sz="800" b="1" kern="1200" err="1">
                          <a:solidFill>
                            <a:srgbClr val="404040"/>
                          </a:solidFill>
                          <a:effectLst/>
                          <a:latin typeface="Arial" panose="020B0604020202020204" pitchFamily="34" charset="0"/>
                          <a:ea typeface="Calibri" panose="020F0502020204030204" pitchFamily="34" charset="0"/>
                          <a:cs typeface="Arial" panose="020B0604020202020204" pitchFamily="34" charset="0"/>
                        </a:rPr>
                        <a:t>haematology</a:t>
                      </a:r>
                      <a:r>
                        <a:rPr lang="en-US" sz="800" b="1" kern="1200">
                          <a:solidFill>
                            <a:srgbClr val="404040"/>
                          </a:solidFill>
                          <a:effectLst/>
                          <a:latin typeface="Arial" panose="020B0604020202020204" pitchFamily="34" charset="0"/>
                          <a:ea typeface="Calibri" panose="020F0502020204030204" pitchFamily="34" charset="0"/>
                          <a:cs typeface="Arial" panose="020B0604020202020204" pitchFamily="34" charset="0"/>
                        </a:rPr>
                        <a:t> in clinical practice</a:t>
                      </a:r>
                      <a:endParaRPr lang="en-AU" sz="800" b="1" kern="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95000"/>
                      </a:schemeClr>
                    </a:solidFill>
                  </a:tcPr>
                </a:tc>
                <a:tc>
                  <a:txBody>
                    <a:bodyPr/>
                    <a:lstStyle/>
                    <a:p>
                      <a:pPr>
                        <a:lnSpc>
                          <a:spcPct val="115000"/>
                        </a:lnSpc>
                        <a:spcBef>
                          <a:spcPts val="200"/>
                        </a:spcBef>
                        <a:spcAft>
                          <a:spcPts val="200"/>
                        </a:spcAft>
                      </a:pPr>
                      <a:r>
                        <a:rPr lang="en-US"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nSpc>
                          <a:spcPct val="115000"/>
                        </a:lnSpc>
                        <a:spcBef>
                          <a:spcPts val="200"/>
                        </a:spcBef>
                        <a:spcAft>
                          <a:spcPts val="200"/>
                        </a:spcAft>
                      </a:pPr>
                      <a:r>
                        <a:rPr lang="en-US"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nSpc>
                          <a:spcPct val="115000"/>
                        </a:lnSpc>
                        <a:spcBef>
                          <a:spcPts val="200"/>
                        </a:spcBef>
                        <a:spcAft>
                          <a:spcPts val="200"/>
                        </a:spcAft>
                      </a:pPr>
                      <a:r>
                        <a:rPr lang="en-US"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nSpc>
                          <a:spcPct val="115000"/>
                        </a:lnSpc>
                        <a:spcBef>
                          <a:spcPts val="200"/>
                        </a:spcBef>
                        <a:spcAft>
                          <a:spcPts val="200"/>
                        </a:spcAft>
                      </a:pPr>
                      <a:r>
                        <a:rPr lang="en-US" sz="8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800" b="1">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4226" marR="342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83303731"/>
                  </a:ext>
                </a:extLst>
              </a:tr>
            </a:tbl>
          </a:graphicData>
        </a:graphic>
      </p:graphicFrame>
      <p:sp>
        <p:nvSpPr>
          <p:cNvPr id="40" name="TextBox 39">
            <a:extLst>
              <a:ext uri="{FF2B5EF4-FFF2-40B4-BE49-F238E27FC236}">
                <a16:creationId xmlns:a16="http://schemas.microsoft.com/office/drawing/2014/main" id="{D8113E91-F019-39D4-1AFF-DEA43BB0259F}"/>
              </a:ext>
            </a:extLst>
          </p:cNvPr>
          <p:cNvSpPr txBox="1"/>
          <p:nvPr/>
        </p:nvSpPr>
        <p:spPr>
          <a:xfrm>
            <a:off x="1674985" y="2982378"/>
            <a:ext cx="2706817" cy="306687"/>
          </a:xfrm>
          <a:prstGeom prst="rect">
            <a:avLst/>
          </a:prstGeom>
          <a:noFill/>
        </p:spPr>
        <p:txBody>
          <a:bodyPr wrap="square" rtlCol="0">
            <a:spAutoFit/>
          </a:bodyPr>
          <a:lstStyle/>
          <a:p>
            <a:r>
              <a:rPr lang="en-AU" sz="1393">
                <a:solidFill>
                  <a:schemeClr val="accent1"/>
                </a:solidFill>
                <a:latin typeface="Arial" panose="020B0604020202020204" pitchFamily="34" charset="0"/>
                <a:cs typeface="Arial" panose="020B0604020202020204" pitchFamily="34" charset="0"/>
              </a:rPr>
              <a:t>PROGRESS POINTS</a:t>
            </a:r>
          </a:p>
        </p:txBody>
      </p:sp>
      <p:sp>
        <p:nvSpPr>
          <p:cNvPr id="42" name="TextBox 41">
            <a:extLst>
              <a:ext uri="{FF2B5EF4-FFF2-40B4-BE49-F238E27FC236}">
                <a16:creationId xmlns:a16="http://schemas.microsoft.com/office/drawing/2014/main" id="{97DA89D3-E578-2298-EC99-6BC417D8FB78}"/>
              </a:ext>
            </a:extLst>
          </p:cNvPr>
          <p:cNvSpPr txBox="1"/>
          <p:nvPr/>
        </p:nvSpPr>
        <p:spPr>
          <a:xfrm>
            <a:off x="1674985" y="3263978"/>
            <a:ext cx="2886194" cy="1061509"/>
          </a:xfrm>
          <a:prstGeom prst="rect">
            <a:avLst/>
          </a:prstGeom>
          <a:noFill/>
        </p:spPr>
        <p:txBody>
          <a:bodyPr wrap="square" rtlCol="0">
            <a:spAutoFit/>
          </a:bodyPr>
          <a:lstStyle/>
          <a:p>
            <a:pPr marL="244933" indent="-244933">
              <a:lnSpc>
                <a:spcPct val="115000"/>
              </a:lnSpc>
              <a:spcBef>
                <a:spcPts val="214"/>
              </a:spcBef>
              <a:buClr>
                <a:srgbClr val="7F7F7F"/>
              </a:buClr>
              <a:buSzPts val="1100"/>
              <a:buFont typeface="Symbol" panose="05050102010706020507" pitchFamily="18" charset="2"/>
              <a:buChar char=""/>
            </a:pPr>
            <a:r>
              <a:rPr lang="en-AU" sz="750">
                <a:solidFill>
                  <a:srgbClr val="404040"/>
                </a:solidFill>
                <a:latin typeface="Arial" panose="020B0604020202020204" pitchFamily="34" charset="0"/>
                <a:ea typeface="Calibri" panose="020F0502020204030204" pitchFamily="34" charset="0"/>
                <a:cs typeface="Times New Roman" panose="02020603050405020304" pitchFamily="18" charset="0"/>
              </a:rPr>
              <a:t>An </a:t>
            </a:r>
            <a:r>
              <a:rPr lang="en-AU" sz="750" b="1">
                <a:solidFill>
                  <a:srgbClr val="384967"/>
                </a:solidFill>
                <a:latin typeface="Arial" panose="020B0604020202020204" pitchFamily="34" charset="0"/>
                <a:ea typeface="Calibri" panose="020F0502020204030204" pitchFamily="34" charset="0"/>
                <a:cs typeface="Times New Roman" panose="02020603050405020304" pitchFamily="18" charset="0"/>
              </a:rPr>
              <a:t>entry</a:t>
            </a:r>
            <a:r>
              <a:rPr lang="en-AU" sz="750">
                <a:solidFill>
                  <a:srgbClr val="384967"/>
                </a:solidFill>
                <a:latin typeface="Arial" panose="020B0604020202020204" pitchFamily="34" charset="0"/>
                <a:ea typeface="Calibri" panose="020F0502020204030204" pitchFamily="34" charset="0"/>
                <a:cs typeface="Times New Roman" panose="02020603050405020304" pitchFamily="18" charset="0"/>
              </a:rPr>
              <a:t> </a:t>
            </a:r>
            <a:r>
              <a:rPr lang="en-AU" sz="750" b="1">
                <a:solidFill>
                  <a:srgbClr val="384967"/>
                </a:solidFill>
                <a:latin typeface="Arial" panose="020B0604020202020204" pitchFamily="34" charset="0"/>
                <a:ea typeface="Calibri" panose="020F0502020204030204" pitchFamily="34" charset="0"/>
                <a:cs typeface="Times New Roman" panose="02020603050405020304" pitchFamily="18" charset="0"/>
              </a:rPr>
              <a:t>decision</a:t>
            </a:r>
            <a:r>
              <a:rPr lang="en-AU" sz="750">
                <a:solidFill>
                  <a:srgbClr val="404040"/>
                </a:solidFill>
                <a:latin typeface="Arial" panose="020B0604020202020204" pitchFamily="34" charset="0"/>
                <a:ea typeface="Calibri" panose="020F0502020204030204" pitchFamily="34" charset="0"/>
                <a:cs typeface="Times New Roman" panose="02020603050405020304" pitchFamily="18" charset="0"/>
              </a:rPr>
              <a:t> is made before entry into the program.</a:t>
            </a:r>
          </a:p>
          <a:p>
            <a:pPr marL="244933" indent="-244933">
              <a:lnSpc>
                <a:spcPct val="115000"/>
              </a:lnSpc>
              <a:spcBef>
                <a:spcPts val="214"/>
              </a:spcBef>
              <a:buClr>
                <a:srgbClr val="7F7F7F"/>
              </a:buClr>
              <a:buSzPts val="1100"/>
              <a:buFont typeface="Symbol" panose="05050102010706020507" pitchFamily="18" charset="2"/>
              <a:buChar char=""/>
            </a:pPr>
            <a:r>
              <a:rPr lang="en-AU" sz="750" b="1">
                <a:solidFill>
                  <a:srgbClr val="384967"/>
                </a:solidFill>
                <a:latin typeface="Arial" panose="020B0604020202020204" pitchFamily="34" charset="0"/>
                <a:ea typeface="Calibri" panose="020F0502020204030204" pitchFamily="34" charset="0"/>
                <a:cs typeface="Times New Roman" panose="02020603050405020304" pitchFamily="18" charset="0"/>
              </a:rPr>
              <a:t>Progress decisions</a:t>
            </a:r>
            <a:r>
              <a:rPr lang="en-AU" sz="750">
                <a:solidFill>
                  <a:srgbClr val="404040"/>
                </a:solidFill>
                <a:latin typeface="Arial" panose="020B0604020202020204" pitchFamily="34" charset="0"/>
                <a:ea typeface="Calibri" panose="020F0502020204030204" pitchFamily="34" charset="0"/>
                <a:cs typeface="Times New Roman" panose="02020603050405020304" pitchFamily="18" charset="0"/>
              </a:rPr>
              <a:t>,</a:t>
            </a:r>
            <a:r>
              <a:rPr lang="en-AU" sz="750" b="1">
                <a:solidFill>
                  <a:srgbClr val="404040"/>
                </a:solidFill>
                <a:latin typeface="Arial" panose="020B0604020202020204" pitchFamily="34" charset="0"/>
                <a:ea typeface="Calibri" panose="020F0502020204030204" pitchFamily="34" charset="0"/>
                <a:cs typeface="Times New Roman" panose="02020603050405020304" pitchFamily="18" charset="0"/>
              </a:rPr>
              <a:t> </a:t>
            </a:r>
            <a:r>
              <a:rPr lang="en-AU" sz="750">
                <a:solidFill>
                  <a:srgbClr val="404040"/>
                </a:solidFill>
                <a:latin typeface="Arial" panose="020B0604020202020204" pitchFamily="34" charset="0"/>
                <a:ea typeface="Calibri" panose="020F0502020204030204" pitchFamily="34" charset="0"/>
                <a:cs typeface="Times New Roman" panose="02020603050405020304" pitchFamily="18" charset="0"/>
              </a:rPr>
              <a:t>based on competence, are made at the end of the specialty foundation and specialty consolidation phases of training.</a:t>
            </a:r>
          </a:p>
          <a:p>
            <a:pPr marL="244933" indent="-244933">
              <a:lnSpc>
                <a:spcPct val="115000"/>
              </a:lnSpc>
              <a:spcBef>
                <a:spcPts val="214"/>
              </a:spcBef>
              <a:buClr>
                <a:srgbClr val="7F7F7F"/>
              </a:buClr>
              <a:buSzPts val="1100"/>
              <a:buFont typeface="Symbol" panose="05050102010706020507" pitchFamily="18" charset="2"/>
              <a:buChar char=""/>
            </a:pPr>
            <a:r>
              <a:rPr lang="en-AU" sz="750">
                <a:solidFill>
                  <a:srgbClr val="404040"/>
                </a:solidFill>
                <a:latin typeface="Arial" panose="020B0604020202020204" pitchFamily="34" charset="0"/>
                <a:ea typeface="Calibri" panose="020F0502020204030204" pitchFamily="34" charset="0"/>
                <a:cs typeface="Times New Roman" panose="02020603050405020304" pitchFamily="18" charset="0"/>
              </a:rPr>
              <a:t>A </a:t>
            </a:r>
            <a:r>
              <a:rPr lang="en-AU" sz="750" b="1">
                <a:solidFill>
                  <a:srgbClr val="384967"/>
                </a:solidFill>
                <a:latin typeface="Arial" panose="020B0604020202020204" pitchFamily="34" charset="0"/>
                <a:ea typeface="Calibri" panose="020F0502020204030204" pitchFamily="34" charset="0"/>
                <a:cs typeface="Times New Roman" panose="02020603050405020304" pitchFamily="18" charset="0"/>
              </a:rPr>
              <a:t>completion decision</a:t>
            </a:r>
            <a:r>
              <a:rPr lang="en-AU" sz="750">
                <a:solidFill>
                  <a:srgbClr val="404040"/>
                </a:solidFill>
                <a:latin typeface="Arial" panose="020B0604020202020204" pitchFamily="34" charset="0"/>
                <a:ea typeface="Calibri" panose="020F0502020204030204" pitchFamily="34" charset="0"/>
                <a:cs typeface="Times New Roman" panose="02020603050405020304" pitchFamily="18" charset="0"/>
              </a:rPr>
              <a:t>, based on competence, is made at the end of the training program, resulting in eligibility for admission to Fellowship. </a:t>
            </a:r>
          </a:p>
        </p:txBody>
      </p:sp>
      <p:sp>
        <p:nvSpPr>
          <p:cNvPr id="43" name="TextBox 42">
            <a:extLst>
              <a:ext uri="{FF2B5EF4-FFF2-40B4-BE49-F238E27FC236}">
                <a16:creationId xmlns:a16="http://schemas.microsoft.com/office/drawing/2014/main" id="{A8CAF313-5D34-73C1-B6CC-292AC797A30A}"/>
              </a:ext>
            </a:extLst>
          </p:cNvPr>
          <p:cNvSpPr txBox="1"/>
          <p:nvPr/>
        </p:nvSpPr>
        <p:spPr>
          <a:xfrm>
            <a:off x="1693128" y="2199631"/>
            <a:ext cx="2886194" cy="770404"/>
          </a:xfrm>
          <a:prstGeom prst="rect">
            <a:avLst/>
          </a:prstGeom>
          <a:noFill/>
        </p:spPr>
        <p:txBody>
          <a:bodyPr wrap="square" rtlCol="0">
            <a:spAutoFit/>
          </a:bodyPr>
          <a:lstStyle/>
          <a:p>
            <a:pPr marL="244933" indent="-244933">
              <a:lnSpc>
                <a:spcPct val="115000"/>
              </a:lnSpc>
              <a:spcBef>
                <a:spcPts val="214"/>
              </a:spcBef>
              <a:buClr>
                <a:srgbClr val="7F7F7F"/>
              </a:buClr>
              <a:buSzPts val="1100"/>
              <a:buFont typeface="Symbol" panose="05050102010706020507" pitchFamily="18" charset="2"/>
              <a:buChar char=""/>
            </a:pPr>
            <a:r>
              <a:rPr lang="en-GB" sz="750">
                <a:solidFill>
                  <a:srgbClr val="404040"/>
                </a:solidFill>
                <a:latin typeface="Arial" panose="020B0604020202020204" pitchFamily="34" charset="0"/>
                <a:ea typeface="Calibri" panose="020F0502020204030204" pitchFamily="34" charset="0"/>
                <a:cs typeface="Times New Roman" panose="02020603050405020304" pitchFamily="18" charset="0"/>
              </a:rPr>
              <a:t>A learning, teaching and assessment (LTA) structure defines the framework for delivery and trainee achievement of the curriculum standards </a:t>
            </a:r>
          </a:p>
          <a:p>
            <a:pPr marL="244933" indent="-244933">
              <a:lnSpc>
                <a:spcPct val="115000"/>
              </a:lnSpc>
              <a:spcBef>
                <a:spcPts val="214"/>
              </a:spcBef>
              <a:buClr>
                <a:srgbClr val="7F7F7F"/>
              </a:buClr>
              <a:buSzPts val="1100"/>
              <a:buFont typeface="Symbol" panose="05050102010706020507" pitchFamily="18" charset="2"/>
              <a:buChar char=""/>
            </a:pPr>
            <a:r>
              <a:rPr lang="en-GB" sz="750">
                <a:solidFill>
                  <a:srgbClr val="404040"/>
                </a:solidFill>
                <a:latin typeface="Arial" panose="020B0604020202020204" pitchFamily="34" charset="0"/>
                <a:ea typeface="Calibri" panose="020F0502020204030204" pitchFamily="34" charset="0"/>
                <a:cs typeface="Times New Roman" panose="02020603050405020304" pitchFamily="18" charset="0"/>
              </a:rPr>
              <a:t>Advanced Training is structured in three phases that establish checkpoints for progression and completion.</a:t>
            </a:r>
          </a:p>
        </p:txBody>
      </p:sp>
    </p:spTree>
    <p:extLst>
      <p:ext uri="{BB962C8B-B14F-4D97-AF65-F5344CB8AC3E}">
        <p14:creationId xmlns:p14="http://schemas.microsoft.com/office/powerpoint/2010/main" val="141164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1036867" y="1365423"/>
            <a:ext cx="5404247" cy="1754326"/>
          </a:xfrm>
          <a:prstGeom prst="rect">
            <a:avLst/>
          </a:prstGeom>
          <a:noFill/>
        </p:spPr>
        <p:txBody>
          <a:bodyPr wrap="square" rtlCol="0">
            <a:spAutoFit/>
          </a:bodyPr>
          <a:lstStyle/>
          <a:p>
            <a:r>
              <a:rPr lang="en-US" b="1"/>
              <a:t>Requirements over the course of training </a:t>
            </a:r>
          </a:p>
          <a:p>
            <a:pPr marL="285750" indent="-285750">
              <a:buFont typeface="Arial" panose="020B0604020202020204" pitchFamily="34" charset="0"/>
              <a:buChar char="•"/>
            </a:pPr>
            <a:r>
              <a:rPr lang="en-US"/>
              <a:t>1 training application </a:t>
            </a:r>
          </a:p>
          <a:p>
            <a:pPr marL="285750" indent="-285750">
              <a:buFont typeface="Arial" panose="020B0604020202020204" pitchFamily="34" charset="0"/>
              <a:buChar char="•"/>
            </a:pPr>
            <a:r>
              <a:rPr lang="en-US"/>
              <a:t>Complete at least 36 months FTE training - professional experience</a:t>
            </a:r>
          </a:p>
          <a:p>
            <a:pPr marL="285750" indent="-285750">
              <a:buFont typeface="Arial" panose="020B0604020202020204" pitchFamily="34" charset="0"/>
              <a:buChar char="•"/>
            </a:pPr>
            <a:r>
              <a:rPr lang="en-US"/>
              <a:t>Learning courses</a:t>
            </a:r>
          </a:p>
          <a:p>
            <a:pPr marL="285750" indent="-285750">
              <a:buFont typeface="Arial" panose="020B0604020202020204" pitchFamily="34" charset="0"/>
              <a:buChar char="•"/>
            </a:pPr>
            <a:r>
              <a:rPr lang="en-US"/>
              <a:t>Research project</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a:t>
            </a:r>
            <a:r>
              <a:rPr lang="en-US"/>
              <a:t> rotation plan (rotation plan)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progress reports</a:t>
            </a:r>
            <a:endParaRPr lang="en-AU"/>
          </a:p>
        </p:txBody>
      </p:sp>
      <p:sp>
        <p:nvSpPr>
          <p:cNvPr id="3" name="TextBox 2">
            <a:extLst>
              <a:ext uri="{FF2B5EF4-FFF2-40B4-BE49-F238E27FC236}">
                <a16:creationId xmlns:a16="http://schemas.microsoft.com/office/drawing/2014/main" id="{BC72B898-4AE4-E718-FFAB-5E7BFFAF2535}"/>
              </a:ext>
            </a:extLst>
          </p:cNvPr>
          <p:cNvSpPr txBox="1"/>
          <p:nvPr/>
        </p:nvSpPr>
        <p:spPr>
          <a:xfrm>
            <a:off x="6093499" y="1642421"/>
            <a:ext cx="6094476" cy="1200329"/>
          </a:xfrm>
          <a:prstGeom prst="rect">
            <a:avLst/>
          </a:prstGeom>
          <a:noFill/>
        </p:spPr>
        <p:txBody>
          <a:bodyPr wrap="square">
            <a:spAutoFit/>
          </a:bodyPr>
          <a:lstStyle/>
          <a:p>
            <a:pPr marL="285750" indent="-285750">
              <a:buFont typeface="Arial" panose="020B0604020202020204" pitchFamily="34" charset="0"/>
              <a:buChar char="•"/>
            </a:pPr>
            <a:r>
              <a:rPr lang="en-US"/>
              <a:t>Learning courses</a:t>
            </a:r>
          </a:p>
          <a:p>
            <a:pPr marL="285750" indent="-285750">
              <a:buFont typeface="Arial" panose="020B0604020202020204" pitchFamily="34" charset="0"/>
              <a:buChar char="•"/>
            </a:pPr>
            <a:r>
              <a:rPr lang="en-US"/>
              <a:t>1 logbook</a:t>
            </a:r>
          </a:p>
          <a:p>
            <a:pPr marL="285750" indent="-285750">
              <a:buFont typeface="Arial" panose="020B0604020202020204" pitchFamily="34" charset="0"/>
              <a:buChar char="•"/>
            </a:pPr>
            <a:r>
              <a:rPr lang="en-US"/>
              <a:t>Attend 1 scientific meeting or conference</a:t>
            </a:r>
          </a:p>
          <a:p>
            <a:pPr marL="285750" indent="-285750">
              <a:buFont typeface="Arial" panose="020B0604020202020204" pitchFamily="34" charset="0"/>
              <a:buChar char="•"/>
            </a:pPr>
            <a:r>
              <a:rPr lang="en-US"/>
              <a:t>Research project</a:t>
            </a:r>
          </a:p>
        </p:txBody>
      </p:sp>
    </p:spTree>
    <p:extLst>
      <p:ext uri="{BB962C8B-B14F-4D97-AF65-F5344CB8AC3E}">
        <p14:creationId xmlns:p14="http://schemas.microsoft.com/office/powerpoint/2010/main" val="2985017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2266414" y="388473"/>
            <a:ext cx="3603096"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64319" y="36354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a:rPr>
              <a:t>Anaemia and iron disorders</a:t>
            </a:r>
            <a:endParaRPr lang="en-AU" sz="900" b="0" i="0" kern="1200">
              <a:solidFill>
                <a:schemeClr val="dk1"/>
              </a:solidFill>
              <a:effectLst/>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a:solidFill>
                  <a:schemeClr val="dk1"/>
                </a:solidFill>
                <a:latin typeface="Aptos" panose="020B0004020202020204" pitchFamily="34" charset="0"/>
              </a:rPr>
              <a:t>Plasma cell dyscrasias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Cellular and immune effector therapies</a:t>
            </a:r>
            <a:endParaRPr lang="en-AU" sz="900" b="0" i="0" kern="120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646331"/>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Anaemia and iron disorders</a:t>
            </a:r>
            <a:endParaRPr lang="en-AU" sz="900" i="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Team leadership </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56538" y="1862899"/>
            <a:ext cx="2352606"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Cellular and immune effector therapies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Clinical assessment and management</a:t>
            </a:r>
            <a:endParaRPr lang="en-AU" sz="90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13345" y="722708"/>
            <a:ext cx="2249813" cy="13854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200">
                <a:solidFill>
                  <a:srgbClr val="384967"/>
                </a:solidFill>
                <a:latin typeface="Georgia"/>
              </a:rPr>
              <a:t>Clinical Haematology (Adult Medicine)</a:t>
            </a:r>
          </a:p>
          <a:p>
            <a:r>
              <a:rPr lang="en-US" sz="2200">
                <a:solidFill>
                  <a:srgbClr val="384967"/>
                </a:solidFill>
                <a:latin typeface="Georgia"/>
              </a:rPr>
              <a:t>Example</a:t>
            </a:r>
          </a:p>
          <a:p>
            <a:r>
              <a:rPr lang="en-US" sz="2200">
                <a:solidFill>
                  <a:srgbClr val="384967"/>
                </a:solidFill>
                <a:latin typeface="Georgia"/>
              </a:rPr>
              <a:t>Training Journey</a:t>
            </a:r>
            <a:endParaRPr lang="en-US" sz="220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a:extLst>
                <a:ext uri="{96DAC541-7B7A-43D3-8B79-37D633B846F1}">
                  <asvg:svgBlip xmlns:asvg="http://schemas.microsoft.com/office/drawing/2016/SVG/main" r:embed="rId6"/>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8"/>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a:p>
            <a:pPr marL="342900" indent="-342900">
              <a:lnSpc>
                <a:spcPct val="115000"/>
              </a:lnSpc>
              <a:buClr>
                <a:srgbClr val="244061"/>
              </a:buClr>
              <a:buFont typeface="Symbol" panose="05050102010706020507" pitchFamily="18" charset="2"/>
              <a:buChar char=""/>
            </a:pPr>
            <a:r>
              <a:rPr lang="en-AU"/>
              <a:t>Identify </a:t>
            </a:r>
            <a:r>
              <a:rPr lang="en-AU" b="1"/>
              <a:t>draft</a:t>
            </a:r>
            <a:r>
              <a:rPr lang="en-AU"/>
              <a:t> training requirements for joint haematology trainees in 2027</a:t>
            </a:r>
            <a:endParaRPr lang="en-AU">
              <a:solidFill>
                <a:srgbClr val="404040"/>
              </a:solidFill>
              <a:ea typeface="Calibri" panose="020F0502020204030204" pitchFamily="34" charset="0"/>
              <a:cs typeface="Times New Roman" panose="02020603050405020304" pitchFamily="18"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2105842" y="1349269"/>
            <a:ext cx="2381672" cy="1969770"/>
          </a:xfrm>
          <a:prstGeom prst="rect">
            <a:avLst/>
          </a:prstGeom>
          <a:noFill/>
        </p:spPr>
        <p:txBody>
          <a:bodyPr wrap="square" lIns="91440" tIns="45720" rIns="91440" bIns="45720" rtlCol="0" anchor="t">
            <a:spAutoFit/>
          </a:bodyPr>
          <a:lstStyle/>
          <a:p>
            <a:pPr algn="ctr"/>
            <a:r>
              <a:rPr lang="en-US" b="1">
                <a:solidFill>
                  <a:srgbClr val="384967"/>
                </a:solidFill>
              </a:rPr>
              <a:t>Learning programs </a:t>
            </a:r>
          </a:p>
          <a:p>
            <a:pPr algn="ctr"/>
            <a:endParaRPr lang="en-US" b="1">
              <a:solidFill>
                <a:srgbClr val="384967"/>
              </a:solidFill>
            </a:endParaRPr>
          </a:p>
          <a:p>
            <a:pPr algn="ctr"/>
            <a:endParaRPr lang="en-US" sz="1400" b="1">
              <a:solidFill>
                <a:srgbClr val="384965"/>
              </a:solidFill>
            </a:endParaRPr>
          </a:p>
          <a:p>
            <a:pPr marL="285750" indent="-285750">
              <a:buFont typeface="Arial" panose="020B0604020202020204" pitchFamily="34" charset="0"/>
              <a:buChar char="•"/>
            </a:pPr>
            <a:r>
              <a:rPr lang="en-US" sz="1400">
                <a:solidFill>
                  <a:srgbClr val="384965"/>
                </a:solidFill>
              </a:rPr>
              <a:t>Professional experience</a:t>
            </a:r>
          </a:p>
          <a:p>
            <a:pPr marL="285750" indent="-285750">
              <a:buFont typeface="Arial" panose="020B0604020202020204" pitchFamily="34" charset="0"/>
              <a:buChar char="•"/>
            </a:pPr>
            <a:r>
              <a:rPr lang="en-US" sz="1400">
                <a:solidFill>
                  <a:srgbClr val="384965"/>
                </a:solidFill>
              </a:rPr>
              <a:t>Learning courses</a:t>
            </a:r>
          </a:p>
          <a:p>
            <a:pPr marL="742950" lvl="1" indent="-285750">
              <a:buFont typeface="Arial" panose="020B0604020202020204" pitchFamily="34" charset="0"/>
              <a:buChar char="•"/>
            </a:pPr>
            <a:endParaRPr lang="en-US" sz="1400">
              <a:solidFill>
                <a:srgbClr val="384965"/>
              </a:solidFill>
            </a:endParaRPr>
          </a:p>
          <a:p>
            <a:pPr marL="742950" lvl="1" indent="-285750">
              <a:buFont typeface="Arial" panose="020B0604020202020204" pitchFamily="34" charset="0"/>
              <a:buChar char="•"/>
            </a:pPr>
            <a:endParaRPr lang="en-US" sz="1400">
              <a:solidFill>
                <a:srgbClr val="384965"/>
              </a:solidFill>
            </a:endParaRPr>
          </a:p>
          <a:p>
            <a:pPr lvl="1" algn="ctr"/>
            <a:r>
              <a:rPr lang="en-US" sz="160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7264712" y="1349269"/>
            <a:ext cx="2780408" cy="1754326"/>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endParaRPr lang="en-US" b="1">
              <a:solidFill>
                <a:srgbClr val="384967"/>
              </a:solidFill>
            </a:endParaRPr>
          </a:p>
          <a:p>
            <a:endParaRPr lang="en-US" sz="1400" b="1">
              <a:solidFill>
                <a:srgbClr val="384967"/>
              </a:solidFill>
            </a:endParaRPr>
          </a:p>
          <a:p>
            <a:r>
              <a:rPr lang="en-US" sz="1400">
                <a:solidFill>
                  <a:srgbClr val="384967"/>
                </a:solidFill>
              </a:rPr>
              <a:t>A trainee-led study involving significant involvement in design, conduct and analysis.</a:t>
            </a:r>
            <a:endParaRPr lang="en-US" sz="1400"/>
          </a:p>
          <a:p>
            <a:pPr lvl="1" algn="ctr"/>
            <a:r>
              <a:rPr lang="en-US" sz="160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2335885" y="4915349"/>
            <a:ext cx="2203142"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7246498" y="4929989"/>
            <a:ext cx="2780406"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384967"/>
              </a:solidFill>
              <a:cs typeface="Arial"/>
            </a:endParaRP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Research Project Supervisor</a:t>
            </a:r>
            <a:endParaRPr lang="en-US" sz="140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709749" y="3212839"/>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2553758" y="3331184"/>
            <a:ext cx="1607794" cy="1278484"/>
          </a:xfrm>
          <a:prstGeom prst="rect">
            <a:avLst/>
          </a:prstGeom>
        </p:spPr>
      </p:pic>
      <p:cxnSp>
        <p:nvCxnSpPr>
          <p:cNvPr id="12" name="Straight Connector 11">
            <a:extLst>
              <a:ext uri="{FF2B5EF4-FFF2-40B4-BE49-F238E27FC236}">
                <a16:creationId xmlns:a16="http://schemas.microsoft.com/office/drawing/2014/main" id="{9C825DBD-E00C-1602-F207-2C1C93D68A2B}"/>
              </a:ext>
            </a:extLst>
          </p:cNvPr>
          <p:cNvCxnSpPr>
            <a:cxnSpLocks/>
          </p:cNvCxnSpPr>
          <p:nvPr/>
        </p:nvCxnSpPr>
        <p:spPr>
          <a:xfrm>
            <a:off x="6163348" y="1243065"/>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77560-9DF7-7EAD-F686-2435E126A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606FC-25C5-4E17-6515-7099D1616B5C}"/>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A6874FB1-CACA-3641-465E-A0A5FE11AC1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F334876F-7993-8A85-057A-648FFD7B8D92}"/>
              </a:ext>
            </a:extLst>
          </p:cNvPr>
          <p:cNvGraphicFramePr>
            <a:graphicFrameLocks noGrp="1"/>
          </p:cNvGraphicFramePr>
          <p:nvPr>
            <p:extLst>
              <p:ext uri="{D42A27DB-BD31-4B8C-83A1-F6EECF244321}">
                <p14:modId xmlns:p14="http://schemas.microsoft.com/office/powerpoint/2010/main" val="630051104"/>
              </p:ext>
            </p:extLst>
          </p:nvPr>
        </p:nvGraphicFramePr>
        <p:xfrm>
          <a:off x="515111" y="1042946"/>
          <a:ext cx="10985135" cy="5571632"/>
        </p:xfrm>
        <a:graphic>
          <a:graphicData uri="http://schemas.openxmlformats.org/drawingml/2006/table">
            <a:tbl>
              <a:tblPr firstRow="1" firstCol="1" bandRow="1"/>
              <a:tblGrid>
                <a:gridCol w="4532377">
                  <a:extLst>
                    <a:ext uri="{9D8B030D-6E8A-4147-A177-3AD203B41FA5}">
                      <a16:colId xmlns:a16="http://schemas.microsoft.com/office/drawing/2014/main" val="503044453"/>
                    </a:ext>
                  </a:extLst>
                </a:gridCol>
                <a:gridCol w="1380744">
                  <a:extLst>
                    <a:ext uri="{9D8B030D-6E8A-4147-A177-3AD203B41FA5}">
                      <a16:colId xmlns:a16="http://schemas.microsoft.com/office/drawing/2014/main" val="935343356"/>
                    </a:ext>
                  </a:extLst>
                </a:gridCol>
                <a:gridCol w="1472184">
                  <a:extLst>
                    <a:ext uri="{9D8B030D-6E8A-4147-A177-3AD203B41FA5}">
                      <a16:colId xmlns:a16="http://schemas.microsoft.com/office/drawing/2014/main" val="2848647625"/>
                    </a:ext>
                  </a:extLst>
                </a:gridCol>
                <a:gridCol w="1771030">
                  <a:extLst>
                    <a:ext uri="{9D8B030D-6E8A-4147-A177-3AD203B41FA5}">
                      <a16:colId xmlns:a16="http://schemas.microsoft.com/office/drawing/2014/main" val="397025310"/>
                    </a:ext>
                  </a:extLst>
                </a:gridCol>
                <a:gridCol w="1828800">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US" sz="1100" b="1" kern="12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Entry into training</a:t>
                      </a:r>
                      <a:endParaRPr lang="en-AU" sz="1100" b="1" kern="12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AU" sz="1100" b="1">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b="1">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no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b="1">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b="1">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b="1">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b="1">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US"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02. Team leadership</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03. Supervision and teaching</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 Quality and clinical research</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 Clinical assessment and management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06. Management of transitions in care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07. Acute care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08. Longitudinal care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 Communications with patients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Prescribing</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 Procedures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kumimoji="0" lang="en-US" sz="1100" b="1" i="0" u="none" strike="noStrike" kern="1200" cap="none" spc="0" normalizeH="0" baseline="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3</a:t>
                      </a:r>
                      <a:endParaRPr kumimoji="0" lang="en-AU" sz="1100" b="1" i="0" u="none" strike="noStrike" kern="1200" cap="none" spc="0" normalizeH="0" baseline="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Investigations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Clinic management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End-of-life care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Anaemia and iron disorders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Bone marrow failure syndromes and other </a:t>
                      </a:r>
                      <a:r>
                        <a:rPr lang="en-US" sz="1100" b="1" err="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cytopenias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Myeloid disorders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Lymphoid disorders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43168">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Plasma cell dyscrasias </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12992330"/>
                  </a:ext>
                </a:extLst>
              </a:tr>
              <a:tr h="133235">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20. Bone marrow transplantation</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kumimoji="0" lang="en-US" sz="1100" b="1" i="0" u="none" strike="noStrike" kern="1200" cap="none" spc="0" normalizeH="0" baseline="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07215155"/>
                  </a:ext>
                </a:extLst>
              </a:tr>
              <a:tr h="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21. Cellular and immune effector therapies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05928714"/>
                  </a:ext>
                </a:extLst>
              </a:tr>
              <a:tr h="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22. Thrombosis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kumimoji="0" lang="en-US" sz="1100" b="1" i="0" u="none" strike="noStrike" kern="1200" cap="none" spc="0" normalizeH="0" baseline="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381336520"/>
                  </a:ext>
                </a:extLst>
              </a:tr>
              <a:tr h="88202">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23. Bleeding</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kumimoji="0" lang="en-US" sz="1100" b="1" i="0" u="none" strike="noStrike" kern="1200" cap="none" spc="0" normalizeH="0" baseline="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585865571"/>
                  </a:ext>
                </a:extLst>
              </a:tr>
              <a:tr h="88202">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24. Transfusion medicine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893277591"/>
                  </a:ext>
                </a:extLst>
              </a:tr>
              <a:tr h="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25. Laboratory haematology in clinical practice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kumimoji="0" lang="en-US" sz="1100" b="1" i="0" u="none" strike="noStrike" kern="1200" cap="none" spc="0" normalizeH="0" baseline="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3</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Level 4</a:t>
                      </a:r>
                      <a:endParaRPr kumimoji="0" lang="en-AU"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9077992"/>
                  </a:ext>
                </a:extLst>
              </a:tr>
            </a:tbl>
          </a:graphicData>
        </a:graphic>
      </p:graphicFrame>
    </p:spTree>
    <p:extLst>
      <p:ext uri="{BB962C8B-B14F-4D97-AF65-F5344CB8AC3E}">
        <p14:creationId xmlns:p14="http://schemas.microsoft.com/office/powerpoint/2010/main" val="1418735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0780F-DE23-8C94-0767-6D5721C44AB4}"/>
            </a:ext>
          </a:extLst>
        </p:cNvPr>
        <p:cNvGrpSpPr/>
        <p:nvPr/>
      </p:nvGrpSpPr>
      <p:grpSpPr>
        <a:xfrm>
          <a:off x="0" y="0"/>
          <a:ext cx="0" cy="0"/>
          <a:chOff x="0" y="0"/>
          <a:chExt cx="0" cy="0"/>
        </a:xfrm>
      </p:grpSpPr>
      <p:pic>
        <p:nvPicPr>
          <p:cNvPr id="8" name="Picture 7" descr="A blue and yellow logo&#10;&#10;Description automatically generated">
            <a:extLst>
              <a:ext uri="{FF2B5EF4-FFF2-40B4-BE49-F238E27FC236}">
                <a16:creationId xmlns:a16="http://schemas.microsoft.com/office/drawing/2014/main" id="{F8E7AA67-44FD-78E3-6CBF-252D64F273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5580" y="-153832"/>
            <a:ext cx="7213616" cy="1442723"/>
          </a:xfrm>
          <a:prstGeom prst="rect">
            <a:avLst/>
          </a:prstGeom>
        </p:spPr>
      </p:pic>
      <p:pic>
        <p:nvPicPr>
          <p:cNvPr id="2" name="Picture 1" descr="RACP2016_CMYK_withtag_OL">
            <a:extLst>
              <a:ext uri="{FF2B5EF4-FFF2-40B4-BE49-F238E27FC236}">
                <a16:creationId xmlns:a16="http://schemas.microsoft.com/office/drawing/2014/main" id="{139E6FC2-5518-B58F-6482-F5712208C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52" y="330782"/>
            <a:ext cx="2167457" cy="7040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4A7239-5586-89E6-5187-0D4C60D8BD5E}"/>
              </a:ext>
            </a:extLst>
          </p:cNvPr>
          <p:cNvSpPr txBox="1"/>
          <p:nvPr/>
        </p:nvSpPr>
        <p:spPr>
          <a:xfrm>
            <a:off x="464990" y="3740687"/>
            <a:ext cx="9171940"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rgbClr val="CB972B"/>
                </a:solidFill>
                <a:latin typeface="Arial"/>
                <a:cs typeface="Arial"/>
              </a:rPr>
              <a:t>Joint training </a:t>
            </a:r>
          </a:p>
          <a:p>
            <a:endParaRPr lang="en-US" sz="2000">
              <a:solidFill>
                <a:srgbClr val="CB972B"/>
              </a:solidFill>
              <a:latin typeface="Arial"/>
              <a:cs typeface="Arial"/>
            </a:endParaRPr>
          </a:p>
          <a:p>
            <a:endParaRPr lang="en-US" sz="2400">
              <a:solidFill>
                <a:srgbClr val="CB97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307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AF41-B852-224D-A173-B41B17BBB02A}"/>
              </a:ext>
            </a:extLst>
          </p:cNvPr>
          <p:cNvSpPr>
            <a:spLocks noGrp="1"/>
          </p:cNvSpPr>
          <p:nvPr>
            <p:ph type="title"/>
          </p:nvPr>
        </p:nvSpPr>
        <p:spPr>
          <a:xfrm>
            <a:off x="609599" y="-76545"/>
            <a:ext cx="10972800" cy="1143000"/>
          </a:xfrm>
        </p:spPr>
        <p:txBody>
          <a:bodyPr>
            <a:normAutofit fontScale="90000"/>
          </a:bodyPr>
          <a:lstStyle/>
          <a:p>
            <a:r>
              <a:rPr lang="en-AU">
                <a:solidFill>
                  <a:schemeClr val="accent1">
                    <a:lumMod val="75000"/>
                  </a:schemeClr>
                </a:solidFill>
              </a:rPr>
              <a:t>About the following slide (Joint Training)</a:t>
            </a:r>
          </a:p>
        </p:txBody>
      </p:sp>
      <p:sp>
        <p:nvSpPr>
          <p:cNvPr id="3" name="Content Placeholder 2">
            <a:extLst>
              <a:ext uri="{FF2B5EF4-FFF2-40B4-BE49-F238E27FC236}">
                <a16:creationId xmlns:a16="http://schemas.microsoft.com/office/drawing/2014/main" id="{5193039C-7661-B5AC-CDDC-3411C5F77587}"/>
              </a:ext>
            </a:extLst>
          </p:cNvPr>
          <p:cNvSpPr>
            <a:spLocks noGrp="1"/>
          </p:cNvSpPr>
          <p:nvPr>
            <p:ph idx="1"/>
          </p:nvPr>
        </p:nvSpPr>
        <p:spPr>
          <a:xfrm>
            <a:off x="609599" y="1341784"/>
            <a:ext cx="10972800" cy="4525963"/>
          </a:xfrm>
        </p:spPr>
        <p:txBody>
          <a:bodyPr/>
          <a:lstStyle/>
          <a:p>
            <a:r>
              <a:rPr lang="en-AU"/>
              <a:t>Slide purpose: </a:t>
            </a:r>
          </a:p>
          <a:p>
            <a:pPr lvl="1"/>
            <a:r>
              <a:rPr lang="en-AU"/>
              <a:t>A </a:t>
            </a:r>
            <a:r>
              <a:rPr lang="en-AU" b="1"/>
              <a:t>draft</a:t>
            </a:r>
            <a:r>
              <a:rPr lang="en-AU"/>
              <a:t> to document the summary of a proposal for training program requirements for joint haematology training in 2027</a:t>
            </a:r>
          </a:p>
          <a:p>
            <a:pPr lvl="1"/>
            <a:r>
              <a:rPr lang="en-AU"/>
              <a:t>For consideration by the Training Program Committee – haematology and for consultation purposes with RCPA</a:t>
            </a:r>
          </a:p>
          <a:p>
            <a:pPr lvl="1"/>
            <a:r>
              <a:rPr lang="en-AU"/>
              <a:t>To inform a more detailed joint training guide for trainees and supervisors (yet to be developed)</a:t>
            </a:r>
          </a:p>
          <a:p>
            <a:pPr lvl="1"/>
            <a:endParaRPr lang="en-AU"/>
          </a:p>
          <a:p>
            <a:r>
              <a:rPr lang="en-AU"/>
              <a:t>Assumptions in preparing this slide: </a:t>
            </a:r>
          </a:p>
          <a:p>
            <a:pPr lvl="1"/>
            <a:r>
              <a:rPr lang="en-AU"/>
              <a:t>No changes to current fee structure and invoicing process.</a:t>
            </a:r>
          </a:p>
          <a:p>
            <a:pPr lvl="1"/>
            <a:r>
              <a:rPr lang="en-AU"/>
              <a:t>No changes to acceptance of RCPA dissertation towards RACP ATRP.</a:t>
            </a:r>
          </a:p>
          <a:p>
            <a:pPr lvl="1"/>
            <a:r>
              <a:rPr lang="en-AU"/>
              <a:t>No concessions in terms of RCPA training requirements.</a:t>
            </a:r>
          </a:p>
        </p:txBody>
      </p:sp>
      <p:sp>
        <p:nvSpPr>
          <p:cNvPr id="4" name="Straight Connector 3">
            <a:extLst>
              <a:ext uri="{FF2B5EF4-FFF2-40B4-BE49-F238E27FC236}">
                <a16:creationId xmlns:a16="http://schemas.microsoft.com/office/drawing/2014/main" id="{254556EC-45C2-A45B-29BE-E3EF6CBF53A8}"/>
              </a:ext>
            </a:extLst>
          </p:cNvPr>
          <p:cNvSpPr/>
          <p:nvPr/>
        </p:nvSpPr>
        <p:spPr>
          <a:xfrm flipV="1">
            <a:off x="691753" y="85752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390625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94765-00CE-1E26-D763-E597F0F8BD26}"/>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C986C91C-F209-EE5B-A910-E882D5A32047}"/>
              </a:ext>
            </a:extLst>
          </p:cNvPr>
          <p:cNvSpPr/>
          <p:nvPr/>
        </p:nvSpPr>
        <p:spPr>
          <a:xfrm>
            <a:off x="7330725" y="2462216"/>
            <a:ext cx="4500000" cy="846000"/>
          </a:xfrm>
          <a:prstGeom prst="rect">
            <a:avLst/>
          </a:prstGeom>
          <a:solidFill>
            <a:srgbClr val="E4E8F0"/>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384967"/>
                </a:solidFill>
                <a:effectLst/>
                <a:uLnTx/>
                <a:uFillTx/>
                <a:latin typeface="Arial"/>
                <a:ea typeface="+mn-ea"/>
                <a:cs typeface="+mn-cs"/>
              </a:rPr>
              <a:t> </a:t>
            </a:r>
          </a:p>
        </p:txBody>
      </p:sp>
      <p:sp>
        <p:nvSpPr>
          <p:cNvPr id="130" name="Flowchart: Process 129">
            <a:extLst>
              <a:ext uri="{FF2B5EF4-FFF2-40B4-BE49-F238E27FC236}">
                <a16:creationId xmlns:a16="http://schemas.microsoft.com/office/drawing/2014/main" id="{A637635C-6A70-B4F7-43E5-BC4E5FC7E432}"/>
              </a:ext>
            </a:extLst>
          </p:cNvPr>
          <p:cNvSpPr/>
          <p:nvPr/>
        </p:nvSpPr>
        <p:spPr>
          <a:xfrm>
            <a:off x="239677" y="6072132"/>
            <a:ext cx="2555979" cy="785868"/>
          </a:xfrm>
          <a:prstGeom prst="flowChart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3CD8F5F2-07DF-C04E-62A7-AF29BB8FA277}"/>
              </a:ext>
            </a:extLst>
          </p:cNvPr>
          <p:cNvGrpSpPr/>
          <p:nvPr/>
        </p:nvGrpSpPr>
        <p:grpSpPr>
          <a:xfrm>
            <a:off x="157743" y="752867"/>
            <a:ext cx="2585410" cy="845257"/>
            <a:chOff x="212925" y="771917"/>
            <a:chExt cx="2585410" cy="845257"/>
          </a:xfrm>
        </p:grpSpPr>
        <p:sp>
          <p:nvSpPr>
            <p:cNvPr id="8" name="Freeform 9">
              <a:extLst>
                <a:ext uri="{FF2B5EF4-FFF2-40B4-BE49-F238E27FC236}">
                  <a16:creationId xmlns:a16="http://schemas.microsoft.com/office/drawing/2014/main" id="{E6380470-1E0E-9594-08C5-8587EB14864C}"/>
                </a:ext>
              </a:extLst>
            </p:cNvPr>
            <p:cNvSpPr/>
            <p:nvPr/>
          </p:nvSpPr>
          <p:spPr>
            <a:xfrm>
              <a:off x="212925" y="771917"/>
              <a:ext cx="2519563" cy="845257"/>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0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0" y="1219448"/>
                  </a:lnTo>
                  <a:lnTo>
                    <a:pt x="633547" y="609725"/>
                  </a:lnTo>
                  <a:lnTo>
                    <a:pt x="0" y="1"/>
                  </a:lnTo>
                  <a:close/>
                </a:path>
              </a:pathLst>
            </a:custGeom>
            <a:solidFill>
              <a:srgbClr val="384967"/>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BDFE3E3F-5EEB-0327-8ACD-62CF14D8DABD}"/>
                </a:ext>
              </a:extLst>
            </p:cNvPr>
            <p:cNvSpPr txBox="1"/>
            <p:nvPr/>
          </p:nvSpPr>
          <p:spPr>
            <a:xfrm>
              <a:off x="419007" y="1040655"/>
              <a:ext cx="2379328" cy="307777"/>
            </a:xfrm>
            <a:prstGeom prst="rect">
              <a:avLst/>
            </a:prstGeom>
            <a:noFill/>
          </p:spPr>
          <p:txBody>
            <a:bodyPr wrap="square" rtlCol="0" anchor="ctr" anchorCtr="0">
              <a:spAutoFit/>
            </a:bodyPr>
            <a:lstStyle/>
            <a:p>
              <a:pPr algn="ctr" defTabSz="457200"/>
              <a:r>
                <a:rPr lang="en-US" sz="1400" b="1">
                  <a:solidFill>
                    <a:prstClr val="white"/>
                  </a:solidFill>
                  <a:latin typeface="Poppins" pitchFamily="2" charset="77"/>
                  <a:ea typeface="League Spartan" charset="0"/>
                  <a:cs typeface="Poppins" pitchFamily="2" charset="77"/>
                </a:rPr>
                <a:t>Entry applications</a:t>
              </a:r>
            </a:p>
          </p:txBody>
        </p:sp>
      </p:grpSp>
      <p:grpSp>
        <p:nvGrpSpPr>
          <p:cNvPr id="32" name="Group 31">
            <a:extLst>
              <a:ext uri="{FF2B5EF4-FFF2-40B4-BE49-F238E27FC236}">
                <a16:creationId xmlns:a16="http://schemas.microsoft.com/office/drawing/2014/main" id="{CC7ED965-3C7D-DA43-2384-F05B6A009641}"/>
              </a:ext>
            </a:extLst>
          </p:cNvPr>
          <p:cNvGrpSpPr/>
          <p:nvPr/>
        </p:nvGrpSpPr>
        <p:grpSpPr>
          <a:xfrm>
            <a:off x="2724640" y="752867"/>
            <a:ext cx="4500000" cy="875156"/>
            <a:chOff x="2770321" y="771917"/>
            <a:chExt cx="4533793" cy="875156"/>
          </a:xfrm>
        </p:grpSpPr>
        <p:sp>
          <p:nvSpPr>
            <p:cNvPr id="11" name="Rectangle 10">
              <a:extLst>
                <a:ext uri="{FF2B5EF4-FFF2-40B4-BE49-F238E27FC236}">
                  <a16:creationId xmlns:a16="http://schemas.microsoft.com/office/drawing/2014/main" id="{7D62F7A7-7074-F6A0-699B-C9F4BA6E699B}"/>
                </a:ext>
              </a:extLst>
            </p:cNvPr>
            <p:cNvSpPr/>
            <p:nvPr/>
          </p:nvSpPr>
          <p:spPr>
            <a:xfrm>
              <a:off x="2770321" y="771917"/>
              <a:ext cx="4533793" cy="875156"/>
            </a:xfrm>
            <a:prstGeom prst="rect">
              <a:avLst/>
            </a:prstGeom>
            <a:solidFill>
              <a:schemeClr val="accent1">
                <a:lumMod val="20000"/>
                <a:lumOff val="80000"/>
              </a:schemeClr>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15" name="Subtitle 2">
              <a:extLst>
                <a:ext uri="{FF2B5EF4-FFF2-40B4-BE49-F238E27FC236}">
                  <a16:creationId xmlns:a16="http://schemas.microsoft.com/office/drawing/2014/main" id="{8B2C7ED5-419A-2489-AD19-FC4671A003AB}"/>
                </a:ext>
              </a:extLst>
            </p:cNvPr>
            <p:cNvSpPr txBox="1">
              <a:spLocks/>
            </p:cNvSpPr>
            <p:nvPr/>
          </p:nvSpPr>
          <p:spPr>
            <a:xfrm>
              <a:off x="2878800" y="851251"/>
              <a:ext cx="4406245"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1 x RACP Training application</a:t>
              </a:r>
              <a:endParaRPr lang="en-US" sz="500">
                <a:solidFill>
                  <a:srgbClr val="384967"/>
                </a:solidFill>
                <a:latin typeface="Poppins" panose="00000500000000000000" pitchFamily="2" charset="0"/>
                <a:ea typeface="Lato Light" panose="020F0502020204030203" pitchFamily="34" charset="0"/>
                <a:cs typeface="Poppins" panose="00000500000000000000" pitchFamily="2" charset="0"/>
              </a:endParaRPr>
            </a:p>
            <a:p>
              <a:pPr defTabSz="543818">
                <a:lnSpc>
                  <a:spcPct val="100000"/>
                </a:lnSpc>
                <a:spcBef>
                  <a:spcPts val="0"/>
                </a:spcBef>
              </a:pP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Before 28 February or 31 August</a:t>
              </a:r>
              <a:endParaRPr lang="en-US" sz="900">
                <a:solidFill>
                  <a:srgbClr val="384967"/>
                </a:solidFill>
                <a:latin typeface="Poppins" panose="00000500000000000000" pitchFamily="2" charset="0"/>
                <a:ea typeface="Lato Light" panose="020F0502020204030203" pitchFamily="34" charset="0"/>
                <a:cs typeface="Poppins" panose="00000500000000000000" pitchFamily="2" charset="0"/>
              </a:endParaRPr>
            </a:p>
          </p:txBody>
        </p:sp>
      </p:grpSp>
      <p:grpSp>
        <p:nvGrpSpPr>
          <p:cNvPr id="33" name="Group 32">
            <a:extLst>
              <a:ext uri="{FF2B5EF4-FFF2-40B4-BE49-F238E27FC236}">
                <a16:creationId xmlns:a16="http://schemas.microsoft.com/office/drawing/2014/main" id="{A5D49F1B-44FB-CF78-E83E-560852DC0D0B}"/>
              </a:ext>
            </a:extLst>
          </p:cNvPr>
          <p:cNvGrpSpPr/>
          <p:nvPr/>
        </p:nvGrpSpPr>
        <p:grpSpPr>
          <a:xfrm>
            <a:off x="7330724" y="752867"/>
            <a:ext cx="4500000" cy="845257"/>
            <a:chOff x="7395660" y="771916"/>
            <a:chExt cx="4457579" cy="845257"/>
          </a:xfrm>
        </p:grpSpPr>
        <p:sp>
          <p:nvSpPr>
            <p:cNvPr id="13" name="Rectangle 12">
              <a:extLst>
                <a:ext uri="{FF2B5EF4-FFF2-40B4-BE49-F238E27FC236}">
                  <a16:creationId xmlns:a16="http://schemas.microsoft.com/office/drawing/2014/main" id="{3501E52E-5464-8CC7-47D8-329A34E17358}"/>
                </a:ext>
              </a:extLst>
            </p:cNvPr>
            <p:cNvSpPr/>
            <p:nvPr/>
          </p:nvSpPr>
          <p:spPr>
            <a:xfrm>
              <a:off x="7395660" y="771916"/>
              <a:ext cx="4457579" cy="845257"/>
            </a:xfrm>
            <a:prstGeom prst="rect">
              <a:avLst/>
            </a:prstGeom>
            <a:solidFill>
              <a:srgbClr val="E4E8F0"/>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19" name="Subtitle 2">
              <a:extLst>
                <a:ext uri="{FF2B5EF4-FFF2-40B4-BE49-F238E27FC236}">
                  <a16:creationId xmlns:a16="http://schemas.microsoft.com/office/drawing/2014/main" id="{FA8FA244-D647-D7A8-C4CF-6282FC1EA17A}"/>
                </a:ext>
              </a:extLst>
            </p:cNvPr>
            <p:cNvSpPr txBox="1">
              <a:spLocks/>
            </p:cNvSpPr>
            <p:nvPr/>
          </p:nvSpPr>
          <p:spPr>
            <a:xfrm>
              <a:off x="8168415" y="968085"/>
              <a:ext cx="2948412" cy="5232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1 x RCPA Initial Registration Form</a:t>
              </a:r>
            </a:p>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(online </a:t>
              </a:r>
              <a:r>
                <a:rPr lang="en-US" sz="1100" b="1" i="1" err="1">
                  <a:solidFill>
                    <a:srgbClr val="384967"/>
                  </a:solidFill>
                  <a:latin typeface="Poppins" panose="00000500000000000000" pitchFamily="2" charset="0"/>
                  <a:ea typeface="Lato Light" panose="020F0502020204030203" pitchFamily="34" charset="0"/>
                  <a:cs typeface="Poppins" panose="00000500000000000000" pitchFamily="2" charset="0"/>
                </a:rPr>
                <a:t>Risr</a:t>
              </a: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/apply portal) </a:t>
              </a:r>
              <a:endParaRPr lang="en-US" sz="1100" i="1">
                <a:solidFill>
                  <a:srgbClr val="384967"/>
                </a:solidFill>
                <a:latin typeface="Poppins" panose="00000500000000000000" pitchFamily="2" charset="0"/>
                <a:ea typeface="Lato Light" panose="020F0502020204030203" pitchFamily="34" charset="0"/>
                <a:cs typeface="Poppins" panose="00000500000000000000" pitchFamily="2" charset="0"/>
              </a:endParaRPr>
            </a:p>
            <a:p>
              <a:pPr defTabSz="543818">
                <a:lnSpc>
                  <a:spcPct val="100000"/>
                </a:lnSpc>
                <a:spcBef>
                  <a:spcPts val="0"/>
                </a:spcBef>
              </a:pP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Within 2 months of commencing training</a:t>
              </a:r>
            </a:p>
          </p:txBody>
        </p:sp>
      </p:grpSp>
      <p:grpSp>
        <p:nvGrpSpPr>
          <p:cNvPr id="31" name="Group 30">
            <a:extLst>
              <a:ext uri="{FF2B5EF4-FFF2-40B4-BE49-F238E27FC236}">
                <a16:creationId xmlns:a16="http://schemas.microsoft.com/office/drawing/2014/main" id="{AD00D015-AA72-6667-7546-0FF002EE901D}"/>
              </a:ext>
            </a:extLst>
          </p:cNvPr>
          <p:cNvGrpSpPr/>
          <p:nvPr/>
        </p:nvGrpSpPr>
        <p:grpSpPr>
          <a:xfrm>
            <a:off x="157743" y="1614504"/>
            <a:ext cx="2529021" cy="846000"/>
            <a:chOff x="231841" y="1633554"/>
            <a:chExt cx="2529021" cy="846000"/>
          </a:xfrm>
        </p:grpSpPr>
        <p:sp>
          <p:nvSpPr>
            <p:cNvPr id="21" name="Freeform 11">
              <a:extLst>
                <a:ext uri="{FF2B5EF4-FFF2-40B4-BE49-F238E27FC236}">
                  <a16:creationId xmlns:a16="http://schemas.microsoft.com/office/drawing/2014/main" id="{1FD5F18F-5656-D454-0E8A-75872DA3DE39}"/>
                </a:ext>
              </a:extLst>
            </p:cNvPr>
            <p:cNvSpPr/>
            <p:nvPr/>
          </p:nvSpPr>
          <p:spPr>
            <a:xfrm>
              <a:off x="231841" y="1633554"/>
              <a:ext cx="2519563" cy="846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0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0" y="1219448"/>
                  </a:lnTo>
                  <a:lnTo>
                    <a:pt x="633547" y="609725"/>
                  </a:lnTo>
                  <a:lnTo>
                    <a:pt x="0" y="1"/>
                  </a:lnTo>
                  <a:close/>
                </a:path>
              </a:pathLst>
            </a:custGeom>
            <a:solidFill>
              <a:srgbClr val="C69214"/>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09F4A7F5-23EF-D986-C964-1606085424A6}"/>
                </a:ext>
              </a:extLst>
            </p:cNvPr>
            <p:cNvSpPr txBox="1"/>
            <p:nvPr/>
          </p:nvSpPr>
          <p:spPr>
            <a:xfrm>
              <a:off x="529463" y="1781479"/>
              <a:ext cx="2231399" cy="523220"/>
            </a:xfrm>
            <a:prstGeom prst="rect">
              <a:avLst/>
            </a:prstGeom>
            <a:noFill/>
          </p:spPr>
          <p:txBody>
            <a:bodyPr wrap="square" rtlCol="0" anchor="ctr" anchorCtr="0">
              <a:spAutoFit/>
            </a:bodyPr>
            <a:lstStyle/>
            <a:p>
              <a:pPr algn="ctr" defTabSz="457200"/>
              <a:r>
                <a:rPr lang="en-US" sz="1400" b="1">
                  <a:solidFill>
                    <a:prstClr val="white"/>
                  </a:solidFill>
                  <a:latin typeface="Poppins" pitchFamily="2" charset="77"/>
                  <a:ea typeface="League Spartan" charset="0"/>
                  <a:cs typeface="Poppins" pitchFamily="2" charset="77"/>
                </a:rPr>
                <a:t>Rotation plans / Annual registration</a:t>
              </a:r>
            </a:p>
          </p:txBody>
        </p:sp>
      </p:grpSp>
      <p:grpSp>
        <p:nvGrpSpPr>
          <p:cNvPr id="29" name="Group 28">
            <a:extLst>
              <a:ext uri="{FF2B5EF4-FFF2-40B4-BE49-F238E27FC236}">
                <a16:creationId xmlns:a16="http://schemas.microsoft.com/office/drawing/2014/main" id="{EB56C7CA-65F1-FD15-A032-35BA0767AD1D}"/>
              </a:ext>
            </a:extLst>
          </p:cNvPr>
          <p:cNvGrpSpPr/>
          <p:nvPr/>
        </p:nvGrpSpPr>
        <p:grpSpPr>
          <a:xfrm>
            <a:off x="157743" y="4501262"/>
            <a:ext cx="2543409" cy="846000"/>
            <a:chOff x="181328" y="4464215"/>
            <a:chExt cx="2543409" cy="846000"/>
          </a:xfrm>
        </p:grpSpPr>
        <p:sp>
          <p:nvSpPr>
            <p:cNvPr id="40" name="Freeform 15">
              <a:extLst>
                <a:ext uri="{FF2B5EF4-FFF2-40B4-BE49-F238E27FC236}">
                  <a16:creationId xmlns:a16="http://schemas.microsoft.com/office/drawing/2014/main" id="{1E30F35E-E1BF-4CF8-4B3C-A6CB10D1BF20}"/>
                </a:ext>
              </a:extLst>
            </p:cNvPr>
            <p:cNvSpPr/>
            <p:nvPr/>
          </p:nvSpPr>
          <p:spPr>
            <a:xfrm>
              <a:off x="181328" y="4464215"/>
              <a:ext cx="2519563" cy="846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1"/>
                  </a:lnTo>
                  <a:close/>
                </a:path>
              </a:pathLst>
            </a:custGeom>
            <a:solidFill>
              <a:srgbClr val="007367"/>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mn-ea"/>
                <a:cs typeface="+mn-cs"/>
              </a:endParaRPr>
            </a:p>
          </p:txBody>
        </p:sp>
        <p:sp>
          <p:nvSpPr>
            <p:cNvPr id="44" name="TextBox 43">
              <a:extLst>
                <a:ext uri="{FF2B5EF4-FFF2-40B4-BE49-F238E27FC236}">
                  <a16:creationId xmlns:a16="http://schemas.microsoft.com/office/drawing/2014/main" id="{CFAB8DFD-710E-394A-F419-61A675ACBCD3}"/>
                </a:ext>
              </a:extLst>
            </p:cNvPr>
            <p:cNvSpPr txBox="1"/>
            <p:nvPr/>
          </p:nvSpPr>
          <p:spPr>
            <a:xfrm>
              <a:off x="416243" y="4641401"/>
              <a:ext cx="2308494" cy="523220"/>
            </a:xfrm>
            <a:prstGeom prst="rect">
              <a:avLst/>
            </a:prstGeom>
            <a:noFill/>
          </p:spPr>
          <p:txBody>
            <a:bodyPr wrap="square" rtlCol="0" anchor="ctr" anchorCtr="0">
              <a:spAutoFit/>
            </a:bodyPr>
            <a:lstStyle/>
            <a:p>
              <a:pPr algn="ctr" defTabSz="457200"/>
              <a:r>
                <a:rPr lang="en-US" sz="1400" b="1">
                  <a:solidFill>
                    <a:prstClr val="white"/>
                  </a:solidFill>
                  <a:latin typeface="Poppins" pitchFamily="2" charset="77"/>
                  <a:ea typeface="League Spartan" charset="0"/>
                  <a:cs typeface="Poppins" pitchFamily="2" charset="77"/>
                </a:rPr>
                <a:t>Work-based assessments</a:t>
              </a:r>
            </a:p>
          </p:txBody>
        </p:sp>
      </p:grpSp>
      <p:grpSp>
        <p:nvGrpSpPr>
          <p:cNvPr id="28" name="Group 27">
            <a:extLst>
              <a:ext uri="{FF2B5EF4-FFF2-40B4-BE49-F238E27FC236}">
                <a16:creationId xmlns:a16="http://schemas.microsoft.com/office/drawing/2014/main" id="{A56CC6A1-5B7D-54FE-0105-50C7D79D2F55}"/>
              </a:ext>
            </a:extLst>
          </p:cNvPr>
          <p:cNvGrpSpPr/>
          <p:nvPr/>
        </p:nvGrpSpPr>
        <p:grpSpPr>
          <a:xfrm>
            <a:off x="157743" y="5361537"/>
            <a:ext cx="2519563" cy="846000"/>
            <a:chOff x="188717" y="5402111"/>
            <a:chExt cx="2519563" cy="846000"/>
          </a:xfrm>
        </p:grpSpPr>
        <p:sp>
          <p:nvSpPr>
            <p:cNvPr id="65" name="Freeform 16">
              <a:extLst>
                <a:ext uri="{FF2B5EF4-FFF2-40B4-BE49-F238E27FC236}">
                  <a16:creationId xmlns:a16="http://schemas.microsoft.com/office/drawing/2014/main" id="{681626AF-A191-5930-A04E-648CD525F9BF}"/>
                </a:ext>
              </a:extLst>
            </p:cNvPr>
            <p:cNvSpPr/>
            <p:nvPr/>
          </p:nvSpPr>
          <p:spPr>
            <a:xfrm>
              <a:off x="188717" y="5402111"/>
              <a:ext cx="2519563" cy="846000"/>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2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2"/>
                  </a:lnTo>
                  <a:close/>
                </a:path>
              </a:pathLst>
            </a:custGeom>
            <a:solidFill>
              <a:schemeClr val="accent4"/>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mn-ea"/>
                <a:cs typeface="+mn-cs"/>
              </a:endParaRPr>
            </a:p>
          </p:txBody>
        </p:sp>
        <p:sp>
          <p:nvSpPr>
            <p:cNvPr id="71" name="TextBox 70">
              <a:extLst>
                <a:ext uri="{FF2B5EF4-FFF2-40B4-BE49-F238E27FC236}">
                  <a16:creationId xmlns:a16="http://schemas.microsoft.com/office/drawing/2014/main" id="{08DA0784-F705-1941-0877-1B7C54844DE5}"/>
                </a:ext>
              </a:extLst>
            </p:cNvPr>
            <p:cNvSpPr txBox="1"/>
            <p:nvPr/>
          </p:nvSpPr>
          <p:spPr>
            <a:xfrm>
              <a:off x="500471" y="5554244"/>
              <a:ext cx="2182705" cy="523220"/>
            </a:xfrm>
            <a:prstGeom prst="rect">
              <a:avLst/>
            </a:prstGeom>
            <a:noFill/>
          </p:spPr>
          <p:txBody>
            <a:bodyPr wrap="square" rtlCol="0" anchor="ctr" anchorCtr="0">
              <a:spAutoFit/>
            </a:bodyPr>
            <a:lstStyle/>
            <a:p>
              <a:pPr algn="ctr" defTabSz="457200"/>
              <a:r>
                <a:rPr lang="en-US" sz="1400" b="1">
                  <a:solidFill>
                    <a:prstClr val="white"/>
                  </a:solidFill>
                  <a:latin typeface="Poppins" pitchFamily="2" charset="77"/>
                  <a:ea typeface="League Spartan" charset="0"/>
                  <a:cs typeface="Poppins" pitchFamily="2" charset="77"/>
                </a:rPr>
                <a:t>Progress reports / Supervisor’s Reports</a:t>
              </a:r>
            </a:p>
          </p:txBody>
        </p:sp>
      </p:grpSp>
      <p:grpSp>
        <p:nvGrpSpPr>
          <p:cNvPr id="14" name="Group 13">
            <a:extLst>
              <a:ext uri="{FF2B5EF4-FFF2-40B4-BE49-F238E27FC236}">
                <a16:creationId xmlns:a16="http://schemas.microsoft.com/office/drawing/2014/main" id="{F7BCDB87-D14E-C22B-B701-38F6C614539F}"/>
              </a:ext>
            </a:extLst>
          </p:cNvPr>
          <p:cNvGrpSpPr/>
          <p:nvPr/>
        </p:nvGrpSpPr>
        <p:grpSpPr>
          <a:xfrm>
            <a:off x="157743" y="3311151"/>
            <a:ext cx="2519563" cy="846000"/>
            <a:chOff x="212925" y="3080178"/>
            <a:chExt cx="2519563" cy="971108"/>
          </a:xfrm>
        </p:grpSpPr>
        <p:sp>
          <p:nvSpPr>
            <p:cNvPr id="83" name="Freeform 17">
              <a:extLst>
                <a:ext uri="{FF2B5EF4-FFF2-40B4-BE49-F238E27FC236}">
                  <a16:creationId xmlns:a16="http://schemas.microsoft.com/office/drawing/2014/main" id="{B2B328FA-9E20-E809-B1D7-016ACDE284A7}"/>
                </a:ext>
              </a:extLst>
            </p:cNvPr>
            <p:cNvSpPr/>
            <p:nvPr/>
          </p:nvSpPr>
          <p:spPr>
            <a:xfrm>
              <a:off x="212925" y="3080178"/>
              <a:ext cx="2519563" cy="971108"/>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2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2"/>
                  </a:lnTo>
                  <a:close/>
                </a:path>
              </a:pathLst>
            </a:custGeom>
            <a:solidFill>
              <a:srgbClr val="433E2B"/>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mn-ea"/>
                <a:cs typeface="+mn-cs"/>
              </a:endParaRPr>
            </a:p>
          </p:txBody>
        </p:sp>
        <p:sp>
          <p:nvSpPr>
            <p:cNvPr id="84" name="TextBox 83">
              <a:extLst>
                <a:ext uri="{FF2B5EF4-FFF2-40B4-BE49-F238E27FC236}">
                  <a16:creationId xmlns:a16="http://schemas.microsoft.com/office/drawing/2014/main" id="{14AF9D21-C6ED-7261-50AF-604766BAC80D}"/>
                </a:ext>
              </a:extLst>
            </p:cNvPr>
            <p:cNvSpPr txBox="1"/>
            <p:nvPr/>
          </p:nvSpPr>
          <p:spPr>
            <a:xfrm>
              <a:off x="619569" y="3349805"/>
              <a:ext cx="1965094" cy="353292"/>
            </a:xfrm>
            <a:prstGeom prst="rect">
              <a:avLst/>
            </a:prstGeom>
            <a:noFill/>
          </p:spPr>
          <p:txBody>
            <a:bodyPr wrap="square" rtlCol="0" anchor="ctr" anchorCtr="0">
              <a:spAutoFit/>
            </a:bodyPr>
            <a:lstStyle/>
            <a:p>
              <a:pPr algn="ctr" defTabSz="457200"/>
              <a:r>
                <a:rPr lang="en-US" sz="1400" b="1">
                  <a:solidFill>
                    <a:prstClr val="white"/>
                  </a:solidFill>
                  <a:latin typeface="Poppins" pitchFamily="2" charset="77"/>
                  <a:ea typeface="League Spartan" charset="0"/>
                  <a:cs typeface="Poppins" pitchFamily="2" charset="77"/>
                </a:rPr>
                <a:t>Learning courses</a:t>
              </a:r>
            </a:p>
          </p:txBody>
        </p:sp>
      </p:grpSp>
      <p:sp>
        <p:nvSpPr>
          <p:cNvPr id="91" name="Straight Connector 90">
            <a:extLst>
              <a:ext uri="{FF2B5EF4-FFF2-40B4-BE49-F238E27FC236}">
                <a16:creationId xmlns:a16="http://schemas.microsoft.com/office/drawing/2014/main" id="{0F53556E-DADD-CBD9-1EEF-A79D7CF22C32}"/>
              </a:ext>
            </a:extLst>
          </p:cNvPr>
          <p:cNvSpPr/>
          <p:nvPr/>
        </p:nvSpPr>
        <p:spPr>
          <a:xfrm flipV="1">
            <a:off x="700622" y="456697"/>
            <a:ext cx="10808493" cy="28575"/>
          </a:xfrm>
          <a:prstGeom prst="line">
            <a:avLst/>
          </a:prstGeom>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95BFD5C6-EC29-95CA-6558-7530D0C696AF}"/>
              </a:ext>
            </a:extLst>
          </p:cNvPr>
          <p:cNvGrpSpPr/>
          <p:nvPr/>
        </p:nvGrpSpPr>
        <p:grpSpPr>
          <a:xfrm>
            <a:off x="2724640" y="1614504"/>
            <a:ext cx="4499862" cy="846000"/>
            <a:chOff x="2751404" y="1663585"/>
            <a:chExt cx="4499862" cy="925818"/>
          </a:xfrm>
        </p:grpSpPr>
        <p:sp>
          <p:nvSpPr>
            <p:cNvPr id="104" name="Rectangle 103">
              <a:extLst>
                <a:ext uri="{FF2B5EF4-FFF2-40B4-BE49-F238E27FC236}">
                  <a16:creationId xmlns:a16="http://schemas.microsoft.com/office/drawing/2014/main" id="{A0B88C8C-381A-7482-AF2F-38186684982E}"/>
                </a:ext>
              </a:extLst>
            </p:cNvPr>
            <p:cNvSpPr/>
            <p:nvPr/>
          </p:nvSpPr>
          <p:spPr>
            <a:xfrm>
              <a:off x="2751404" y="1663585"/>
              <a:ext cx="4499862" cy="925818"/>
            </a:xfrm>
            <a:prstGeom prst="rect">
              <a:avLst/>
            </a:prstGeom>
            <a:solidFill>
              <a:schemeClr val="accent1">
                <a:lumMod val="20000"/>
                <a:lumOff val="80000"/>
              </a:schemeClr>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107" name="Subtitle 2">
              <a:extLst>
                <a:ext uri="{FF2B5EF4-FFF2-40B4-BE49-F238E27FC236}">
                  <a16:creationId xmlns:a16="http://schemas.microsoft.com/office/drawing/2014/main" id="{4EC8E98B-2DE3-02D1-2331-D1AD434E4D53}"/>
                </a:ext>
              </a:extLst>
            </p:cNvPr>
            <p:cNvSpPr txBox="1">
              <a:spLocks/>
            </p:cNvSpPr>
            <p:nvPr/>
          </p:nvSpPr>
          <p:spPr>
            <a:xfrm>
              <a:off x="3213069" y="1726965"/>
              <a:ext cx="3648295"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1 x RACP rotation plan per rotation</a:t>
              </a:r>
            </a:p>
            <a:p>
              <a:pPr defTabSz="543818">
                <a:lnSpc>
                  <a:spcPct val="100000"/>
                </a:lnSpc>
                <a:spcBef>
                  <a:spcPts val="0"/>
                </a:spcBef>
              </a:pP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Before 28 February or 31 August</a:t>
              </a:r>
            </a:p>
          </p:txBody>
        </p:sp>
      </p:grpSp>
      <p:grpSp>
        <p:nvGrpSpPr>
          <p:cNvPr id="35" name="Group 34">
            <a:extLst>
              <a:ext uri="{FF2B5EF4-FFF2-40B4-BE49-F238E27FC236}">
                <a16:creationId xmlns:a16="http://schemas.microsoft.com/office/drawing/2014/main" id="{6D869860-7F9C-D39C-82CE-CCC67A7904C6}"/>
              </a:ext>
            </a:extLst>
          </p:cNvPr>
          <p:cNvGrpSpPr/>
          <p:nvPr/>
        </p:nvGrpSpPr>
        <p:grpSpPr>
          <a:xfrm>
            <a:off x="7330725" y="1614504"/>
            <a:ext cx="4500000" cy="846000"/>
            <a:chOff x="7383797" y="1663585"/>
            <a:chExt cx="4481304" cy="925818"/>
          </a:xfrm>
        </p:grpSpPr>
        <p:sp>
          <p:nvSpPr>
            <p:cNvPr id="105" name="Rectangle 104">
              <a:extLst>
                <a:ext uri="{FF2B5EF4-FFF2-40B4-BE49-F238E27FC236}">
                  <a16:creationId xmlns:a16="http://schemas.microsoft.com/office/drawing/2014/main" id="{C0C6C353-A339-1645-B411-08679EADE248}"/>
                </a:ext>
              </a:extLst>
            </p:cNvPr>
            <p:cNvSpPr/>
            <p:nvPr/>
          </p:nvSpPr>
          <p:spPr>
            <a:xfrm>
              <a:off x="7383797" y="1663585"/>
              <a:ext cx="4481304" cy="925818"/>
            </a:xfrm>
            <a:prstGeom prst="rect">
              <a:avLst/>
            </a:prstGeom>
            <a:solidFill>
              <a:srgbClr val="E4E8F0"/>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108" name="Subtitle 2">
              <a:extLst>
                <a:ext uri="{FF2B5EF4-FFF2-40B4-BE49-F238E27FC236}">
                  <a16:creationId xmlns:a16="http://schemas.microsoft.com/office/drawing/2014/main" id="{17AE77D9-8060-7E3F-19FC-28F5700FF4A7}"/>
                </a:ext>
              </a:extLst>
            </p:cNvPr>
            <p:cNvSpPr txBox="1">
              <a:spLocks/>
            </p:cNvSpPr>
            <p:nvPr/>
          </p:nvSpPr>
          <p:spPr>
            <a:xfrm>
              <a:off x="8377414" y="1948541"/>
              <a:ext cx="2511645"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1 x RCPA Annual registration form </a:t>
              </a:r>
            </a:p>
            <a:p>
              <a:pPr defTabSz="543818">
                <a:lnSpc>
                  <a:spcPct val="100000"/>
                </a:lnSpc>
                <a:spcBef>
                  <a:spcPts val="0"/>
                </a:spcBef>
              </a:pP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Before 28 February each year</a:t>
              </a:r>
            </a:p>
          </p:txBody>
        </p:sp>
      </p:grpSp>
      <p:sp>
        <p:nvSpPr>
          <p:cNvPr id="112" name="Rectangle 111">
            <a:extLst>
              <a:ext uri="{FF2B5EF4-FFF2-40B4-BE49-F238E27FC236}">
                <a16:creationId xmlns:a16="http://schemas.microsoft.com/office/drawing/2014/main" id="{397E4FD3-2EE0-E6C9-DC14-7344162382C4}"/>
              </a:ext>
            </a:extLst>
          </p:cNvPr>
          <p:cNvSpPr/>
          <p:nvPr/>
        </p:nvSpPr>
        <p:spPr>
          <a:xfrm>
            <a:off x="7330725" y="4501262"/>
            <a:ext cx="4498582" cy="846000"/>
          </a:xfrm>
          <a:prstGeom prst="rect">
            <a:avLst/>
          </a:prstGeom>
          <a:solidFill>
            <a:srgbClr val="E4E8F0"/>
          </a:solidFill>
          <a:ln w="381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grpSp>
        <p:nvGrpSpPr>
          <p:cNvPr id="45" name="Group 44">
            <a:extLst>
              <a:ext uri="{FF2B5EF4-FFF2-40B4-BE49-F238E27FC236}">
                <a16:creationId xmlns:a16="http://schemas.microsoft.com/office/drawing/2014/main" id="{D2DFC567-C92F-C9D2-5E38-E2A53E77428E}"/>
              </a:ext>
            </a:extLst>
          </p:cNvPr>
          <p:cNvGrpSpPr/>
          <p:nvPr/>
        </p:nvGrpSpPr>
        <p:grpSpPr>
          <a:xfrm>
            <a:off x="2724029" y="4501262"/>
            <a:ext cx="4500000" cy="846000"/>
            <a:chOff x="2714504" y="4501262"/>
            <a:chExt cx="4500000" cy="846000"/>
          </a:xfrm>
        </p:grpSpPr>
        <p:sp>
          <p:nvSpPr>
            <p:cNvPr id="111" name="Rectangle 110">
              <a:extLst>
                <a:ext uri="{FF2B5EF4-FFF2-40B4-BE49-F238E27FC236}">
                  <a16:creationId xmlns:a16="http://schemas.microsoft.com/office/drawing/2014/main" id="{10A1A236-73EA-6A4F-7E56-EA1F2D040256}"/>
                </a:ext>
              </a:extLst>
            </p:cNvPr>
            <p:cNvSpPr/>
            <p:nvPr/>
          </p:nvSpPr>
          <p:spPr>
            <a:xfrm>
              <a:off x="2714504" y="4501262"/>
              <a:ext cx="4500000" cy="846000"/>
            </a:xfrm>
            <a:prstGeom prst="rect">
              <a:avLst/>
            </a:prstGeom>
            <a:solidFill>
              <a:schemeClr val="accent1">
                <a:lumMod val="20000"/>
                <a:lumOff val="80000"/>
              </a:schemeClr>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114" name="Subtitle 2">
              <a:extLst>
                <a:ext uri="{FF2B5EF4-FFF2-40B4-BE49-F238E27FC236}">
                  <a16:creationId xmlns:a16="http://schemas.microsoft.com/office/drawing/2014/main" id="{536A00DF-803B-3E71-1BB0-720080CE4691}"/>
                </a:ext>
              </a:extLst>
            </p:cNvPr>
            <p:cNvSpPr txBox="1">
              <a:spLocks/>
            </p:cNvSpPr>
            <p:nvPr/>
          </p:nvSpPr>
          <p:spPr>
            <a:xfrm>
              <a:off x="3638346" y="4679051"/>
              <a:ext cx="2652316" cy="55399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12 x Learning Captures per phase </a:t>
              </a:r>
            </a:p>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12 x Observation Captures per phase</a:t>
              </a:r>
            </a:p>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 </a:t>
              </a: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Recommended 1 per month</a:t>
              </a:r>
            </a:p>
          </p:txBody>
        </p:sp>
      </p:grpSp>
      <p:sp>
        <p:nvSpPr>
          <p:cNvPr id="115" name="Subtitle 2">
            <a:extLst>
              <a:ext uri="{FF2B5EF4-FFF2-40B4-BE49-F238E27FC236}">
                <a16:creationId xmlns:a16="http://schemas.microsoft.com/office/drawing/2014/main" id="{22F1B2FD-FBDE-0838-6E44-5396913D2A99}"/>
              </a:ext>
            </a:extLst>
          </p:cNvPr>
          <p:cNvSpPr txBox="1">
            <a:spLocks/>
          </p:cNvSpPr>
          <p:nvPr/>
        </p:nvSpPr>
        <p:spPr>
          <a:xfrm>
            <a:off x="7395660" y="4542801"/>
            <a:ext cx="4416415" cy="38472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Portfolio activities – See relevant RCPA discipline handbook</a:t>
            </a:r>
          </a:p>
          <a:p>
            <a:pPr defTabSz="543818">
              <a:lnSpc>
                <a:spcPct val="100000"/>
              </a:lnSpc>
              <a:spcBef>
                <a:spcPts val="0"/>
              </a:spcBef>
            </a:pPr>
            <a:endParaRPr lang="en-US" sz="1100">
              <a:solidFill>
                <a:srgbClr val="384967"/>
              </a:solidFill>
              <a:latin typeface="Poppins" panose="00000500000000000000" pitchFamily="2" charset="0"/>
              <a:ea typeface="Lato Light" panose="020F0502020204030203" pitchFamily="34" charset="0"/>
              <a:cs typeface="Poppins" panose="00000500000000000000" pitchFamily="2" charset="0"/>
            </a:endParaRPr>
          </a:p>
        </p:txBody>
      </p:sp>
      <p:sp>
        <p:nvSpPr>
          <p:cNvPr id="118" name="Rectangle 117">
            <a:extLst>
              <a:ext uri="{FF2B5EF4-FFF2-40B4-BE49-F238E27FC236}">
                <a16:creationId xmlns:a16="http://schemas.microsoft.com/office/drawing/2014/main" id="{572BA488-4753-C441-FFFB-23D3D96A33AF}"/>
              </a:ext>
            </a:extLst>
          </p:cNvPr>
          <p:cNvSpPr/>
          <p:nvPr/>
        </p:nvSpPr>
        <p:spPr>
          <a:xfrm>
            <a:off x="7330725" y="3319812"/>
            <a:ext cx="4500000" cy="846000"/>
          </a:xfrm>
          <a:prstGeom prst="rect">
            <a:avLst/>
          </a:prstGeom>
          <a:solidFill>
            <a:srgbClr val="E4E8F0"/>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384967"/>
                </a:solidFill>
                <a:effectLst/>
                <a:uLnTx/>
                <a:uFillTx/>
                <a:latin typeface="Arial"/>
                <a:ea typeface="+mn-ea"/>
                <a:cs typeface="+mn-cs"/>
              </a:rPr>
              <a:t> </a:t>
            </a:r>
          </a:p>
        </p:txBody>
      </p:sp>
      <p:grpSp>
        <p:nvGrpSpPr>
          <p:cNvPr id="38" name="Group 37">
            <a:extLst>
              <a:ext uri="{FF2B5EF4-FFF2-40B4-BE49-F238E27FC236}">
                <a16:creationId xmlns:a16="http://schemas.microsoft.com/office/drawing/2014/main" id="{1C7BD62D-2DF1-039C-5013-3323108529A6}"/>
              </a:ext>
            </a:extLst>
          </p:cNvPr>
          <p:cNvGrpSpPr/>
          <p:nvPr/>
        </p:nvGrpSpPr>
        <p:grpSpPr>
          <a:xfrm>
            <a:off x="2724640" y="2472519"/>
            <a:ext cx="4500000" cy="846000"/>
            <a:chOff x="2743153" y="2472519"/>
            <a:chExt cx="4521111" cy="846000"/>
          </a:xfrm>
        </p:grpSpPr>
        <p:sp>
          <p:nvSpPr>
            <p:cNvPr id="117" name="Rectangle 116">
              <a:extLst>
                <a:ext uri="{FF2B5EF4-FFF2-40B4-BE49-F238E27FC236}">
                  <a16:creationId xmlns:a16="http://schemas.microsoft.com/office/drawing/2014/main" id="{86424915-8B65-28B0-CA78-0AE5EF417AAD}"/>
                </a:ext>
              </a:extLst>
            </p:cNvPr>
            <p:cNvSpPr/>
            <p:nvPr/>
          </p:nvSpPr>
          <p:spPr>
            <a:xfrm>
              <a:off x="2743153" y="2472519"/>
              <a:ext cx="4521111" cy="846000"/>
            </a:xfrm>
            <a:prstGeom prst="rect">
              <a:avLst/>
            </a:prstGeom>
            <a:solidFill>
              <a:schemeClr val="accent1">
                <a:lumMod val="20000"/>
                <a:lumOff val="80000"/>
              </a:schemeClr>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120" name="Subtitle 2">
              <a:extLst>
                <a:ext uri="{FF2B5EF4-FFF2-40B4-BE49-F238E27FC236}">
                  <a16:creationId xmlns:a16="http://schemas.microsoft.com/office/drawing/2014/main" id="{9A7B0AFF-660C-11A2-882A-89B8DBAB0664}"/>
                </a:ext>
              </a:extLst>
            </p:cNvPr>
            <p:cNvSpPr txBox="1">
              <a:spLocks/>
            </p:cNvSpPr>
            <p:nvPr/>
          </p:nvSpPr>
          <p:spPr>
            <a:xfrm>
              <a:off x="2856946" y="2550136"/>
              <a:ext cx="4303884"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1 x RACP Advanced Training Research Project (ATRP) </a:t>
              </a:r>
              <a:b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b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[satisfied by RCPA project dissertation]</a:t>
              </a:r>
            </a:p>
          </p:txBody>
        </p:sp>
      </p:grpSp>
      <p:sp>
        <p:nvSpPr>
          <p:cNvPr id="121" name="Subtitle 2">
            <a:extLst>
              <a:ext uri="{FF2B5EF4-FFF2-40B4-BE49-F238E27FC236}">
                <a16:creationId xmlns:a16="http://schemas.microsoft.com/office/drawing/2014/main" id="{B4F534FE-7F86-E7A1-5625-330A095B2434}"/>
              </a:ext>
            </a:extLst>
          </p:cNvPr>
          <p:cNvSpPr txBox="1">
            <a:spLocks/>
          </p:cNvSpPr>
          <p:nvPr/>
        </p:nvSpPr>
        <p:spPr>
          <a:xfrm>
            <a:off x="7568909" y="2480273"/>
            <a:ext cx="4130321" cy="81560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050">
                <a:solidFill>
                  <a:srgbClr val="384967"/>
                </a:solidFill>
                <a:latin typeface="Poppins" panose="00000500000000000000" pitchFamily="2" charset="0"/>
                <a:ea typeface="Lato Light" panose="020F0502020204030203" pitchFamily="34" charset="0"/>
                <a:cs typeface="Poppins" panose="00000500000000000000" pitchFamily="2" charset="0"/>
              </a:rPr>
              <a:t>1 x Haematology Part I Phase I written and slides exam</a:t>
            </a:r>
          </a:p>
          <a:p>
            <a:pPr defTabSz="543818">
              <a:lnSpc>
                <a:spcPct val="100000"/>
              </a:lnSpc>
              <a:spcBef>
                <a:spcPts val="0"/>
              </a:spcBef>
            </a:pPr>
            <a:r>
              <a:rPr lang="en-US" sz="1050">
                <a:solidFill>
                  <a:srgbClr val="384967"/>
                </a:solidFill>
                <a:latin typeface="Poppins" panose="00000500000000000000" pitchFamily="2" charset="0"/>
                <a:ea typeface="Lato Light" panose="020F0502020204030203" pitchFamily="34" charset="0"/>
                <a:cs typeface="Poppins" panose="00000500000000000000" pitchFamily="2" charset="0"/>
              </a:rPr>
              <a:t>1 x Haematology Part I Phase II dry and oral exam</a:t>
            </a:r>
          </a:p>
          <a:p>
            <a:pPr defTabSz="543818">
              <a:lnSpc>
                <a:spcPct val="100000"/>
              </a:lnSpc>
              <a:spcBef>
                <a:spcPts val="0"/>
              </a:spcBef>
            </a:pPr>
            <a:r>
              <a:rPr lang="en-US" sz="1050">
                <a:solidFill>
                  <a:srgbClr val="384967"/>
                </a:solidFill>
                <a:latin typeface="Poppins" panose="00000500000000000000" pitchFamily="2" charset="0"/>
                <a:ea typeface="Lato Light" panose="020F0502020204030203" pitchFamily="34" charset="0"/>
                <a:cs typeface="Poppins" panose="00000500000000000000" pitchFamily="2" charset="0"/>
              </a:rPr>
              <a:t>1 x Haematology Part II Oral exam</a:t>
            </a:r>
          </a:p>
          <a:p>
            <a:pPr defTabSz="543818">
              <a:lnSpc>
                <a:spcPct val="100000"/>
              </a:lnSpc>
              <a:spcBef>
                <a:spcPts val="0"/>
              </a:spcBef>
            </a:pPr>
            <a:r>
              <a:rPr lang="en-US" sz="1050">
                <a:solidFill>
                  <a:srgbClr val="384967"/>
                </a:solidFill>
                <a:latin typeface="Poppins" panose="00000500000000000000" pitchFamily="2" charset="0"/>
                <a:ea typeface="Lato Light" panose="020F0502020204030203" pitchFamily="34" charset="0"/>
                <a:cs typeface="Poppins" panose="00000500000000000000" pitchFamily="2" charset="0"/>
              </a:rPr>
              <a:t>1 x project dissertation</a:t>
            </a:r>
          </a:p>
          <a:p>
            <a:pPr defTabSz="543818">
              <a:lnSpc>
                <a:spcPct val="100000"/>
              </a:lnSpc>
              <a:spcBef>
                <a:spcPts val="0"/>
              </a:spcBef>
            </a:pPr>
            <a:r>
              <a:rPr lang="en-US" sz="800" i="1">
                <a:solidFill>
                  <a:srgbClr val="384967"/>
                </a:solidFill>
                <a:latin typeface="Poppins" panose="00000500000000000000" pitchFamily="2" charset="0"/>
                <a:ea typeface="Lato Light" panose="020F0502020204030203" pitchFamily="34" charset="0"/>
                <a:cs typeface="Poppins" panose="00000500000000000000" pitchFamily="2" charset="0"/>
              </a:rPr>
              <a:t>Before 9 July final year of training</a:t>
            </a:r>
          </a:p>
        </p:txBody>
      </p:sp>
      <p:sp>
        <p:nvSpPr>
          <p:cNvPr id="124" name="Rectangle 123">
            <a:extLst>
              <a:ext uri="{FF2B5EF4-FFF2-40B4-BE49-F238E27FC236}">
                <a16:creationId xmlns:a16="http://schemas.microsoft.com/office/drawing/2014/main" id="{AC0CF23B-8CEE-6BDC-FE7B-5B63404A020B}"/>
              </a:ext>
            </a:extLst>
          </p:cNvPr>
          <p:cNvSpPr/>
          <p:nvPr/>
        </p:nvSpPr>
        <p:spPr>
          <a:xfrm>
            <a:off x="7330725" y="5390031"/>
            <a:ext cx="4500000" cy="846000"/>
          </a:xfrm>
          <a:prstGeom prst="rect">
            <a:avLst/>
          </a:prstGeom>
          <a:solidFill>
            <a:srgbClr val="E4E8F0"/>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grpSp>
        <p:nvGrpSpPr>
          <p:cNvPr id="43" name="Group 42">
            <a:extLst>
              <a:ext uri="{FF2B5EF4-FFF2-40B4-BE49-F238E27FC236}">
                <a16:creationId xmlns:a16="http://schemas.microsoft.com/office/drawing/2014/main" id="{08D9FA6C-A265-D61A-E4A4-35D3BA28E7E6}"/>
              </a:ext>
            </a:extLst>
          </p:cNvPr>
          <p:cNvGrpSpPr/>
          <p:nvPr/>
        </p:nvGrpSpPr>
        <p:grpSpPr>
          <a:xfrm>
            <a:off x="2724029" y="5390031"/>
            <a:ext cx="4500000" cy="846000"/>
            <a:chOff x="2777829" y="5390031"/>
            <a:chExt cx="4500000" cy="846000"/>
          </a:xfrm>
        </p:grpSpPr>
        <p:sp>
          <p:nvSpPr>
            <p:cNvPr id="123" name="Rectangle 122">
              <a:extLst>
                <a:ext uri="{FF2B5EF4-FFF2-40B4-BE49-F238E27FC236}">
                  <a16:creationId xmlns:a16="http://schemas.microsoft.com/office/drawing/2014/main" id="{B527A3AF-DD59-42A6-2A05-7B188CE93B46}"/>
                </a:ext>
              </a:extLst>
            </p:cNvPr>
            <p:cNvSpPr/>
            <p:nvPr/>
          </p:nvSpPr>
          <p:spPr>
            <a:xfrm>
              <a:off x="2777829" y="5390031"/>
              <a:ext cx="4500000" cy="846000"/>
            </a:xfrm>
            <a:prstGeom prst="rect">
              <a:avLst/>
            </a:prstGeom>
            <a:solidFill>
              <a:schemeClr val="accent1">
                <a:lumMod val="20000"/>
                <a:lumOff val="80000"/>
              </a:schemeClr>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126" name="Subtitle 2">
              <a:extLst>
                <a:ext uri="{FF2B5EF4-FFF2-40B4-BE49-F238E27FC236}">
                  <a16:creationId xmlns:a16="http://schemas.microsoft.com/office/drawing/2014/main" id="{FBA4A7AF-D7D3-D0FD-2517-21C7D61053C8}"/>
                </a:ext>
              </a:extLst>
            </p:cNvPr>
            <p:cNvSpPr txBox="1">
              <a:spLocks/>
            </p:cNvSpPr>
            <p:nvPr/>
          </p:nvSpPr>
          <p:spPr>
            <a:xfrm>
              <a:off x="3749839" y="5666551"/>
              <a:ext cx="2555979"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4 x progress reports per phase</a:t>
              </a:r>
            </a:p>
            <a:p>
              <a:pPr defTabSz="543818">
                <a:lnSpc>
                  <a:spcPct val="100000"/>
                </a:lnSpc>
                <a:spcBef>
                  <a:spcPts val="0"/>
                </a:spcBef>
              </a:pPr>
              <a:r>
                <a:rPr lang="en-US" sz="900">
                  <a:solidFill>
                    <a:srgbClr val="384967"/>
                  </a:solidFill>
                  <a:latin typeface="Poppins" panose="00000500000000000000" pitchFamily="2" charset="0"/>
                  <a:ea typeface="Lato Light" panose="020F0502020204030203" pitchFamily="34" charset="0"/>
                  <a:cs typeface="Poppins" panose="00000500000000000000" pitchFamily="2" charset="0"/>
                </a:rPr>
                <a:t> </a:t>
              </a: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Minimum 1 every 3 months</a:t>
              </a:r>
            </a:p>
          </p:txBody>
        </p:sp>
      </p:grpSp>
      <p:sp>
        <p:nvSpPr>
          <p:cNvPr id="127" name="Subtitle 2">
            <a:extLst>
              <a:ext uri="{FF2B5EF4-FFF2-40B4-BE49-F238E27FC236}">
                <a16:creationId xmlns:a16="http://schemas.microsoft.com/office/drawing/2014/main" id="{35C46C0F-0AC3-A5FF-F6D2-E62533E50CE1}"/>
              </a:ext>
            </a:extLst>
          </p:cNvPr>
          <p:cNvSpPr txBox="1">
            <a:spLocks/>
          </p:cNvSpPr>
          <p:nvPr/>
        </p:nvSpPr>
        <p:spPr>
          <a:xfrm>
            <a:off x="7543801" y="5508665"/>
            <a:ext cx="4184096" cy="66172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spcAft>
                <a:spcPts val="600"/>
              </a:spcAft>
            </a:pPr>
            <a:r>
              <a:rPr lang="en-US" sz="1000">
                <a:solidFill>
                  <a:srgbClr val="384967"/>
                </a:solidFill>
                <a:latin typeface="Poppins" panose="00000500000000000000" pitchFamily="2" charset="0"/>
                <a:ea typeface="Lato Light" panose="020F0502020204030203" pitchFamily="34" charset="0"/>
                <a:cs typeface="Poppins" panose="00000500000000000000" pitchFamily="2" charset="0"/>
              </a:rPr>
              <a:t>1 x RCPA supervisor report </a:t>
            </a:r>
            <a:br>
              <a:rPr lang="en-US" sz="1000">
                <a:solidFill>
                  <a:srgbClr val="384967"/>
                </a:solidFill>
                <a:latin typeface="Poppins" panose="00000500000000000000" pitchFamily="2" charset="0"/>
                <a:ea typeface="Lato Light" panose="020F0502020204030203" pitchFamily="34" charset="0"/>
                <a:cs typeface="Poppins" panose="00000500000000000000" pitchFamily="2" charset="0"/>
              </a:rPr>
            </a:br>
            <a:r>
              <a:rPr lang="en-US" sz="800" i="1">
                <a:solidFill>
                  <a:srgbClr val="384967"/>
                </a:solidFill>
                <a:latin typeface="Poppins" panose="00000500000000000000" pitchFamily="2" charset="0"/>
                <a:ea typeface="Lato Light" panose="020F0502020204030203" pitchFamily="34" charset="0"/>
                <a:cs typeface="Poppins" panose="00000500000000000000" pitchFamily="2" charset="0"/>
              </a:rPr>
              <a:t>due at end of each rotation and before 9 July when sitting examinations</a:t>
            </a:r>
          </a:p>
          <a:p>
            <a:pPr defTabSz="543818">
              <a:lnSpc>
                <a:spcPct val="100000"/>
              </a:lnSpc>
              <a:spcBef>
                <a:spcPts val="0"/>
              </a:spcBef>
            </a:pPr>
            <a:r>
              <a:rPr lang="en-US" sz="900">
                <a:solidFill>
                  <a:srgbClr val="384967"/>
                </a:solidFill>
                <a:latin typeface="Poppins" panose="00000500000000000000" pitchFamily="2" charset="0"/>
                <a:ea typeface="Lato Light" panose="020F0502020204030203" pitchFamily="34" charset="0"/>
                <a:cs typeface="Poppins" panose="00000500000000000000" pitchFamily="2" charset="0"/>
              </a:rPr>
              <a:t>Annual supervisor report </a:t>
            </a:r>
            <a:br>
              <a:rPr lang="en-US" sz="800" i="1">
                <a:solidFill>
                  <a:srgbClr val="384967"/>
                </a:solidFill>
                <a:latin typeface="Poppins" panose="00000500000000000000" pitchFamily="2" charset="0"/>
                <a:ea typeface="Lato Light" panose="020F0502020204030203" pitchFamily="34" charset="0"/>
                <a:cs typeface="Poppins" panose="00000500000000000000" pitchFamily="2" charset="0"/>
              </a:rPr>
            </a:br>
            <a:r>
              <a:rPr lang="en-US" sz="800" i="1">
                <a:solidFill>
                  <a:srgbClr val="384967"/>
                </a:solidFill>
                <a:latin typeface="Poppins" panose="00000500000000000000" pitchFamily="2" charset="0"/>
                <a:ea typeface="Lato Light" panose="020F0502020204030203" pitchFamily="34" charset="0"/>
                <a:cs typeface="Poppins" panose="00000500000000000000" pitchFamily="2" charset="0"/>
              </a:rPr>
              <a:t>due by 31 January </a:t>
            </a:r>
          </a:p>
        </p:txBody>
      </p:sp>
      <p:sp>
        <p:nvSpPr>
          <p:cNvPr id="129" name="Title 6">
            <a:extLst>
              <a:ext uri="{FF2B5EF4-FFF2-40B4-BE49-F238E27FC236}">
                <a16:creationId xmlns:a16="http://schemas.microsoft.com/office/drawing/2014/main" id="{08DCDC50-701A-6937-39E1-8E5DCE82DA4D}"/>
              </a:ext>
            </a:extLst>
          </p:cNvPr>
          <p:cNvSpPr txBox="1">
            <a:spLocks/>
          </p:cNvSpPr>
          <p:nvPr/>
        </p:nvSpPr>
        <p:spPr>
          <a:xfrm>
            <a:off x="103367" y="-35125"/>
            <a:ext cx="11982616" cy="524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spcAft>
                <a:spcPts val="600"/>
              </a:spcAft>
              <a:defRPr/>
            </a:pPr>
            <a:r>
              <a:rPr lang="en-US" sz="2400">
                <a:solidFill>
                  <a:schemeClr val="accent2"/>
                </a:solidFill>
                <a:latin typeface="Georgia"/>
              </a:rPr>
              <a:t>Joint trainees </a:t>
            </a:r>
            <a:r>
              <a:rPr lang="en-US" sz="2400">
                <a:solidFill>
                  <a:srgbClr val="384967"/>
                </a:solidFill>
                <a:latin typeface="Georgia"/>
              </a:rPr>
              <a:t>| New haematology curriculum - program requirements</a:t>
            </a:r>
          </a:p>
        </p:txBody>
      </p:sp>
      <p:sp>
        <p:nvSpPr>
          <p:cNvPr id="4" name="Rectangle 3">
            <a:extLst>
              <a:ext uri="{FF2B5EF4-FFF2-40B4-BE49-F238E27FC236}">
                <a16:creationId xmlns:a16="http://schemas.microsoft.com/office/drawing/2014/main" id="{76F44683-DB45-13CB-81FB-39859A2AE42D}"/>
              </a:ext>
            </a:extLst>
          </p:cNvPr>
          <p:cNvSpPr/>
          <p:nvPr/>
        </p:nvSpPr>
        <p:spPr>
          <a:xfrm>
            <a:off x="0" y="6340249"/>
            <a:ext cx="12192000" cy="52414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t>The concessions described above only relate to joint haematology trainees. Clinical-only (non-joint) trainees undertaking a laboratory rotation will need to complete all work-based assessment requirements, including learning captures &amp; observation captures, which are generic, highly adaptable and can be lab-based. </a:t>
            </a:r>
          </a:p>
        </p:txBody>
      </p:sp>
      <p:sp>
        <p:nvSpPr>
          <p:cNvPr id="10" name="Rectangle 9">
            <a:extLst>
              <a:ext uri="{FF2B5EF4-FFF2-40B4-BE49-F238E27FC236}">
                <a16:creationId xmlns:a16="http://schemas.microsoft.com/office/drawing/2014/main" id="{D1376615-F7E1-8B16-90AA-AF7530110ED2}"/>
              </a:ext>
            </a:extLst>
          </p:cNvPr>
          <p:cNvSpPr/>
          <p:nvPr/>
        </p:nvSpPr>
        <p:spPr>
          <a:xfrm>
            <a:off x="2792849" y="2001142"/>
            <a:ext cx="4384586" cy="4791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defTabSz="543818">
              <a:lnSpc>
                <a:spcPct val="100000"/>
              </a:lnSpc>
              <a:spcBef>
                <a:spcPts val="0"/>
              </a:spcBef>
            </a:pPr>
            <a:r>
              <a:rPr lang="en-AU" sz="700">
                <a:solidFill>
                  <a:schemeClr val="tx2"/>
                </a:solidFill>
                <a:latin typeface="Poppins" panose="00000500000000000000" pitchFamily="2" charset="0"/>
                <a:cs typeface="Poppins" panose="00000500000000000000" pitchFamily="2" charset="0"/>
              </a:rPr>
              <a:t>Joint Trainees will submit a rotation plan in the TMP for clinical and laboratory rotations to notify of professional experience and to inform invoicing for training fees. If undertaking lab training, trainees select 'non-accredited' rotation plan type, as laboratories are not accredited by the RACP.</a:t>
            </a:r>
            <a:endParaRPr lang="en-US" sz="700">
              <a:solidFill>
                <a:schemeClr val="tx2"/>
              </a:solidFill>
              <a:latin typeface="Poppins" panose="00000500000000000000" pitchFamily="2" charset="0"/>
              <a:ea typeface="Lato Light" panose="020F0502020204030203" pitchFamily="34" charset="0"/>
              <a:cs typeface="Poppins" panose="00000500000000000000" pitchFamily="2" charset="0"/>
            </a:endParaRPr>
          </a:p>
        </p:txBody>
      </p:sp>
      <p:sp>
        <p:nvSpPr>
          <p:cNvPr id="12" name="Rectangle 11">
            <a:extLst>
              <a:ext uri="{FF2B5EF4-FFF2-40B4-BE49-F238E27FC236}">
                <a16:creationId xmlns:a16="http://schemas.microsoft.com/office/drawing/2014/main" id="{869DD18E-B63A-6CC8-5EDA-A2934A7965E8}"/>
              </a:ext>
            </a:extLst>
          </p:cNvPr>
          <p:cNvSpPr/>
          <p:nvPr/>
        </p:nvSpPr>
        <p:spPr>
          <a:xfrm>
            <a:off x="7568909" y="4774380"/>
            <a:ext cx="4004837" cy="55633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543818">
              <a:lnSpc>
                <a:spcPct val="100000"/>
              </a:lnSpc>
              <a:spcBef>
                <a:spcPts val="0"/>
              </a:spcBef>
            </a:pPr>
            <a:r>
              <a:rPr lang="en-AU" sz="900">
                <a:solidFill>
                  <a:schemeClr val="tx2"/>
                </a:solidFill>
                <a:latin typeface="Poppins" panose="00000500000000000000" pitchFamily="2" charset="0"/>
                <a:cs typeface="Poppins" panose="00000500000000000000" pitchFamily="2" charset="0"/>
              </a:rPr>
              <a:t>Joint trainees will </a:t>
            </a:r>
            <a:r>
              <a:rPr lang="en-AU" sz="900" b="1">
                <a:solidFill>
                  <a:schemeClr val="tx2"/>
                </a:solidFill>
                <a:latin typeface="Poppins" panose="00000500000000000000" pitchFamily="2" charset="0"/>
                <a:cs typeface="Poppins" panose="00000500000000000000" pitchFamily="2" charset="0"/>
              </a:rPr>
              <a:t>not</a:t>
            </a:r>
            <a:r>
              <a:rPr lang="en-AU" sz="900">
                <a:solidFill>
                  <a:schemeClr val="tx2"/>
                </a:solidFill>
                <a:latin typeface="Poppins" panose="00000500000000000000" pitchFamily="2" charset="0"/>
                <a:cs typeface="Poppins" panose="00000500000000000000" pitchFamily="2" charset="0"/>
              </a:rPr>
              <a:t> need to complete RACP work-based assessments, including learning captures, observation captures and progress reports, during laboratory rotations. </a:t>
            </a:r>
            <a:endParaRPr lang="en-US" sz="900">
              <a:solidFill>
                <a:schemeClr val="tx2"/>
              </a:solidFill>
              <a:latin typeface="Poppins" panose="00000500000000000000" pitchFamily="2" charset="0"/>
              <a:ea typeface="Lato Light" panose="020F0502020204030203" pitchFamily="34" charset="0"/>
              <a:cs typeface="Poppins" panose="00000500000000000000" pitchFamily="2" charset="0"/>
            </a:endParaRPr>
          </a:p>
        </p:txBody>
      </p:sp>
      <p:sp>
        <p:nvSpPr>
          <p:cNvPr id="18" name="Rectangle 17">
            <a:extLst>
              <a:ext uri="{FF2B5EF4-FFF2-40B4-BE49-F238E27FC236}">
                <a16:creationId xmlns:a16="http://schemas.microsoft.com/office/drawing/2014/main" id="{6EF591E5-DCE9-11B9-9A27-D5344C5C0D9D}"/>
              </a:ext>
            </a:extLst>
          </p:cNvPr>
          <p:cNvSpPr/>
          <p:nvPr/>
        </p:nvSpPr>
        <p:spPr>
          <a:xfrm>
            <a:off x="2761368" y="1175596"/>
            <a:ext cx="4406245" cy="4028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543818">
              <a:lnSpc>
                <a:spcPct val="100000"/>
              </a:lnSpc>
              <a:spcBef>
                <a:spcPts val="0"/>
              </a:spcBef>
            </a:pPr>
            <a:r>
              <a:rPr lang="en-US" sz="900">
                <a:solidFill>
                  <a:schemeClr val="tx2"/>
                </a:solidFill>
                <a:latin typeface="Poppins" panose="00000500000000000000" pitchFamily="2" charset="0"/>
                <a:cs typeface="Poppins" panose="00000500000000000000" pitchFamily="2" charset="0"/>
              </a:rPr>
              <a:t>Joint trainees will need to select their RACP Training Program and upload evidence of their appointment to either a clinical or joint training position</a:t>
            </a:r>
            <a:endParaRPr lang="en-US" sz="900">
              <a:solidFill>
                <a:schemeClr val="tx2"/>
              </a:solidFill>
              <a:latin typeface="Poppins" panose="00000500000000000000" pitchFamily="2" charset="0"/>
              <a:ea typeface="Lato Light" panose="020F0502020204030203" pitchFamily="34" charset="0"/>
              <a:cs typeface="Poppins" panose="00000500000000000000" pitchFamily="2" charset="0"/>
            </a:endParaRPr>
          </a:p>
        </p:txBody>
      </p:sp>
      <p:sp>
        <p:nvSpPr>
          <p:cNvPr id="2" name="TextBox 1">
            <a:extLst>
              <a:ext uri="{FF2B5EF4-FFF2-40B4-BE49-F238E27FC236}">
                <a16:creationId xmlns:a16="http://schemas.microsoft.com/office/drawing/2014/main" id="{632CC5BA-4FAA-27F4-555A-17B8BED0C2C8}"/>
              </a:ext>
            </a:extLst>
          </p:cNvPr>
          <p:cNvSpPr txBox="1"/>
          <p:nvPr/>
        </p:nvSpPr>
        <p:spPr>
          <a:xfrm>
            <a:off x="7258819" y="465011"/>
            <a:ext cx="4510486" cy="369332"/>
          </a:xfrm>
          <a:prstGeom prst="rect">
            <a:avLst/>
          </a:prstGeom>
          <a:noFill/>
        </p:spPr>
        <p:txBody>
          <a:bodyPr wrap="square" rtlCol="0">
            <a:spAutoFit/>
          </a:bodyPr>
          <a:lstStyle/>
          <a:p>
            <a:pPr algn="ctr"/>
            <a:r>
              <a:rPr lang="en-US" b="1">
                <a:solidFill>
                  <a:schemeClr val="tx2"/>
                </a:solidFill>
                <a:latin typeface="Poppins" panose="00000500000000000000" pitchFamily="2" charset="0"/>
                <a:cs typeface="Poppins" panose="00000500000000000000" pitchFamily="2" charset="0"/>
              </a:rPr>
              <a:t>RCPA requirements</a:t>
            </a:r>
            <a:endParaRPr lang="en-AU" b="1">
              <a:solidFill>
                <a:schemeClr val="tx2"/>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5E0C19AF-36EB-A1A6-6C84-E0015D74C62E}"/>
              </a:ext>
            </a:extLst>
          </p:cNvPr>
          <p:cNvSpPr txBox="1"/>
          <p:nvPr/>
        </p:nvSpPr>
        <p:spPr>
          <a:xfrm>
            <a:off x="2793628" y="458985"/>
            <a:ext cx="4510486" cy="369332"/>
          </a:xfrm>
          <a:prstGeom prst="rect">
            <a:avLst/>
          </a:prstGeom>
          <a:noFill/>
        </p:spPr>
        <p:txBody>
          <a:bodyPr wrap="square" rtlCol="0">
            <a:spAutoFit/>
          </a:bodyPr>
          <a:lstStyle/>
          <a:p>
            <a:pPr algn="ctr"/>
            <a:r>
              <a:rPr lang="en-US" b="1">
                <a:solidFill>
                  <a:schemeClr val="tx2"/>
                </a:solidFill>
                <a:latin typeface="Poppins" panose="00000500000000000000" pitchFamily="2" charset="0"/>
                <a:cs typeface="Poppins" panose="00000500000000000000" pitchFamily="2" charset="0"/>
              </a:rPr>
              <a:t>RACP requirements</a:t>
            </a:r>
            <a:endParaRPr lang="en-AU" b="1">
              <a:solidFill>
                <a:schemeClr val="tx2"/>
              </a:solidFill>
              <a:latin typeface="Poppins" panose="00000500000000000000" pitchFamily="2" charset="0"/>
              <a:cs typeface="Poppins" panose="00000500000000000000" pitchFamily="2" charset="0"/>
            </a:endParaRPr>
          </a:p>
        </p:txBody>
      </p:sp>
      <p:grpSp>
        <p:nvGrpSpPr>
          <p:cNvPr id="20" name="Group 19">
            <a:extLst>
              <a:ext uri="{FF2B5EF4-FFF2-40B4-BE49-F238E27FC236}">
                <a16:creationId xmlns:a16="http://schemas.microsoft.com/office/drawing/2014/main" id="{CB71B15B-73FC-0BAB-55C2-21A363900415}"/>
              </a:ext>
            </a:extLst>
          </p:cNvPr>
          <p:cNvGrpSpPr/>
          <p:nvPr/>
        </p:nvGrpSpPr>
        <p:grpSpPr>
          <a:xfrm>
            <a:off x="157743" y="2453157"/>
            <a:ext cx="2519563" cy="846000"/>
            <a:chOff x="289060" y="3088611"/>
            <a:chExt cx="2519563" cy="971108"/>
          </a:xfrm>
          <a:solidFill>
            <a:schemeClr val="tx1">
              <a:lumMod val="85000"/>
              <a:lumOff val="15000"/>
            </a:schemeClr>
          </a:solidFill>
        </p:grpSpPr>
        <p:sp>
          <p:nvSpPr>
            <p:cNvPr id="26" name="Freeform 17">
              <a:extLst>
                <a:ext uri="{FF2B5EF4-FFF2-40B4-BE49-F238E27FC236}">
                  <a16:creationId xmlns:a16="http://schemas.microsoft.com/office/drawing/2014/main" id="{50B3586E-7077-909B-BBAF-83D8D76609A3}"/>
                </a:ext>
              </a:extLst>
            </p:cNvPr>
            <p:cNvSpPr/>
            <p:nvPr/>
          </p:nvSpPr>
          <p:spPr>
            <a:xfrm>
              <a:off x="289060" y="3088611"/>
              <a:ext cx="2519563" cy="971108"/>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2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2"/>
                  </a:lnTo>
                  <a:close/>
                </a:path>
              </a:pathLst>
            </a:custGeom>
            <a:grp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mn-ea"/>
                <a:cs typeface="+mn-cs"/>
              </a:endParaRPr>
            </a:p>
          </p:txBody>
        </p:sp>
        <p:sp>
          <p:nvSpPr>
            <p:cNvPr id="27" name="TextBox 26">
              <a:extLst>
                <a:ext uri="{FF2B5EF4-FFF2-40B4-BE49-F238E27FC236}">
                  <a16:creationId xmlns:a16="http://schemas.microsoft.com/office/drawing/2014/main" id="{9B8548EB-3D00-744A-9452-DF4020BAEA4F}"/>
                </a:ext>
              </a:extLst>
            </p:cNvPr>
            <p:cNvSpPr txBox="1"/>
            <p:nvPr/>
          </p:nvSpPr>
          <p:spPr>
            <a:xfrm>
              <a:off x="654571" y="3258411"/>
              <a:ext cx="1965094" cy="600595"/>
            </a:xfrm>
            <a:prstGeom prst="rect">
              <a:avLst/>
            </a:prstGeom>
            <a:grpFill/>
          </p:spPr>
          <p:txBody>
            <a:bodyPr wrap="square" rtlCol="0" anchor="ctr" anchorCtr="0">
              <a:spAutoFit/>
            </a:bodyPr>
            <a:lstStyle/>
            <a:p>
              <a:pPr algn="ctr" defTabSz="457200"/>
              <a:r>
                <a:rPr lang="en-US" sz="1400" b="1">
                  <a:solidFill>
                    <a:prstClr val="white"/>
                  </a:solidFill>
                  <a:latin typeface="Poppins" pitchFamily="2" charset="77"/>
                  <a:ea typeface="League Spartan" charset="0"/>
                  <a:cs typeface="Poppins" pitchFamily="2" charset="77"/>
                </a:rPr>
                <a:t>Proficiency-based assessments</a:t>
              </a:r>
            </a:p>
          </p:txBody>
        </p:sp>
      </p:grpSp>
      <p:grpSp>
        <p:nvGrpSpPr>
          <p:cNvPr id="39" name="Group 38">
            <a:extLst>
              <a:ext uri="{FF2B5EF4-FFF2-40B4-BE49-F238E27FC236}">
                <a16:creationId xmlns:a16="http://schemas.microsoft.com/office/drawing/2014/main" id="{A950D9E6-7B3F-637A-8A5A-706F0DA2649C}"/>
              </a:ext>
            </a:extLst>
          </p:cNvPr>
          <p:cNvGrpSpPr/>
          <p:nvPr/>
        </p:nvGrpSpPr>
        <p:grpSpPr>
          <a:xfrm>
            <a:off x="2724029" y="3319812"/>
            <a:ext cx="4500000" cy="846000"/>
            <a:chOff x="2724640" y="3319812"/>
            <a:chExt cx="4521111" cy="846000"/>
          </a:xfrm>
        </p:grpSpPr>
        <p:sp>
          <p:nvSpPr>
            <p:cNvPr id="37" name="Rectangle 36">
              <a:extLst>
                <a:ext uri="{FF2B5EF4-FFF2-40B4-BE49-F238E27FC236}">
                  <a16:creationId xmlns:a16="http://schemas.microsoft.com/office/drawing/2014/main" id="{66746F84-D70F-5BF7-6EF4-41F81A6D5664}"/>
                </a:ext>
              </a:extLst>
            </p:cNvPr>
            <p:cNvSpPr/>
            <p:nvPr/>
          </p:nvSpPr>
          <p:spPr>
            <a:xfrm>
              <a:off x="2724640" y="3319812"/>
              <a:ext cx="4521111" cy="846000"/>
            </a:xfrm>
            <a:prstGeom prst="rect">
              <a:avLst/>
            </a:prstGeom>
            <a:solidFill>
              <a:schemeClr val="accent1">
                <a:lumMod val="20000"/>
                <a:lumOff val="80000"/>
              </a:schemeClr>
            </a:solidFill>
            <a:ln w="381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384967"/>
                </a:solidFill>
                <a:effectLst/>
                <a:uLnTx/>
                <a:uFillTx/>
                <a:latin typeface="Arial"/>
                <a:ea typeface="+mn-ea"/>
                <a:cs typeface="+mn-cs"/>
              </a:endParaRPr>
            </a:p>
          </p:txBody>
        </p:sp>
        <p:sp>
          <p:nvSpPr>
            <p:cNvPr id="36" name="Subtitle 2">
              <a:extLst>
                <a:ext uri="{FF2B5EF4-FFF2-40B4-BE49-F238E27FC236}">
                  <a16:creationId xmlns:a16="http://schemas.microsoft.com/office/drawing/2014/main" id="{A989F36C-1CAB-F517-E9BF-02F76C55DF65}"/>
                </a:ext>
              </a:extLst>
            </p:cNvPr>
            <p:cNvSpPr txBox="1">
              <a:spLocks/>
            </p:cNvSpPr>
            <p:nvPr/>
          </p:nvSpPr>
          <p:spPr>
            <a:xfrm>
              <a:off x="2907832" y="3504468"/>
              <a:ext cx="4303884"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4 x RACP Online Learning courses</a:t>
              </a:r>
            </a:p>
            <a:p>
              <a:pPr defTabSz="543818">
                <a:lnSpc>
                  <a:spcPct val="100000"/>
                </a:lnSpc>
                <a:spcBef>
                  <a:spcPts val="0"/>
                </a:spcBef>
              </a:pP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By the end of training</a:t>
              </a:r>
            </a:p>
          </p:txBody>
        </p:sp>
      </p:grpSp>
      <p:sp>
        <p:nvSpPr>
          <p:cNvPr id="41" name="Subtitle 2">
            <a:extLst>
              <a:ext uri="{FF2B5EF4-FFF2-40B4-BE49-F238E27FC236}">
                <a16:creationId xmlns:a16="http://schemas.microsoft.com/office/drawing/2014/main" id="{4FD4523D-7DD8-3E38-6925-1591D03F693B}"/>
              </a:ext>
            </a:extLst>
          </p:cNvPr>
          <p:cNvSpPr txBox="1">
            <a:spLocks/>
          </p:cNvSpPr>
          <p:nvPr/>
        </p:nvSpPr>
        <p:spPr>
          <a:xfrm>
            <a:off x="7858534" y="3521496"/>
            <a:ext cx="3554629"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spcBef>
                <a:spcPts val="0"/>
              </a:spcBef>
            </a:pPr>
            <a:r>
              <a:rPr lang="en-US" sz="1100">
                <a:solidFill>
                  <a:srgbClr val="384967"/>
                </a:solidFill>
                <a:latin typeface="Poppins" panose="00000500000000000000" pitchFamily="2" charset="0"/>
                <a:ea typeface="Lato Light" panose="020F0502020204030203" pitchFamily="34" charset="0"/>
                <a:cs typeface="Poppins" panose="00000500000000000000" pitchFamily="2" charset="0"/>
              </a:rPr>
              <a:t>4 x RCPA E-Modules </a:t>
            </a:r>
          </a:p>
          <a:p>
            <a:pPr defTabSz="543818">
              <a:lnSpc>
                <a:spcPct val="100000"/>
              </a:lnSpc>
              <a:spcBef>
                <a:spcPts val="0"/>
              </a:spcBef>
            </a:pPr>
            <a:r>
              <a:rPr lang="en-US" sz="900" i="1">
                <a:solidFill>
                  <a:srgbClr val="384967"/>
                </a:solidFill>
                <a:latin typeface="Poppins" panose="00000500000000000000" pitchFamily="2" charset="0"/>
                <a:ea typeface="Lato Light" panose="020F0502020204030203" pitchFamily="34" charset="0"/>
                <a:cs typeface="Poppins" panose="00000500000000000000" pitchFamily="2" charset="0"/>
              </a:rPr>
              <a:t>within 3 months of starting training</a:t>
            </a:r>
            <a:endParaRPr lang="en-US" sz="900">
              <a:solidFill>
                <a:srgbClr val="384967"/>
              </a:solidFill>
              <a:latin typeface="Poppins" panose="00000500000000000000" pitchFamily="2" charset="0"/>
              <a:ea typeface="Lato Light" panose="020F0502020204030203" pitchFamily="34" charset="0"/>
              <a:cs typeface="Poppins" panose="00000500000000000000" pitchFamily="2" charset="0"/>
            </a:endParaRPr>
          </a:p>
        </p:txBody>
      </p:sp>
      <p:grpSp>
        <p:nvGrpSpPr>
          <p:cNvPr id="49" name="Group 48">
            <a:extLst>
              <a:ext uri="{FF2B5EF4-FFF2-40B4-BE49-F238E27FC236}">
                <a16:creationId xmlns:a16="http://schemas.microsoft.com/office/drawing/2014/main" id="{230C8306-7F95-17A6-20BD-315299995BBE}"/>
              </a:ext>
            </a:extLst>
          </p:cNvPr>
          <p:cNvGrpSpPr/>
          <p:nvPr/>
        </p:nvGrpSpPr>
        <p:grpSpPr>
          <a:xfrm>
            <a:off x="2729984" y="4156861"/>
            <a:ext cx="9068971" cy="387215"/>
            <a:chOff x="2729984" y="4156861"/>
            <a:chExt cx="9068971" cy="387215"/>
          </a:xfrm>
        </p:grpSpPr>
        <p:grpSp>
          <p:nvGrpSpPr>
            <p:cNvPr id="46" name="Group 45">
              <a:extLst>
                <a:ext uri="{FF2B5EF4-FFF2-40B4-BE49-F238E27FC236}">
                  <a16:creationId xmlns:a16="http://schemas.microsoft.com/office/drawing/2014/main" id="{BC22184B-D42E-6852-6B84-BA64E874A62E}"/>
                </a:ext>
              </a:extLst>
            </p:cNvPr>
            <p:cNvGrpSpPr/>
            <p:nvPr/>
          </p:nvGrpSpPr>
          <p:grpSpPr>
            <a:xfrm>
              <a:off x="2804511" y="4156861"/>
              <a:ext cx="4513022" cy="342936"/>
              <a:chOff x="2679952" y="4080661"/>
              <a:chExt cx="4637651" cy="342936"/>
            </a:xfrm>
          </p:grpSpPr>
          <p:sp>
            <p:nvSpPr>
              <p:cNvPr id="5" name="TextBox 4">
                <a:extLst>
                  <a:ext uri="{FF2B5EF4-FFF2-40B4-BE49-F238E27FC236}">
                    <a16:creationId xmlns:a16="http://schemas.microsoft.com/office/drawing/2014/main" id="{40B7D074-088E-2C01-72E9-2A948D7ECD93}"/>
                  </a:ext>
                </a:extLst>
              </p:cNvPr>
              <p:cNvSpPr txBox="1"/>
              <p:nvPr/>
            </p:nvSpPr>
            <p:spPr>
              <a:xfrm>
                <a:off x="3647778" y="4080661"/>
                <a:ext cx="2722220" cy="338554"/>
              </a:xfrm>
              <a:prstGeom prst="rect">
                <a:avLst/>
              </a:prstGeom>
              <a:noFill/>
            </p:spPr>
            <p:txBody>
              <a:bodyPr wrap="none" rtlCol="0" anchor="b" anchorCtr="0">
                <a:spAutoFit/>
              </a:bodyPr>
              <a:lstStyle/>
              <a:p>
                <a:pPr algn="ctr" defTabSz="457200"/>
                <a:r>
                  <a:rPr lang="en-US" sz="1600" b="1">
                    <a:solidFill>
                      <a:srgbClr val="384967"/>
                    </a:solidFill>
                    <a:latin typeface="Poppins" panose="00000500000000000000" pitchFamily="2" charset="0"/>
                    <a:ea typeface="League Spartan" charset="0"/>
                    <a:cs typeface="Poppins" panose="00000500000000000000" pitchFamily="2" charset="0"/>
                  </a:rPr>
                  <a:t>During clinical rotations</a:t>
                </a:r>
              </a:p>
            </p:txBody>
          </p:sp>
          <p:sp>
            <p:nvSpPr>
              <p:cNvPr id="16" name="Rectangle 15">
                <a:extLst>
                  <a:ext uri="{FF2B5EF4-FFF2-40B4-BE49-F238E27FC236}">
                    <a16:creationId xmlns:a16="http://schemas.microsoft.com/office/drawing/2014/main" id="{2BE11005-8061-FB06-7C9A-64D28CE5B3E2}"/>
                  </a:ext>
                </a:extLst>
              </p:cNvPr>
              <p:cNvSpPr/>
              <p:nvPr/>
            </p:nvSpPr>
            <p:spPr>
              <a:xfrm>
                <a:off x="2679952" y="4097173"/>
                <a:ext cx="4637651" cy="326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7" name="Group 46">
              <a:extLst>
                <a:ext uri="{FF2B5EF4-FFF2-40B4-BE49-F238E27FC236}">
                  <a16:creationId xmlns:a16="http://schemas.microsoft.com/office/drawing/2014/main" id="{9492C268-B292-5CBB-D254-CCFA66CC255C}"/>
                </a:ext>
              </a:extLst>
            </p:cNvPr>
            <p:cNvGrpSpPr/>
            <p:nvPr/>
          </p:nvGrpSpPr>
          <p:grpSpPr>
            <a:xfrm>
              <a:off x="7322159" y="4156861"/>
              <a:ext cx="4377072" cy="338554"/>
              <a:chOff x="7322356" y="4080661"/>
              <a:chExt cx="4497946" cy="338554"/>
            </a:xfrm>
          </p:grpSpPr>
          <p:sp>
            <p:nvSpPr>
              <p:cNvPr id="6" name="TextBox 5">
                <a:extLst>
                  <a:ext uri="{FF2B5EF4-FFF2-40B4-BE49-F238E27FC236}">
                    <a16:creationId xmlns:a16="http://schemas.microsoft.com/office/drawing/2014/main" id="{B2E94FEF-0966-7F31-A9CB-4DC4C964E560}"/>
                  </a:ext>
                </a:extLst>
              </p:cNvPr>
              <p:cNvSpPr txBox="1"/>
              <p:nvPr/>
            </p:nvSpPr>
            <p:spPr>
              <a:xfrm>
                <a:off x="7942404" y="4080661"/>
                <a:ext cx="3086101" cy="338554"/>
              </a:xfrm>
              <a:prstGeom prst="rect">
                <a:avLst/>
              </a:prstGeom>
              <a:noFill/>
            </p:spPr>
            <p:txBody>
              <a:bodyPr wrap="none" rtlCol="0" anchor="b" anchorCtr="0">
                <a:spAutoFit/>
              </a:bodyPr>
              <a:lstStyle/>
              <a:p>
                <a:pPr algn="ctr" defTabSz="457200"/>
                <a:r>
                  <a:rPr lang="en-US" sz="1600" b="1">
                    <a:solidFill>
                      <a:srgbClr val="384967"/>
                    </a:solidFill>
                    <a:latin typeface="Poppins" panose="00000500000000000000" pitchFamily="2" charset="0"/>
                    <a:ea typeface="League Spartan" charset="0"/>
                    <a:cs typeface="Poppins" panose="00000500000000000000" pitchFamily="2" charset="0"/>
                  </a:rPr>
                  <a:t>During laboratory rotations</a:t>
                </a:r>
              </a:p>
            </p:txBody>
          </p:sp>
          <p:sp>
            <p:nvSpPr>
              <p:cNvPr id="17" name="Rectangle 16">
                <a:extLst>
                  <a:ext uri="{FF2B5EF4-FFF2-40B4-BE49-F238E27FC236}">
                    <a16:creationId xmlns:a16="http://schemas.microsoft.com/office/drawing/2014/main" id="{282448DA-BC47-DE26-DFD7-74D6CFDE2FF0}"/>
                  </a:ext>
                </a:extLst>
              </p:cNvPr>
              <p:cNvSpPr/>
              <p:nvPr/>
            </p:nvSpPr>
            <p:spPr>
              <a:xfrm>
                <a:off x="7322356" y="4097376"/>
                <a:ext cx="4497946" cy="3174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3" name="Arrow: Down 22">
              <a:extLst>
                <a:ext uri="{FF2B5EF4-FFF2-40B4-BE49-F238E27FC236}">
                  <a16:creationId xmlns:a16="http://schemas.microsoft.com/office/drawing/2014/main" id="{B4EBCCF4-B85B-6A7A-0CC2-3F570BEE27F2}"/>
                </a:ext>
              </a:extLst>
            </p:cNvPr>
            <p:cNvSpPr/>
            <p:nvPr/>
          </p:nvSpPr>
          <p:spPr>
            <a:xfrm>
              <a:off x="7177435" y="4161379"/>
              <a:ext cx="189646" cy="3734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Arrow: Down 23">
              <a:extLst>
                <a:ext uri="{FF2B5EF4-FFF2-40B4-BE49-F238E27FC236}">
                  <a16:creationId xmlns:a16="http://schemas.microsoft.com/office/drawing/2014/main" id="{A2B70C0F-07B8-3B40-6075-716423FD2416}"/>
                </a:ext>
              </a:extLst>
            </p:cNvPr>
            <p:cNvSpPr/>
            <p:nvPr/>
          </p:nvSpPr>
          <p:spPr>
            <a:xfrm>
              <a:off x="2729984" y="4170606"/>
              <a:ext cx="189646" cy="3734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Arrow: Down 24">
              <a:extLst>
                <a:ext uri="{FF2B5EF4-FFF2-40B4-BE49-F238E27FC236}">
                  <a16:creationId xmlns:a16="http://schemas.microsoft.com/office/drawing/2014/main" id="{4EA538AF-0F9E-793B-FD81-7E879A921CD3}"/>
                </a:ext>
              </a:extLst>
            </p:cNvPr>
            <p:cNvSpPr/>
            <p:nvPr/>
          </p:nvSpPr>
          <p:spPr>
            <a:xfrm>
              <a:off x="11609309" y="4170606"/>
              <a:ext cx="189646" cy="3734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0" name="TextBox 49">
            <a:extLst>
              <a:ext uri="{FF2B5EF4-FFF2-40B4-BE49-F238E27FC236}">
                <a16:creationId xmlns:a16="http://schemas.microsoft.com/office/drawing/2014/main" id="{6B430F9F-641B-C1D5-6C96-4312371E5224}"/>
              </a:ext>
            </a:extLst>
          </p:cNvPr>
          <p:cNvSpPr txBox="1"/>
          <p:nvPr/>
        </p:nvSpPr>
        <p:spPr>
          <a:xfrm>
            <a:off x="11048318" y="395701"/>
            <a:ext cx="974814" cy="369332"/>
          </a:xfrm>
          <a:prstGeom prst="rect">
            <a:avLst/>
          </a:prstGeom>
          <a:solidFill>
            <a:schemeClr val="accent4">
              <a:lumMod val="20000"/>
              <a:lumOff val="80000"/>
            </a:schemeClr>
          </a:solidFill>
        </p:spPr>
        <p:txBody>
          <a:bodyPr wrap="square" rtlCol="0">
            <a:spAutoFit/>
          </a:bodyPr>
          <a:lstStyle/>
          <a:p>
            <a:r>
              <a:rPr lang="en-AU" b="1">
                <a:solidFill>
                  <a:schemeClr val="accent4"/>
                </a:solidFill>
              </a:rPr>
              <a:t>DRAFT</a:t>
            </a:r>
          </a:p>
        </p:txBody>
      </p:sp>
    </p:spTree>
    <p:extLst>
      <p:ext uri="{BB962C8B-B14F-4D97-AF65-F5344CB8AC3E}">
        <p14:creationId xmlns:p14="http://schemas.microsoft.com/office/powerpoint/2010/main" val="3855120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a:bodyPr>
          <a:lstStyle/>
          <a:p>
            <a:pPr>
              <a:buFont typeface="Wingdings" panose="05000000000000000000" pitchFamily="2" charset="2"/>
              <a:buChar char="ü"/>
            </a:pPr>
            <a:r>
              <a:rPr lang="en-US"/>
              <a:t>Apply for your training program before the close date </a:t>
            </a:r>
          </a:p>
          <a:p>
            <a:pPr lvl="1">
              <a:buFont typeface="Wingdings" panose="05000000000000000000" pitchFamily="2" charset="2"/>
              <a:buChar char="ü"/>
            </a:pPr>
            <a:r>
              <a:rPr lang="en-US"/>
              <a:t>28 February if starting at the beginning of the year. </a:t>
            </a:r>
          </a:p>
          <a:p>
            <a:pPr lvl="1">
              <a:buFont typeface="Wingdings" panose="05000000000000000000" pitchFamily="2" charset="2"/>
              <a:buChar char="ü"/>
            </a:pPr>
            <a:r>
              <a:rPr lang="en-US"/>
              <a:t>31 August if starting mid-year</a:t>
            </a:r>
          </a:p>
          <a:p>
            <a:pPr marL="457200" lvl="1" indent="0">
              <a:buNone/>
            </a:pPr>
            <a:endParaRPr lang="en-US"/>
          </a:p>
          <a:p>
            <a:pPr>
              <a:buFont typeface="Wingdings" panose="05000000000000000000" pitchFamily="2" charset="2"/>
              <a:buChar char="ü"/>
            </a:pPr>
            <a:r>
              <a:rPr lang="en-US"/>
              <a:t>Review your curriculum standards and learning, teaching and assessment programs documents on the </a:t>
            </a:r>
            <a:r>
              <a:rPr lang="en-US">
                <a:solidFill>
                  <a:srgbClr val="CB972B"/>
                </a:solidFill>
                <a:hlinkClick r:id="rId3">
                  <a:extLst>
                    <a:ext uri="{A12FA001-AC4F-418D-AE19-62706E023703}">
                      <ahyp:hlinkClr xmlns:ahyp="http://schemas.microsoft.com/office/drawing/2018/hyperlinkcolor" val="tx"/>
                    </a:ext>
                  </a:extLst>
                </a:hlinkClick>
              </a:rPr>
              <a:t>RACP eLearning portal  </a:t>
            </a:r>
            <a:endParaRPr lang="en-US">
              <a:solidFill>
                <a:srgbClr val="CB972B"/>
              </a:solidFill>
            </a:endParaRPr>
          </a:p>
          <a:p>
            <a:pPr>
              <a:buFont typeface="Wingdings" panose="05000000000000000000" pitchFamily="2" charset="2"/>
              <a:buChar char="ü"/>
            </a:pPr>
            <a:endParaRPr lang="en-US"/>
          </a:p>
          <a:p>
            <a:pPr>
              <a:buFont typeface="Wingdings" panose="05000000000000000000" pitchFamily="2" charset="2"/>
              <a:buChar char="ü"/>
            </a:pPr>
            <a:r>
              <a:rPr lang="en-US"/>
              <a:t>Nominate 2 x supervisors who meet the Haematology teaching requirements for the upcoming rotation. A list of eligible supervisors can be found on </a:t>
            </a:r>
            <a:r>
              <a:rPr lang="en-US" err="1">
                <a:solidFill>
                  <a:srgbClr val="CB972B"/>
                </a:solidFill>
                <a:hlinkClick r:id="rId4">
                  <a:extLst>
                    <a:ext uri="{A12FA001-AC4F-418D-AE19-62706E023703}">
                      <ahyp:hlinkClr xmlns:ahyp="http://schemas.microsoft.com/office/drawing/2018/hyperlinkcolor" val="tx"/>
                    </a:ext>
                  </a:extLst>
                </a:hlinkClick>
              </a:rPr>
              <a:t>MyRACP</a:t>
            </a:r>
            <a:endParaRPr lang="en-US">
              <a:solidFill>
                <a:srgbClr val="CB972B"/>
              </a:solidFill>
            </a:endParaRPr>
          </a:p>
          <a:p>
            <a:pPr>
              <a:buFont typeface="Wingdings" panose="05000000000000000000" pitchFamily="2" charset="2"/>
              <a:buChar char="ü"/>
            </a:pPr>
            <a:endParaRPr lang="en-US"/>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226803" y="436681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42792" y="394912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860408"/>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5" name="Picture 4">
            <a:hlinkClick r:id="rId5"/>
            <a:extLst>
              <a:ext uri="{FF2B5EF4-FFF2-40B4-BE49-F238E27FC236}">
                <a16:creationId xmlns:a16="http://schemas.microsoft.com/office/drawing/2014/main" id="{013A7A55-549E-4A7D-E61D-62562324AD4A}"/>
              </a:ext>
            </a:extLst>
          </p:cNvPr>
          <p:cNvPicPr>
            <a:picLocks noChangeAspect="1"/>
          </p:cNvPicPr>
          <p:nvPr/>
        </p:nvPicPr>
        <p:blipFill>
          <a:blip r:embed="rId6"/>
          <a:stretch>
            <a:fillRect/>
          </a:stretch>
        </p:blipFill>
        <p:spPr>
          <a:xfrm>
            <a:off x="1184043" y="1396267"/>
            <a:ext cx="4315062" cy="2619142"/>
          </a:xfrm>
          <a:prstGeom prst="rect">
            <a:avLst/>
          </a:prstGeom>
        </p:spPr>
      </p:pic>
      <p:pic>
        <p:nvPicPr>
          <p:cNvPr id="9" name="Picture 8">
            <a:hlinkClick r:id="rId7"/>
            <a:extLst>
              <a:ext uri="{FF2B5EF4-FFF2-40B4-BE49-F238E27FC236}">
                <a16:creationId xmlns:a16="http://schemas.microsoft.com/office/drawing/2014/main" id="{CD16B26E-A148-7096-835B-A5EF74643256}"/>
              </a:ext>
            </a:extLst>
          </p:cNvPr>
          <p:cNvPicPr>
            <a:picLocks noChangeAspect="1"/>
          </p:cNvPicPr>
          <p:nvPr/>
        </p:nvPicPr>
        <p:blipFill>
          <a:blip r:embed="rId6"/>
          <a:stretch>
            <a:fillRect/>
          </a:stretch>
        </p:blipFill>
        <p:spPr>
          <a:xfrm>
            <a:off x="6697874" y="1396267"/>
            <a:ext cx="4315062" cy="2619142"/>
          </a:xfrm>
          <a:prstGeom prst="rect">
            <a:avLst/>
          </a:prstGeom>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128016" y="1534198"/>
            <a:ext cx="4083631" cy="2031325"/>
          </a:xfrm>
          <a:prstGeom prst="rect">
            <a:avLst/>
          </a:prstGeom>
          <a:noFill/>
        </p:spPr>
        <p:txBody>
          <a:bodyPr wrap="square" lIns="91440" tIns="45720" rIns="91440" bIns="45720" rtlCol="0" anchor="t">
            <a:spAutoFit/>
          </a:bodyPr>
          <a:lstStyle/>
          <a:p>
            <a:pPr algn="ctr"/>
            <a:r>
              <a:rPr lang="en-US" u="sng">
                <a:solidFill>
                  <a:srgbClr val="384967"/>
                </a:solidFill>
              </a:rPr>
              <a:t>Clinical Haematology (Adult Medicine)</a:t>
            </a: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sp>
        <p:nvSpPr>
          <p:cNvPr id="6" name="Rectangle 5">
            <a:extLst>
              <a:ext uri="{FF2B5EF4-FFF2-40B4-BE49-F238E27FC236}">
                <a16:creationId xmlns:a16="http://schemas.microsoft.com/office/drawing/2014/main" id="{F3BC333E-1BAA-0506-98F1-4A4B0F41C7CA}"/>
              </a:ext>
            </a:extLst>
          </p:cNvPr>
          <p:cNvSpPr/>
          <p:nvPr/>
        </p:nvSpPr>
        <p:spPr>
          <a:xfrm>
            <a:off x="4323425" y="781235"/>
            <a:ext cx="510466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highlight>
                <a:srgbClr val="FFFF00"/>
              </a:highlight>
            </a:endParaRPr>
          </a:p>
        </p:txBody>
      </p:sp>
      <p:pic>
        <p:nvPicPr>
          <p:cNvPr id="8" name="Picture 7">
            <a:extLst>
              <a:ext uri="{FF2B5EF4-FFF2-40B4-BE49-F238E27FC236}">
                <a16:creationId xmlns:a16="http://schemas.microsoft.com/office/drawing/2014/main" id="{8E7ED175-CB8A-2731-EB5A-4697C0AF2884}"/>
              </a:ext>
            </a:extLst>
          </p:cNvPr>
          <p:cNvPicPr>
            <a:picLocks noChangeAspect="1"/>
          </p:cNvPicPr>
          <p:nvPr/>
        </p:nvPicPr>
        <p:blipFill>
          <a:blip r:embed="rId3"/>
          <a:stretch>
            <a:fillRect/>
          </a:stretch>
        </p:blipFill>
        <p:spPr>
          <a:xfrm>
            <a:off x="5238938" y="818507"/>
            <a:ext cx="3273633" cy="5846862"/>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583332" y="1990226"/>
            <a:ext cx="7025334" cy="738664"/>
          </a:xfrm>
          <a:prstGeom prst="rect">
            <a:avLst/>
          </a:prstGeom>
          <a:noFill/>
        </p:spPr>
        <p:txBody>
          <a:bodyPr wrap="square" lIns="91440" tIns="45720" rIns="91440" bIns="45720" rtlCol="0" anchor="t">
            <a:spAutoFit/>
          </a:bodyPr>
          <a:lstStyle/>
          <a:p>
            <a:pPr algn="ctr"/>
            <a:r>
              <a:rPr lang="en-US" sz="1400" i="1"/>
              <a:t>Dr Alex, an Advanced Trainee in clinical haematology, is completing a core diagnostic laboratory training rotation, and has been asked to complete a blood film examination on a patient presenting with sepsis, a life-threatening disorder. </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187759" y="3173047"/>
            <a:ext cx="3925759" cy="2319095"/>
            <a:chOff x="74409" y="2852688"/>
            <a:chExt cx="3627782" cy="2015048"/>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7"/>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a:t>
              </a:r>
              <a:r>
                <a:rPr lang="en-US" sz="1200" err="1">
                  <a:solidFill>
                    <a:srgbClr val="384967"/>
                  </a:solidFill>
                </a:rPr>
                <a:t>behaviours</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Communication</a:t>
              </a:r>
            </a:p>
            <a:p>
              <a:pPr marL="671513" lvl="1" indent="-214313">
                <a:buFont typeface="Arial" panose="020B0604020202020204" pitchFamily="34" charset="0"/>
                <a:buChar char="•"/>
              </a:pPr>
              <a:r>
                <a:rPr lang="en-US" sz="1200">
                  <a:solidFill>
                    <a:srgbClr val="384967"/>
                  </a:solidFill>
                </a:rPr>
                <a:t>Quality and safety</a:t>
              </a:r>
            </a:p>
            <a:p>
              <a:pPr marL="671513" lvl="1" indent="-214313">
                <a:buFont typeface="Arial" panose="020B0604020202020204" pitchFamily="34" charset="0"/>
                <a:buChar char="•"/>
              </a:pPr>
              <a:r>
                <a:rPr lang="en-US" sz="1200">
                  <a:solidFill>
                    <a:srgbClr val="384967"/>
                  </a:solidFill>
                </a:rPr>
                <a:t>Research</a:t>
              </a:r>
            </a:p>
            <a:p>
              <a:pPr marL="671513" lvl="1" indent="-214313">
                <a:buFont typeface="Arial" panose="020B0604020202020204" pitchFamily="34" charset="0"/>
                <a:buChar char="•"/>
              </a:pPr>
              <a:r>
                <a:rPr lang="en-US" sz="1200">
                  <a:solidFill>
                    <a:srgbClr val="384967"/>
                  </a:solidFill>
                </a:rPr>
                <a:t>Leadership, management, and teamwork</a:t>
              </a:r>
              <a:endParaRPr lang="en-AU" sz="120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205917" y="4237010"/>
            <a:ext cx="3316620" cy="1971257"/>
            <a:chOff x="5883649" y="2956456"/>
            <a:chExt cx="3064878" cy="1712814"/>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722049"/>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05. Clinical assessment and management</a:t>
              </a:r>
            </a:p>
            <a:p>
              <a:pPr marL="214313" indent="-214313">
                <a:buFont typeface="Arial" panose="020B0604020202020204" pitchFamily="34" charset="0"/>
                <a:buChar char="•"/>
              </a:pPr>
              <a:r>
                <a:rPr lang="en-US" sz="1200">
                  <a:solidFill>
                    <a:srgbClr val="384967"/>
                  </a:solidFill>
                </a:rPr>
                <a:t>06. Management of transitions in care</a:t>
              </a:r>
            </a:p>
            <a:p>
              <a:pPr marL="214313" indent="-214313">
                <a:buFont typeface="Arial" panose="020B0604020202020204" pitchFamily="34" charset="0"/>
                <a:buChar char="•"/>
              </a:pPr>
              <a:r>
                <a:rPr lang="en-US" sz="1200">
                  <a:solidFill>
                    <a:srgbClr val="384967"/>
                  </a:solidFill>
                </a:rPr>
                <a:t>12. Investigations</a:t>
              </a:r>
            </a:p>
            <a:p>
              <a:endParaRPr lang="en-US" sz="120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84412" y="3075544"/>
            <a:ext cx="4428989" cy="1695633"/>
            <a:chOff x="2956897" y="5043077"/>
            <a:chExt cx="4092816" cy="1473329"/>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381082"/>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a:solidFill>
                    <a:srgbClr val="384967"/>
                  </a:solidFill>
                </a:rPr>
                <a:t>15. Anaemia and iron disorders</a:t>
              </a:r>
            </a:p>
            <a:p>
              <a:pPr marL="214313" indent="-214313">
                <a:buFont typeface="Arial" panose="020B0604020202020204" pitchFamily="34" charset="0"/>
                <a:buChar char="•"/>
              </a:pPr>
              <a:r>
                <a:rPr lang="en-US" sz="1200">
                  <a:solidFill>
                    <a:srgbClr val="384967"/>
                  </a:solidFill>
                  <a:cs typeface="Arial"/>
                </a:rPr>
                <a:t>25. Laboratory haematology in clinical practice</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62c7ee9f94616fbca67b26fb9a781f5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25af3840dc098b67432e29f8f86430e1"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5666EC-1000-4102-B245-CC387A8620D0}">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828305-EE30-498F-A162-22DAD1C7C4D2}">
  <ds:schemaRefs>
    <ds:schemaRef ds:uri="0b77cf3b-53b0-4276-95d6-69a9c81ff526"/>
    <ds:schemaRef ds:uri="http://purl.org/dc/terms/"/>
    <ds:schemaRef ds:uri="http://schemas.microsoft.com/office/2006/documentManagement/types"/>
    <ds:schemaRef ds:uri="8a45df18-1b1a-499d-90c6-d04be75f9f9a"/>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4695</Words>
  <Application>Microsoft Office PowerPoint</Application>
  <PresentationFormat>Widescreen</PresentationFormat>
  <Paragraphs>880</Paragraphs>
  <Slides>30</Slides>
  <Notes>25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ATCR Theme</vt:lpstr>
      <vt:lpstr>Introduction to the new curriculum  2026 implementation – Advanced Training: Haematology (Adult Medicine)</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PowerPoint Presentation</vt:lpstr>
      <vt:lpstr>About the following slide (Joint Training)</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12</cp:revision>
  <cp:lastPrinted>2019-03-29T01:57:58Z</cp:lastPrinted>
  <dcterms:created xsi:type="dcterms:W3CDTF">2016-05-05T00:00:36Z</dcterms:created>
  <dcterms:modified xsi:type="dcterms:W3CDTF">2026-05-12T02:28:54Z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