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91" r:id="rId19"/>
    <p:sldId id="2147481496"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58756C72-7D98-E92E-3244-71F4D67910B5}" name="Eliza Doneva" initials="ED" userId="S::Eliza.Doneva@racp.edu.au::14a71c2a-e4a5-4c92-aa96-58a0bd32eca9"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73"/>
    <a:srgbClr val="E9B32B"/>
    <a:srgbClr val="CB972B"/>
    <a:srgbClr val="99720F"/>
    <a:srgbClr val="F9E8BD"/>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E2C03-A922-435E-BA5A-42B17E9A3489}" v="5" dt="2026-04-28T02:46:03.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11/05/2026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11/05/2026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Neonatal and Perinatal Medicine,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36 </a:t>
            </a:r>
            <a:r>
              <a:rPr lang="en-US" dirty="0"/>
              <a:t>months of full time professional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11/05/2026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11/05/2026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11/05/2026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11/05/2026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png"/><Relationship Id="rId4" Type="http://schemas.openxmlformats.org/officeDocument/2006/relationships/diagramLayout" Target="../diagrams/layout1.xm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78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5881"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2027 implementation – Advanced Training: </a:t>
            </a:r>
            <a:r>
              <a:rPr lang="en-US" sz="2400" dirty="0">
                <a:solidFill>
                  <a:schemeClr val="accent2"/>
                </a:solidFill>
                <a:latin typeface="Georgia"/>
                <a:cs typeface="Arial"/>
              </a:rPr>
              <a:t>Neonatal and Perinatal Medicine </a:t>
            </a:r>
            <a:endParaRPr lang="en-AU" sz="3200" dirty="0">
              <a:solidFill>
                <a:schemeClr val="accent2"/>
              </a:solidFill>
              <a:latin typeface="Georgia"/>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April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809537" y="1232440"/>
            <a:ext cx="6057608"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a:t>
            </a:r>
          </a:p>
          <a:p>
            <a:pPr marL="285750" indent="-285750">
              <a:buFont typeface="Arial" panose="020B0604020202020204" pitchFamily="34" charset="0"/>
              <a:buChar char="•"/>
            </a:pPr>
            <a:r>
              <a:rPr lang="en-US" dirty="0"/>
              <a:t>1 procedures logbook</a:t>
            </a:r>
          </a:p>
          <a:p>
            <a:pPr marL="285750" indent="-285750">
              <a:buFont typeface="Arial" panose="020B0604020202020204" pitchFamily="34" charset="0"/>
              <a:buChar char="•"/>
            </a:pPr>
            <a:r>
              <a:rPr lang="en-US" dirty="0"/>
              <a:t>1 neonatal retrievals logbook</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a:t>
            </a:r>
            <a:r>
              <a:rPr lang="en-US" dirty="0"/>
              <a:t>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a:t>
            </a:r>
            <a:r>
              <a:rPr lang="en-US" dirty="0"/>
              <a:t>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
        <p:nvSpPr>
          <p:cNvPr id="9" name="TextBox 8">
            <a:extLst>
              <a:ext uri="{FF2B5EF4-FFF2-40B4-BE49-F238E27FC236}">
                <a16:creationId xmlns:a16="http://schemas.microsoft.com/office/drawing/2014/main" id="{970156B9-A7A3-8249-05C2-5E341A31F832}"/>
              </a:ext>
            </a:extLst>
          </p:cNvPr>
          <p:cNvSpPr txBox="1"/>
          <p:nvPr/>
        </p:nvSpPr>
        <p:spPr>
          <a:xfrm>
            <a:off x="7082321" y="1509415"/>
            <a:ext cx="4283906" cy="1200329"/>
          </a:xfrm>
          <a:prstGeom prst="rect">
            <a:avLst/>
          </a:prstGeom>
          <a:noFill/>
        </p:spPr>
        <p:txBody>
          <a:bodyPr wrap="square">
            <a:spAutoFit/>
          </a:bodyPr>
          <a:lstStyle/>
          <a:p>
            <a:pPr marL="285750" indent="-285750">
              <a:buFont typeface="Arial" panose="020B0604020202020204" pitchFamily="34" charset="0"/>
              <a:buChar char="•"/>
            </a:pPr>
            <a:r>
              <a:rPr lang="en-US" dirty="0"/>
              <a:t>Learning courses</a:t>
            </a:r>
          </a:p>
          <a:p>
            <a:pPr marL="285750" indent="-285750">
              <a:buFont typeface="Arial" panose="020B0604020202020204" pitchFamily="34" charset="0"/>
              <a:buChar char="•"/>
            </a:pPr>
            <a:r>
              <a:rPr lang="en-US" dirty="0"/>
              <a:t>Presentation of research (recommended)</a:t>
            </a:r>
          </a:p>
          <a:p>
            <a:pPr marL="285750" indent="-285750">
              <a:buFont typeface="Arial" panose="020B0604020202020204" pitchFamily="34" charset="0"/>
              <a:buChar char="•"/>
            </a:pPr>
            <a:r>
              <a:rPr lang="en-US" dirty="0"/>
              <a:t>Research project</a:t>
            </a: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2003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Respiratory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Circulatory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dk1"/>
                </a:solidFill>
                <a:effectLst/>
                <a:latin typeface="Aptos"/>
              </a:rPr>
              <a:t>Kidney and urinary system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900" b="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344642" y="1825176"/>
            <a:ext cx="2086465" cy="810478"/>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indent="-228600">
              <a:spcBef>
                <a:spcPts val="100"/>
              </a:spcBef>
              <a:spcAft>
                <a:spcPts val="100"/>
              </a:spcAft>
              <a:buFont typeface="+mj-lt"/>
              <a:buAutoNum type="arabicPeriod"/>
            </a:pPr>
            <a:r>
              <a:rPr lang="en-AU" sz="900" dirty="0">
                <a:solidFill>
                  <a:srgbClr val="404040"/>
                </a:solidFill>
                <a:latin typeface="Arial" panose="020B0604020202020204" pitchFamily="34" charset="0"/>
                <a:cs typeface="Arial" panose="020B0604020202020204" pitchFamily="34" charset="0"/>
              </a:rPr>
              <a:t>Quality improvement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cs typeface="Arial"/>
              </a:rPr>
              <a:t>Circulatory conditions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35243"/>
            <a:ext cx="2086465" cy="797654"/>
          </a:xfrm>
          <a:prstGeom prst="rect">
            <a:avLst/>
          </a:prstGeom>
          <a:noFill/>
          <a:ln>
            <a:noFill/>
          </a:ln>
        </p:spPr>
        <p:txBody>
          <a:bodyPr wrap="square" lIns="91440" tIns="45720" rIns="91440" bIns="45720" anchor="t">
            <a:spAutoFit/>
          </a:bodyPr>
          <a:lstStyle/>
          <a:p>
            <a:pPr marL="228600" indent="-228600">
              <a:spcBef>
                <a:spcPts val="100"/>
              </a:spcBef>
              <a:spcAft>
                <a:spcPts val="100"/>
              </a:spcAft>
              <a:buFont typeface="+mj-lt"/>
              <a:buAutoNum type="arabicPeriod"/>
            </a:pPr>
            <a:r>
              <a:rPr lang="en-US" sz="900" i="0" dirty="0">
                <a:solidFill>
                  <a:srgbClr val="404040"/>
                </a:solidFill>
                <a:latin typeface="Arial" panose="020B0604020202020204" pitchFamily="34" charset="0"/>
                <a:cs typeface="Arial" panose="020B0604020202020204" pitchFamily="34" charset="0"/>
              </a:rPr>
              <a:t>Kidney and urinary system conditions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endParaRPr lang="en-US" sz="2400" dirty="0">
              <a:solidFill>
                <a:srgbClr val="384967"/>
              </a:solidFill>
              <a:latin typeface="Georgia"/>
            </a:endParaRPr>
          </a:p>
          <a:p>
            <a:r>
              <a:rPr lang="en-US" sz="2400" dirty="0">
                <a:solidFill>
                  <a:srgbClr val="384967"/>
                </a:solidFill>
                <a:latin typeface="Georgia"/>
              </a:rPr>
              <a:t>Neonatal and Perinatal</a:t>
            </a:r>
          </a:p>
          <a:p>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9DF9895-8723-11C8-8F1B-24EBC399BC5A}"/>
              </a:ext>
            </a:extLst>
          </p:cNvPr>
          <p:cNvSpPr txBox="1"/>
          <p:nvPr/>
        </p:nvSpPr>
        <p:spPr>
          <a:xfrm>
            <a:off x="1541810" y="1446383"/>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Learning programs</a:t>
            </a:r>
          </a:p>
          <a:p>
            <a:pPr algn="ctr"/>
            <a:endParaRPr lang="en-US" b="1" dirty="0">
              <a:solidFill>
                <a:srgbClr val="384967"/>
              </a:solidFill>
            </a:endParaRPr>
          </a:p>
          <a:p>
            <a:pPr algn="ctr"/>
            <a:endParaRPr lang="en-US" b="1" dirty="0">
              <a:solidFill>
                <a:srgbClr val="384967"/>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285750" indent="-285750">
              <a:buFont typeface="Arial" panose="020B0604020202020204" pitchFamily="34" charset="0"/>
              <a:buChar char="•"/>
            </a:pPr>
            <a:r>
              <a:rPr lang="en-US" sz="1400" dirty="0">
                <a:solidFill>
                  <a:srgbClr val="384965"/>
                </a:solidFill>
              </a:rPr>
              <a:t>Meeting attendance</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1713308" y="4962183"/>
            <a:ext cx="2472323" cy="1384995"/>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7870218" y="1352324"/>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pPr algn="ctr"/>
            <a:endParaRPr lang="en-US" b="1" dirty="0">
              <a:solidFill>
                <a:srgbClr val="384967"/>
              </a:solidFill>
              <a:highlight>
                <a:srgbClr val="FFFF00"/>
              </a:highlight>
            </a:endParaRPr>
          </a:p>
          <a:p>
            <a:pPr algn="ctr"/>
            <a:endParaRPr lang="en-US" b="1" dirty="0">
              <a:solidFill>
                <a:srgbClr val="384967"/>
              </a:solidFill>
              <a:highlight>
                <a:srgbClr val="FFFF00"/>
              </a:highlight>
            </a:endParaRPr>
          </a:p>
          <a:p>
            <a:r>
              <a:rPr lang="en-US" sz="1400" dirty="0">
                <a:solidFill>
                  <a:srgbClr val="384967"/>
                </a:solidFill>
              </a:rPr>
              <a:t>A trainee-led study involving significant involvement in design, conduct and analysis.</a:t>
            </a:r>
            <a:endParaRPr lang="en-US" sz="1400" dirty="0"/>
          </a:p>
          <a:p>
            <a:endParaRPr lang="en-US" sz="1400" dirty="0">
              <a:highlight>
                <a:srgbClr val="FFFF00"/>
              </a:highlight>
              <a:ea typeface="+mn-lt"/>
              <a:cs typeface="+mn-lt"/>
            </a:endParaRPr>
          </a:p>
          <a:p>
            <a:endParaRPr lang="en-US" sz="1400" dirty="0">
              <a:highlight>
                <a:srgbClr val="FFFF00"/>
              </a:highlight>
              <a:ea typeface="+mn-lt"/>
              <a:cs typeface="+mn-lt"/>
            </a:endParaRPr>
          </a:p>
          <a:p>
            <a:pPr lvl="1" algn="ctr"/>
            <a:r>
              <a:rPr lang="en-US" sz="1600" dirty="0">
                <a:highlight>
                  <a:srgbClr val="FFFF00"/>
                </a:highlight>
                <a:ea typeface="+mn-lt"/>
                <a:cs typeface="+mn-lt"/>
              </a:rPr>
              <a:t> </a:t>
            </a:r>
          </a:p>
          <a:p>
            <a:pPr lvl="1" algn="ctr"/>
            <a:r>
              <a:rPr lang="en-US" dirty="0">
                <a:highlight>
                  <a:srgbClr val="FFFF00"/>
                </a:highlight>
                <a:ea typeface="+mn-lt"/>
                <a:cs typeface="+mn-lt"/>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231070" y="4900848"/>
            <a:ext cx="2247622" cy="1815882"/>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4"/>
          <a:stretch>
            <a:fillRect/>
          </a:stretch>
        </p:blipFill>
        <p:spPr>
          <a:xfrm>
            <a:off x="1958001" y="3285021"/>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61679"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25CE279-FBFA-3649-DF21-280AAE88C61F}"/>
              </a:ext>
            </a:extLst>
          </p:cNvPr>
          <p:cNvCxnSpPr>
            <a:cxnSpLocks/>
          </p:cNvCxnSpPr>
          <p:nvPr/>
        </p:nvCxnSpPr>
        <p:spPr>
          <a:xfrm>
            <a:off x="6092633" y="1407482"/>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56521876"/>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1600" b="1" dirty="0">
              <a:solidFill>
                <a:schemeClr val="accent1">
                  <a:lumMod val="50000"/>
                </a:schemeClr>
              </a:solidFill>
            </a:endParaRPr>
          </a:p>
          <a:p>
            <a:endParaRPr lang="en-US" sz="1600" b="1" dirty="0">
              <a:solidFill>
                <a:schemeClr val="accent1">
                  <a:lumMod val="50000"/>
                </a:schemeClr>
              </a:solidFill>
            </a:endParaRPr>
          </a:p>
          <a:p>
            <a:endParaRPr lang="en-US" sz="1600" b="1" dirty="0">
              <a:solidFill>
                <a:schemeClr val="accent1">
                  <a:lumMod val="50000"/>
                </a:schemeClr>
              </a:solidFill>
            </a:endParaRPr>
          </a:p>
          <a:p>
            <a:endParaRPr lang="en-US" sz="1600" b="1" dirty="0">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dirty="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US" sz="1350" dirty="0">
              <a:solidFill>
                <a:schemeClr val="accent1">
                  <a:lumMod val="50000"/>
                </a:schemeClr>
              </a:solidFill>
            </a:endParaRPr>
          </a:p>
          <a:p>
            <a:endParaRPr lang="en-AU" sz="1350" dirty="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F4C02DD-FB61-CD68-FECF-24BE369CBEFD}"/>
              </a:ext>
            </a:extLst>
          </p:cNvPr>
          <p:cNvPicPr>
            <a:picLocks noChangeAspect="1"/>
          </p:cNvPicPr>
          <p:nvPr/>
        </p:nvPicPr>
        <p:blipFill>
          <a:blip r:embed="rId4"/>
          <a:srcRect t="8280"/>
          <a:stretch/>
        </p:blipFill>
        <p:spPr>
          <a:xfrm>
            <a:off x="3456441" y="2025148"/>
            <a:ext cx="5264027" cy="1623918"/>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324404794"/>
              </p:ext>
            </p:extLst>
          </p:nvPr>
        </p:nvGraphicFramePr>
        <p:xfrm>
          <a:off x="1034934" y="892954"/>
          <a:ext cx="10122129" cy="5720536"/>
        </p:xfrm>
        <a:graphic>
          <a:graphicData uri="http://schemas.openxmlformats.org/drawingml/2006/table">
            <a:tbl>
              <a:tblPr firstRow="1" firstCol="1" bandRow="1"/>
              <a:tblGrid>
                <a:gridCol w="4810541">
                  <a:extLst>
                    <a:ext uri="{9D8B030D-6E8A-4147-A177-3AD203B41FA5}">
                      <a16:colId xmlns:a16="http://schemas.microsoft.com/office/drawing/2014/main" val="503044453"/>
                    </a:ext>
                  </a:extLst>
                </a:gridCol>
                <a:gridCol w="1327897">
                  <a:extLst>
                    <a:ext uri="{9D8B030D-6E8A-4147-A177-3AD203B41FA5}">
                      <a16:colId xmlns:a16="http://schemas.microsoft.com/office/drawing/2014/main" val="3463903361"/>
                    </a:ext>
                  </a:extLst>
                </a:gridCol>
                <a:gridCol w="1327897">
                  <a:extLst>
                    <a:ext uri="{9D8B030D-6E8A-4147-A177-3AD203B41FA5}">
                      <a16:colId xmlns:a16="http://schemas.microsoft.com/office/drawing/2014/main" val="935343356"/>
                    </a:ext>
                  </a:extLst>
                </a:gridCol>
                <a:gridCol w="1327897">
                  <a:extLst>
                    <a:ext uri="{9D8B030D-6E8A-4147-A177-3AD203B41FA5}">
                      <a16:colId xmlns:a16="http://schemas.microsoft.com/office/drawing/2014/main" val="397025310"/>
                    </a:ext>
                  </a:extLst>
                </a:gridCol>
                <a:gridCol w="1327897">
                  <a:extLst>
                    <a:ext uri="{9D8B030D-6E8A-4147-A177-3AD203B41FA5}">
                      <a16:colId xmlns:a16="http://schemas.microsoft.com/office/drawing/2014/main" val="2301343084"/>
                    </a:ext>
                  </a:extLst>
                </a:gridCol>
              </a:tblGrid>
              <a:tr h="411627">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b="0" dirty="0">
                          <a:solidFill>
                            <a:srgbClr val="CC9900"/>
                          </a:solidFill>
                          <a:effectLst/>
                          <a:highlight>
                            <a:srgbClr val="D9D9D9"/>
                          </a:highlight>
                          <a:latin typeface="+mn-lt"/>
                          <a:ea typeface="Calibri"/>
                          <a:cs typeface="Arial"/>
                        </a:rPr>
                        <a:t>At entry into training</a:t>
                      </a:r>
                      <a:endParaRPr lang="en-AU" sz="1100" b="0" dirty="0">
                        <a:solidFill>
                          <a:srgbClr val="404040"/>
                        </a:solidFill>
                        <a:effectLst/>
                        <a:highlight>
                          <a:srgbClr val="D9D9D9"/>
                        </a:highlight>
                        <a:latin typeface="+mn-lt"/>
                        <a:ea typeface="Calibri"/>
                        <a:cs typeface="Arial"/>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196695">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mn-lt"/>
                          <a:ea typeface="Calibri"/>
                          <a:cs typeface="Arial"/>
                        </a:rPr>
                        <a:t>Level 5</a:t>
                      </a:r>
                      <a:endParaRPr lang="en-AU" sz="1100" dirty="0">
                        <a:solidFill>
                          <a:schemeClr val="bg1"/>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196695">
                <a:tc>
                  <a:txBody>
                    <a:bodyPr/>
                    <a:lstStyle/>
                    <a:p>
                      <a:pPr>
                        <a:lnSpc>
                          <a:spcPct val="115000"/>
                        </a:lnSpc>
                        <a:spcBef>
                          <a:spcPts val="200"/>
                        </a:spcBef>
                        <a:spcAft>
                          <a:spcPts val="200"/>
                        </a:spcAft>
                      </a:pPr>
                      <a:r>
                        <a:rPr lang="en-AU" sz="1100" b="1" dirty="0">
                          <a:solidFill>
                            <a:schemeClr val="tx1">
                              <a:lumMod val="75000"/>
                              <a:lumOff val="25000"/>
                            </a:schemeClr>
                          </a:solidFill>
                          <a:effectLst/>
                          <a:latin typeface="Arial"/>
                          <a:ea typeface="Calibri"/>
                          <a:cs typeface="Arial"/>
                        </a:rPr>
                        <a:t>02. Team leadership</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196695">
                <a:tc>
                  <a:txBody>
                    <a:bodyPr/>
                    <a:lstStyle/>
                    <a:p>
                      <a:pPr>
                        <a:lnSpc>
                          <a:spcPct val="115000"/>
                        </a:lnSpc>
                        <a:spcBef>
                          <a:spcPts val="200"/>
                        </a:spcBef>
                        <a:spcAft>
                          <a:spcPts val="200"/>
                        </a:spcAft>
                      </a:pPr>
                      <a:r>
                        <a:rPr lang="en-AU" sz="1100" b="1" dirty="0">
                          <a:solidFill>
                            <a:schemeClr val="tx1">
                              <a:lumMod val="75000"/>
                              <a:lumOff val="25000"/>
                            </a:schemeClr>
                          </a:solidFill>
                          <a:effectLst/>
                          <a:latin typeface="Arial"/>
                          <a:ea typeface="Calibri"/>
                          <a:cs typeface="Arial"/>
                        </a:rPr>
                        <a:t>03. Supervision and teaching</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2</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54416513"/>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04. Quality improvement</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2</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458810120"/>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05. Clinical assessment and management</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2</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999432971"/>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06. Management of transitions in care and longitudinal care</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3</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18202608"/>
                  </a:ext>
                </a:extLst>
              </a:tr>
              <a:tr h="194839">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07. Acute care</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2</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095529787"/>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08. Communication with patients</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305186393"/>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09. Prescribing</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2776708"/>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10. Procedures</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183370840"/>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11. Investigations </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3</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12. Clinic management</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13. Neonatal retrieval medicine</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200"/>
                        </a:spcBef>
                        <a:spcAft>
                          <a:spcPts val="200"/>
                        </a:spcAft>
                        <a:buNone/>
                      </a:pPr>
                      <a:r>
                        <a:rPr lang="en-AU" sz="1100" b="1" dirty="0">
                          <a:solidFill>
                            <a:srgbClr val="404040"/>
                          </a:solidFill>
                          <a:effectLst/>
                          <a:latin typeface="Arial"/>
                          <a:ea typeface="Calibri"/>
                          <a:cs typeface="Arial"/>
                        </a:rPr>
                        <a:t>Level 2</a:t>
                      </a:r>
                    </a:p>
                  </a:txBody>
                  <a:tcPr marL="47915" marR="4791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lvl="0" algn="ctr">
                        <a:lnSpc>
                          <a:spcPct val="114999"/>
                        </a:lnSpc>
                        <a:spcBef>
                          <a:spcPts val="200"/>
                        </a:spcBef>
                        <a:spcAft>
                          <a:spcPts val="200"/>
                        </a:spcAft>
                        <a:buNone/>
                      </a:pPr>
                      <a:r>
                        <a:rPr lang="en-AU" sz="1100" b="1" dirty="0">
                          <a:solidFill>
                            <a:srgbClr val="404040"/>
                          </a:solidFill>
                          <a:effectLst/>
                          <a:latin typeface="Arial"/>
                          <a:ea typeface="Calibri"/>
                          <a:cs typeface="Arial"/>
                        </a:rPr>
                        <a:t>Level 2</a:t>
                      </a:r>
                    </a:p>
                  </a:txBody>
                  <a:tcPr marL="47915" marR="4791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lvl="0" algn="ctr">
                        <a:lnSpc>
                          <a:spcPct val="114999"/>
                        </a:lnSpc>
                        <a:spcBef>
                          <a:spcPts val="200"/>
                        </a:spcBef>
                        <a:spcAft>
                          <a:spcPts val="200"/>
                        </a:spcAft>
                        <a:buNone/>
                      </a:pPr>
                      <a:r>
                        <a:rPr lang="en-AU" sz="1100" b="1" dirty="0">
                          <a:solidFill>
                            <a:srgbClr val="404040"/>
                          </a:solidFill>
                          <a:effectLst/>
                          <a:latin typeface="Arial"/>
                          <a:ea typeface="Calibri"/>
                          <a:cs typeface="Arial"/>
                        </a:rPr>
                        <a:t>Level 3</a:t>
                      </a:r>
                    </a:p>
                  </a:txBody>
                  <a:tcPr marL="47915" marR="4791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lvl="0" algn="ctr">
                        <a:lnSpc>
                          <a:spcPct val="114999"/>
                        </a:lnSpc>
                        <a:spcBef>
                          <a:spcPts val="200"/>
                        </a:spcBef>
                        <a:spcAft>
                          <a:spcPts val="200"/>
                        </a:spcAft>
                        <a:buNone/>
                      </a:pPr>
                      <a:r>
                        <a:rPr lang="en-AU" sz="1100" b="1" dirty="0">
                          <a:solidFill>
                            <a:srgbClr val="404040"/>
                          </a:solidFill>
                          <a:effectLst/>
                          <a:latin typeface="Arial"/>
                          <a:ea typeface="Calibri"/>
                          <a:cs typeface="Arial"/>
                        </a:rPr>
                        <a:t>Level 4</a:t>
                      </a:r>
                    </a:p>
                  </a:txBody>
                  <a:tcPr marL="47915" marR="4791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14. End-of-life care</a:t>
                      </a:r>
                      <a:endParaRPr lang="en-AU" sz="1100" b="1" dirty="0">
                        <a:solidFill>
                          <a:schemeClr val="tx1">
                            <a:lumMod val="75000"/>
                            <a:lumOff val="25000"/>
                          </a:schemeClr>
                        </a:solidFill>
                        <a:effectLst/>
                        <a:latin typeface="Arial"/>
                        <a:ea typeface="DengXian"/>
                        <a:cs typeface="Arial"/>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15. Scientific foundations of neonatal and perinatal medicine</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3</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16. Infections and immune disorders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17. Respiratory conditions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2</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18. Circulatory conditions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3</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19. Neurological and neuromuscular conditions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20. Hematological and malignant conditions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3</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a:ea typeface="Calibri"/>
                          <a:cs typeface="Arial"/>
                        </a:rPr>
                        <a:t>Level 5</a:t>
                      </a:r>
                      <a:endParaRPr lang="en-AU" sz="110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21. Metabolic and endocrine conditions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2</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22. Kidney and urinary system conditions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a:ea typeface="Calibri"/>
                          <a:cs typeface="Arial"/>
                        </a:rPr>
                        <a:t>Level 3</a:t>
                      </a:r>
                      <a:endParaRPr lang="en-AU" sz="110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23. Gastrointestinal and hepatobiliary conditions </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24. Dermatological conditions </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25. Ophthalmological abnormalities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196695">
                <a:tc>
                  <a:txBody>
                    <a:bodyPr/>
                    <a:lstStyle/>
                    <a:p>
                      <a:pPr>
                        <a:spcBef>
                          <a:spcPts val="200"/>
                        </a:spcBef>
                        <a:spcAft>
                          <a:spcPts val="200"/>
                        </a:spcAft>
                      </a:pPr>
                      <a:r>
                        <a:rPr lang="en-US" sz="1100" b="1" dirty="0">
                          <a:solidFill>
                            <a:schemeClr val="tx1">
                              <a:lumMod val="75000"/>
                              <a:lumOff val="25000"/>
                            </a:schemeClr>
                          </a:solidFill>
                          <a:effectLst/>
                          <a:latin typeface="Arial"/>
                          <a:ea typeface="DengXian"/>
                          <a:cs typeface="Arial"/>
                        </a:rPr>
                        <a:t>26. Ear, nose and throat abnormalities</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196695">
                <a:tc>
                  <a:txBody>
                    <a:bodyPr/>
                    <a:lstStyle/>
                    <a:p>
                      <a:pPr>
                        <a:spcBef>
                          <a:spcPts val="0"/>
                        </a:spcBef>
                        <a:spcAft>
                          <a:spcPts val="0"/>
                        </a:spcAft>
                      </a:pPr>
                      <a:r>
                        <a:rPr lang="en-US" sz="1100" b="1" dirty="0">
                          <a:solidFill>
                            <a:schemeClr val="tx1">
                              <a:lumMod val="75000"/>
                              <a:lumOff val="25000"/>
                            </a:schemeClr>
                          </a:solidFill>
                          <a:effectLst/>
                          <a:latin typeface="Arial"/>
                          <a:ea typeface="DengXian"/>
                          <a:cs typeface="Arial"/>
                        </a:rPr>
                        <a:t>27. Fetal and perinatal medicine </a:t>
                      </a:r>
                      <a:endParaRPr lang="en-AU" sz="1100" b="1" dirty="0">
                        <a:solidFill>
                          <a:schemeClr val="tx1">
                            <a:lumMod val="75000"/>
                            <a:lumOff val="25000"/>
                          </a:schemeClr>
                        </a:solidFill>
                        <a:effectLst/>
                        <a:latin typeface="Arial"/>
                        <a:ea typeface="DengXian"/>
                        <a:cs typeface="Arial"/>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0"/>
                        </a:spcBef>
                        <a:spcAft>
                          <a:spcPts val="0"/>
                        </a:spcAft>
                      </a:pPr>
                      <a:r>
                        <a:rPr lang="en-AU" sz="1100" b="1" dirty="0">
                          <a:solidFill>
                            <a:srgbClr val="404040"/>
                          </a:solidFill>
                          <a:effectLst/>
                          <a:latin typeface="Arial"/>
                          <a:ea typeface="Calibri"/>
                          <a:cs typeface="Arial"/>
                        </a:rPr>
                        <a:t>Level 2</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0"/>
                        </a:spcBef>
                        <a:spcAft>
                          <a:spcPts val="0"/>
                        </a:spcAft>
                      </a:pPr>
                      <a:r>
                        <a:rPr lang="en-AU" sz="1100" b="1" dirty="0">
                          <a:solidFill>
                            <a:srgbClr val="404040"/>
                          </a:solidFill>
                          <a:effectLst/>
                          <a:latin typeface="Arial"/>
                          <a:ea typeface="Calibri"/>
                          <a:cs typeface="Arial"/>
                        </a:rPr>
                        <a:t>Level 3</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0"/>
                        </a:spcBef>
                        <a:spcAft>
                          <a:spcPts val="0"/>
                        </a:spcAft>
                      </a:pPr>
                      <a:r>
                        <a:rPr lang="en-AU" sz="1100" b="1" dirty="0">
                          <a:solidFill>
                            <a:srgbClr val="404040"/>
                          </a:solidFill>
                          <a:effectLst/>
                          <a:latin typeface="Arial"/>
                          <a:ea typeface="Calibri"/>
                          <a:cs typeface="Arial"/>
                        </a:rPr>
                        <a:t>Level 4</a:t>
                      </a:r>
                      <a:endParaRPr lang="en-AU" sz="1100" dirty="0">
                        <a:solidFill>
                          <a:srgbClr val="404040"/>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0"/>
                        </a:spcBef>
                        <a:spcAft>
                          <a:spcPts val="0"/>
                        </a:spcAft>
                      </a:pPr>
                      <a:r>
                        <a:rPr lang="en-AU" sz="1100" b="1" dirty="0">
                          <a:solidFill>
                            <a:schemeClr val="bg1"/>
                          </a:solidFill>
                          <a:effectLst/>
                          <a:latin typeface="Arial"/>
                          <a:ea typeface="Calibri"/>
                          <a:cs typeface="Arial"/>
                        </a:rPr>
                        <a:t>Level 5</a:t>
                      </a:r>
                      <a:endParaRPr lang="en-AU" sz="1100" dirty="0">
                        <a:solidFill>
                          <a:schemeClr val="bg1"/>
                        </a:solidFill>
                        <a:effectLst/>
                        <a:latin typeface="Arial"/>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Neonatal and Perinatal Medicine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pic>
        <p:nvPicPr>
          <p:cNvPr id="5" name="Picture 4">
            <a:extLst>
              <a:ext uri="{FF2B5EF4-FFF2-40B4-BE49-F238E27FC236}">
                <a16:creationId xmlns:a16="http://schemas.microsoft.com/office/drawing/2014/main" id="{A7E30254-D7D7-1355-4E69-46EAA83126B5}"/>
              </a:ext>
            </a:extLst>
          </p:cNvPr>
          <p:cNvPicPr>
            <a:picLocks noChangeAspect="1"/>
          </p:cNvPicPr>
          <p:nvPr/>
        </p:nvPicPr>
        <p:blipFill>
          <a:blip r:embed="rId4"/>
          <a:srcRect t="8280"/>
          <a:stretch/>
        </p:blipFill>
        <p:spPr>
          <a:xfrm>
            <a:off x="6381821" y="2784216"/>
            <a:ext cx="5264027" cy="1623918"/>
          </a:xfrm>
          <a:prstGeom prst="rect">
            <a:avLst/>
          </a:prstGeom>
        </p:spPr>
      </p:pic>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202626" y="4270668"/>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36712" y="394516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903113"/>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hlinkClick r:id="rId5"/>
            <a:extLst>
              <a:ext uri="{FF2B5EF4-FFF2-40B4-BE49-F238E27FC236}">
                <a16:creationId xmlns:a16="http://schemas.microsoft.com/office/drawing/2014/main" id="{6E4F44AC-88E9-FD2A-BE2A-FF3542D14572}"/>
              </a:ext>
            </a:extLst>
          </p:cNvPr>
          <p:cNvPicPr>
            <a:picLocks noChangeAspect="1"/>
          </p:cNvPicPr>
          <p:nvPr/>
        </p:nvPicPr>
        <p:blipFill>
          <a:blip r:embed="rId6"/>
          <a:stretch>
            <a:fillRect/>
          </a:stretch>
        </p:blipFill>
        <p:spPr>
          <a:xfrm>
            <a:off x="1155020" y="1270944"/>
            <a:ext cx="4338006" cy="2708322"/>
          </a:xfrm>
          <a:prstGeom prst="rect">
            <a:avLst/>
          </a:prstGeom>
        </p:spPr>
      </p:pic>
      <p:pic>
        <p:nvPicPr>
          <p:cNvPr id="9" name="Picture 8">
            <a:hlinkClick r:id="rId7"/>
            <a:extLst>
              <a:ext uri="{FF2B5EF4-FFF2-40B4-BE49-F238E27FC236}">
                <a16:creationId xmlns:a16="http://schemas.microsoft.com/office/drawing/2014/main" id="{7DE6E2CE-C5E6-4C28-DA5C-3E3DB187C9B4}"/>
              </a:ext>
            </a:extLst>
          </p:cNvPr>
          <p:cNvPicPr>
            <a:picLocks noChangeAspect="1"/>
          </p:cNvPicPr>
          <p:nvPr/>
        </p:nvPicPr>
        <p:blipFill>
          <a:blip r:embed="rId6"/>
          <a:stretch>
            <a:fillRect/>
          </a:stretch>
        </p:blipFill>
        <p:spPr>
          <a:xfrm>
            <a:off x="6647031" y="1270944"/>
            <a:ext cx="4338006" cy="2708322"/>
          </a:xfrm>
          <a:prstGeom prst="rect">
            <a:avLst/>
          </a:prstGeom>
        </p:spPr>
      </p:pic>
      <p:sp>
        <p:nvSpPr>
          <p:cNvPr id="14" name="Rectangle 13">
            <a:extLst>
              <a:ext uri="{FF2B5EF4-FFF2-40B4-BE49-F238E27FC236}">
                <a16:creationId xmlns:a16="http://schemas.microsoft.com/office/drawing/2014/main" id="{4C6220E8-2166-22B4-758E-31D2EB344900}"/>
              </a:ext>
            </a:extLst>
          </p:cNvPr>
          <p:cNvSpPr/>
          <p:nvPr/>
        </p:nvSpPr>
        <p:spPr>
          <a:xfrm>
            <a:off x="1202627" y="3061252"/>
            <a:ext cx="4229542" cy="415873"/>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D17AF81-7AA8-ECCE-982F-980D6156354A}"/>
              </a:ext>
            </a:extLst>
          </p:cNvPr>
          <p:cNvSpPr/>
          <p:nvPr/>
        </p:nvSpPr>
        <p:spPr>
          <a:xfrm>
            <a:off x="6673536" y="3484500"/>
            <a:ext cx="4272759" cy="460669"/>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rPr>
              <a:t>Neonatal and Perinatal Medicine</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pic>
        <p:nvPicPr>
          <p:cNvPr id="6" name="Picture 5">
            <a:extLst>
              <a:ext uri="{FF2B5EF4-FFF2-40B4-BE49-F238E27FC236}">
                <a16:creationId xmlns:a16="http://schemas.microsoft.com/office/drawing/2014/main" id="{A22C121D-0CA5-78F1-63E2-68EA82F19ADB}"/>
              </a:ext>
            </a:extLst>
          </p:cNvPr>
          <p:cNvPicPr>
            <a:picLocks noChangeAspect="1"/>
          </p:cNvPicPr>
          <p:nvPr/>
        </p:nvPicPr>
        <p:blipFill>
          <a:blip r:embed="rId3"/>
          <a:stretch>
            <a:fillRect/>
          </a:stretch>
        </p:blipFill>
        <p:spPr>
          <a:xfrm>
            <a:off x="4577849" y="743514"/>
            <a:ext cx="3559197" cy="5981136"/>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384995"/>
          </a:xfrm>
          <a:prstGeom prst="rect">
            <a:avLst/>
          </a:prstGeom>
          <a:noFill/>
        </p:spPr>
        <p:txBody>
          <a:bodyPr wrap="square" lIns="91440" tIns="45720" rIns="91440" bIns="45720" rtlCol="0" anchor="t">
            <a:spAutoFit/>
          </a:bodyPr>
          <a:lstStyle/>
          <a:p>
            <a:pPr algn="ctr"/>
            <a:r>
              <a:rPr lang="en-US" sz="1400" i="1" dirty="0"/>
              <a:t>Dr Alex, an Advanced Trainee in Neonatal Perinatal Medicine (NPM) is on a rotation in a Neonatal Intensive Care Unit. During a morning ward round, Dr Alex is tasked with managing the care of a preterm infant born at 28 weeks gestation weighing 1,050 grams. The baby is now 14 days old and remains on non-invasive respiratory support due to mild respiratory distress syndrome (RDS).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27860" y="4386431"/>
            <a:ext cx="3316620" cy="2525255"/>
            <a:chOff x="5883649" y="2956456"/>
            <a:chExt cx="3064878" cy="2194180"/>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203415"/>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09. Communication with patients</a:t>
              </a:r>
            </a:p>
            <a:p>
              <a:pPr marL="214313" indent="-214313">
                <a:buFont typeface="Arial" panose="020B0604020202020204" pitchFamily="34" charset="0"/>
                <a:buChar char="•"/>
              </a:pPr>
              <a:r>
                <a:rPr lang="en-US" sz="1200" dirty="0">
                  <a:solidFill>
                    <a:srgbClr val="384967"/>
                  </a:solidFill>
                </a:rPr>
                <a:t>10. Prescribing</a:t>
              </a:r>
            </a:p>
            <a:p>
              <a:pPr marL="214313" indent="-214313">
                <a:buFont typeface="Arial" panose="020B0604020202020204" pitchFamily="34" charset="0"/>
                <a:buChar char="•"/>
              </a:pPr>
              <a:r>
                <a:rPr lang="en-US" sz="1200" dirty="0">
                  <a:solidFill>
                    <a:srgbClr val="384967"/>
                  </a:solidFill>
                </a:rPr>
                <a:t>11. Procedures</a:t>
              </a:r>
            </a:p>
            <a:p>
              <a:pPr marL="214313" indent="-214313">
                <a:buFont typeface="Arial" panose="020B0604020202020204" pitchFamily="34" charset="0"/>
                <a:buChar char="•"/>
              </a:pPr>
              <a:r>
                <a:rPr lang="en-US" sz="1200" dirty="0">
                  <a:solidFill>
                    <a:srgbClr val="384967"/>
                  </a:solidFill>
                </a:rPr>
                <a:t>12 Investigations</a:t>
              </a:r>
            </a:p>
            <a:p>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701605" y="3081758"/>
            <a:ext cx="4876941"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14. Scientific foundations of neonatal and perinatal medicine</a:t>
              </a:r>
            </a:p>
            <a:p>
              <a:pPr marL="214313" indent="-214313">
                <a:buFont typeface="Arial" panose="020B0604020202020204" pitchFamily="34" charset="0"/>
                <a:buChar char="•"/>
              </a:pPr>
              <a:r>
                <a:rPr lang="en-US" sz="1200" dirty="0">
                  <a:solidFill>
                    <a:srgbClr val="384967"/>
                  </a:solidFill>
                  <a:cs typeface="Arial"/>
                </a:rPr>
                <a:t>16. Respiratory conditions</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8a45df18-1b1a-499d-90c6-d04be75f9f9a"/>
    <ds:schemaRef ds:uri="http://purl.org/dc/dcmitype/"/>
    <ds:schemaRef ds:uri="http://purl.org/dc/terms/"/>
    <ds:schemaRef ds:uri="http://schemas.openxmlformats.org/package/2006/metadata/core-properties"/>
    <ds:schemaRef ds:uri="0b77cf3b-53b0-4276-95d6-69a9c81ff526"/>
    <ds:schemaRef ds:uri="http://www.w3.org/XML/1998/namespace"/>
  </ds:schemaRefs>
</ds:datastoreItem>
</file>

<file path=customXml/itemProps3.xml><?xml version="1.0" encoding="utf-8"?>
<ds:datastoreItem xmlns:ds="http://schemas.openxmlformats.org/officeDocument/2006/customXml" ds:itemID="{34D1082A-E21A-4571-A0B9-3C5E723F4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TotalTime>
  <Words>3650</Words>
  <Application>Microsoft Office PowerPoint</Application>
  <PresentationFormat>Widescreen</PresentationFormat>
  <Paragraphs>602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2027 implementation – Advanced Training: Neonatal and Perinatal Medicine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6</cp:revision>
  <cp:lastPrinted>2019-03-29T01:57:58Z</cp:lastPrinted>
  <dcterms:created xsi:type="dcterms:W3CDTF">2016-05-05T00:00:36Z</dcterms:created>
  <dcterms:modified xsi:type="dcterms:W3CDTF">2026-05-12T02:17:07Z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