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58756C72-7D98-E92E-3244-71F4D67910B5}" name="Eliza Doneva" initials="ED" userId="S::Eliza.Doneva@racp.edu.au::14a71c2a-e4a5-4c92-aa96-58a0bd32eca9"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10/05/2026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10/05/2026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Dermatology,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48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10/05/2026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10/05/2026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10/05/2026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10/05/2026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26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7260"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a:t>
            </a:r>
            <a:r>
              <a:rPr lang="en-US" sz="2400" dirty="0">
                <a:solidFill>
                  <a:schemeClr val="accent2"/>
                </a:solidFill>
                <a:latin typeface="Georgia"/>
                <a:cs typeface="Arial"/>
              </a:rPr>
              <a:t>Dermatology </a:t>
            </a:r>
            <a:endParaRPr lang="en-AU" sz="3200" dirty="0">
              <a:solidFill>
                <a:schemeClr val="accent2"/>
              </a:solidFill>
              <a:latin typeface="Georgia"/>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5" y="1183859"/>
            <a:ext cx="5087254" cy="2369880"/>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sz="1600" dirty="0"/>
              <a:t>1 training application </a:t>
            </a:r>
          </a:p>
          <a:p>
            <a:pPr marL="285750" indent="-285750">
              <a:buFont typeface="Arial" panose="020B0604020202020204" pitchFamily="34" charset="0"/>
              <a:buChar char="•"/>
            </a:pPr>
            <a:r>
              <a:rPr lang="en-US" sz="1600" dirty="0"/>
              <a:t>Complete at least 48 months FTE training - professional experience, of which 24 months^ must be in Aotearoa New Zealand</a:t>
            </a:r>
          </a:p>
          <a:p>
            <a:pPr marL="285750" indent="-285750">
              <a:buFont typeface="Arial" panose="020B0604020202020204" pitchFamily="34" charset="0"/>
              <a:buChar char="•"/>
            </a:pPr>
            <a:r>
              <a:rPr lang="en-US" sz="1600" dirty="0"/>
              <a:t>Learning courses</a:t>
            </a:r>
          </a:p>
          <a:p>
            <a:pPr marL="285750" indent="-285750">
              <a:buFont typeface="Arial" panose="020B0604020202020204" pitchFamily="34" charset="0"/>
              <a:buChar char="•"/>
            </a:pPr>
            <a:r>
              <a:rPr lang="en-US" sz="1600" dirty="0"/>
              <a:t>1 logbook </a:t>
            </a:r>
          </a:p>
          <a:p>
            <a:pPr marL="285750" indent="-285750">
              <a:buFont typeface="Arial" panose="020B0604020202020204" pitchFamily="34" charset="0"/>
              <a:buChar char="•"/>
            </a:pPr>
            <a:r>
              <a:rPr lang="en-US" sz="1600" dirty="0"/>
              <a:t>Publications (recommended)</a:t>
            </a:r>
          </a:p>
          <a:p>
            <a:pPr marL="285750" indent="-285750">
              <a:buFont typeface="Arial" panose="020B0604020202020204" pitchFamily="34" charset="0"/>
              <a:buChar char="•"/>
            </a:pPr>
            <a:endParaRPr lang="en-US" dirty="0">
              <a:highlight>
                <a:srgbClr val="FFFF00"/>
              </a:highlight>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observation captures  </a:t>
            </a:r>
            <a:endParaRPr lang="en-AU" dirty="0">
              <a:solidFill>
                <a:schemeClr val="bg1"/>
              </a:solidFill>
            </a:endParaRPr>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a:t>
            </a:r>
            <a:r>
              <a:rPr lang="en-US" dirty="0"/>
              <a:t>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3 progress reports</a:t>
            </a:r>
            <a:endParaRPr lang="en-AU" dirty="0">
              <a:solidFill>
                <a:schemeClr val="bg1"/>
              </a:solidFill>
            </a:endParaRPr>
          </a:p>
        </p:txBody>
      </p:sp>
      <p:sp>
        <p:nvSpPr>
          <p:cNvPr id="3" name="TextBox 2">
            <a:extLst>
              <a:ext uri="{FF2B5EF4-FFF2-40B4-BE49-F238E27FC236}">
                <a16:creationId xmlns:a16="http://schemas.microsoft.com/office/drawing/2014/main" id="{C2942B8B-A861-65B6-3268-F7732210CAA9}"/>
              </a:ext>
            </a:extLst>
          </p:cNvPr>
          <p:cNvSpPr txBox="1"/>
          <p:nvPr/>
        </p:nvSpPr>
        <p:spPr>
          <a:xfrm>
            <a:off x="5779009" y="1482540"/>
            <a:ext cx="4892186" cy="1569660"/>
          </a:xfrm>
          <a:prstGeom prst="rect">
            <a:avLst/>
          </a:prstGeom>
          <a:noFill/>
        </p:spPr>
        <p:txBody>
          <a:bodyPr wrap="square">
            <a:spAutoFit/>
          </a:bodyPr>
          <a:lstStyle/>
          <a:p>
            <a:pPr marL="285750" indent="-285750">
              <a:buFont typeface="Arial" panose="020B0604020202020204" pitchFamily="34" charset="0"/>
              <a:buChar char="•"/>
            </a:pPr>
            <a:r>
              <a:rPr lang="en-US" sz="1600" dirty="0"/>
              <a:t>Meeting attendance</a:t>
            </a:r>
          </a:p>
          <a:p>
            <a:pPr marL="285750" indent="-285750">
              <a:buFont typeface="Arial" panose="020B0604020202020204" pitchFamily="34" charset="0"/>
              <a:buChar char="•"/>
            </a:pPr>
            <a:r>
              <a:rPr lang="en-US" sz="1600" dirty="0"/>
              <a:t>1 360</a:t>
            </a:r>
            <a:r>
              <a:rPr lang="en-US" sz="1600" spc="-15" dirty="0">
                <a:cs typeface="Arial" panose="020B0604020202020204" pitchFamily="34" charset="0"/>
              </a:rPr>
              <a:t> ˚ Appraisal per training year</a:t>
            </a:r>
          </a:p>
          <a:p>
            <a:pPr marL="285750" indent="-285750">
              <a:buFont typeface="Arial" panose="020B0604020202020204" pitchFamily="34" charset="0"/>
              <a:buChar char="•"/>
            </a:pPr>
            <a:r>
              <a:rPr lang="en-US" sz="1600" spc="-15" dirty="0">
                <a:cs typeface="Arial" panose="020B0604020202020204" pitchFamily="34" charset="0"/>
              </a:rPr>
              <a:t>1 Research project</a:t>
            </a:r>
          </a:p>
          <a:p>
            <a:pPr marL="285750" indent="-285750">
              <a:buFont typeface="Arial" panose="020B0604020202020204" pitchFamily="34" charset="0"/>
              <a:buChar char="•"/>
            </a:pPr>
            <a:r>
              <a:rPr lang="en-US" sz="1600" spc="-15" dirty="0">
                <a:cs typeface="Arial" panose="020B0604020202020204" pitchFamily="34" charset="0"/>
              </a:rPr>
              <a:t>15 half days diagnosing and treating patients with sexually transmitted infections and diseases of the genitalia</a:t>
            </a: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355302" y="168872"/>
            <a:ext cx="3544155" cy="2334749"/>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808801" y="434655"/>
              <a:ext cx="3758613" cy="2052597"/>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2003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a:t>
            </a:r>
          </a:p>
          <a:p>
            <a:pPr marL="171450" indent="-171450">
              <a:buFont typeface="Arial" panose="020B0604020202020204" pitchFamily="34" charset="0"/>
              <a:buChar char="•"/>
            </a:pPr>
            <a:r>
              <a:rPr lang="en-US" sz="900" b="0" kern="1200" dirty="0">
                <a:solidFill>
                  <a:schemeClr val="dk1"/>
                </a:solidFill>
                <a:effectLst/>
                <a:latin typeface="Aptos"/>
              </a:rPr>
              <a:t>Skin </a:t>
            </a:r>
            <a:r>
              <a:rPr lang="en-US" sz="900" b="0" kern="1200" dirty="0" err="1">
                <a:solidFill>
                  <a:schemeClr val="dk1"/>
                </a:solidFill>
                <a:effectLst/>
                <a:latin typeface="Aptos"/>
              </a:rPr>
              <a:t>tumours</a:t>
            </a:r>
            <a:r>
              <a:rPr lang="en-US" sz="900" b="0" kern="1200" dirty="0">
                <a:solidFill>
                  <a:schemeClr val="dk1"/>
                </a:solidFill>
                <a:effectLst/>
                <a:latin typeface="Aptos"/>
              </a:rPr>
              <a:t> and skin cancers</a:t>
            </a:r>
          </a:p>
          <a:p>
            <a:pPr marL="171450" indent="-171450">
              <a:buFont typeface="Arial" panose="020B0604020202020204" pitchFamily="34" charset="0"/>
              <a:buChar char="•"/>
            </a:pPr>
            <a:r>
              <a:rPr lang="en-US" sz="900" b="0" kern="1200" dirty="0">
                <a:solidFill>
                  <a:schemeClr val="dk1"/>
                </a:solidFill>
                <a:effectLst/>
                <a:latin typeface="Aptos"/>
              </a:rPr>
              <a:t>Procedural dermatology</a:t>
            </a:r>
          </a:p>
          <a:p>
            <a:pPr marL="171450" indent="-171450">
              <a:buFont typeface="Arial" panose="020B0604020202020204" pitchFamily="34" charset="0"/>
              <a:buChar char="•"/>
            </a:pPr>
            <a:endParaRPr lang="en-US" sz="900" b="0" kern="1200" dirty="0">
              <a:solidFill>
                <a:schemeClr val="dk1"/>
              </a:solidFill>
              <a:effectLst/>
              <a:latin typeface="Aptos"/>
            </a:endParaRPr>
          </a:p>
          <a:p>
            <a:pPr marR="0" lvl="0" algn="l" defTabSz="914400" rtl="0" eaLnBrk="1" fontAlgn="auto" latinLnBrk="0" hangingPunct="1">
              <a:lnSpc>
                <a:spcPct val="100000"/>
              </a:lnSpc>
              <a:spcBef>
                <a:spcPts val="0"/>
              </a:spcBef>
              <a:spcAft>
                <a:spcPts val="0"/>
              </a:spcAft>
              <a:buClrTx/>
              <a:buSzTx/>
              <a:tabLst/>
              <a:defRPr/>
            </a:pP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Case discussions</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Virtual sessions</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​Clinical encounters in clinic </a:t>
            </a:r>
          </a:p>
          <a:p>
            <a:pPr marL="171450" indent="-171450" rtl="0" fontAlgn="base">
              <a:buFont typeface="Arial" panose="020B0604020202020204" pitchFamily="34" charset="0"/>
              <a:buChar char="•"/>
            </a:pPr>
            <a:r>
              <a:rPr lang="en-US" sz="900" dirty="0">
                <a:latin typeface="Aptos" panose="020B0004020202020204" pitchFamily="34" charset="0"/>
              </a:rPr>
              <a:t>P</a:t>
            </a:r>
            <a:r>
              <a:rPr lang="en-US" sz="900" b="0" i="0" kern="1200" dirty="0">
                <a:solidFill>
                  <a:schemeClr val="tx1"/>
                </a:solidFill>
                <a:effectLst/>
                <a:latin typeface="Aptos" panose="020B0004020202020204" pitchFamily="34" charset="0"/>
              </a:rPr>
              <a:t>rocedural, outpatient clinic consultations​</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dirty="0">
                <a:solidFill>
                  <a:schemeClr val="dk1"/>
                </a:solidFill>
                <a:latin typeface="Aptos" panose="020B0004020202020204" pitchFamily="34" charset="0"/>
              </a:rPr>
              <a:t>Skin </a:t>
            </a:r>
            <a:r>
              <a:rPr lang="en-US" sz="900" i="0" dirty="0" err="1">
                <a:solidFill>
                  <a:schemeClr val="dk1"/>
                </a:solidFill>
                <a:latin typeface="Aptos" panose="020B0004020202020204" pitchFamily="34" charset="0"/>
              </a:rPr>
              <a:t>tumours</a:t>
            </a:r>
            <a:r>
              <a:rPr lang="en-US" sz="900" i="0" dirty="0">
                <a:solidFill>
                  <a:schemeClr val="dk1"/>
                </a:solidFill>
                <a:latin typeface="Aptos" panose="020B0004020202020204" pitchFamily="34" charset="0"/>
              </a:rPr>
              <a:t> and skin cancers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Procedural dermatology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524" y="563233"/>
            <a:ext cx="2275308"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Dermatology</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448679" y="1302666"/>
            <a:ext cx="2381672" cy="2616101"/>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Meeting attendance</a:t>
            </a:r>
          </a:p>
          <a:p>
            <a:pPr marL="285750" indent="-285750">
              <a:buFont typeface="Arial" panose="020B0604020202020204" pitchFamily="34" charset="0"/>
              <a:buChar char="•"/>
            </a:pPr>
            <a:endParaRPr lang="en-US" sz="1400" dirty="0">
              <a:solidFill>
                <a:srgbClr val="384965"/>
              </a:solidFill>
            </a:endParaRPr>
          </a:p>
          <a:p>
            <a:pPr marL="285750"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9426075" y="1302666"/>
            <a:ext cx="2584947" cy="1754326"/>
          </a:xfrm>
          <a:prstGeom prst="rect">
            <a:avLst/>
          </a:prstGeom>
          <a:noFill/>
        </p:spPr>
        <p:txBody>
          <a:bodyPr wrap="square" lIns="91440" tIns="45720" rIns="91440" bIns="45720" rtlCol="0" anchor="t">
            <a:spAutoFit/>
          </a:bodyPr>
          <a:lstStyle/>
          <a:p>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392785" y="5007440"/>
            <a:ext cx="2203142"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9431925" y="4865840"/>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784249" y="3024107"/>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553847" y="3132241"/>
            <a:ext cx="1607794" cy="1278484"/>
          </a:xfrm>
          <a:prstGeom prst="rect">
            <a:avLst/>
          </a:prstGeom>
        </p:spPr>
      </p:pic>
      <p:sp>
        <p:nvSpPr>
          <p:cNvPr id="4" name="TextBox 3">
            <a:extLst>
              <a:ext uri="{FF2B5EF4-FFF2-40B4-BE49-F238E27FC236}">
                <a16:creationId xmlns:a16="http://schemas.microsoft.com/office/drawing/2014/main" id="{E48452BF-FF7E-463B-707D-3E98AEDA5CE3}"/>
              </a:ext>
            </a:extLst>
          </p:cNvPr>
          <p:cNvSpPr txBox="1"/>
          <p:nvPr/>
        </p:nvSpPr>
        <p:spPr>
          <a:xfrm>
            <a:off x="3049406" y="1883685"/>
            <a:ext cx="3111022" cy="1046440"/>
          </a:xfrm>
          <a:prstGeom prst="rect">
            <a:avLst/>
          </a:prstGeom>
          <a:noFill/>
        </p:spPr>
        <p:txBody>
          <a:bodyPr wrap="square" lIns="91440" tIns="45720" rIns="91440" bIns="45720" rtlCol="0" anchor="t">
            <a:spAutoFit/>
          </a:bodyPr>
          <a:lstStyle/>
          <a:p>
            <a:pPr algn="ctr"/>
            <a:endParaRPr lang="en-US" b="1" dirty="0">
              <a:solidFill>
                <a:srgbClr val="384967"/>
              </a:solidFill>
            </a:endParaRP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p:txBody>
      </p:sp>
      <p:cxnSp>
        <p:nvCxnSpPr>
          <p:cNvPr id="11" name="Straight Connector 10">
            <a:extLst>
              <a:ext uri="{FF2B5EF4-FFF2-40B4-BE49-F238E27FC236}">
                <a16:creationId xmlns:a16="http://schemas.microsoft.com/office/drawing/2014/main" id="{93BEDA89-A9C9-D2D1-8217-0061D76D7470}"/>
              </a:ext>
            </a:extLst>
          </p:cNvPr>
          <p:cNvCxnSpPr>
            <a:cxnSpLocks/>
          </p:cNvCxnSpPr>
          <p:nvPr/>
        </p:nvCxnSpPr>
        <p:spPr>
          <a:xfrm>
            <a:off x="2828925" y="1323650"/>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Box 5">
            <a:extLst>
              <a:ext uri="{FF2B5EF4-FFF2-40B4-BE49-F238E27FC236}">
                <a16:creationId xmlns:a16="http://schemas.microsoft.com/office/drawing/2014/main" id="{D2428145-4C64-41B6-C8BB-0EA78C131B56}"/>
              </a:ext>
            </a:extLst>
          </p:cNvPr>
          <p:cNvSpPr txBox="1"/>
          <p:nvPr/>
        </p:nvSpPr>
        <p:spPr>
          <a:xfrm>
            <a:off x="6001657" y="1407082"/>
            <a:ext cx="3159003"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384965"/>
                </a:solidFill>
              </a:rPr>
              <a:t>.</a:t>
            </a:r>
          </a:p>
          <a:p>
            <a:pPr lvl="1" algn="ctr"/>
            <a:r>
              <a:rPr lang="en-US" dirty="0">
                <a:ea typeface="+mn-lt"/>
                <a:cs typeface="+mn-lt"/>
              </a:rPr>
              <a:t> </a:t>
            </a:r>
          </a:p>
        </p:txBody>
      </p:sp>
      <p:sp>
        <p:nvSpPr>
          <p:cNvPr id="2" name="TextBox 1">
            <a:extLst>
              <a:ext uri="{FF2B5EF4-FFF2-40B4-BE49-F238E27FC236}">
                <a16:creationId xmlns:a16="http://schemas.microsoft.com/office/drawing/2014/main" id="{B9573428-A8EA-196A-282A-A5C11E380FCB}"/>
              </a:ext>
            </a:extLst>
          </p:cNvPr>
          <p:cNvSpPr txBox="1"/>
          <p:nvPr/>
        </p:nvSpPr>
        <p:spPr>
          <a:xfrm>
            <a:off x="3179842" y="1274416"/>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cxnSp>
        <p:nvCxnSpPr>
          <p:cNvPr id="3" name="Straight Connector 2">
            <a:extLst>
              <a:ext uri="{FF2B5EF4-FFF2-40B4-BE49-F238E27FC236}">
                <a16:creationId xmlns:a16="http://schemas.microsoft.com/office/drawing/2014/main" id="{E39941DC-3532-19B1-A95E-1877845009F6}"/>
              </a:ext>
            </a:extLst>
          </p:cNvPr>
          <p:cNvCxnSpPr>
            <a:cxnSpLocks/>
          </p:cNvCxnSpPr>
          <p:nvPr/>
        </p:nvCxnSpPr>
        <p:spPr>
          <a:xfrm>
            <a:off x="6095998" y="130266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 name="Freeform 2">
            <a:extLst>
              <a:ext uri="{FF2B5EF4-FFF2-40B4-BE49-F238E27FC236}">
                <a16:creationId xmlns:a16="http://schemas.microsoft.com/office/drawing/2014/main" id="{50EE65D7-0582-E49C-3185-1E1B3BCD6B10}"/>
              </a:ext>
            </a:extLst>
          </p:cNvPr>
          <p:cNvSpPr/>
          <p:nvPr/>
        </p:nvSpPr>
        <p:spPr>
          <a:xfrm>
            <a:off x="3801088" y="319561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sp>
        <p:nvSpPr>
          <p:cNvPr id="9" name="TextBox 8">
            <a:extLst>
              <a:ext uri="{FF2B5EF4-FFF2-40B4-BE49-F238E27FC236}">
                <a16:creationId xmlns:a16="http://schemas.microsoft.com/office/drawing/2014/main" id="{6BDD5D72-D4C1-C9E7-8E78-F26CFA1633E2}"/>
              </a:ext>
            </a:extLst>
          </p:cNvPr>
          <p:cNvSpPr txBox="1"/>
          <p:nvPr/>
        </p:nvSpPr>
        <p:spPr>
          <a:xfrm>
            <a:off x="3039760" y="4973562"/>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cxnSp>
        <p:nvCxnSpPr>
          <p:cNvPr id="5" name="Straight Connector 4">
            <a:extLst>
              <a:ext uri="{FF2B5EF4-FFF2-40B4-BE49-F238E27FC236}">
                <a16:creationId xmlns:a16="http://schemas.microsoft.com/office/drawing/2014/main" id="{58CD76D5-9E8D-C140-3AAF-F76F6873099E}"/>
              </a:ext>
            </a:extLst>
          </p:cNvPr>
          <p:cNvCxnSpPr>
            <a:cxnSpLocks/>
          </p:cNvCxnSpPr>
          <p:nvPr/>
        </p:nvCxnSpPr>
        <p:spPr>
          <a:xfrm>
            <a:off x="9160660" y="127441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DF9895-8723-11C8-8F1B-24EBC399BC5A}"/>
              </a:ext>
            </a:extLst>
          </p:cNvPr>
          <p:cNvSpPr txBox="1"/>
          <p:nvPr/>
        </p:nvSpPr>
        <p:spPr>
          <a:xfrm>
            <a:off x="6105913" y="1241110"/>
            <a:ext cx="3054747" cy="2739211"/>
          </a:xfrm>
          <a:prstGeom prst="rect">
            <a:avLst/>
          </a:prstGeom>
          <a:noFill/>
        </p:spPr>
        <p:txBody>
          <a:bodyPr wrap="square" lIns="91440" tIns="45720" rIns="91440" bIns="45720" rtlCol="0" anchor="t">
            <a:spAutoFit/>
          </a:bodyPr>
          <a:lstStyle/>
          <a:p>
            <a:pPr algn="ctr"/>
            <a:r>
              <a:rPr lang="en-US" b="1" dirty="0">
                <a:solidFill>
                  <a:srgbClr val="384967"/>
                </a:solidFill>
              </a:rPr>
              <a:t>360˚ Appraisal </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Evaluation of professional qualities in the workplace, such as communication, professionalism and teamwork behaviours.</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pic>
        <p:nvPicPr>
          <p:cNvPr id="12" name="Picture 11" descr="A magnifying glass and graph&#10;&#10;Description automatically generated">
            <a:extLst>
              <a:ext uri="{FF2B5EF4-FFF2-40B4-BE49-F238E27FC236}">
                <a16:creationId xmlns:a16="http://schemas.microsoft.com/office/drawing/2014/main" id="{02A99683-ED9C-9C22-5AC0-D0C711061606}"/>
              </a:ext>
            </a:extLst>
          </p:cNvPr>
          <p:cNvPicPr>
            <a:picLocks noChangeAspect="1"/>
          </p:cNvPicPr>
          <p:nvPr/>
        </p:nvPicPr>
        <p:blipFill>
          <a:blip r:embed="rId8"/>
          <a:stretch>
            <a:fillRect/>
          </a:stretch>
        </p:blipFill>
        <p:spPr>
          <a:xfrm>
            <a:off x="6856667" y="3121075"/>
            <a:ext cx="1448982" cy="1444830"/>
          </a:xfrm>
          <a:prstGeom prst="rect">
            <a:avLst/>
          </a:prstGeom>
        </p:spPr>
      </p:pic>
      <p:sp>
        <p:nvSpPr>
          <p:cNvPr id="13" name="TextBox 12">
            <a:extLst>
              <a:ext uri="{FF2B5EF4-FFF2-40B4-BE49-F238E27FC236}">
                <a16:creationId xmlns:a16="http://schemas.microsoft.com/office/drawing/2014/main" id="{A2DDCE54-988B-D1A3-EC51-5B418E8C9412}"/>
              </a:ext>
            </a:extLst>
          </p:cNvPr>
          <p:cNvSpPr txBox="1"/>
          <p:nvPr/>
        </p:nvSpPr>
        <p:spPr>
          <a:xfrm>
            <a:off x="6457546" y="4973561"/>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1 per phase</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p>
          <a:p>
            <a:pPr marL="285750" indent="-285750">
              <a:buFont typeface="Arial" panose="020B0604020202020204" pitchFamily="34" charset="0"/>
              <a:buChar char="•"/>
            </a:pPr>
            <a:r>
              <a:rPr lang="en-US" sz="1400" dirty="0">
                <a:solidFill>
                  <a:srgbClr val="384967"/>
                </a:solidFill>
                <a:cs typeface="Arial"/>
              </a:rPr>
              <a:t>Supervisor</a:t>
            </a:r>
          </a:p>
        </p:txBody>
      </p: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306307"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58DB427-6E8F-6EB8-039D-F8EC31716546}"/>
              </a:ext>
            </a:extLst>
          </p:cNvPr>
          <p:cNvPicPr>
            <a:picLocks noChangeAspect="1"/>
          </p:cNvPicPr>
          <p:nvPr/>
        </p:nvPicPr>
        <p:blipFill>
          <a:blip r:embed="rId4"/>
          <a:stretch>
            <a:fillRect/>
          </a:stretch>
        </p:blipFill>
        <p:spPr>
          <a:xfrm>
            <a:off x="3586768" y="1812858"/>
            <a:ext cx="5419053" cy="1836208"/>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686696607"/>
              </p:ext>
            </p:extLst>
          </p:nvPr>
        </p:nvGraphicFramePr>
        <p:xfrm>
          <a:off x="691753" y="1152674"/>
          <a:ext cx="10640051" cy="3800738"/>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864968324"/>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At 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gn="thaiDist">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36000"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algn="ctr" defTabSz="1280160" rtl="0" eaLnBrk="1" latinLnBrk="0" hangingPunct="1">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algn="ctr" defTabSz="1280160" rtl="0" eaLnBrk="1" latinLnBrk="0" hangingPunct="1">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algn="ctr" defTabSz="1280160" rtl="0" eaLnBrk="1" latinLnBrk="0" hangingPunct="1">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marL="0" indent="0" algn="thaiDist">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marL="0" indent="0" algn="thaiDist">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04.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Clinical assessment and management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05.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Investigations and procedures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06.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Communication</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Care of acutely unwell dermatological patients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08.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Quality improvement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marL="0" indent="0" algn="thaiDist" defTabSz="1280160" rtl="0" eaLnBrk="1" latinLnBrk="0" hangingPunct="1">
                        <a:lnSpc>
                          <a:spcPct val="115000"/>
                        </a:lnSpc>
                        <a:spcBef>
                          <a:spcPts val="500"/>
                        </a:spcBef>
                        <a:spcAft>
                          <a:spcPts val="500"/>
                        </a:spcAft>
                        <a:buFont typeface="+mj-lt"/>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09.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Virtual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lang="en-AU" sz="1100" b="1" kern="1200" noProof="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lang="en-AU" sz="1100" b="1" kern="1200" noProof="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algn="ctr" defTabSz="1280160" rtl="0" eaLnBrk="1" latinLnBrk="0" hangingPunct="1">
                        <a:lnSpc>
                          <a:spcPct val="115000"/>
                        </a:lnSpc>
                        <a:spcBef>
                          <a:spcPts val="500"/>
                        </a:spcBef>
                        <a:spcAft>
                          <a:spcPts val="5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gn="thaiDist">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 Foundations and clinical sciences of dermatology</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gn="thaiDist">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11. Paediatric dermatology </a:t>
                      </a: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gn="thaiDist">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 Medical dermatology</a:t>
                      </a: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gn="thaiDist">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Skin tumours and skin cancers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marL="0" marR="0" lvl="0" indent="0" algn="thaiDist" defTabSz="914400" rtl="0" eaLnBrk="1" fontAlgn="auto" latinLnBrk="0" hangingPunct="1">
                        <a:lnSpc>
                          <a:spcPct val="100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14. Procedural dermatology</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500"/>
                        </a:spcBef>
                        <a:spcAft>
                          <a:spcPts val="5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24447" marR="2444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marL="0" algn="thaiDist" defTabSz="1280160" rtl="0" eaLnBrk="1" latinLnBrk="0" hangingPunct="1">
                        <a:lnSpc>
                          <a:spcPct val="115000"/>
                        </a:lnSpc>
                        <a:spcBef>
                          <a:spcPts val="500"/>
                        </a:spcBef>
                        <a:spcAft>
                          <a:spcPts val="5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 Dermatology treatments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65314" marT="32657" marB="3265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500"/>
                        </a:spcBef>
                        <a:spcAft>
                          <a:spcPts val="5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500"/>
                        </a:spcBef>
                        <a:spcAft>
                          <a:spcPts val="5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Dermatology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pic>
        <p:nvPicPr>
          <p:cNvPr id="5" name="Picture 4">
            <a:extLst>
              <a:ext uri="{FF2B5EF4-FFF2-40B4-BE49-F238E27FC236}">
                <a16:creationId xmlns:a16="http://schemas.microsoft.com/office/drawing/2014/main" id="{F01FE4A1-8A3C-3029-6BA5-304F4FE66E1B}"/>
              </a:ext>
            </a:extLst>
          </p:cNvPr>
          <p:cNvPicPr>
            <a:picLocks noChangeAspect="1"/>
          </p:cNvPicPr>
          <p:nvPr/>
        </p:nvPicPr>
        <p:blipFill>
          <a:blip r:embed="rId4"/>
          <a:stretch>
            <a:fillRect/>
          </a:stretch>
        </p:blipFill>
        <p:spPr>
          <a:xfrm>
            <a:off x="6339112" y="2767899"/>
            <a:ext cx="5419053" cy="1836208"/>
          </a:xfrm>
          <a:prstGeom prst="rect">
            <a:avLst/>
          </a:prstGeom>
        </p:spPr>
      </p:pic>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2" y="4388059"/>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5278" y="3873688"/>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836189" y="482658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1BDE981A-615A-C0B8-B664-8A9687612949}"/>
              </a:ext>
            </a:extLst>
          </p:cNvPr>
          <p:cNvPicPr>
            <a:picLocks noChangeAspect="1"/>
          </p:cNvPicPr>
          <p:nvPr/>
        </p:nvPicPr>
        <p:blipFill>
          <a:blip r:embed="rId6"/>
          <a:stretch>
            <a:fillRect/>
          </a:stretch>
        </p:blipFill>
        <p:spPr>
          <a:xfrm>
            <a:off x="1240250" y="1439762"/>
            <a:ext cx="4120254" cy="2488397"/>
          </a:xfrm>
          <a:prstGeom prst="rect">
            <a:avLst/>
          </a:prstGeom>
        </p:spPr>
      </p:pic>
      <p:pic>
        <p:nvPicPr>
          <p:cNvPr id="9" name="Picture 8">
            <a:hlinkClick r:id="rId7"/>
            <a:extLst>
              <a:ext uri="{FF2B5EF4-FFF2-40B4-BE49-F238E27FC236}">
                <a16:creationId xmlns:a16="http://schemas.microsoft.com/office/drawing/2014/main" id="{C42118D8-72D7-0BF5-22E2-E6D26515D723}"/>
              </a:ext>
            </a:extLst>
          </p:cNvPr>
          <p:cNvPicPr>
            <a:picLocks noChangeAspect="1"/>
          </p:cNvPicPr>
          <p:nvPr/>
        </p:nvPicPr>
        <p:blipFill>
          <a:blip r:embed="rId6"/>
          <a:stretch>
            <a:fillRect/>
          </a:stretch>
        </p:blipFill>
        <p:spPr>
          <a:xfrm>
            <a:off x="6795278" y="1439762"/>
            <a:ext cx="4120254" cy="2488397"/>
          </a:xfrm>
          <a:prstGeom prst="rect">
            <a:avLst/>
          </a:prstGeom>
        </p:spPr>
      </p:pic>
      <p:sp>
        <p:nvSpPr>
          <p:cNvPr id="14" name="Rectangle 13">
            <a:extLst>
              <a:ext uri="{FF2B5EF4-FFF2-40B4-BE49-F238E27FC236}">
                <a16:creationId xmlns:a16="http://schemas.microsoft.com/office/drawing/2014/main" id="{3DF9F0EC-7FFC-36DD-694D-1900CEB43312}"/>
              </a:ext>
            </a:extLst>
          </p:cNvPr>
          <p:cNvSpPr/>
          <p:nvPr/>
        </p:nvSpPr>
        <p:spPr>
          <a:xfrm>
            <a:off x="1254425" y="3061252"/>
            <a:ext cx="4106079" cy="41587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9E425156-CDF8-7700-6321-EBA680B5EE70}"/>
              </a:ext>
            </a:extLst>
          </p:cNvPr>
          <p:cNvSpPr/>
          <p:nvPr/>
        </p:nvSpPr>
        <p:spPr>
          <a:xfrm>
            <a:off x="6836189" y="3477124"/>
            <a:ext cx="4036842" cy="45103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rPr>
              <a:t>Dermatology</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A633E6BD-0268-55F8-4797-A494B48D3357}"/>
              </a:ext>
            </a:extLst>
          </p:cNvPr>
          <p:cNvPicPr>
            <a:picLocks noChangeAspect="1"/>
          </p:cNvPicPr>
          <p:nvPr/>
        </p:nvPicPr>
        <p:blipFill>
          <a:blip r:embed="rId3"/>
          <a:stretch>
            <a:fillRect/>
          </a:stretch>
        </p:blipFill>
        <p:spPr>
          <a:xfrm>
            <a:off x="5067300" y="1062479"/>
            <a:ext cx="3171825" cy="5362436"/>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169551"/>
          </a:xfrm>
          <a:prstGeom prst="rect">
            <a:avLst/>
          </a:prstGeom>
          <a:noFill/>
        </p:spPr>
        <p:txBody>
          <a:bodyPr wrap="square" lIns="91440" tIns="45720" rIns="91440" bIns="45720" rtlCol="0" anchor="t">
            <a:spAutoFit/>
          </a:bodyPr>
          <a:lstStyle/>
          <a:p>
            <a:pPr algn="ctr"/>
            <a:r>
              <a:rPr lang="en-US" sz="1400" i="1" dirty="0"/>
              <a:t>Dr Alex, an Advanced Trainee in Dermatology, is managing a 47-year-old patient, referred by her GP for evaluation of a persistent, non-healing lesion on her right cheek. The lesion has been present for six months, is occasionally itchy, and has started to bleed with minor trauma. The patient is diagnosed with </a:t>
            </a:r>
            <a:r>
              <a:rPr lang="en-AU" sz="1400" i="1" dirty="0"/>
              <a:t>basal cell carcinoma.</a:t>
            </a:r>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0692" y="4097784"/>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04. Clinical assessment and management</a:t>
              </a:r>
            </a:p>
            <a:p>
              <a:pPr marL="214313" indent="-214313">
                <a:buFont typeface="Arial" panose="020B0604020202020204" pitchFamily="34" charset="0"/>
                <a:buChar char="•"/>
              </a:pPr>
              <a:r>
                <a:rPr lang="en-US" sz="1200" dirty="0">
                  <a:solidFill>
                    <a:srgbClr val="384967"/>
                  </a:solidFill>
                </a:rPr>
                <a:t>05. Investigation and procedures</a:t>
              </a:r>
            </a:p>
            <a:p>
              <a:pPr marL="214313" indent="-214313">
                <a:buFont typeface="Arial" panose="020B0604020202020204" pitchFamily="34" charset="0"/>
                <a:buChar char="•"/>
              </a:pPr>
              <a:r>
                <a:rPr lang="en-US" sz="1200" dirty="0">
                  <a:solidFill>
                    <a:srgbClr val="384967"/>
                  </a:solidFill>
                </a:rPr>
                <a:t>06. Communication</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10. Foundations and clinical sciences of dermatology</a:t>
              </a:r>
            </a:p>
            <a:p>
              <a:pPr marL="214313" indent="-214313">
                <a:buFont typeface="Arial" panose="020B0604020202020204" pitchFamily="34" charset="0"/>
                <a:buChar char="•"/>
              </a:pPr>
              <a:r>
                <a:rPr lang="en-US" sz="1200" dirty="0">
                  <a:solidFill>
                    <a:srgbClr val="384967"/>
                  </a:solidFill>
                  <a:cs typeface="Arial"/>
                </a:rPr>
                <a:t>13. Skin </a:t>
              </a:r>
              <a:r>
                <a:rPr lang="en-US" sz="1200" dirty="0" err="1">
                  <a:solidFill>
                    <a:srgbClr val="384967"/>
                  </a:solidFill>
                  <a:cs typeface="Arial"/>
                </a:rPr>
                <a:t>tumours</a:t>
              </a:r>
              <a:r>
                <a:rPr lang="en-US" sz="1200" dirty="0">
                  <a:solidFill>
                    <a:srgbClr val="384967"/>
                  </a:solidFill>
                  <a:cs typeface="Arial"/>
                </a:rPr>
                <a:t> and skin cancers</a:t>
              </a:r>
            </a:p>
            <a:p>
              <a:pPr marL="214313" indent="-214313">
                <a:buFont typeface="Arial" panose="020B0604020202020204" pitchFamily="34" charset="0"/>
                <a:buChar char="•"/>
              </a:pPr>
              <a:r>
                <a:rPr lang="en-US" sz="1200" dirty="0">
                  <a:solidFill>
                    <a:srgbClr val="384967"/>
                  </a:solidFill>
                  <a:cs typeface="Arial"/>
                </a:rPr>
                <a:t>14. Procedural dermatology</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86B869DC-44F8-43AE-8166-12101E05B3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http://purl.org/dc/elements/1.1/"/>
    <ds:schemaRef ds:uri="http://purl.org/dc/terms/"/>
    <ds:schemaRef ds:uri="http://purl.org/dc/dcmitype/"/>
    <ds:schemaRef ds:uri="0b77cf3b-53b0-4276-95d6-69a9c81ff526"/>
    <ds:schemaRef ds:uri="http://schemas.microsoft.com/office/infopath/2007/PartnerControls"/>
    <ds:schemaRef ds:uri="http://schemas.microsoft.com/office/2006/documentManagement/types"/>
    <ds:schemaRef ds:uri="http://schemas.openxmlformats.org/package/2006/metadata/core-properties"/>
    <ds:schemaRef ds:uri="8a45df18-1b1a-499d-90c6-d04be75f9f9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332</TotalTime>
  <Words>3545</Words>
  <Application>Microsoft Office PowerPoint</Application>
  <PresentationFormat>Widescreen</PresentationFormat>
  <Paragraphs>566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Dermatology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Eleanor Darton-Rooke</cp:lastModifiedBy>
  <cp:revision>14</cp:revision>
  <cp:lastPrinted>2019-03-29T01:57:58Z</cp:lastPrinted>
  <dcterms:created xsi:type="dcterms:W3CDTF">2016-05-05T00:00:36Z</dcterms:created>
  <dcterms:modified xsi:type="dcterms:W3CDTF">2026-05-11T02:03:40Z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