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90" r:id="rId14"/>
    <p:sldId id="2147481484" r:id="rId15"/>
    <p:sldId id="2147481485" r:id="rId16"/>
    <p:sldId id="2147481458" r:id="rId17"/>
    <p:sldId id="2147481467" r:id="rId18"/>
    <p:sldId id="2147481488" r:id="rId19"/>
    <p:sldId id="2147481496"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 id="{24FF19C7-FEDA-72A9-8275-AA128974B991}" name="Mona Saleh" initials="MS" userId="S::Mona.Saleh@racp.edu.au::c06044de-515d-4383-8c67-fbcc0ebc9c90" providerId="AD"/>
  <p188:author id="{388850E1-9435-24C1-7EF8-1A2831C6D9C3}" name="Sam Davis" initials="SD" userId="S::Sam.Davis@racp.edu.au::2f133bce-9889-4ffc-84f0-5d8c1e6872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4D63"/>
    <a:srgbClr val="CB972B"/>
    <a:srgbClr val="E9B32B"/>
    <a:srgbClr val="F1CD73"/>
    <a:srgbClr val="F9E8BD"/>
    <a:srgbClr val="99720F"/>
    <a:srgbClr val="B3BFD5"/>
    <a:srgbClr val="00585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8D8498-03B3-451C-A563-CFC0522434EC}" v="42" dt="2026-04-28T02:54:10.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11/05/2026</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11/05/2026</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us01.safelinks.protection.outlook.com/?url=https%3A%2F%2Fwww.racp.edu.au%2Ftrainees%2Fadvanced-training%2Fcurricula-renewal%2Fwave-3%2Fpublic-health-medicine%23info-session&amp;data=05%7C02%7Csarah.buxton%40racp.edu.au%7Cc41409bddacd45dfd86908de264ad8e4%7C09c2d83fca574dad8a0b502b18e773e8%7C0%7C0%7C638990300086165188%7CUnknown%7CTWFpbGZsb3d8eyJFbXB0eU1hcGkiOnRydWUsIlYiOiIwLjAuMDAwMCIsIlAiOiJXaW4zMiIsIkFOIjoiTWFpbCIsIldUIjoyfQ%3D%3D%7C0%7C%7C%7C&amp;sdata=s7rzK5rQAR7d6R06V%2Fz8yJ%2BDZZaYBl8GQcpqHZug2Aw%3D&amp;reserved=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b="1"/>
              <a:t>Public Health Medicine, </a:t>
            </a:r>
            <a:r>
              <a:rPr lang="en-US"/>
              <a:t>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36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a:p>
            <a:pPr defTabSz="914874">
              <a:defRPr/>
            </a:pPr>
            <a:r>
              <a:rPr lang="en-AU" b="1" i="0"/>
              <a:t>Live presentation link: </a:t>
            </a:r>
            <a:r>
              <a:rPr lang="en-AU" sz="1200" b="0" i="0" kern="1200">
                <a:solidFill>
                  <a:schemeClr val="tx1"/>
                </a:solidFill>
                <a:effectLst/>
                <a:latin typeface="+mn-lt"/>
                <a:ea typeface="+mn-ea"/>
                <a:cs typeface="+mn-cs"/>
                <a:hlinkClick r:id="rId3" tooltip="Original URL: https://www.racp.edu.au/trainees/advanced-training/curricula-renewal/wave-3/public-health-medicine#info-session. Click or tap if you trust this link."/>
              </a:rPr>
              <a:t>https://www.racp.edu.au/trainees/advanced-training/curricula-renewal/wave-3/public-health-medicine#info-session</a:t>
            </a: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11/05/2026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11/05/2026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11/05/2026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11/05/2026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11/05/2026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11/05/2026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4.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hyperlink" Target="https://openclipart.org/detail/215430/"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aus01.safelinks.protection.outlook.com/?url=https%3A%2F%2Fwww.racp.edu.au%2Ftrainees%2Fadvanced-training%2Fcurricula-renewal%2Fwave-3%2Fpublic-health-medicine%23info-session&amp;data=05%7C02%7Csarah.buxton%40racp.edu.au%7Cc41409bddacd45dfd86908de264ad8e4%7C09c2d83fca574dad8a0b502b18e773e8%7C0%7C0%7C638990300086165188%7CUnknown%7CTWFpbGZsb3d8eyJFbXB0eU1hcGkiOnRydWUsIlYiOiIwLjAuMDAwMCIsIlAiOiJXaW4zMiIsIkFOIjoiTWFpbCIsIldUIjoyfQ%3D%3D%7C0%7C%7C%7C&amp;sdata=s7rzK5rQAR7d6R06V%2Fz8yJ%2BDZZaYBl8GQcpqHZug2Aw%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2.png"/><Relationship Id="rId4" Type="http://schemas.openxmlformats.org/officeDocument/2006/relationships/diagramLayout" Target="../diagrams/layout1.xml"/><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learning.racp.edu.au/mod/resource/view.php?id=4784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learning.racp.edu.au/mod/book/view.php?id=47207"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2027 implementation – Advanced Training: Public Health Medicine</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April 2026</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317563"/>
            <a:ext cx="8999819" cy="1754326"/>
          </a:xfrm>
          <a:prstGeom prst="rect">
            <a:avLst/>
          </a:prstGeom>
          <a:noFill/>
        </p:spPr>
        <p:txBody>
          <a:bodyPr wrap="square" rtlCol="0">
            <a:spAutoFit/>
          </a:bodyPr>
          <a:lstStyle/>
          <a:p>
            <a:r>
              <a:rPr lang="en-US" b="1"/>
              <a:t>Requirements over the course of training </a:t>
            </a:r>
          </a:p>
          <a:p>
            <a:pPr marL="285750" indent="-285750">
              <a:buFont typeface="Arial" panose="020B0604020202020204" pitchFamily="34" charset="0"/>
              <a:buChar char="•"/>
            </a:pPr>
            <a:r>
              <a:rPr lang="en-US"/>
              <a:t>1 entry application </a:t>
            </a:r>
          </a:p>
          <a:p>
            <a:pPr marL="285750" indent="-285750">
              <a:buFont typeface="Arial" panose="020B0604020202020204" pitchFamily="34" charset="0"/>
              <a:buChar char="•"/>
            </a:pPr>
            <a:r>
              <a:rPr lang="en-US"/>
              <a:t>Complete at least 36 months FTE training - professional experience</a:t>
            </a:r>
          </a:p>
          <a:p>
            <a:pPr marL="285750" indent="-285750">
              <a:buFont typeface="Arial" panose="020B0604020202020204" pitchFamily="34" charset="0"/>
              <a:buChar char="•"/>
            </a:pPr>
            <a:r>
              <a:rPr lang="en-US"/>
              <a:t>Learning courses</a:t>
            </a:r>
          </a:p>
          <a:p>
            <a:pPr marL="285750" indent="-285750">
              <a:buFont typeface="Arial" panose="020B0604020202020204" pitchFamily="34" charset="0"/>
              <a:buChar char="•"/>
            </a:pPr>
            <a:r>
              <a:rPr lang="en-US"/>
              <a:t>1 Research project (over the course of training)</a:t>
            </a:r>
          </a:p>
          <a:p>
            <a:pPr marL="285750" indent="-285750">
              <a:buFont typeface="Arial" panose="020B0604020202020204" pitchFamily="34" charset="0"/>
              <a:buChar char="•"/>
            </a:pPr>
            <a:r>
              <a:rPr lang="en-US"/>
              <a:t>1 Oral examination (completed during Transition to Fellowship phase)</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3" name="Rectangle 2">
            <a:extLst>
              <a:ext uri="{FF2B5EF4-FFF2-40B4-BE49-F238E27FC236}">
                <a16:creationId xmlns:a16="http://schemas.microsoft.com/office/drawing/2014/main" id="{9BBBD986-D91C-E171-C1F5-1E311620C293}"/>
              </a:ext>
            </a:extLst>
          </p:cNvPr>
          <p:cNvSpPr/>
          <p:nvPr/>
        </p:nvSpPr>
        <p:spPr>
          <a:xfrm>
            <a:off x="3679674" y="425619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 </a:t>
            </a:r>
            <a:r>
              <a:rPr lang="en-US"/>
              <a:t>learning captures  </a:t>
            </a:r>
            <a:endParaRPr lang="en-AU"/>
          </a:p>
        </p:txBody>
      </p:sp>
      <p:sp>
        <p:nvSpPr>
          <p:cNvPr id="9" name="Rectangle 8">
            <a:extLst>
              <a:ext uri="{FF2B5EF4-FFF2-40B4-BE49-F238E27FC236}">
                <a16:creationId xmlns:a16="http://schemas.microsoft.com/office/drawing/2014/main" id="{69255CB6-6643-5268-A160-82B9947F16F9}"/>
              </a:ext>
            </a:extLst>
          </p:cNvPr>
          <p:cNvSpPr/>
          <p:nvPr/>
        </p:nvSpPr>
        <p:spPr>
          <a:xfrm>
            <a:off x="6049713" y="4279562"/>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observation captures  </a:t>
            </a:r>
            <a:endParaRPr lang="en-AU"/>
          </a:p>
        </p:txBody>
      </p:sp>
      <p:sp>
        <p:nvSpPr>
          <p:cNvPr id="10" name="Rectangle 9">
            <a:extLst>
              <a:ext uri="{FF2B5EF4-FFF2-40B4-BE49-F238E27FC236}">
                <a16:creationId xmlns:a16="http://schemas.microsoft.com/office/drawing/2014/main" id="{1DD0511B-0C1B-66DE-1EF9-0D5397C30825}"/>
              </a:ext>
            </a:extLst>
          </p:cNvPr>
          <p:cNvSpPr/>
          <p:nvPr/>
        </p:nvSpPr>
        <p:spPr>
          <a:xfrm>
            <a:off x="1309635" y="4244273"/>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 rotation plan (per rotation) </a:t>
            </a:r>
            <a:endParaRPr lang="en-AU">
              <a:solidFill>
                <a:schemeClr val="bg1"/>
              </a:solidFill>
            </a:endParaRPr>
          </a:p>
        </p:txBody>
      </p:sp>
      <p:sp>
        <p:nvSpPr>
          <p:cNvPr id="12" name="Rectangle 11">
            <a:extLst>
              <a:ext uri="{FF2B5EF4-FFF2-40B4-BE49-F238E27FC236}">
                <a16:creationId xmlns:a16="http://schemas.microsoft.com/office/drawing/2014/main" id="{7BB941F8-3E59-5E12-25E7-A14ECDFA51B8}"/>
              </a:ext>
            </a:extLst>
          </p:cNvPr>
          <p:cNvSpPr/>
          <p:nvPr/>
        </p:nvSpPr>
        <p:spPr>
          <a:xfrm>
            <a:off x="8370966" y="4279562"/>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a:t>
            </a:r>
            <a:r>
              <a:rPr lang="en-US"/>
              <a:t> progress reports</a:t>
            </a:r>
            <a:endParaRPr lang="en-AU"/>
          </a:p>
        </p:txBody>
      </p:sp>
    </p:spTree>
    <p:extLst>
      <p:ext uri="{BB962C8B-B14F-4D97-AF65-F5344CB8AC3E}">
        <p14:creationId xmlns:p14="http://schemas.microsoft.com/office/powerpoint/2010/main" val="106092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 </a:t>
            </a:r>
            <a:r>
              <a:rPr lang="en-US" sz="900" b="0" kern="1200">
                <a:solidFill>
                  <a:schemeClr val="dk1"/>
                </a:solidFill>
                <a:effectLst/>
                <a:latin typeface="Aptos" panose="020B0004020202020204" pitchFamily="34" charset="0"/>
              </a:rPr>
              <a:t>Preventing, detecting, and managing environmental risks to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a:solidFill>
                  <a:schemeClr val="dk1"/>
                </a:solidFill>
                <a:effectLst/>
                <a:latin typeface="Aptos" panose="020B0004020202020204" pitchFamily="34" charset="0"/>
              </a:rPr>
              <a:t>Determinants of health</a:t>
            </a:r>
          </a:p>
          <a:p>
            <a:pPr marR="0" lvl="0" algn="l" defTabSz="914400" rtl="0" eaLnBrk="1" fontAlgn="auto" latinLnBrk="0" hangingPunct="1">
              <a:lnSpc>
                <a:spcPct val="100000"/>
              </a:lnSpc>
              <a:spcBef>
                <a:spcPts val="0"/>
              </a:spcBef>
              <a:spcAft>
                <a:spcPts val="0"/>
              </a:spcAft>
              <a:buClrTx/>
              <a:buSzTx/>
              <a:tabLst/>
              <a:defRPr/>
            </a:pPr>
            <a:endParaRPr lang="en-AU" sz="900" b="0" i="0" kern="120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809966" y="52402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Attending meetings for planning or policy review</a:t>
            </a:r>
          </a:p>
          <a:p>
            <a:pPr marL="171450" indent="-171450" rtl="0" fontAlgn="base">
              <a:buFont typeface="Arial" panose="020B0604020202020204" pitchFamily="34" charset="0"/>
              <a:buChar char="•"/>
            </a:pPr>
            <a:r>
              <a:rPr lang="en-US" sz="900">
                <a:latin typeface="Aptos" panose="020B0004020202020204" pitchFamily="34" charset="0"/>
              </a:rPr>
              <a:t>Undertaking needs assessments</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Attending media briefings</a:t>
            </a:r>
          </a:p>
          <a:p>
            <a:pPr marL="171450" indent="-171450" rtl="0" fontAlgn="base">
              <a:buFont typeface="Arial" panose="020B0604020202020204" pitchFamily="34" charset="0"/>
              <a:buChar char="•"/>
            </a:pPr>
            <a:r>
              <a:rPr lang="en-US" sz="900">
                <a:latin typeface="Aptos" panose="020B0004020202020204" pitchFamily="34" charset="0"/>
              </a:rPr>
              <a:t>Outbreak management</a:t>
            </a:r>
            <a:endParaRPr lang="en-US" sz="900" b="0" i="0" kern="1200">
              <a:solidFill>
                <a:schemeClr val="tx1"/>
              </a:solidFill>
              <a:effectLst/>
              <a:latin typeface="Aptos" panose="020B0004020202020204" pitchFamily="34" charset="0"/>
            </a:endParaRP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327673" y="1874094"/>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i="0">
                <a:solidFill>
                  <a:schemeClr val="dk1"/>
                </a:solidFill>
                <a:latin typeface="Aptos" panose="020B0004020202020204" pitchFamily="34" charset="0"/>
              </a:rPr>
              <a:t>Supervision and teaching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i="0">
                <a:solidFill>
                  <a:schemeClr val="dk1"/>
                </a:solidFill>
                <a:latin typeface="Aptos" panose="020B0004020202020204" pitchFamily="34" charset="0"/>
              </a:rPr>
              <a:t>Quality improvement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Team leadership </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25642"/>
            <a:ext cx="2086465" cy="7848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kern="1200">
                <a:solidFill>
                  <a:schemeClr val="dk1"/>
                </a:solidFill>
                <a:effectLst/>
                <a:latin typeface="Aptos"/>
              </a:rPr>
              <a:t>Incident response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kern="1200">
                <a:solidFill>
                  <a:schemeClr val="dk1"/>
                </a:solidFill>
                <a:effectLst/>
                <a:latin typeface="Aptos"/>
              </a:rPr>
              <a:t>Population health information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kern="1200">
                <a:solidFill>
                  <a:schemeClr val="dk1"/>
                </a:solidFill>
                <a:effectLst/>
                <a:latin typeface="Aptos"/>
              </a:rPr>
              <a:t>Communication and engagement for population health gain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kern="1200">
                <a:solidFill>
                  <a:schemeClr val="dk1"/>
                </a:solidFill>
                <a:effectLst/>
                <a:latin typeface="Aptos"/>
              </a:rPr>
              <a:t>Inclusive public health</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9435" y="888805"/>
            <a:ext cx="1887580"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Public Health Medicine</a:t>
            </a:r>
          </a:p>
          <a:p>
            <a:r>
              <a:rPr lang="en-US" sz="2400">
                <a:solidFill>
                  <a:srgbClr val="384967"/>
                </a:solidFill>
                <a:latin typeface="Georgia"/>
              </a:rPr>
              <a:t>Example</a:t>
            </a:r>
          </a:p>
          <a:p>
            <a:r>
              <a:rPr lang="en-US" sz="2400">
                <a:solidFill>
                  <a:srgbClr val="384967"/>
                </a:solidFill>
                <a:latin typeface="Georgia"/>
              </a:rPr>
              <a:t>Training Journey</a:t>
            </a:r>
            <a:endParaRPr lang="en-US" sz="240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6"/>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grpSp>
        <p:nvGrpSpPr>
          <p:cNvPr id="26" name="Group 25">
            <a:extLst>
              <a:ext uri="{FF2B5EF4-FFF2-40B4-BE49-F238E27FC236}">
                <a16:creationId xmlns:a16="http://schemas.microsoft.com/office/drawing/2014/main" id="{B012A3F2-AC28-08B5-1057-B786B4FE6961}"/>
              </a:ext>
            </a:extLst>
          </p:cNvPr>
          <p:cNvGrpSpPr/>
          <p:nvPr/>
        </p:nvGrpSpPr>
        <p:grpSpPr>
          <a:xfrm>
            <a:off x="3463842" y="4903990"/>
            <a:ext cx="1958186" cy="1754326"/>
            <a:chOff x="2472109" y="1274416"/>
            <a:chExt cx="5449060" cy="5058481"/>
          </a:xfrm>
        </p:grpSpPr>
        <p:pic>
          <p:nvPicPr>
            <p:cNvPr id="17" name="Picture 16">
              <a:extLst>
                <a:ext uri="{FF2B5EF4-FFF2-40B4-BE49-F238E27FC236}">
                  <a16:creationId xmlns:a16="http://schemas.microsoft.com/office/drawing/2014/main" id="{6FDD6247-5EAF-7F64-57A5-0651A1A7A129}"/>
                </a:ext>
              </a:extLst>
            </p:cNvPr>
            <p:cNvPicPr>
              <a:picLocks noChangeAspect="1"/>
            </p:cNvPicPr>
            <p:nvPr/>
          </p:nvPicPr>
          <p:blipFill>
            <a:blip r:embed="rId7"/>
            <a:stretch>
              <a:fillRect/>
            </a:stretch>
          </p:blipFill>
          <p:spPr>
            <a:xfrm>
              <a:off x="2472109" y="1274416"/>
              <a:ext cx="5449060" cy="5058481"/>
            </a:xfrm>
            <a:prstGeom prst="rect">
              <a:avLst/>
            </a:prstGeom>
          </p:spPr>
        </p:pic>
        <p:sp>
          <p:nvSpPr>
            <p:cNvPr id="23" name="Rectangle 22">
              <a:extLst>
                <a:ext uri="{FF2B5EF4-FFF2-40B4-BE49-F238E27FC236}">
                  <a16:creationId xmlns:a16="http://schemas.microsoft.com/office/drawing/2014/main" id="{BDC89880-7FAE-6B0B-8309-3D774863DE1B}"/>
                </a:ext>
              </a:extLst>
            </p:cNvPr>
            <p:cNvSpPr/>
            <p:nvPr/>
          </p:nvSpPr>
          <p:spPr>
            <a:xfrm>
              <a:off x="3838575" y="1619250"/>
              <a:ext cx="2747618" cy="1409220"/>
            </a:xfrm>
            <a:prstGeom prst="rect">
              <a:avLst/>
            </a:prstGeom>
            <a:solidFill>
              <a:srgbClr val="00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53829F22-46DA-B3D8-9767-37E9F716BF73}"/>
                </a:ext>
              </a:extLst>
            </p:cNvPr>
            <p:cNvSpPr/>
            <p:nvPr/>
          </p:nvSpPr>
          <p:spPr>
            <a:xfrm>
              <a:off x="4655986" y="1857022"/>
              <a:ext cx="1118568" cy="1409220"/>
            </a:xfrm>
            <a:prstGeom prst="rect">
              <a:avLst/>
            </a:prstGeom>
            <a:solidFill>
              <a:srgbClr val="00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FEEDED5E-8D6F-9465-C5DB-165D76CE1DBE}"/>
                </a:ext>
              </a:extLst>
            </p:cNvPr>
            <p:cNvSpPr/>
            <p:nvPr/>
          </p:nvSpPr>
          <p:spPr>
            <a:xfrm>
              <a:off x="5111066" y="3011968"/>
              <a:ext cx="815888" cy="406673"/>
            </a:xfrm>
            <a:prstGeom prst="rect">
              <a:avLst/>
            </a:prstGeom>
            <a:solidFill>
              <a:srgbClr val="004D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8" name="Picture 27" descr="A graph with arrows and lines&#10;&#10;AI-generated content may be incorrect.">
            <a:extLst>
              <a:ext uri="{FF2B5EF4-FFF2-40B4-BE49-F238E27FC236}">
                <a16:creationId xmlns:a16="http://schemas.microsoft.com/office/drawing/2014/main" id="{B31EDC09-0C72-BF06-79EB-FEB0D9B9E71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190166" y="5097639"/>
            <a:ext cx="505537" cy="505537"/>
          </a:xfrm>
          <a:prstGeom prst="rect">
            <a:avLst/>
          </a:prstGeom>
        </p:spPr>
      </p:pic>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689914" y="1470710"/>
            <a:ext cx="2381672" cy="1969770"/>
          </a:xfrm>
          <a:prstGeom prst="rect">
            <a:avLst/>
          </a:prstGeom>
          <a:noFill/>
        </p:spPr>
        <p:txBody>
          <a:bodyPr wrap="square" lIns="91440" tIns="45720" rIns="91440" bIns="45720" rtlCol="0" anchor="t">
            <a:spAutoFit/>
          </a:bodyPr>
          <a:lstStyle/>
          <a:p>
            <a:pPr algn="ctr"/>
            <a:r>
              <a:rPr lang="en-US" b="1">
                <a:solidFill>
                  <a:srgbClr val="384967"/>
                </a:solidFill>
              </a:rPr>
              <a:t>Learning programs </a:t>
            </a:r>
          </a:p>
          <a:p>
            <a:pPr algn="ctr"/>
            <a:endParaRPr lang="en-US" b="1">
              <a:solidFill>
                <a:srgbClr val="384967"/>
              </a:solidFill>
            </a:endParaRPr>
          </a:p>
          <a:p>
            <a:pPr algn="ctr"/>
            <a:endParaRPr lang="en-US" sz="1400" b="1">
              <a:solidFill>
                <a:srgbClr val="384965"/>
              </a:solidFill>
            </a:endParaRPr>
          </a:p>
          <a:p>
            <a:pPr marL="285750" indent="-285750">
              <a:buFont typeface="Arial" panose="020B0604020202020204" pitchFamily="34" charset="0"/>
              <a:buChar char="•"/>
            </a:pPr>
            <a:r>
              <a:rPr lang="en-US" sz="1400">
                <a:solidFill>
                  <a:srgbClr val="384965"/>
                </a:solidFill>
              </a:rPr>
              <a:t>Professional experience</a:t>
            </a:r>
          </a:p>
          <a:p>
            <a:pPr marL="285750" indent="-285750">
              <a:buFont typeface="Arial" panose="020B0604020202020204" pitchFamily="34" charset="0"/>
              <a:buChar char="•"/>
            </a:pPr>
            <a:r>
              <a:rPr lang="en-US" sz="1400">
                <a:solidFill>
                  <a:srgbClr val="384965"/>
                </a:solidFill>
              </a:rPr>
              <a:t>Learning courses</a:t>
            </a:r>
          </a:p>
          <a:p>
            <a:pPr marL="742950" lvl="1" indent="-285750">
              <a:buFont typeface="Arial" panose="020B0604020202020204" pitchFamily="34" charset="0"/>
              <a:buChar char="•"/>
            </a:pPr>
            <a:endParaRPr lang="en-US" sz="1400">
              <a:solidFill>
                <a:srgbClr val="384965"/>
              </a:solidFill>
            </a:endParaRPr>
          </a:p>
          <a:p>
            <a:pPr marL="742950" lvl="1" indent="-285750">
              <a:buFont typeface="Arial" panose="020B0604020202020204" pitchFamily="34" charset="0"/>
              <a:buChar char="•"/>
            </a:pPr>
            <a:endParaRPr lang="en-US" sz="1400">
              <a:solidFill>
                <a:srgbClr val="384965"/>
              </a:solidFill>
            </a:endParaRPr>
          </a:p>
          <a:p>
            <a:pPr lvl="1" algn="ctr"/>
            <a:r>
              <a:rPr lang="en-US" sz="160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4705796" y="1372734"/>
            <a:ext cx="2780408"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919957" y="5036790"/>
            <a:ext cx="2203142"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4687582" y="4953454"/>
            <a:ext cx="278040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150833" y="3236304"/>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1137830" y="3452625"/>
            <a:ext cx="1607794" cy="1278484"/>
          </a:xfrm>
          <a:prstGeom prst="rect">
            <a:avLst/>
          </a:prstGeom>
        </p:spPr>
      </p:pic>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4369182" y="1375923"/>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59E9462F-BCA2-E82B-2250-AE37EED5CDE2}"/>
              </a:ext>
            </a:extLst>
          </p:cNvPr>
          <p:cNvSpPr txBox="1"/>
          <p:nvPr/>
        </p:nvSpPr>
        <p:spPr>
          <a:xfrm>
            <a:off x="8515488" y="1372734"/>
            <a:ext cx="3159003" cy="150810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384967"/>
                </a:solidFill>
              </a:rPr>
              <a:t>Exit examination</a:t>
            </a:r>
          </a:p>
          <a:p>
            <a:pPr algn="ctr"/>
            <a:endParaRPr lang="en-US" b="1">
              <a:solidFill>
                <a:srgbClr val="384965"/>
              </a:solidFill>
            </a:endParaRPr>
          </a:p>
          <a:p>
            <a:pPr algn="ctr"/>
            <a:endParaRPr lang="en-US" sz="1400">
              <a:solidFill>
                <a:schemeClr val="tx2"/>
              </a:solidFill>
              <a:ea typeface="+mn-lt"/>
              <a:cs typeface="+mn-lt"/>
            </a:endParaRPr>
          </a:p>
          <a:p>
            <a:pPr algn="ctr"/>
            <a:r>
              <a:rPr lang="en-US" sz="1400">
                <a:solidFill>
                  <a:schemeClr val="tx2"/>
                </a:solidFill>
                <a:ea typeface="+mn-lt"/>
                <a:cs typeface="+mn-lt"/>
              </a:rPr>
              <a:t>The exit examination will evaluate trainees’ overall knowledge on the practice of sexual health medicine. </a:t>
            </a:r>
          </a:p>
        </p:txBody>
      </p:sp>
      <p:sp>
        <p:nvSpPr>
          <p:cNvPr id="3" name="TextBox 22">
            <a:extLst>
              <a:ext uri="{FF2B5EF4-FFF2-40B4-BE49-F238E27FC236}">
                <a16:creationId xmlns:a16="http://schemas.microsoft.com/office/drawing/2014/main" id="{B8000882-0E1A-740B-B550-F3CB75A1C7BA}"/>
              </a:ext>
            </a:extLst>
          </p:cNvPr>
          <p:cNvSpPr txBox="1"/>
          <p:nvPr/>
        </p:nvSpPr>
        <p:spPr>
          <a:xfrm>
            <a:off x="9006439" y="4953454"/>
            <a:ext cx="2472323" cy="16004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384967"/>
                </a:solidFill>
              </a:rPr>
              <a:t>When: </a:t>
            </a:r>
            <a:r>
              <a:rPr lang="en-US" sz="1400">
                <a:solidFill>
                  <a:srgbClr val="384967"/>
                </a:solidFill>
              </a:rPr>
              <a:t>During the third year of Advanced Training</a:t>
            </a:r>
            <a:endParaRPr lang="en-US" sz="1400">
              <a:solidFill>
                <a:srgbClr val="384967"/>
              </a:solidFill>
              <a:cs typeface="Arial"/>
            </a:endParaRPr>
          </a:p>
          <a:p>
            <a:endParaRPr lang="en-US" sz="1400" b="1">
              <a:solidFill>
                <a:srgbClr val="384967"/>
              </a:solidFil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cs typeface="Arial"/>
              </a:rPr>
              <a:t>Examiner</a:t>
            </a:r>
          </a:p>
        </p:txBody>
      </p:sp>
      <p:pic>
        <p:nvPicPr>
          <p:cNvPr id="4" name="Picture 3">
            <a:extLst>
              <a:ext uri="{FF2B5EF4-FFF2-40B4-BE49-F238E27FC236}">
                <a16:creationId xmlns:a16="http://schemas.microsoft.com/office/drawing/2014/main" id="{229068A6-FACA-971C-33AA-CFC34ECCC68E}"/>
              </a:ext>
            </a:extLst>
          </p:cNvPr>
          <p:cNvPicPr>
            <a:picLocks noChangeAspect="1"/>
          </p:cNvPicPr>
          <p:nvPr/>
        </p:nvPicPr>
        <p:blipFill>
          <a:blip r:embed="rId7"/>
          <a:stretch>
            <a:fillRect/>
          </a:stretch>
        </p:blipFill>
        <p:spPr>
          <a:xfrm>
            <a:off x="9445538" y="3293737"/>
            <a:ext cx="1300434" cy="1200912"/>
          </a:xfrm>
          <a:prstGeom prst="rect">
            <a:avLst/>
          </a:prstGeom>
        </p:spPr>
      </p:pic>
      <p:cxnSp>
        <p:nvCxnSpPr>
          <p:cNvPr id="5" name="Straight Connector 4">
            <a:extLst>
              <a:ext uri="{FF2B5EF4-FFF2-40B4-BE49-F238E27FC236}">
                <a16:creationId xmlns:a16="http://schemas.microsoft.com/office/drawing/2014/main" id="{7FE91151-A564-016E-DB4F-EDB905169051}"/>
              </a:ext>
            </a:extLst>
          </p:cNvPr>
          <p:cNvCxnSpPr>
            <a:cxnSpLocks/>
          </p:cNvCxnSpPr>
          <p:nvPr/>
        </p:nvCxnSpPr>
        <p:spPr>
          <a:xfrm>
            <a:off x="8207757" y="1470710"/>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696783FA-1763-DA18-860D-4701F9017C60}"/>
              </a:ext>
            </a:extLst>
          </p:cNvPr>
          <p:cNvPicPr>
            <a:picLocks noChangeAspect="1"/>
          </p:cNvPicPr>
          <p:nvPr/>
        </p:nvPicPr>
        <p:blipFill>
          <a:blip r:embed="rId4"/>
          <a:srcRect t="8280"/>
          <a:stretch/>
        </p:blipFill>
        <p:spPr>
          <a:xfrm>
            <a:off x="3456441" y="2025148"/>
            <a:ext cx="5264027" cy="1623918"/>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444040539"/>
              </p:ext>
            </p:extLst>
          </p:nvPr>
        </p:nvGraphicFramePr>
        <p:xfrm>
          <a:off x="691753" y="1124712"/>
          <a:ext cx="10640051" cy="5056614"/>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2365993723"/>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606124">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0"/>
                        </a:spcBef>
                        <a:spcAft>
                          <a:spcPts val="400"/>
                        </a:spcAft>
                      </a:pPr>
                      <a:r>
                        <a:rPr lang="en-AU" sz="950" b="1">
                          <a:solidFill>
                            <a:srgbClr val="CC9900"/>
                          </a:solidFill>
                          <a:effectLst/>
                          <a:latin typeface="+mn-lt"/>
                          <a:ea typeface="Calibri" panose="020F0502020204030204" pitchFamily="34" charset="0"/>
                          <a:cs typeface="Times New Roman"/>
                        </a:rPr>
                        <a:t>At entry into training</a:t>
                      </a:r>
                      <a:endParaRPr lang="en-AU" sz="950">
                        <a:solidFill>
                          <a:srgbClr val="404040"/>
                        </a:solidFill>
                        <a:effectLst/>
                        <a:latin typeface="+mn-lt"/>
                        <a:ea typeface="Calibri" panose="020F0502020204030204" pitchFamily="34" charset="0"/>
                        <a:cs typeface="Times New Roman"/>
                      </a:endParaRPr>
                    </a:p>
                  </a:txBody>
                  <a:tcPr marL="47916" marR="47916" marT="0" marB="0" anchor="ctr" anchorCtr="1">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0"/>
                        </a:spcBef>
                        <a:spcAft>
                          <a:spcPts val="400"/>
                        </a:spcAft>
                      </a:pPr>
                      <a:r>
                        <a:rPr lang="en-AU" sz="950" b="1">
                          <a:solidFill>
                            <a:srgbClr val="CC9900"/>
                          </a:solidFill>
                          <a:effectLst/>
                          <a:latin typeface="+mn-lt"/>
                          <a:ea typeface="Calibri" panose="020F0502020204030204" pitchFamily="34" charset="0"/>
                          <a:cs typeface="Times New Roman"/>
                        </a:rPr>
                        <a:t>End of specialty foundation</a:t>
                      </a:r>
                      <a:endParaRPr lang="en-AU" sz="950">
                        <a:solidFill>
                          <a:srgbClr val="404040"/>
                        </a:solidFill>
                        <a:effectLst/>
                        <a:latin typeface="+mn-lt"/>
                        <a:ea typeface="Calibri" panose="020F0502020204030204" pitchFamily="34" charset="0"/>
                        <a:cs typeface="Times New Roman"/>
                      </a:endParaRPr>
                    </a:p>
                  </a:txBody>
                  <a:tcPr marL="47916" marR="47916" marT="0" marB="0" anchor="ctr" anchorCtr="1">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0"/>
                        </a:spcBef>
                        <a:spcAft>
                          <a:spcPts val="400"/>
                        </a:spcAft>
                      </a:pPr>
                      <a:r>
                        <a:rPr lang="en-AU" sz="950" b="1">
                          <a:solidFill>
                            <a:srgbClr val="CC9900"/>
                          </a:solidFill>
                          <a:effectLst/>
                          <a:latin typeface="+mn-lt"/>
                          <a:ea typeface="Calibri" panose="020F0502020204030204" pitchFamily="34" charset="0"/>
                          <a:cs typeface="Times New Roman"/>
                        </a:rPr>
                        <a:t>End of specialty consolidation</a:t>
                      </a:r>
                      <a:endParaRPr lang="en-AU" sz="950">
                        <a:solidFill>
                          <a:srgbClr val="404040"/>
                        </a:solidFill>
                        <a:effectLst/>
                        <a:latin typeface="+mn-lt"/>
                        <a:ea typeface="Calibri" panose="020F0502020204030204" pitchFamily="34" charset="0"/>
                        <a:cs typeface="Times New Roman"/>
                      </a:endParaRPr>
                    </a:p>
                  </a:txBody>
                  <a:tcPr marL="47916" marR="47916" marT="0" marB="0" anchor="ctr" anchorCtr="1">
                    <a:lnL>
                      <a:noFill/>
                    </a:lnL>
                    <a:lnR>
                      <a:noFill/>
                    </a:lnR>
                    <a:lnT>
                      <a:noFill/>
                    </a:lnT>
                    <a:lnB>
                      <a:noFill/>
                    </a:lnB>
                    <a:solidFill>
                      <a:srgbClr val="D9D9D9"/>
                    </a:solidFill>
                  </a:tcPr>
                </a:tc>
                <a:tc>
                  <a:txBody>
                    <a:bodyPr/>
                    <a:lstStyle/>
                    <a:p>
                      <a:pPr algn="ctr">
                        <a:lnSpc>
                          <a:spcPct val="115000"/>
                        </a:lnSpc>
                        <a:spcBef>
                          <a:spcPts val="0"/>
                        </a:spcBef>
                        <a:spcAft>
                          <a:spcPts val="400"/>
                        </a:spcAft>
                      </a:pPr>
                      <a:r>
                        <a:rPr lang="en-AU" sz="950" b="1">
                          <a:solidFill>
                            <a:srgbClr val="CC9900"/>
                          </a:solidFill>
                          <a:effectLst/>
                          <a:latin typeface="+mn-lt"/>
                          <a:ea typeface="Calibri" panose="020F0502020204030204" pitchFamily="34" charset="0"/>
                          <a:cs typeface="Times New Roman"/>
                        </a:rPr>
                        <a:t>End of Transition to Fellowship</a:t>
                      </a:r>
                      <a:endParaRPr lang="en-AU" sz="950">
                        <a:solidFill>
                          <a:srgbClr val="404040"/>
                        </a:solidFill>
                        <a:effectLst/>
                        <a:latin typeface="+mn-lt"/>
                        <a:ea typeface="Calibri" panose="020F0502020204030204" pitchFamily="34" charset="0"/>
                        <a:cs typeface="Times New Roman"/>
                      </a:endParaRPr>
                    </a:p>
                  </a:txBody>
                  <a:tcPr marL="47916" marR="47916" marT="0" marB="0" anchor="ctr" anchorCtr="1">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6968">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a:rPr>
                        <a:t>1. Professional behaviours</a:t>
                      </a:r>
                      <a:endParaRPr lang="en-AU" sz="140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100" b="1">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6968">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a:rPr>
                        <a:t>2. Leadership and accountability</a:t>
                      </a:r>
                      <a:endParaRPr lang="en-AU" sz="140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381017">
                <a:tc>
                  <a:txBody>
                    <a:bodyPr/>
                    <a:lstStyle/>
                    <a:p>
                      <a:pPr>
                        <a:lnSpc>
                          <a:spcPct val="115000"/>
                        </a:lnSpc>
                        <a:spcBef>
                          <a:spcPts val="200"/>
                        </a:spcBef>
                        <a:spcAft>
                          <a:spcPts val="200"/>
                        </a:spcAft>
                      </a:pPr>
                      <a:r>
                        <a:rPr kumimoji="0" lang="en-AU" sz="1100" b="1" i="0" u="none" strike="noStrike" kern="1200" cap="none" spc="0" normalizeH="0" baseline="0" noProof="0">
                          <a:ln>
                            <a:noFill/>
                          </a:ln>
                          <a:solidFill>
                            <a:srgbClr val="404040"/>
                          </a:solidFill>
                          <a:effectLst/>
                          <a:uLnTx/>
                          <a:uFillTx/>
                          <a:latin typeface="+mn-lt"/>
                          <a:ea typeface="Calibri" panose="020F0502020204030204" pitchFamily="34" charset="0"/>
                          <a:cs typeface="Arial"/>
                        </a:rPr>
                        <a:t>3. Title TBA: </a:t>
                      </a:r>
                      <a:r>
                        <a:rPr kumimoji="0" lang="en-US" sz="1050" b="0" i="0" u="none" strike="noStrike" kern="1200" cap="none" spc="0" normalizeH="0" baseline="0" noProof="0">
                          <a:ln>
                            <a:noFill/>
                          </a:ln>
                          <a:solidFill>
                            <a:srgbClr val="404040"/>
                          </a:solidFill>
                          <a:effectLst/>
                          <a:uLnTx/>
                          <a:uFillTx/>
                          <a:latin typeface="+mn-lt"/>
                          <a:ea typeface="Calibri" panose="020F0502020204030204" pitchFamily="34" charset="0"/>
                          <a:cs typeface="Arial"/>
                        </a:rPr>
                        <a:t>The AFPHM is committed to co-designing this learning goal with Aboriginal, Torres Strait Islander and Māori (tangata whenua) leaders and experts </a:t>
                      </a:r>
                      <a:endParaRPr lang="en-AU" sz="1400" b="0">
                        <a:solidFill>
                          <a:srgbClr val="00000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050" b="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Yet to be determined</a:t>
                      </a:r>
                      <a:endParaRPr lang="en-AU" sz="1050" b="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200"/>
                        </a:spcBef>
                        <a:spcAft>
                          <a:spcPts val="200"/>
                        </a:spcAft>
                      </a:pPr>
                      <a:r>
                        <a:rPr lang="en-AU" sz="1050" b="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Yet to be determined</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200"/>
                        </a:spcBef>
                        <a:spcAft>
                          <a:spcPts val="200"/>
                        </a:spcAft>
                      </a:pPr>
                      <a:r>
                        <a:rPr lang="en-AU" sz="1050" b="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Yet to be determined</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200"/>
                        </a:spcBef>
                        <a:spcAft>
                          <a:spcPts val="200"/>
                        </a:spcAft>
                      </a:pPr>
                      <a:r>
                        <a:rPr lang="en-AU" sz="1050" b="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Yet to be determined</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11092251"/>
                  </a:ext>
                </a:extLst>
              </a:tr>
              <a:tr h="216968">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a:rPr>
                        <a:t>4. Supervision and teaching</a:t>
                      </a:r>
                      <a:endParaRPr lang="en-AU" sz="1100" b="0" kern="1200">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6968">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a:rPr>
                        <a:t>5. Quality improvement</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6968">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a:rPr>
                        <a:t>6. Incident response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6968">
                <a:tc>
                  <a:txBody>
                    <a:bodyPr/>
                    <a:lstStyle/>
                    <a:p>
                      <a:pPr>
                        <a:lnSpc>
                          <a:spcPct val="115000"/>
                        </a:lnSpc>
                        <a:spcBef>
                          <a:spcPts val="200"/>
                        </a:spcBef>
                        <a:spcAft>
                          <a:spcPts val="200"/>
                        </a:spcAft>
                      </a:pPr>
                      <a:r>
                        <a:rPr lang="en-AU" sz="1100" b="1">
                          <a:solidFill>
                            <a:schemeClr val="tx1">
                              <a:lumMod val="75000"/>
                              <a:lumOff val="25000"/>
                            </a:schemeClr>
                          </a:solidFill>
                          <a:effectLst/>
                          <a:latin typeface="+mn-lt"/>
                          <a:ea typeface="Calibri" panose="020F0502020204030204" pitchFamily="34" charset="0"/>
                          <a:cs typeface="Arial"/>
                        </a:rPr>
                        <a:t>7. </a:t>
                      </a:r>
                      <a:r>
                        <a:rPr lang="en-US" sz="1100" b="1">
                          <a:solidFill>
                            <a:schemeClr val="tx1">
                              <a:lumMod val="75000"/>
                              <a:lumOff val="25000"/>
                            </a:schemeClr>
                          </a:solidFill>
                          <a:effectLst/>
                          <a:latin typeface="+mn-lt"/>
                          <a:ea typeface="Calibri" panose="020F0502020204030204" pitchFamily="34" charset="0"/>
                          <a:cs typeface="Arial"/>
                        </a:rPr>
                        <a:t>Population and public health interventions</a:t>
                      </a:r>
                      <a:endParaRPr lang="en-US" sz="1100" b="0">
                        <a:solidFill>
                          <a:schemeClr val="tx1">
                            <a:lumMod val="75000"/>
                            <a:lumOff val="25000"/>
                          </a:schemeClr>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6968">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a:rPr>
                        <a:t>8. Population health information</a:t>
                      </a:r>
                      <a:endParaRPr lang="en-AU" sz="1400" b="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6968">
                <a:tc>
                  <a:txBody>
                    <a:bodyPr/>
                    <a:lstStyle/>
                    <a:p>
                      <a:pP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a:rPr>
                        <a:t>9. </a:t>
                      </a:r>
                      <a:r>
                        <a:rPr lang="en-US" sz="1100" b="1">
                          <a:solidFill>
                            <a:srgbClr val="404040"/>
                          </a:solidFill>
                          <a:effectLst/>
                          <a:latin typeface="+mn-lt"/>
                          <a:ea typeface="Calibri" panose="020F0502020204030204" pitchFamily="34" charset="0"/>
                          <a:cs typeface="Arial"/>
                        </a:rPr>
                        <a:t>Communication and engagement for population health gain</a:t>
                      </a:r>
                      <a:endParaRPr lang="en-AU" sz="1400" b="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6968">
                <a:tc>
                  <a:txBody>
                    <a:bodyPr/>
                    <a:lstStyle/>
                    <a:p>
                      <a:pPr>
                        <a:lnSpc>
                          <a:spcPct val="115000"/>
                        </a:lnSpc>
                        <a:spcBef>
                          <a:spcPts val="200"/>
                        </a:spcBef>
                        <a:spcAft>
                          <a:spcPts val="200"/>
                        </a:spcAft>
                      </a:pPr>
                      <a:r>
                        <a:rPr lang="en-AU" sz="1100" b="1">
                          <a:solidFill>
                            <a:srgbClr val="404040"/>
                          </a:solidFill>
                          <a:effectLst/>
                          <a:latin typeface="+mn-lt"/>
                          <a:ea typeface="Calibri"/>
                          <a:cs typeface="Arial"/>
                        </a:rPr>
                        <a:t>10. </a:t>
                      </a:r>
                      <a:r>
                        <a:rPr lang="en-US" sz="1100" b="1">
                          <a:solidFill>
                            <a:srgbClr val="404040"/>
                          </a:solidFill>
                          <a:effectLst/>
                          <a:latin typeface="+mn-lt"/>
                          <a:ea typeface="Calibri"/>
                          <a:cs typeface="Arial"/>
                        </a:rPr>
                        <a:t>Inclusive public health</a:t>
                      </a:r>
                      <a:endParaRPr lang="en-AU" sz="1400" b="0">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6968">
                <a:tc>
                  <a:txBody>
                    <a:bodyPr/>
                    <a:lstStyle/>
                    <a:p>
                      <a:pPr>
                        <a:lnSpc>
                          <a:spcPct val="115000"/>
                        </a:lnSpc>
                        <a:spcBef>
                          <a:spcPts val="200"/>
                        </a:spcBef>
                        <a:spcAft>
                          <a:spcPts val="200"/>
                        </a:spcAft>
                      </a:pPr>
                      <a:r>
                        <a:rPr lang="en-AU" sz="1100" b="1" kern="1200">
                          <a:solidFill>
                            <a:srgbClr val="404040"/>
                          </a:solidFill>
                          <a:effectLst/>
                          <a:latin typeface="+mn-lt"/>
                          <a:ea typeface="Times New Roman" panose="02020603050405020304" pitchFamily="18" charset="0"/>
                          <a:cs typeface="Arial"/>
                        </a:rPr>
                        <a:t>11. </a:t>
                      </a:r>
                      <a:r>
                        <a:rPr lang="en-US" sz="1100" b="1" kern="1200">
                          <a:solidFill>
                            <a:srgbClr val="404040"/>
                          </a:solidFill>
                          <a:effectLst/>
                          <a:latin typeface="+mn-lt"/>
                          <a:ea typeface="Times New Roman" panose="02020603050405020304" pitchFamily="18" charset="0"/>
                          <a:cs typeface="Arial"/>
                        </a:rPr>
                        <a:t>Policy analysis, development and planning</a:t>
                      </a:r>
                      <a:endParaRPr lang="en-AU" sz="1400" b="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6968">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1100" b="1" kern="1200">
                          <a:solidFill>
                            <a:srgbClr val="404040"/>
                          </a:solidFill>
                          <a:effectLst/>
                          <a:latin typeface="+mn-lt"/>
                          <a:ea typeface="Times New Roman" panose="02020603050405020304" pitchFamily="18" charset="0"/>
                          <a:cs typeface="Arial"/>
                        </a:rPr>
                        <a:t>12. Organisational unit management</a:t>
                      </a:r>
                      <a:endParaRPr lang="en-AU" sz="1100" b="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6968">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1100" b="1" kern="1200">
                          <a:solidFill>
                            <a:srgbClr val="404040"/>
                          </a:solidFill>
                          <a:effectLst/>
                          <a:latin typeface="+mn-lt"/>
                          <a:ea typeface="Times New Roman" panose="02020603050405020304" pitchFamily="18" charset="0"/>
                          <a:cs typeface="Arial"/>
                        </a:rPr>
                        <a:t>13. Public Health Advocacy</a:t>
                      </a:r>
                      <a:endParaRPr lang="en-AU" sz="1100">
                        <a:effectLst/>
                        <a:latin typeface="Aptos"/>
                        <a:ea typeface="Aptos" panose="020B0004020202020204" pitchFamily="34" charset="0"/>
                        <a:cs typeface="Times New Roman"/>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6968">
                <a:tc>
                  <a:txBody>
                    <a:bodyPr/>
                    <a:lstStyle/>
                    <a:p>
                      <a:pPr>
                        <a:lnSpc>
                          <a:spcPct val="115000"/>
                        </a:lnSpc>
                        <a:spcBef>
                          <a:spcPts val="200"/>
                        </a:spcBef>
                        <a:spcAft>
                          <a:spcPts val="200"/>
                        </a:spcAft>
                      </a:pPr>
                      <a:r>
                        <a:rPr lang="en-AU" sz="1100" b="1" kern="1200">
                          <a:solidFill>
                            <a:srgbClr val="404040"/>
                          </a:solidFill>
                          <a:effectLst/>
                          <a:latin typeface="+mn-lt"/>
                          <a:ea typeface="Times New Roman" panose="02020603050405020304" pitchFamily="18" charset="0"/>
                          <a:cs typeface="Arial"/>
                        </a:rPr>
                        <a:t>14. </a:t>
                      </a:r>
                      <a:r>
                        <a:rPr lang="en-US" sz="1100" b="1" kern="1200">
                          <a:solidFill>
                            <a:srgbClr val="404040"/>
                          </a:solidFill>
                          <a:effectLst/>
                          <a:latin typeface="+mn-lt"/>
                          <a:ea typeface="Times New Roman" panose="02020603050405020304" pitchFamily="18" charset="0"/>
                          <a:cs typeface="Arial"/>
                        </a:rPr>
                        <a:t>Scientific foundations of public health medicine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381017">
                <a:tc>
                  <a:txBody>
                    <a:bodyPr/>
                    <a:lstStyle/>
                    <a:p>
                      <a:pPr>
                        <a:lnSpc>
                          <a:spcPct val="115000"/>
                        </a:lnSpc>
                        <a:spcBef>
                          <a:spcPts val="200"/>
                        </a:spcBef>
                        <a:spcAft>
                          <a:spcPts val="200"/>
                        </a:spcAft>
                      </a:pPr>
                      <a:r>
                        <a:rPr kumimoji="0" lang="en-AU" sz="1100" b="1" i="0" u="none" strike="noStrike" kern="1200" cap="none" spc="0" normalizeH="0" baseline="0" noProof="0">
                          <a:ln>
                            <a:noFill/>
                          </a:ln>
                          <a:solidFill>
                            <a:srgbClr val="404040"/>
                          </a:solidFill>
                          <a:effectLst/>
                          <a:uLnTx/>
                          <a:uFillTx/>
                          <a:latin typeface="+mn-lt"/>
                          <a:ea typeface="Calibri" panose="020F0502020204030204" pitchFamily="34" charset="0"/>
                          <a:cs typeface="Arial"/>
                        </a:rPr>
                        <a:t>15. Title TBA: </a:t>
                      </a:r>
                      <a:r>
                        <a:rPr kumimoji="0" lang="en-US" sz="1050" b="0" i="0" u="none" strike="noStrike" kern="1200" cap="none" spc="0" normalizeH="0" baseline="0" noProof="0">
                          <a:ln>
                            <a:noFill/>
                          </a:ln>
                          <a:solidFill>
                            <a:srgbClr val="404040"/>
                          </a:solidFill>
                          <a:effectLst/>
                          <a:uLnTx/>
                          <a:uFillTx/>
                          <a:latin typeface="+mn-lt"/>
                          <a:ea typeface="Calibri" panose="020F0502020204030204" pitchFamily="34" charset="0"/>
                          <a:cs typeface="Arial"/>
                        </a:rPr>
                        <a:t>The AFPHM is committed to co-designing this learning goal with Aboriginal, Torres Strait Islander and Māori (tangata whenua) leaders and experts </a:t>
                      </a:r>
                      <a:endParaRPr lang="en-US" sz="1100" b="1" kern="1200">
                        <a:solidFill>
                          <a:srgbClr val="404040"/>
                        </a:solidFill>
                        <a:effectLst/>
                        <a:latin typeface="+mn-lt"/>
                        <a:ea typeface="Times New Roman" panose="02020603050405020304" pitchFamily="18"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Yet to be determined</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200"/>
                        </a:spcBef>
                        <a:spcAft>
                          <a:spcPts val="200"/>
                        </a:spcAft>
                      </a:pPr>
                      <a:r>
                        <a:rPr lang="en-US" sz="1100" b="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Yet to be determined</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200"/>
                        </a:spcBef>
                        <a:spcAft>
                          <a:spcPts val="200"/>
                        </a:spcAft>
                      </a:pPr>
                      <a:r>
                        <a:rPr lang="en-US" sz="1100" b="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Yet to be determined</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Bef>
                          <a:spcPts val="200"/>
                        </a:spcBef>
                        <a:spcAft>
                          <a:spcPts val="200"/>
                        </a:spcAft>
                      </a:pPr>
                      <a:r>
                        <a:rPr lang="en-US" sz="1100" b="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Yet to be determined</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72547895"/>
                  </a:ext>
                </a:extLst>
              </a:tr>
              <a:tr h="216968">
                <a:tc>
                  <a:txBody>
                    <a:bodyPr/>
                    <a:lstStyle/>
                    <a:p>
                      <a:pPr>
                        <a:lnSpc>
                          <a:spcPct val="115000"/>
                        </a:lnSpc>
                        <a:spcBef>
                          <a:spcPts val="200"/>
                        </a:spcBef>
                        <a:spcAft>
                          <a:spcPts val="200"/>
                        </a:spcAft>
                      </a:pPr>
                      <a:r>
                        <a:rPr lang="en-AU" sz="1100" b="1" kern="1200">
                          <a:solidFill>
                            <a:srgbClr val="404040"/>
                          </a:solidFill>
                          <a:effectLst/>
                          <a:latin typeface="+mn-lt"/>
                          <a:ea typeface="Times New Roman" panose="02020603050405020304" pitchFamily="18" charset="0"/>
                          <a:cs typeface="Arial"/>
                        </a:rPr>
                        <a:t>16. </a:t>
                      </a:r>
                      <a:r>
                        <a:rPr lang="en-US" sz="1100" b="1" kern="1200">
                          <a:solidFill>
                            <a:srgbClr val="404040"/>
                          </a:solidFill>
                          <a:effectLst/>
                          <a:latin typeface="+mn-lt"/>
                          <a:ea typeface="Times New Roman" panose="02020603050405020304" pitchFamily="18" charset="0"/>
                          <a:cs typeface="Arial"/>
                        </a:rPr>
                        <a:t>Communicable disease prevention and control</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6968">
                <a:tc>
                  <a:txBody>
                    <a:bodyPr/>
                    <a:lstStyle/>
                    <a:p>
                      <a:pPr>
                        <a:lnSpc>
                          <a:spcPct val="115000"/>
                        </a:lnSpc>
                        <a:spcBef>
                          <a:spcPts val="200"/>
                        </a:spcBef>
                        <a:spcAft>
                          <a:spcPts val="200"/>
                        </a:spcAft>
                      </a:pPr>
                      <a:r>
                        <a:rPr lang="en-AU" sz="1100" b="1" kern="1200">
                          <a:solidFill>
                            <a:srgbClr val="404040"/>
                          </a:solidFill>
                          <a:effectLst/>
                          <a:latin typeface="+mn-lt"/>
                          <a:ea typeface="Times New Roman" panose="02020603050405020304" pitchFamily="18" charset="0"/>
                          <a:cs typeface="Arial"/>
                        </a:rPr>
                        <a:t>17. </a:t>
                      </a:r>
                      <a:r>
                        <a:rPr lang="en-US" sz="1100" b="1" kern="1200">
                          <a:solidFill>
                            <a:srgbClr val="404040"/>
                          </a:solidFill>
                          <a:effectLst/>
                          <a:latin typeface="+mn-lt"/>
                          <a:ea typeface="Times New Roman" panose="02020603050405020304" pitchFamily="18" charset="0"/>
                          <a:cs typeface="Arial"/>
                        </a:rPr>
                        <a:t>Non-communicable diseases and conditions, prevention and control</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6968">
                <a:tc>
                  <a:txBody>
                    <a:bodyPr/>
                    <a:lstStyle/>
                    <a:p>
                      <a:pPr marL="0" marR="0" lvl="0" indent="0" algn="l" rtl="0" eaLnBrk="1" fontAlgn="auto" latinLnBrk="0" hangingPunct="1">
                        <a:lnSpc>
                          <a:spcPct val="115000"/>
                        </a:lnSpc>
                        <a:spcBef>
                          <a:spcPts val="200"/>
                        </a:spcBef>
                        <a:spcAft>
                          <a:spcPts val="200"/>
                        </a:spcAft>
                        <a:buClrTx/>
                        <a:buSzTx/>
                        <a:buFontTx/>
                        <a:buNone/>
                      </a:pPr>
                      <a:r>
                        <a:rPr lang="en-AU" sz="1100" b="1" kern="1200">
                          <a:solidFill>
                            <a:srgbClr val="404040"/>
                          </a:solidFill>
                          <a:effectLst/>
                          <a:latin typeface="+mn-lt"/>
                          <a:ea typeface="Times New Roman" panose="02020603050405020304" pitchFamily="18" charset="0"/>
                          <a:cs typeface="Arial"/>
                        </a:rPr>
                        <a:t>18. </a:t>
                      </a:r>
                      <a:r>
                        <a:rPr lang="en-AU" sz="1100" b="1" kern="1200">
                          <a:solidFill>
                            <a:srgbClr val="404040"/>
                          </a:solidFill>
                          <a:effectLst/>
                          <a:latin typeface="+mn-lt"/>
                          <a:cs typeface="Arial"/>
                        </a:rPr>
                        <a:t>Preventing, detecting, and managing environmental risks to health</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6968">
                <a:tc>
                  <a:txBody>
                    <a:bodyPr/>
                    <a:lstStyle/>
                    <a:p>
                      <a:pPr marL="0" marR="0" lvl="0" indent="0" algn="l" defTabSz="1280160" rtl="0" eaLnBrk="1" fontAlgn="auto" latinLnBrk="0" hangingPunct="1">
                        <a:lnSpc>
                          <a:spcPct val="115000"/>
                        </a:lnSpc>
                        <a:spcBef>
                          <a:spcPts val="200"/>
                        </a:spcBef>
                        <a:spcAft>
                          <a:spcPts val="200"/>
                        </a:spcAft>
                        <a:buClrTx/>
                        <a:buSzTx/>
                        <a:buFontTx/>
                        <a:buNone/>
                        <a:tabLst/>
                        <a:defRPr/>
                      </a:pPr>
                      <a:r>
                        <a:rPr lang="en-AU" sz="1100" b="1" kern="1200">
                          <a:solidFill>
                            <a:srgbClr val="404040"/>
                          </a:solidFill>
                          <a:effectLst/>
                          <a:latin typeface="+mn-lt"/>
                          <a:ea typeface="Times New Roman" panose="02020603050405020304" pitchFamily="18" charset="0"/>
                          <a:cs typeface="Arial"/>
                        </a:rPr>
                        <a:t>19. </a:t>
                      </a:r>
                      <a:r>
                        <a:rPr lang="en-US" sz="1100" b="1" kern="1200">
                          <a:solidFill>
                            <a:srgbClr val="404040"/>
                          </a:solidFill>
                          <a:effectLst/>
                          <a:latin typeface="+mn-lt"/>
                          <a:ea typeface="Times New Roman" panose="02020603050405020304" pitchFamily="18" charset="0"/>
                          <a:cs typeface="Arial"/>
                        </a:rPr>
                        <a:t>Determinants of health</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endParaRPr lang="en-AU"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Content Placeholder 2">
            <a:extLst>
              <a:ext uri="{FF2B5EF4-FFF2-40B4-BE49-F238E27FC236}">
                <a16:creationId xmlns:a16="http://schemas.microsoft.com/office/drawing/2014/main" id="{4ADE67AC-CD02-8785-DAF8-2C9DC2B78D27}"/>
              </a:ext>
            </a:extLst>
          </p:cNvPr>
          <p:cNvSpPr txBox="1">
            <a:spLocks/>
          </p:cNvSpPr>
          <p:nvPr/>
        </p:nvSpPr>
        <p:spPr>
          <a:xfrm>
            <a:off x="4478866" y="5664200"/>
            <a:ext cx="7352913" cy="946384"/>
          </a:xfrm>
          <a:prstGeom prst="rect">
            <a:avLst/>
          </a:prstGeom>
          <a:solidFill>
            <a:schemeClr val="tx2">
              <a:lumMod val="20000"/>
              <a:lumOff val="80000"/>
            </a:schemeClr>
          </a:solidFill>
          <a:ln>
            <a:solidFill>
              <a:schemeClr val="tx2">
                <a:lumMod val="60000"/>
                <a:lumOff val="40000"/>
              </a:schemeClr>
            </a:solidFill>
            <a:prstDash val="dash"/>
          </a:ln>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sz="1800" b="1">
                <a:ea typeface="Calibri" panose="020F0502020204030204" pitchFamily="34" charset="0"/>
                <a:cs typeface="Calibri" panose="020F0502020204030204" pitchFamily="34" charset="0"/>
              </a:rPr>
              <a:t>Alternatively, you can watch a live presentation (60 mins) of this material here: </a:t>
            </a:r>
            <a:r>
              <a:rPr lang="en-AU" sz="1800">
                <a:solidFill>
                  <a:srgbClr val="0000FF"/>
                </a:solidFill>
                <a:hlinkClick r:id="rId3" tooltip="Original URL: https://www.racp.edu.au/trainees/advanced-training/curricula-renewal/wave-3/public-health-medicine#info-session. Click or tap if you trust this link.">
                  <a:extLst>
                    <a:ext uri="{A12FA001-AC4F-418D-AE19-62706E023703}">
                      <ahyp:hlinkClr xmlns:ahyp="http://schemas.microsoft.com/office/drawing/2018/hyperlinkcolor" val="tx"/>
                    </a:ext>
                  </a:extLst>
                </a:hlinkClick>
              </a:rPr>
              <a:t>https://www.racp.edu.au/trainees/advanced-training/curricula-renewal/wave-3/public-health-medicine#info-session</a:t>
            </a:r>
            <a:endParaRPr lang="en-AU" sz="1800">
              <a:solidFill>
                <a:srgbClr val="0000F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a:t>Apply for your training program before the close date </a:t>
            </a:r>
          </a:p>
          <a:p>
            <a:pPr lvl="1">
              <a:buFont typeface="Wingdings" panose="05000000000000000000" pitchFamily="2" charset="2"/>
              <a:buChar char="ü"/>
            </a:pPr>
            <a:r>
              <a:rPr lang="en-US"/>
              <a:t>28 February if starting at the beginning of the year. </a:t>
            </a:r>
          </a:p>
          <a:p>
            <a:pPr lvl="1">
              <a:buFont typeface="Wingdings" panose="05000000000000000000" pitchFamily="2" charset="2"/>
              <a:buChar char="ü"/>
            </a:pPr>
            <a:r>
              <a:rPr lang="en-US"/>
              <a:t>31 August if starting mid-year</a:t>
            </a:r>
          </a:p>
          <a:p>
            <a:pPr marL="457200" lvl="1"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solidFill>
                  <a:srgbClr val="CB972B"/>
                </a:solidFill>
                <a:hlinkClick r:id="rId3">
                  <a:extLst>
                    <a:ext uri="{A12FA001-AC4F-418D-AE19-62706E023703}">
                      <ahyp:hlinkClr xmlns:ahyp="http://schemas.microsoft.com/office/drawing/2018/hyperlinkcolor" val="tx"/>
                    </a:ext>
                  </a:extLst>
                </a:hlinkClick>
              </a:rPr>
              <a:t>RACP eLearning portal  </a:t>
            </a:r>
            <a:endParaRPr lang="en-US">
              <a:solidFill>
                <a:srgbClr val="CB972B"/>
              </a:solidFill>
            </a:endParaRPr>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meet the Public Health Medicine teaching requirements for the upcoming rotation. A list of eligible supervisors can be found on </a:t>
            </a:r>
            <a:r>
              <a:rPr lang="en-US" err="1">
                <a:solidFill>
                  <a:srgbClr val="CB972B"/>
                </a:solidFill>
                <a:hlinkClick r:id="rId4">
                  <a:extLst>
                    <a:ext uri="{A12FA001-AC4F-418D-AE19-62706E023703}">
                      <ahyp:hlinkClr xmlns:ahyp="http://schemas.microsoft.com/office/drawing/2018/hyperlinkcolor" val="tx"/>
                    </a:ext>
                  </a:extLst>
                </a:hlinkClick>
              </a:rPr>
              <a:t>MyRACP</a:t>
            </a:r>
            <a:endParaRPr lang="en-US"/>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pic>
        <p:nvPicPr>
          <p:cNvPr id="5" name="Picture 4">
            <a:extLst>
              <a:ext uri="{FF2B5EF4-FFF2-40B4-BE49-F238E27FC236}">
                <a16:creationId xmlns:a16="http://schemas.microsoft.com/office/drawing/2014/main" id="{723F47B5-433B-08C7-7347-CA1CDE3C0F64}"/>
              </a:ext>
            </a:extLst>
          </p:cNvPr>
          <p:cNvPicPr>
            <a:picLocks noChangeAspect="1"/>
          </p:cNvPicPr>
          <p:nvPr/>
        </p:nvPicPr>
        <p:blipFill>
          <a:blip r:embed="rId4"/>
          <a:srcRect t="8280"/>
          <a:stretch/>
        </p:blipFill>
        <p:spPr>
          <a:xfrm>
            <a:off x="6095999" y="2855673"/>
            <a:ext cx="5264027" cy="1623918"/>
          </a:xfrm>
          <a:prstGeom prst="rect">
            <a:avLst/>
          </a:prstGeom>
        </p:spPr>
      </p:pic>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212807" y="4519382"/>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36838" y="4120183"/>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t="11892"/>
          <a:stretch>
            <a:fillRect/>
          </a:stretch>
        </p:blipFill>
        <p:spPr>
          <a:xfrm>
            <a:off x="6796819" y="5105400"/>
            <a:ext cx="4038431" cy="1042586"/>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5" name="Picture 4">
            <a:hlinkClick r:id="rId5"/>
            <a:extLst>
              <a:ext uri="{FF2B5EF4-FFF2-40B4-BE49-F238E27FC236}">
                <a16:creationId xmlns:a16="http://schemas.microsoft.com/office/drawing/2014/main" id="{65017169-24F9-E25D-5EFA-A40F8698096E}"/>
              </a:ext>
            </a:extLst>
          </p:cNvPr>
          <p:cNvPicPr>
            <a:picLocks noChangeAspect="1"/>
          </p:cNvPicPr>
          <p:nvPr/>
        </p:nvPicPr>
        <p:blipFill>
          <a:blip r:embed="rId6"/>
          <a:stretch>
            <a:fillRect/>
          </a:stretch>
        </p:blipFill>
        <p:spPr>
          <a:xfrm>
            <a:off x="1229990" y="1313387"/>
            <a:ext cx="4137645" cy="2957036"/>
          </a:xfrm>
          <a:prstGeom prst="rect">
            <a:avLst/>
          </a:prstGeom>
        </p:spPr>
      </p:pic>
      <p:pic>
        <p:nvPicPr>
          <p:cNvPr id="9" name="Picture 8">
            <a:hlinkClick r:id="rId7"/>
            <a:extLst>
              <a:ext uri="{FF2B5EF4-FFF2-40B4-BE49-F238E27FC236}">
                <a16:creationId xmlns:a16="http://schemas.microsoft.com/office/drawing/2014/main" id="{24AB6CA3-B94D-FACA-3100-33D075B1F505}"/>
              </a:ext>
            </a:extLst>
          </p:cNvPr>
          <p:cNvPicPr>
            <a:picLocks noChangeAspect="1"/>
          </p:cNvPicPr>
          <p:nvPr/>
        </p:nvPicPr>
        <p:blipFill>
          <a:blip r:embed="rId6"/>
          <a:stretch>
            <a:fillRect/>
          </a:stretch>
        </p:blipFill>
        <p:spPr>
          <a:xfrm>
            <a:off x="6805223" y="1313387"/>
            <a:ext cx="4137645" cy="2957036"/>
          </a:xfrm>
          <a:prstGeom prst="rect">
            <a:avLst/>
          </a:prstGeom>
        </p:spPr>
      </p:pic>
      <p:sp>
        <p:nvSpPr>
          <p:cNvPr id="14" name="Rectangle 13">
            <a:extLst>
              <a:ext uri="{FF2B5EF4-FFF2-40B4-BE49-F238E27FC236}">
                <a16:creationId xmlns:a16="http://schemas.microsoft.com/office/drawing/2014/main" id="{D7847404-6DBB-F936-0E75-EC7F048C7DF1}"/>
              </a:ext>
            </a:extLst>
          </p:cNvPr>
          <p:cNvSpPr/>
          <p:nvPr/>
        </p:nvSpPr>
        <p:spPr>
          <a:xfrm>
            <a:off x="1249132" y="2946400"/>
            <a:ext cx="4029526" cy="482600"/>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EA272A98-B034-A7A4-CAF4-3D7EF89FBE80}"/>
              </a:ext>
            </a:extLst>
          </p:cNvPr>
          <p:cNvSpPr/>
          <p:nvPr/>
        </p:nvSpPr>
        <p:spPr>
          <a:xfrm>
            <a:off x="6859282" y="3349205"/>
            <a:ext cx="4029526" cy="482600"/>
          </a:xfrm>
          <a:prstGeom prst="rect">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a:solidFill>
                  <a:srgbClr val="384967"/>
                </a:solidFill>
              </a:rPr>
              <a:t>Public Health Medicine</a:t>
            </a:r>
            <a:endParaRPr lang="en-US" u="sng">
              <a:solidFill>
                <a:srgbClr val="384967"/>
              </a:solidFill>
              <a:cs typeface="Arial"/>
            </a:endParaRP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highlight>
                <a:srgbClr val="FFFF00"/>
              </a:highlight>
            </a:endParaRPr>
          </a:p>
        </p:txBody>
      </p:sp>
      <p:pic>
        <p:nvPicPr>
          <p:cNvPr id="8" name="Picture 7">
            <a:extLst>
              <a:ext uri="{FF2B5EF4-FFF2-40B4-BE49-F238E27FC236}">
                <a16:creationId xmlns:a16="http://schemas.microsoft.com/office/drawing/2014/main" id="{0F168D28-8945-BB87-26A5-1BB51E0FF2EB}"/>
              </a:ext>
            </a:extLst>
          </p:cNvPr>
          <p:cNvPicPr>
            <a:picLocks noChangeAspect="1"/>
          </p:cNvPicPr>
          <p:nvPr/>
        </p:nvPicPr>
        <p:blipFill>
          <a:blip r:embed="rId3"/>
          <a:stretch>
            <a:fillRect/>
          </a:stretch>
        </p:blipFill>
        <p:spPr>
          <a:xfrm>
            <a:off x="4897125" y="965613"/>
            <a:ext cx="3580125" cy="5556168"/>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738664"/>
          </a:xfrm>
          <a:prstGeom prst="rect">
            <a:avLst/>
          </a:prstGeom>
          <a:noFill/>
        </p:spPr>
        <p:txBody>
          <a:bodyPr wrap="square" lIns="91440" tIns="45720" rIns="91440" bIns="45720" rtlCol="0" anchor="t">
            <a:spAutoFit/>
          </a:bodyPr>
          <a:lstStyle/>
          <a:p>
            <a:pPr algn="ctr"/>
            <a:r>
              <a:rPr lang="en-US" sz="1400" i="1"/>
              <a:t>Dr Alex, an advanced trainee in Public Health Medicine is asked to investigate an increase in infections for Ross River virus in children attending a local childcare </a:t>
            </a:r>
            <a:r>
              <a:rPr lang="en-US" sz="1400" i="1" err="1"/>
              <a:t>centre</a:t>
            </a:r>
            <a:r>
              <a:rPr lang="en-US" sz="1400" i="1"/>
              <a:t>.</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82926" y="2807849"/>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a:t>
              </a:r>
              <a:r>
                <a:rPr lang="en-US" sz="1200" err="1">
                  <a:solidFill>
                    <a:srgbClr val="384967"/>
                  </a:solidFill>
                </a:rPr>
                <a:t>behaviours</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a:p>
              <a:pPr marL="671513" lvl="1" indent="-214313">
                <a:buFont typeface="Arial" panose="020B0604020202020204" pitchFamily="34" charset="0"/>
                <a:buChar char="•"/>
              </a:pPr>
              <a:r>
                <a:rPr lang="en-US" sz="1200">
                  <a:solidFill>
                    <a:srgbClr val="384967"/>
                  </a:solidFill>
                </a:rPr>
                <a:t>Ethics and professional </a:t>
              </a:r>
              <a:r>
                <a:rPr lang="en-US" sz="1200" err="1">
                  <a:solidFill>
                    <a:srgbClr val="384967"/>
                  </a:solidFill>
                </a:rPr>
                <a:t>behaviour</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Leadership, management, and teamwork</a:t>
              </a:r>
            </a:p>
            <a:p>
              <a:pPr marL="671513" lvl="1" indent="-214313">
                <a:buFont typeface="Arial" panose="020B0604020202020204" pitchFamily="34" charset="0"/>
                <a:buChar char="•"/>
              </a:pPr>
              <a:r>
                <a:rPr lang="en-US" sz="1200">
                  <a:solidFill>
                    <a:srgbClr val="384967"/>
                  </a:solidFill>
                </a:rPr>
                <a:t>Health policy, systems, and advocacy</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685118" y="4249130"/>
            <a:ext cx="3316620" cy="2483519"/>
            <a:chOff x="5968075" y="2956456"/>
            <a:chExt cx="3064878" cy="2157916"/>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968075" y="3910957"/>
              <a:ext cx="3064878" cy="1203415"/>
            </a:xfrm>
            <a:prstGeom prst="rect">
              <a:avLst/>
            </a:prstGeom>
            <a:noFill/>
          </p:spPr>
          <p:txBody>
            <a:bodyPr wrap="square" rtlCol="0">
              <a:spAutoFit/>
            </a:bodyPr>
            <a:lstStyle/>
            <a:p>
              <a:r>
                <a:rPr lang="en-US" sz="1200">
                  <a:solidFill>
                    <a:srgbClr val="384967"/>
                  </a:solidFill>
                </a:rPr>
                <a:t>06. Incident response</a:t>
              </a:r>
            </a:p>
            <a:p>
              <a:pPr marL="266700" indent="-266700"/>
              <a:r>
                <a:rPr lang="en-US" sz="1200">
                  <a:solidFill>
                    <a:srgbClr val="384967"/>
                  </a:solidFill>
                </a:rPr>
                <a:t>07. Populations and public health interventions</a:t>
              </a:r>
            </a:p>
            <a:p>
              <a:r>
                <a:rPr lang="en-US" sz="1200">
                  <a:solidFill>
                    <a:srgbClr val="384967"/>
                  </a:solidFill>
                </a:rPr>
                <a:t>08. Population health information</a:t>
              </a:r>
            </a:p>
            <a:p>
              <a:pPr marL="266700" indent="-266700"/>
              <a:r>
                <a:rPr lang="en-US" sz="1200">
                  <a:solidFill>
                    <a:srgbClr val="384967"/>
                  </a:solidFill>
                </a:rPr>
                <a:t>09. Communication and engagement for population health gain</a:t>
              </a:r>
            </a:p>
            <a:p>
              <a:endParaRPr lang="en-US" sz="120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001738" y="2879514"/>
            <a:ext cx="3827738" cy="2414607"/>
            <a:chOff x="2803399" y="5043077"/>
            <a:chExt cx="3537202" cy="2098042"/>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803399" y="6278671"/>
              <a:ext cx="3537202" cy="862448"/>
            </a:xfrm>
            <a:prstGeom prst="rect">
              <a:avLst/>
            </a:prstGeom>
            <a:noFill/>
          </p:spPr>
          <p:txBody>
            <a:bodyPr wrap="square" lIns="68580" tIns="34290" rIns="68580" bIns="34290" rtlCol="0" anchor="t">
              <a:spAutoFit/>
            </a:bodyPr>
            <a:lstStyle/>
            <a:p>
              <a:r>
                <a:rPr lang="en-US" sz="1200">
                  <a:solidFill>
                    <a:srgbClr val="384967"/>
                  </a:solidFill>
                </a:rPr>
                <a:t>14. Scientific foundations of public health medicine</a:t>
              </a:r>
            </a:p>
            <a:p>
              <a:pPr marL="266700" indent="-266700"/>
              <a:r>
                <a:rPr lang="en-US" sz="1200">
                  <a:solidFill>
                    <a:srgbClr val="384967"/>
                  </a:solidFill>
                </a:rPr>
                <a:t>17. Non-communicable diseases and conditions, prevention and control</a:t>
              </a:r>
            </a:p>
            <a:p>
              <a:pPr marL="266700" indent="-266700"/>
              <a:r>
                <a:rPr lang="en-US" sz="1200">
                  <a:solidFill>
                    <a:srgbClr val="384967"/>
                  </a:solidFill>
                </a:rPr>
                <a:t>18. Preventing, detecting, and managing environmental risks to health</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62c7ee9f94616fbca67b26fb9a781f5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25af3840dc098b67432e29f8f86430e1"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C8DCA3-B7D9-4A33-9505-CE003220C4C2}">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3.xml><?xml version="1.0" encoding="utf-8"?>
<ds:datastoreItem xmlns:ds="http://schemas.openxmlformats.org/officeDocument/2006/customXml" ds:itemID="{27828305-EE30-498F-A162-22DAD1C7C4D2}">
  <ds:schemaRefs>
    <ds:schemaRef ds:uri="http://schemas.microsoft.com/office/2006/documentManagement/types"/>
    <ds:schemaRef ds:uri="http://schemas.microsoft.com/office/2006/metadata/properties"/>
    <ds:schemaRef ds:uri="http://www.w3.org/XML/1998/namespace"/>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0b77cf3b-53b0-4276-95d6-69a9c81ff526"/>
    <ds:schemaRef ds:uri="8a45df18-1b1a-499d-90c6-d04be75f9f9a"/>
  </ds:schemaRefs>
</ds:datastoreItem>
</file>

<file path=docProps/app.xml><?xml version="1.0" encoding="utf-8"?>
<Properties xmlns="http://schemas.openxmlformats.org/officeDocument/2006/extended-properties" xmlns:vt="http://schemas.openxmlformats.org/officeDocument/2006/docPropsVTypes">
  <TotalTime>0</TotalTime>
  <Words>3709</Words>
  <Application>Microsoft Office PowerPoint</Application>
  <PresentationFormat>Widescreen</PresentationFormat>
  <Paragraphs>562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2027 implementation – Advanced Training: Public Health Medicine</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2</cp:revision>
  <cp:lastPrinted>2019-03-29T01:57:58Z</cp:lastPrinted>
  <dcterms:created xsi:type="dcterms:W3CDTF">2016-05-05T00:00:36Z</dcterms:created>
  <dcterms:modified xsi:type="dcterms:W3CDTF">2026-05-12T01:48:16Z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