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7"/>
  </p:notesMasterIdLst>
  <p:handoutMasterIdLst>
    <p:handoutMasterId r:id="rId28"/>
  </p:handoutMasterIdLst>
  <p:sldIdLst>
    <p:sldId id="2147481456" r:id="rId5"/>
    <p:sldId id="2147481457" r:id="rId6"/>
    <p:sldId id="2147481475" r:id="rId7"/>
    <p:sldId id="2147481476" r:id="rId8"/>
    <p:sldId id="2147481477" r:id="rId9"/>
    <p:sldId id="2147481452" r:id="rId10"/>
    <p:sldId id="2147481453" r:id="rId11"/>
    <p:sldId id="2147481469" r:id="rId12"/>
    <p:sldId id="2147481495" r:id="rId13"/>
    <p:sldId id="2147481470" r:id="rId14"/>
    <p:sldId id="2147481484" r:id="rId15"/>
    <p:sldId id="2147481485" r:id="rId16"/>
    <p:sldId id="2147481458" r:id="rId17"/>
    <p:sldId id="2147481467" r:id="rId18"/>
    <p:sldId id="2147481488" r:id="rId19"/>
    <p:sldId id="2147481491" r:id="rId20"/>
    <p:sldId id="2147481448" r:id="rId21"/>
    <p:sldId id="261" r:id="rId22"/>
    <p:sldId id="2147481474" r:id="rId23"/>
    <p:sldId id="2147481450" r:id="rId24"/>
    <p:sldId id="2147481442" r:id="rId25"/>
    <p:sldId id="2147481492" r:id="rId26"/>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8BD"/>
    <a:srgbClr val="F1CD73"/>
    <a:srgbClr val="E9B32B"/>
    <a:srgbClr val="CB972B"/>
    <a:srgbClr val="99720F"/>
    <a:srgbClr val="B3BFD5"/>
    <a:srgbClr val="005850"/>
    <a:srgbClr val="7F7F7F"/>
    <a:srgbClr val="384967"/>
    <a:srgbClr val="688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6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557214"/>
          <a:ext cx="8402320" cy="129285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3112" y="620326"/>
        <a:ext cx="8276096" cy="1166626"/>
      </dsp:txXfrm>
    </dsp:sp>
    <dsp:sp modelId="{1E5D78C1-6F9F-4761-AFFB-3F2FEC6684AA}">
      <dsp:nvSpPr>
        <dsp:cNvPr id="0" name=""/>
        <dsp:cNvSpPr/>
      </dsp:nvSpPr>
      <dsp:spPr>
        <a:xfrm>
          <a:off x="0" y="2090168"/>
          <a:ext cx="8402320" cy="1292850"/>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3112" y="2153280"/>
        <a:ext cx="8276096" cy="1166626"/>
      </dsp:txXfrm>
    </dsp:sp>
    <dsp:sp modelId="{1FD26981-7F25-4E81-B95B-683E8A2A5C8E}">
      <dsp:nvSpPr>
        <dsp:cNvPr id="0" name=""/>
        <dsp:cNvSpPr/>
      </dsp:nvSpPr>
      <dsp:spPr>
        <a:xfrm>
          <a:off x="0" y="3593504"/>
          <a:ext cx="8402320" cy="1292850"/>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3112" y="3656616"/>
        <a:ext cx="8276096" cy="11666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11/05/2026</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11/05/2026</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learning.racp.edu.au/mod/videotime/view.php?id=44947&#82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 </a:t>
            </a:r>
            <a:r>
              <a:rPr lang="en-US" b="1" dirty="0"/>
              <a:t>Community Child Health, </a:t>
            </a:r>
            <a:r>
              <a:rPr lang="en-US" dirty="0"/>
              <a:t>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Here we have the learning and assessment programs information. Over the course of training, trainees are required to complete </a:t>
            </a:r>
            <a:r>
              <a:rPr lang="en-US" b="1" dirty="0"/>
              <a:t>36 </a:t>
            </a:r>
            <a:r>
              <a:rPr lang="en-US" dirty="0"/>
              <a:t>months of full time clinical experience, 1 rotation plan per rotation and a variety of learning courses. </a:t>
            </a:r>
          </a:p>
          <a:p>
            <a:r>
              <a:rPr lang="en-US" dirty="0"/>
              <a:t>Per phase of training,  there are assessment program requirements. Here we have outlined the requirements for the foundation year of training. </a:t>
            </a:r>
          </a:p>
          <a:p>
            <a:r>
              <a:rPr lang="en-US" dirty="0"/>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313374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an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426646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provide a structured way to evaluate trainee progress. </a:t>
            </a:r>
          </a:p>
          <a:p>
            <a:pPr defTabSz="914874">
              <a:defRPr/>
            </a:pPr>
            <a:r>
              <a:rPr lang="en-US" b="0" i="0"/>
              <a:t>The differences between PREP and the new curriculum will be discussed on the next slide.</a:t>
            </a:r>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r>
              <a:rPr lang="en-US" b="0"/>
              <a:t>You can see here the ten learning goals,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167E-BEDD-60A0-A3B9-E1FBE4A1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665AB-A768-D487-D9F1-696EED58A625}"/>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A12CA4E2-8898-4D81-2E5C-D1A141739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a:ea typeface="Calibri"/>
                <a:cs typeface="Arial"/>
              </a:rPr>
              <a:t>Send links to participants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a:latin typeface="Arial"/>
                <a:ea typeface="Calibri"/>
                <a:cs typeface="Arial"/>
                <a:hlinkClick r:id="rId3"/>
              </a:rPr>
              <a:t>Rotation plan (video)</a:t>
            </a:r>
          </a:p>
          <a:p>
            <a:pPr marL="0" indent="0">
              <a:buFont typeface="Arial"/>
              <a:buNone/>
              <a:defRPr/>
            </a:pPr>
            <a:r>
              <a:rPr lang="en-US">
                <a:latin typeface="Arial"/>
                <a:ea typeface="Calibri"/>
                <a:cs typeface="Arial"/>
                <a:hlinkClick r:id="rId4"/>
              </a:rPr>
              <a:t>Curriculum mapping (video)</a:t>
            </a:r>
            <a:endParaRPr lang="en-US">
              <a:latin typeface="Arial"/>
              <a:ea typeface="Calibri"/>
              <a:cs typeface="Arial"/>
            </a:endParaRPr>
          </a:p>
          <a:p>
            <a:pPr marL="0" indent="0">
              <a:buFont typeface="Arial"/>
              <a:buNone/>
              <a:defRPr/>
            </a:pPr>
            <a:endParaRPr lang="en-US">
              <a:latin typeface="Arial"/>
              <a:ea typeface="Calibri"/>
              <a:cs typeface="Arial"/>
            </a:endParaRPr>
          </a:p>
        </p:txBody>
      </p:sp>
      <p:sp>
        <p:nvSpPr>
          <p:cNvPr id="4" name="Footer Placeholder 3">
            <a:extLst>
              <a:ext uri="{FF2B5EF4-FFF2-40B4-BE49-F238E27FC236}">
                <a16:creationId xmlns:a16="http://schemas.microsoft.com/office/drawing/2014/main" id="{1CCE1BEE-7E1D-0896-9321-93651FB3EB38}"/>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2D48332A-16E9-DD5E-2149-328158B740B1}"/>
              </a:ext>
            </a:extLst>
          </p:cNvPr>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5546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11/05/2026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11/05/2026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11/05/2026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11/05/2026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11/05/2026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11/05/2026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11/05/2026</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4.xml"/><Relationship Id="rId7" Type="http://schemas.openxmlformats.org/officeDocument/2006/relationships/image" Target="../media/image23.sv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2.svg"/><Relationship Id="rId5" Type="http://schemas.openxmlformats.org/officeDocument/2006/relationships/image" Target="../media/image21.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view.php?id=35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2.png"/><Relationship Id="rId4" Type="http://schemas.openxmlformats.org/officeDocument/2006/relationships/diagramLayout" Target="../diagrams/layout1.xml"/><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elearning.racp.edu.au/mod/resource/view.php?id=4559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elearning.racp.edu.au/mod/book/view.php?id=44805"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earning.racp.edu.au/mod/videotime/view.php?id=449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637124"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2026 implementation – Advanced Training: Community Child Health</a:t>
            </a:r>
            <a:endParaRPr lang="en-AU" sz="3200" dirty="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April 2026</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183857"/>
            <a:ext cx="8999819" cy="2123658"/>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r>
              <a:rPr lang="en-US" sz="1600" dirty="0"/>
              <a:t>1 training application </a:t>
            </a:r>
          </a:p>
          <a:p>
            <a:pPr marL="285750" indent="-285750">
              <a:buFont typeface="Arial" panose="020B0604020202020204" pitchFamily="34" charset="0"/>
              <a:buChar char="•"/>
            </a:pPr>
            <a:r>
              <a:rPr lang="en-US" sz="1600" dirty="0"/>
              <a:t>Complete at least 36 months FTE training - professional experience</a:t>
            </a:r>
          </a:p>
          <a:p>
            <a:pPr marL="285750" indent="-285750">
              <a:buFont typeface="Arial" panose="020B0604020202020204" pitchFamily="34" charset="0"/>
              <a:buChar char="•"/>
            </a:pPr>
            <a:r>
              <a:rPr lang="en-US" sz="1600" dirty="0"/>
              <a:t>Complete developmental and psychosocial training</a:t>
            </a:r>
          </a:p>
          <a:p>
            <a:pPr marL="285750" indent="-285750">
              <a:buFont typeface="Arial" panose="020B0604020202020204" pitchFamily="34" charset="0"/>
              <a:buChar char="•"/>
            </a:pPr>
            <a:r>
              <a:rPr lang="en-US" sz="1600" dirty="0"/>
              <a:t>CCH educational tutorial series</a:t>
            </a:r>
          </a:p>
          <a:p>
            <a:pPr marL="285750" indent="-285750">
              <a:buFont typeface="Arial" panose="020B0604020202020204" pitchFamily="34" charset="0"/>
              <a:buChar char="•"/>
            </a:pPr>
            <a:r>
              <a:rPr lang="en-US" sz="1600" dirty="0"/>
              <a:t>Child safety and maltreatment learning theme</a:t>
            </a:r>
          </a:p>
          <a:p>
            <a:pPr marL="285750" indent="-285750">
              <a:buFont typeface="Arial" panose="020B0604020202020204" pitchFamily="34" charset="0"/>
              <a:buChar char="•"/>
            </a:pPr>
            <a:r>
              <a:rPr lang="en-US" sz="1600" dirty="0"/>
              <a:t>Child population health learning theme</a:t>
            </a:r>
          </a:p>
          <a:p>
            <a:pPr marL="285750" indent="-285750">
              <a:buFont typeface="Arial" panose="020B0604020202020204" pitchFamily="34" charset="0"/>
              <a:buChar char="•"/>
            </a:pPr>
            <a:r>
              <a:rPr lang="en-US" sz="1600" dirty="0"/>
              <a:t>1 research project</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3" name="Rectangle 2">
            <a:extLst>
              <a:ext uri="{FF2B5EF4-FFF2-40B4-BE49-F238E27FC236}">
                <a16:creationId xmlns:a16="http://schemas.microsoft.com/office/drawing/2014/main" id="{257178DC-8BE9-311A-355B-036491E57AFB}"/>
              </a:ext>
            </a:extLst>
          </p:cNvPr>
          <p:cNvSpPr/>
          <p:nvPr/>
        </p:nvSpPr>
        <p:spPr>
          <a:xfrm>
            <a:off x="3679674" y="425619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12 </a:t>
            </a:r>
            <a:r>
              <a:rPr lang="en-US"/>
              <a:t>learning captures  </a:t>
            </a:r>
            <a:endParaRPr lang="en-AU"/>
          </a:p>
        </p:txBody>
      </p:sp>
      <p:sp>
        <p:nvSpPr>
          <p:cNvPr id="9" name="Rectangle 8">
            <a:extLst>
              <a:ext uri="{FF2B5EF4-FFF2-40B4-BE49-F238E27FC236}">
                <a16:creationId xmlns:a16="http://schemas.microsoft.com/office/drawing/2014/main" id="{324B3099-0F87-7D66-6256-2B3F84648733}"/>
              </a:ext>
            </a:extLst>
          </p:cNvPr>
          <p:cNvSpPr/>
          <p:nvPr/>
        </p:nvSpPr>
        <p:spPr>
          <a:xfrm>
            <a:off x="6049713" y="4279562"/>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12</a:t>
            </a:r>
            <a:r>
              <a:rPr lang="en-US"/>
              <a:t> observation captures  </a:t>
            </a:r>
            <a:endParaRPr lang="en-AU"/>
          </a:p>
        </p:txBody>
      </p:sp>
      <p:sp>
        <p:nvSpPr>
          <p:cNvPr id="10" name="Rectangle 9">
            <a:extLst>
              <a:ext uri="{FF2B5EF4-FFF2-40B4-BE49-F238E27FC236}">
                <a16:creationId xmlns:a16="http://schemas.microsoft.com/office/drawing/2014/main" id="{2DC67B17-BCD7-A14F-3D4F-06528144CC83}"/>
              </a:ext>
            </a:extLst>
          </p:cNvPr>
          <p:cNvSpPr/>
          <p:nvPr/>
        </p:nvSpPr>
        <p:spPr>
          <a:xfrm>
            <a:off x="1309635" y="4244273"/>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 rotation plan (rotation plan) </a:t>
            </a:r>
            <a:endParaRPr lang="en-AU" dirty="0">
              <a:solidFill>
                <a:schemeClr val="bg1"/>
              </a:solidFill>
            </a:endParaRPr>
          </a:p>
        </p:txBody>
      </p:sp>
      <p:sp>
        <p:nvSpPr>
          <p:cNvPr id="12" name="Rectangle 11">
            <a:extLst>
              <a:ext uri="{FF2B5EF4-FFF2-40B4-BE49-F238E27FC236}">
                <a16:creationId xmlns:a16="http://schemas.microsoft.com/office/drawing/2014/main" id="{D5D29EC0-572D-0477-08D6-5CAACACE7016}"/>
              </a:ext>
            </a:extLst>
          </p:cNvPr>
          <p:cNvSpPr/>
          <p:nvPr/>
        </p:nvSpPr>
        <p:spPr>
          <a:xfrm>
            <a:off x="8370966" y="4279562"/>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4</a:t>
            </a:r>
            <a:r>
              <a:rPr lang="en-US" dirty="0"/>
              <a:t> progress reports</a:t>
            </a:r>
            <a:endParaRPr lang="en-AU" dirty="0"/>
          </a:p>
        </p:txBody>
      </p:sp>
    </p:spTree>
    <p:extLst>
      <p:ext uri="{BB962C8B-B14F-4D97-AF65-F5344CB8AC3E}">
        <p14:creationId xmlns:p14="http://schemas.microsoft.com/office/powerpoint/2010/main" val="298501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2551148"/>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Access to trainee dashboards</a:t>
            </a:r>
            <a:endParaRPr lang="en-US"/>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Complete progress reports and make a </a:t>
            </a:r>
            <a:r>
              <a:rPr lang="en-AU" sz="1200" kern="100">
                <a:solidFill>
                  <a:srgbClr val="384965"/>
                </a:solidFill>
                <a:latin typeface="Arial"/>
                <a:ea typeface="Aptos" panose="020B0004020202020204" pitchFamily="34" charset="0"/>
                <a:cs typeface="Arial"/>
              </a:rPr>
              <a:t>progression decision</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6088AC"/>
                </a:solidFill>
                <a:latin typeface="Arial" panose="020B0604020202020204" pitchFamily="34" charset="0"/>
                <a:cs typeface="Arial" panose="020B0604020202020204" pitchFamily="34" charset="0"/>
              </a:rPr>
              <a:t>Progress Review Panel</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dirty="0">
                  <a:latin typeface="Aptos" panose="020B0004020202020204" pitchFamily="34" charset="0"/>
                </a:rPr>
                <a:t>End of phase</a:t>
              </a:r>
              <a:endParaRPr lang="en-AU" sz="1400" dirty="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2114687" y="282075"/>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dirty="0">
                  <a:latin typeface="Aptos" panose="020B0004020202020204" pitchFamily="34" charset="0"/>
                </a:rPr>
                <a:t>Quarter 1 (Q1)</a:t>
              </a:r>
              <a:endParaRPr lang="en-US" sz="1400" b="1" dirty="0">
                <a:latin typeface="Aptos" panose="020B0004020202020204" pitchFamily="34" charset="0"/>
              </a:endParaRPr>
            </a:p>
            <a:p>
              <a:pPr marL="285750" indent="-285750">
                <a:buFont typeface="Wingdings" panose="05000000000000000000" pitchFamily="2" charset="2"/>
                <a:buChar char="ü"/>
              </a:pPr>
              <a:r>
                <a:rPr lang="en-US" sz="1400" dirty="0">
                  <a:latin typeface="Aptos" panose="020B0004020202020204" pitchFamily="34" charset="0"/>
                </a:rPr>
                <a:t>Nominate and meet with 2 supervisors</a:t>
              </a:r>
            </a:p>
            <a:p>
              <a:pPr marL="285750" indent="-285750">
                <a:buFont typeface="Wingdings" panose="05000000000000000000" pitchFamily="2" charset="2"/>
                <a:buChar char="ü"/>
              </a:pPr>
              <a:r>
                <a:rPr lang="en-US" sz="14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dirty="0">
                  <a:latin typeface="Aptos" panose="020B0004020202020204" pitchFamily="34" charset="0"/>
                </a:rPr>
                <a:t>Complete rotation plan</a:t>
              </a:r>
            </a:p>
            <a:p>
              <a:pPr marL="285750" indent="-285750">
                <a:buFont typeface="Wingdings" panose="05000000000000000000" pitchFamily="2" charset="2"/>
                <a:buChar char="ü"/>
              </a:pPr>
              <a:r>
                <a:rPr lang="en-AU" sz="14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dirty="0">
                  <a:latin typeface="Aptos" panose="020B0004020202020204" pitchFamily="34" charset="0"/>
                </a:rPr>
                <a:t>Begin thinking about research project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1061829"/>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dirty="0">
                <a:solidFill>
                  <a:schemeClr val="dk1"/>
                </a:solidFill>
                <a:latin typeface="Aptos"/>
              </a:rPr>
              <a:t>Team leadership </a:t>
            </a:r>
          </a:p>
          <a:p>
            <a:pPr marL="171450" indent="-171450">
              <a:buFont typeface="Arial" panose="020B0604020202020204" pitchFamily="34" charset="0"/>
              <a:buChar char="•"/>
            </a:pPr>
            <a:r>
              <a:rPr lang="en-US" sz="900" b="0" kern="1200" dirty="0">
                <a:solidFill>
                  <a:schemeClr val="dk1"/>
                </a:solidFill>
                <a:effectLst/>
                <a:latin typeface="Aptos" panose="020B0004020202020204" pitchFamily="34" charset="0"/>
              </a:rPr>
              <a:t>Supervision and teaching</a:t>
            </a:r>
          </a:p>
          <a:p>
            <a:pPr marL="171450" indent="-171450">
              <a:buFont typeface="Arial" panose="020B0604020202020204" pitchFamily="34" charset="0"/>
              <a:buChar char="•"/>
            </a:pPr>
            <a:r>
              <a:rPr lang="en-US" sz="900" b="0" kern="1200" dirty="0">
                <a:solidFill>
                  <a:schemeClr val="dk1"/>
                </a:solidFill>
                <a:effectLst/>
                <a:latin typeface="Aptos" panose="020B0004020202020204" pitchFamily="34" charset="0"/>
              </a:rPr>
              <a:t>Quality improvement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i="0" kern="1200" dirty="0">
                <a:solidFill>
                  <a:schemeClr val="dk1"/>
                </a:solidFill>
                <a:effectLst/>
                <a:latin typeface="Aptos" panose="020B0004020202020204" pitchFamily="34" charset="0"/>
              </a:rPr>
              <a:t>Developmental and behavioural paediatrics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i="0" kern="1200" dirty="0">
                <a:solidFill>
                  <a:schemeClr val="dk1"/>
                </a:solidFill>
                <a:effectLst/>
                <a:latin typeface="Aptos" panose="020B0004020202020204" pitchFamily="34" charset="0"/>
              </a:rPr>
              <a:t>Social paediatrics</a:t>
            </a: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646331"/>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Teaching medical students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34181"/>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413470" y="1790210"/>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Professional</a:t>
            </a:r>
            <a:r>
              <a:rPr lang="en-AU" sz="900" b="0" kern="1200" dirty="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i="0" dirty="0">
                <a:solidFill>
                  <a:schemeClr val="dk1"/>
                </a:solidFill>
                <a:latin typeface="Aptos" panose="020B0004020202020204" pitchFamily="34" charset="0"/>
              </a:rPr>
              <a:t>Developmental and </a:t>
            </a:r>
            <a:r>
              <a:rPr lang="en-US" sz="900" i="0" dirty="0" err="1">
                <a:solidFill>
                  <a:schemeClr val="dk1"/>
                </a:solidFill>
                <a:latin typeface="Aptos" panose="020B0004020202020204" pitchFamily="34" charset="0"/>
              </a:rPr>
              <a:t>behavioural</a:t>
            </a:r>
            <a:r>
              <a:rPr lang="en-US" sz="900" i="0" dirty="0">
                <a:solidFill>
                  <a:schemeClr val="dk1"/>
                </a:solidFill>
                <a:latin typeface="Aptos" panose="020B0004020202020204" pitchFamily="34" charset="0"/>
              </a:rPr>
              <a:t> </a:t>
            </a:r>
            <a:r>
              <a:rPr lang="en-US" sz="900" i="0" dirty="0" err="1">
                <a:solidFill>
                  <a:schemeClr val="dk1"/>
                </a:solidFill>
                <a:latin typeface="Aptos" panose="020B0004020202020204" pitchFamily="34" charset="0"/>
              </a:rPr>
              <a:t>paediatrics</a:t>
            </a:r>
            <a:endParaRPr lang="en-US" sz="900" i="0" dirty="0">
              <a:solidFill>
                <a:schemeClr val="dk1"/>
              </a:solidFill>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Team leadership </a:t>
            </a:r>
            <a:endParaRPr lang="en-AU" sz="900" b="0" i="0" kern="1200" dirty="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45506" y="1785420"/>
            <a:ext cx="2086465" cy="784830"/>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b="0" kern="1200" dirty="0">
                <a:solidFill>
                  <a:schemeClr val="dk1"/>
                </a:solidFill>
                <a:effectLst/>
                <a:latin typeface="Aptos"/>
              </a:rPr>
              <a:t>Assessment and management – Developmental and </a:t>
            </a:r>
            <a:r>
              <a:rPr lang="en-US" sz="900" b="0" kern="1200" dirty="0" err="1">
                <a:solidFill>
                  <a:schemeClr val="dk1"/>
                </a:solidFill>
                <a:effectLst/>
                <a:latin typeface="Aptos"/>
              </a:rPr>
              <a:t>behavioural</a:t>
            </a:r>
            <a:endParaRPr lang="en-US" sz="900" b="0" kern="1200" dirty="0">
              <a:solidFill>
                <a:schemeClr val="dk1"/>
              </a:solidFill>
              <a:effectLst/>
              <a:latin typeface="Apto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b="0" kern="1200" dirty="0">
                <a:solidFill>
                  <a:schemeClr val="dk1"/>
                </a:solidFill>
                <a:effectLst/>
                <a:latin typeface="Aptos"/>
              </a:rPr>
              <a:t>Assessment and management – Child population health</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b="0" kern="1200" dirty="0">
                <a:solidFill>
                  <a:schemeClr val="dk1"/>
                </a:solidFill>
                <a:effectLst/>
                <a:latin typeface="Aptos"/>
              </a:rPr>
              <a:t>Prescribing</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0" y="714381"/>
            <a:ext cx="2083972" cy="117138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dirty="0">
                <a:solidFill>
                  <a:srgbClr val="384967"/>
                </a:solidFill>
                <a:latin typeface="Georgia"/>
              </a:rPr>
              <a:t>Community Child Health Example</a:t>
            </a:r>
          </a:p>
          <a:p>
            <a:r>
              <a:rPr lang="en-US" sz="2400" dirty="0">
                <a:solidFill>
                  <a:srgbClr val="384967"/>
                </a:solidFill>
                <a:latin typeface="Georgia"/>
              </a:rPr>
              <a:t>Training Journey</a:t>
            </a:r>
            <a:endParaRPr lang="en-US" sz="2400" dirty="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7600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a:extLst>
                <a:ext uri="{96DAC541-7B7A-43D3-8B79-37D633B846F1}">
                  <asvg:svgBlip xmlns:asvg="http://schemas.microsoft.com/office/drawing/2016/SVG/main" r:embed="rId6"/>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8"/>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E708CF-35F9-798F-6267-467242B83C6A}"/>
              </a:ext>
            </a:extLst>
          </p:cNvPr>
          <p:cNvPicPr>
            <a:picLocks noChangeAspect="1"/>
          </p:cNvPicPr>
          <p:nvPr/>
        </p:nvPicPr>
        <p:blipFill>
          <a:blip r:embed="rId4"/>
          <a:stretch>
            <a:fillRect/>
          </a:stretch>
        </p:blipFill>
        <p:spPr>
          <a:xfrm>
            <a:off x="35566" y="6039425"/>
            <a:ext cx="2560361" cy="638264"/>
          </a:xfrm>
          <a:prstGeom prst="rect">
            <a:avLst/>
          </a:prstGeom>
        </p:spPr>
      </p:pic>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dirty="0">
                <a:solidFill>
                  <a:srgbClr val="384967"/>
                </a:solidFill>
                <a:latin typeface="Georgia" panose="02040502050405020303" pitchFamily="18" charset="0"/>
              </a:rPr>
              <a:t>Other learning and assessment requirements</a:t>
            </a:r>
            <a:endParaRPr lang="en-AU" sz="3100" baseline="50000" dirty="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1668303" y="1278739"/>
            <a:ext cx="3481774" cy="2185214"/>
          </a:xfrm>
          <a:prstGeom prst="rect">
            <a:avLst/>
          </a:prstGeom>
          <a:noFill/>
        </p:spPr>
        <p:txBody>
          <a:bodyPr wrap="square" lIns="91440" tIns="45720" rIns="91440" bIns="45720" rtlCol="0" anchor="t">
            <a:spAutoFit/>
          </a:bodyPr>
          <a:lstStyle/>
          <a:p>
            <a:pPr algn="ctr"/>
            <a:r>
              <a:rPr lang="en-US" b="1" dirty="0">
                <a:solidFill>
                  <a:srgbClr val="384967"/>
                </a:solidFill>
              </a:rPr>
              <a:t>Learning programs </a:t>
            </a:r>
          </a:p>
          <a:p>
            <a:pPr algn="ctr"/>
            <a:endParaRPr lang="en-US" b="1" dirty="0">
              <a:solidFill>
                <a:srgbClr val="384967"/>
              </a:solidFill>
            </a:endParaRPr>
          </a:p>
          <a:p>
            <a:pPr algn="ctr"/>
            <a:endParaRPr lang="en-US" sz="1400" b="1" dirty="0">
              <a:solidFill>
                <a:srgbClr val="384965"/>
              </a:solidFill>
            </a:endParaRPr>
          </a:p>
          <a:p>
            <a:pPr marL="285750" indent="-285750">
              <a:buFont typeface="Arial" panose="020B0604020202020204" pitchFamily="34" charset="0"/>
              <a:buChar char="•"/>
            </a:pPr>
            <a:r>
              <a:rPr lang="en-US" sz="1400" dirty="0">
                <a:solidFill>
                  <a:srgbClr val="384965"/>
                </a:solidFill>
              </a:rPr>
              <a:t>Professional experience</a:t>
            </a:r>
          </a:p>
          <a:p>
            <a:pPr marL="285750" indent="-285750">
              <a:buFont typeface="Arial" panose="020B0604020202020204" pitchFamily="34" charset="0"/>
              <a:buChar char="•"/>
            </a:pPr>
            <a:r>
              <a:rPr lang="en-US" sz="1400" dirty="0">
                <a:solidFill>
                  <a:srgbClr val="384965"/>
                </a:solidFill>
              </a:rPr>
              <a:t>Learning courses</a:t>
            </a:r>
          </a:p>
          <a:p>
            <a:pPr marL="285750" indent="-285750">
              <a:buFont typeface="Arial" panose="020B0604020202020204" pitchFamily="34" charset="0"/>
              <a:buChar char="•"/>
            </a:pPr>
            <a:r>
              <a:rPr lang="en-US" sz="1400" dirty="0">
                <a:solidFill>
                  <a:srgbClr val="384965"/>
                </a:solidFill>
              </a:rPr>
              <a:t>CCH educational tutorial series</a:t>
            </a:r>
          </a:p>
          <a:p>
            <a:pPr marL="742950" lvl="1" indent="-285750">
              <a:buFont typeface="Arial" panose="020B0604020202020204" pitchFamily="34" charset="0"/>
              <a:buChar char="•"/>
            </a:pPr>
            <a:endParaRPr lang="en-US" sz="1400" dirty="0">
              <a:solidFill>
                <a:srgbClr val="384965"/>
              </a:solidFill>
            </a:endParaRPr>
          </a:p>
          <a:p>
            <a:pPr marL="742950" lvl="1" indent="-285750">
              <a:buFont typeface="Arial" panose="020B0604020202020204" pitchFamily="34" charset="0"/>
              <a:buChar char="•"/>
            </a:pPr>
            <a:endParaRPr lang="en-US" sz="1400" dirty="0">
              <a:solidFill>
                <a:srgbClr val="384965"/>
              </a:solidFill>
            </a:endParaRPr>
          </a:p>
          <a:p>
            <a:pPr lvl="1" algn="ctr"/>
            <a:r>
              <a:rPr lang="en-US" sz="1600" dirty="0">
                <a:solidFill>
                  <a:srgbClr val="384965"/>
                </a:solidFill>
                <a:ea typeface="+mn-lt"/>
                <a:cs typeface="+mn-lt"/>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6856799" y="1285594"/>
            <a:ext cx="3805034" cy="1538883"/>
          </a:xfrm>
          <a:prstGeom prst="rect">
            <a:avLst/>
          </a:prstGeom>
          <a:noFill/>
        </p:spPr>
        <p:txBody>
          <a:bodyPr wrap="square" lIns="91440" tIns="45720" rIns="91440" bIns="45720" rtlCol="0" anchor="t">
            <a:spAutoFit/>
          </a:bodyPr>
          <a:lstStyle/>
          <a:p>
            <a:pPr algn="ctr"/>
            <a:r>
              <a:rPr lang="en-US" b="1" dirty="0">
                <a:solidFill>
                  <a:srgbClr val="384967"/>
                </a:solidFill>
              </a:rPr>
              <a:t>Research project</a:t>
            </a:r>
          </a:p>
          <a:p>
            <a:endParaRPr lang="en-US" b="1" dirty="0">
              <a:solidFill>
                <a:srgbClr val="384967"/>
              </a:solidFill>
            </a:endParaRPr>
          </a:p>
          <a:p>
            <a:endParaRPr lang="en-US" sz="1400" b="1" dirty="0">
              <a:solidFill>
                <a:srgbClr val="384967"/>
              </a:solidFill>
            </a:endParaRPr>
          </a:p>
          <a:p>
            <a:r>
              <a:rPr lang="en-US" sz="1400" dirty="0">
                <a:solidFill>
                  <a:srgbClr val="384967"/>
                </a:solidFill>
              </a:rPr>
              <a:t>A trainee-led study involving significant involvement in design, conduct and analysis.</a:t>
            </a:r>
            <a:endParaRPr lang="en-US" sz="1400" dirty="0"/>
          </a:p>
          <a:p>
            <a:pPr lvl="1" algn="ctr"/>
            <a:r>
              <a:rPr lang="en-US" sz="1600" dirty="0">
                <a:ea typeface="+mn-lt"/>
                <a:cs typeface="+mn-lt"/>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1561585" y="4950963"/>
            <a:ext cx="3695210" cy="1169551"/>
          </a:xfrm>
          <a:prstGeom prst="rect">
            <a:avLst/>
          </a:prstGeom>
          <a:noFill/>
        </p:spPr>
        <p:txBody>
          <a:bodyPr wrap="square" lIns="91440" tIns="45720" rIns="91440" bIns="45720" anchor="t">
            <a:spAutoFit/>
          </a:bodyPr>
          <a:lstStyle/>
          <a:p>
            <a:r>
              <a:rPr lang="en-US" sz="1400" b="1" dirty="0">
                <a:solidFill>
                  <a:srgbClr val="384967"/>
                </a:solidFill>
              </a:rPr>
              <a:t>When:</a:t>
            </a:r>
            <a:r>
              <a:rPr lang="en-US" sz="1400" dirty="0">
                <a:solidFill>
                  <a:srgbClr val="384967"/>
                </a:solidFill>
              </a:rPr>
              <a:t> Before the end of Advanced Training</a:t>
            </a:r>
          </a:p>
          <a:p>
            <a:endParaRPr lang="en-US" sz="1400" dirty="0">
              <a:solidFill>
                <a:srgbClr val="384967"/>
              </a:solidFill>
              <a:cs typeface="Aria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7026212" y="4879908"/>
            <a:ext cx="3805029" cy="1384995"/>
          </a:xfrm>
          <a:prstGeom prst="rect">
            <a:avLst/>
          </a:prstGeom>
          <a:noFill/>
        </p:spPr>
        <p:txBody>
          <a:bodyPr wrap="square" lIns="91440" tIns="45720" rIns="91440" bIns="45720" anchor="t">
            <a:spAutoFit/>
          </a:bodyPr>
          <a:lstStyle/>
          <a:p>
            <a:r>
              <a:rPr lang="en-US" sz="1400" b="1" dirty="0">
                <a:solidFill>
                  <a:srgbClr val="384967"/>
                </a:solidFill>
              </a:rPr>
              <a:t>When:</a:t>
            </a:r>
            <a:r>
              <a:rPr lang="en-US" sz="1400" dirty="0">
                <a:solidFill>
                  <a:srgbClr val="384967"/>
                </a:solidFill>
              </a:rPr>
              <a:t> Before the end of Advanced Training</a:t>
            </a:r>
            <a:endParaRPr lang="en-US" sz="1400" dirty="0">
              <a:solidFill>
                <a:srgbClr val="384967"/>
              </a:solidFill>
              <a:cs typeface="Arial"/>
            </a:endParaRPr>
          </a:p>
          <a:p>
            <a:endParaRPr lang="en-US" sz="1400" dirty="0">
              <a:solidFill>
                <a:srgbClr val="384967"/>
              </a:solidFill>
              <a:cs typeface="Aria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Research Project Supervisor</a:t>
            </a:r>
            <a:endParaRPr lang="en-US" sz="1400" dirty="0">
              <a:solidFill>
                <a:srgbClr val="384967"/>
              </a:solidFill>
              <a:cs typeface="Arial"/>
            </a:endParaRPr>
          </a:p>
        </p:txBody>
      </p:sp>
      <p:pic>
        <p:nvPicPr>
          <p:cNvPr id="102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832364" y="3141573"/>
            <a:ext cx="1853904" cy="14947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316F6EC-F686-A01D-F545-31F3E80C1938}"/>
              </a:ext>
            </a:extLst>
          </p:cNvPr>
          <p:cNvPicPr>
            <a:picLocks noChangeAspect="1"/>
          </p:cNvPicPr>
          <p:nvPr/>
        </p:nvPicPr>
        <p:blipFill>
          <a:blip r:embed="rId6"/>
          <a:stretch>
            <a:fillRect/>
          </a:stretch>
        </p:blipFill>
        <p:spPr>
          <a:xfrm>
            <a:off x="2387420" y="3272459"/>
            <a:ext cx="1607794" cy="1278484"/>
          </a:xfrm>
          <a:prstGeom prst="rect">
            <a:avLst/>
          </a:prstGeom>
        </p:spPr>
      </p:pic>
      <p:cxnSp>
        <p:nvCxnSpPr>
          <p:cNvPr id="10" name="Straight Connector 9">
            <a:extLst>
              <a:ext uri="{FF2B5EF4-FFF2-40B4-BE49-F238E27FC236}">
                <a16:creationId xmlns:a16="http://schemas.microsoft.com/office/drawing/2014/main" id="{9668434E-34A9-A69B-5ED3-7D6F447297ED}"/>
              </a:ext>
            </a:extLst>
          </p:cNvPr>
          <p:cNvCxnSpPr>
            <a:cxnSpLocks/>
          </p:cNvCxnSpPr>
          <p:nvPr/>
        </p:nvCxnSpPr>
        <p:spPr>
          <a:xfrm>
            <a:off x="5979837" y="1375923"/>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9059781"/>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4" name="Table 3">
            <a:extLst>
              <a:ext uri="{FF2B5EF4-FFF2-40B4-BE49-F238E27FC236}">
                <a16:creationId xmlns:a16="http://schemas.microsoft.com/office/drawing/2014/main" id="{CAA73F34-493F-C069-BE3E-C1AFB23E5218}"/>
              </a:ext>
            </a:extLst>
          </p:cNvPr>
          <p:cNvGraphicFramePr>
            <a:graphicFrameLocks noGrp="1"/>
          </p:cNvGraphicFramePr>
          <p:nvPr/>
        </p:nvGraphicFramePr>
        <p:xfrm>
          <a:off x="186190" y="980731"/>
          <a:ext cx="3612812" cy="3486402"/>
        </p:xfrm>
        <a:graphic>
          <a:graphicData uri="http://schemas.openxmlformats.org/drawingml/2006/table">
            <a:tbl>
              <a:tblPr/>
              <a:tblGrid>
                <a:gridCol w="637557">
                  <a:extLst>
                    <a:ext uri="{9D8B030D-6E8A-4147-A177-3AD203B41FA5}">
                      <a16:colId xmlns:a16="http://schemas.microsoft.com/office/drawing/2014/main" val="216105414"/>
                    </a:ext>
                  </a:extLst>
                </a:gridCol>
                <a:gridCol w="2975255">
                  <a:extLst>
                    <a:ext uri="{9D8B030D-6E8A-4147-A177-3AD203B41FA5}">
                      <a16:colId xmlns:a16="http://schemas.microsoft.com/office/drawing/2014/main" val="327167305"/>
                    </a:ext>
                  </a:extLst>
                </a:gridCol>
              </a:tblGrid>
              <a:tr h="260104">
                <a:tc gridSpan="2">
                  <a:txBody>
                    <a:bodyPr/>
                    <a:lstStyle/>
                    <a:p>
                      <a:pPr algn="ctr" fontAlgn="base"/>
                      <a:r>
                        <a:rPr lang="en-AU" sz="1200" b="1" i="0">
                          <a:solidFill>
                            <a:srgbClr val="384967"/>
                          </a:solidFill>
                          <a:effectLst/>
                          <a:latin typeface="Arial" panose="020B0604020202020204" pitchFamily="34" charset="0"/>
                        </a:rPr>
                        <a:t>Be - Professional behaviours</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0104">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34151">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more than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16613">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four or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634151">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two or three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447128">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one </a:t>
                      </a:r>
                      <a:r>
                        <a:rPr lang="en-US" sz="1200" b="0" i="0">
                          <a:solidFill>
                            <a:srgbClr val="000000"/>
                          </a:solidFill>
                          <a:effectLst/>
                          <a:latin typeface="Arial" panose="020B0604020202020204" pitchFamily="34" charset="0"/>
                        </a:rPr>
                        <a:t>domain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34151">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a:solidFill>
                            <a:srgbClr val="000000"/>
                          </a:solidFill>
                          <a:effectLst/>
                          <a:latin typeface="Arial" panose="020B0604020202020204" pitchFamily="34" charset="0"/>
                        </a:rPr>
                        <a:t>consistently </a:t>
                      </a:r>
                      <a:r>
                        <a:rPr lang="en-US" sz="1200" b="0" i="0">
                          <a:solidFill>
                            <a:srgbClr val="000000"/>
                          </a:solidFill>
                          <a:effectLst/>
                          <a:latin typeface="Arial" panose="020B0604020202020204" pitchFamily="34" charset="0"/>
                        </a:rPr>
                        <a:t>behaves in line with each of the ten 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7" name="Table 6">
            <a:extLst>
              <a:ext uri="{FF2B5EF4-FFF2-40B4-BE49-F238E27FC236}">
                <a16:creationId xmlns:a16="http://schemas.microsoft.com/office/drawing/2014/main" id="{1E094D1E-402B-8844-B4BB-31784F49E27D}"/>
              </a:ext>
            </a:extLst>
          </p:cNvPr>
          <p:cNvGraphicFramePr>
            <a:graphicFrameLocks noGrp="1"/>
          </p:cNvGraphicFramePr>
          <p:nvPr/>
        </p:nvGraphicFramePr>
        <p:xfrm>
          <a:off x="4037403" y="980731"/>
          <a:ext cx="3843405" cy="3486401"/>
        </p:xfrm>
        <a:graphic>
          <a:graphicData uri="http://schemas.openxmlformats.org/drawingml/2006/table">
            <a:tbl>
              <a:tblPr/>
              <a:tblGrid>
                <a:gridCol w="678251">
                  <a:extLst>
                    <a:ext uri="{9D8B030D-6E8A-4147-A177-3AD203B41FA5}">
                      <a16:colId xmlns:a16="http://schemas.microsoft.com/office/drawing/2014/main" val="216105414"/>
                    </a:ext>
                  </a:extLst>
                </a:gridCol>
                <a:gridCol w="3165154">
                  <a:extLst>
                    <a:ext uri="{9D8B030D-6E8A-4147-A177-3AD203B41FA5}">
                      <a16:colId xmlns:a16="http://schemas.microsoft.com/office/drawing/2014/main" val="327167305"/>
                    </a:ext>
                  </a:extLst>
                </a:gridCol>
              </a:tblGrid>
              <a:tr h="261851">
                <a:tc gridSpan="2">
                  <a:txBody>
                    <a:bodyPr/>
                    <a:lstStyle/>
                    <a:p>
                      <a:pPr algn="ctr" fontAlgn="base"/>
                      <a:r>
                        <a:rPr lang="en-AU" sz="1200" b="1" i="0">
                          <a:solidFill>
                            <a:srgbClr val="384967"/>
                          </a:solidFill>
                          <a:effectLst/>
                          <a:latin typeface="Arial" panose="020B0604020202020204" pitchFamily="34" charset="0"/>
                        </a:rPr>
                        <a:t>Do – </a:t>
                      </a:r>
                      <a:r>
                        <a:rPr lang="en-AU" sz="1200" b="1" i="0" err="1">
                          <a:solidFill>
                            <a:srgbClr val="384967"/>
                          </a:solidFill>
                          <a:effectLst/>
                          <a:latin typeface="Arial" panose="020B0604020202020204" pitchFamily="34" charset="0"/>
                        </a:rPr>
                        <a:t>Entrustable</a:t>
                      </a:r>
                      <a:r>
                        <a:rPr lang="en-AU" sz="1200" b="1" i="0">
                          <a:solidFill>
                            <a:srgbClr val="384967"/>
                          </a:solidFill>
                          <a:effectLst/>
                          <a:latin typeface="Arial" panose="020B0604020202020204" pitchFamily="34" charset="0"/>
                        </a:rPr>
                        <a:t> professional activities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1851">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74778">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be present and observe </a:t>
                      </a:r>
                      <a:endParaRPr lang="en-US" sz="1200" b="1"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48270">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direct supervision </a:t>
                      </a:r>
                      <a:endParaRPr lang="en-US" sz="1200" b="1"/>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490156">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indirect supervision </a:t>
                      </a:r>
                      <a:r>
                        <a:rPr lang="en-US" sz="1200" b="0" i="0" kern="1200">
                          <a:solidFill>
                            <a:schemeClr val="tx1"/>
                          </a:solidFill>
                          <a:effectLst/>
                          <a:latin typeface="+mn-lt"/>
                          <a:ea typeface="+mn-ea"/>
                          <a:cs typeface="+mn-cs"/>
                        </a:rPr>
                        <a:t>(i.e., ready access to a supervisor)</a:t>
                      </a:r>
                      <a:endParaRPr lang="en-US" sz="1200" b="0" i="0" u="none" strike="noStrike" noProof="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648270">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supervision at a distance </a:t>
                      </a:r>
                      <a:r>
                        <a:rPr lang="en-US" sz="1200" b="0" i="0" kern="1200">
                          <a:solidFill>
                            <a:schemeClr val="tx1"/>
                          </a:solidFill>
                          <a:effectLst/>
                          <a:latin typeface="+mn-lt"/>
                          <a:ea typeface="+mn-ea"/>
                          <a:cs typeface="+mn-cs"/>
                        </a:rPr>
                        <a:t>(i.e., limited access to a supervisor)</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01225">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supervise others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14" name="Table 13">
            <a:extLst>
              <a:ext uri="{FF2B5EF4-FFF2-40B4-BE49-F238E27FC236}">
                <a16:creationId xmlns:a16="http://schemas.microsoft.com/office/drawing/2014/main" id="{FC7C87C5-4F68-021F-B9EF-62CA56D05DDD}"/>
              </a:ext>
            </a:extLst>
          </p:cNvPr>
          <p:cNvGraphicFramePr>
            <a:graphicFrameLocks noGrp="1"/>
          </p:cNvGraphicFramePr>
          <p:nvPr/>
        </p:nvGraphicFramePr>
        <p:xfrm>
          <a:off x="8197299" y="980731"/>
          <a:ext cx="3661621" cy="3486401"/>
        </p:xfrm>
        <a:graphic>
          <a:graphicData uri="http://schemas.openxmlformats.org/drawingml/2006/table">
            <a:tbl>
              <a:tblPr/>
              <a:tblGrid>
                <a:gridCol w="442886">
                  <a:extLst>
                    <a:ext uri="{9D8B030D-6E8A-4147-A177-3AD203B41FA5}">
                      <a16:colId xmlns:a16="http://schemas.microsoft.com/office/drawing/2014/main" val="870808485"/>
                    </a:ext>
                  </a:extLst>
                </a:gridCol>
                <a:gridCol w="3218735">
                  <a:extLst>
                    <a:ext uri="{9D8B030D-6E8A-4147-A177-3AD203B41FA5}">
                      <a16:colId xmlns:a16="http://schemas.microsoft.com/office/drawing/2014/main" val="169882953"/>
                    </a:ext>
                  </a:extLst>
                </a:gridCol>
              </a:tblGrid>
              <a:tr h="293772">
                <a:tc gridSpan="2">
                  <a:txBody>
                    <a:bodyPr/>
                    <a:lstStyle/>
                    <a:p>
                      <a:pPr algn="ctr" fontAlgn="base"/>
                      <a:r>
                        <a:rPr lang="en-AU" sz="1200" b="1" i="0">
                          <a:solidFill>
                            <a:srgbClr val="384967"/>
                          </a:solidFill>
                          <a:effectLst/>
                          <a:latin typeface="Arial" panose="020B0604020202020204" pitchFamily="34" charset="0"/>
                        </a:rPr>
                        <a:t>Know - Knowledge</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93772">
                <a:tc>
                  <a:txBody>
                    <a:bodyPr/>
                    <a:lstStyle/>
                    <a:p>
                      <a:pPr algn="ctr" fontAlgn="base"/>
                      <a:r>
                        <a:rPr lang="en-AU" sz="1200" b="0" i="0">
                          <a:solidFill>
                            <a:srgbClr val="433E35"/>
                          </a:solidFill>
                          <a:effectLst/>
                          <a:latin typeface="Arial" panose="020B0604020202020204" pitchFamily="34" charset="0"/>
                        </a:rPr>
                        <a:t>0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567452">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has</a:t>
                      </a:r>
                      <a:r>
                        <a:rPr lang="en-US" sz="1200" b="1" i="0" kern="1200">
                          <a:solidFill>
                            <a:schemeClr val="tx1"/>
                          </a:solidFill>
                          <a:effectLst/>
                          <a:latin typeface="+mn-lt"/>
                          <a:ea typeface="+mn-ea"/>
                          <a:cs typeface="+mn-cs"/>
                        </a:rPr>
                        <a:t> heard of </a:t>
                      </a:r>
                      <a:r>
                        <a:rPr lang="en-US" sz="1200" b="0" i="0" kern="1200">
                          <a:solidFill>
                            <a:schemeClr val="tx1"/>
                          </a:solidFill>
                          <a:effectLst/>
                          <a:latin typeface="+mn-lt"/>
                          <a:ea typeface="+mn-ea"/>
                          <a:cs typeface="+mn-cs"/>
                        </a:rPr>
                        <a:t>some of the topics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567452">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1" i="0" kern="1200">
                          <a:solidFill>
                            <a:schemeClr val="tx1"/>
                          </a:solidFill>
                          <a:effectLst/>
                          <a:latin typeface="+mn-lt"/>
                          <a:ea typeface="+mn-ea"/>
                          <a:cs typeface="+mn-cs"/>
                        </a:rPr>
                        <a:t>knows the topics and concepts</a:t>
                      </a:r>
                      <a:r>
                        <a:rPr lang="en-US" sz="1200" b="0" i="0" kern="1200">
                          <a:solidFill>
                            <a:schemeClr val="tx1"/>
                          </a:solidFill>
                          <a:effectLst/>
                          <a:latin typeface="+mn-lt"/>
                          <a:ea typeface="+mn-ea"/>
                          <a:cs typeface="+mn-cs"/>
                        </a:rPr>
                        <a:t> described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496758">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1" i="0" kern="1200">
                          <a:solidFill>
                            <a:schemeClr val="tx1"/>
                          </a:solidFill>
                          <a:effectLst/>
                          <a:latin typeface="+mn-lt"/>
                          <a:ea typeface="+mn-ea"/>
                          <a:cs typeface="+mn-cs"/>
                        </a:rPr>
                        <a:t>knows how to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567452">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kern="1200">
                          <a:solidFill>
                            <a:schemeClr val="tx1"/>
                          </a:solidFill>
                          <a:effectLst/>
                          <a:latin typeface="+mn-lt"/>
                          <a:ea typeface="+mn-ea"/>
                          <a:cs typeface="+mn-cs"/>
                        </a:rPr>
                        <a:t>frequently </a:t>
                      </a:r>
                      <a:r>
                        <a:rPr lang="en-US" sz="1200" b="1" i="0" kern="1200">
                          <a:solidFill>
                            <a:schemeClr val="tx1"/>
                          </a:solidFill>
                          <a:effectLst/>
                          <a:latin typeface="+mn-lt"/>
                          <a:ea typeface="+mn-ea"/>
                          <a:cs typeface="+mn-cs"/>
                        </a:rPr>
                        <a:t>shows they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699743">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kern="1200">
                          <a:solidFill>
                            <a:schemeClr val="tx1"/>
                          </a:solidFill>
                          <a:effectLst/>
                          <a:latin typeface="+mn-lt"/>
                          <a:ea typeface="+mn-ea"/>
                          <a:cs typeface="+mn-cs"/>
                        </a:rPr>
                        <a:t>consistently demonstrates</a:t>
                      </a:r>
                      <a:r>
                        <a:rPr lang="en-US" sz="1200" b="0" i="0" kern="1200">
                          <a:solidFill>
                            <a:schemeClr val="tx1"/>
                          </a:solidFill>
                          <a:effectLst/>
                          <a:latin typeface="+mn-lt"/>
                          <a:ea typeface="+mn-ea"/>
                          <a:cs typeface="+mn-cs"/>
                        </a:rPr>
                        <a:t> application of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Tree>
    <p:extLst>
      <p:ext uri="{BB962C8B-B14F-4D97-AF65-F5344CB8AC3E}">
        <p14:creationId xmlns:p14="http://schemas.microsoft.com/office/powerpoint/2010/main" val="37210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989220178"/>
              </p:ext>
            </p:extLst>
          </p:nvPr>
        </p:nvGraphicFramePr>
        <p:xfrm>
          <a:off x="813816" y="1152674"/>
          <a:ext cx="10517988" cy="3473451"/>
        </p:xfrm>
        <a:graphic>
          <a:graphicData uri="http://schemas.openxmlformats.org/drawingml/2006/table">
            <a:tbl>
              <a:tblPr firstRow="1" firstCol="1" bandRow="1"/>
              <a:tblGrid>
                <a:gridCol w="4934620">
                  <a:extLst>
                    <a:ext uri="{9D8B030D-6E8A-4147-A177-3AD203B41FA5}">
                      <a16:colId xmlns:a16="http://schemas.microsoft.com/office/drawing/2014/main" val="503044453"/>
                    </a:ext>
                  </a:extLst>
                </a:gridCol>
                <a:gridCol w="1395842">
                  <a:extLst>
                    <a:ext uri="{9D8B030D-6E8A-4147-A177-3AD203B41FA5}">
                      <a16:colId xmlns:a16="http://schemas.microsoft.com/office/drawing/2014/main" val="4139685823"/>
                    </a:ext>
                  </a:extLst>
                </a:gridCol>
                <a:gridCol w="1395842">
                  <a:extLst>
                    <a:ext uri="{9D8B030D-6E8A-4147-A177-3AD203B41FA5}">
                      <a16:colId xmlns:a16="http://schemas.microsoft.com/office/drawing/2014/main" val="935343356"/>
                    </a:ext>
                  </a:extLst>
                </a:gridCol>
                <a:gridCol w="1395842">
                  <a:extLst>
                    <a:ext uri="{9D8B030D-6E8A-4147-A177-3AD203B41FA5}">
                      <a16:colId xmlns:a16="http://schemas.microsoft.com/office/drawing/2014/main" val="397025310"/>
                    </a:ext>
                  </a:extLst>
                </a:gridCol>
                <a:gridCol w="1395842">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4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4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400"/>
                        </a:spcBef>
                        <a:spcAft>
                          <a:spcPts val="400"/>
                        </a:spcAft>
                      </a:pPr>
                      <a:r>
                        <a:rPr lang="en-AU" sz="1100" dirty="0">
                          <a:solidFill>
                            <a:srgbClr val="C69214"/>
                          </a:solidFill>
                          <a:effectLst/>
                          <a:latin typeface="Arial" panose="020B0604020202020204" pitchFamily="34" charset="0"/>
                          <a:ea typeface="Calibri" panose="020F0502020204030204" pitchFamily="34" charset="0"/>
                          <a:cs typeface="Times New Roman" panose="02020603050405020304" pitchFamily="18" charset="0"/>
                        </a:rPr>
                        <a:t>Entry into training</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D9D9D9"/>
                    </a:solidFill>
                  </a:tcPr>
                </a:tc>
                <a:tc>
                  <a:txBody>
                    <a:bodyPr/>
                    <a:lstStyle/>
                    <a:p>
                      <a:pPr>
                        <a:lnSpc>
                          <a:spcPct val="115000"/>
                        </a:lnSpc>
                        <a:spcBef>
                          <a:spcPts val="400"/>
                        </a:spcBef>
                        <a:spcAft>
                          <a:spcPts val="400"/>
                        </a:spcAft>
                      </a:pPr>
                      <a:r>
                        <a:rPr lang="en-AU" sz="1100" dirty="0">
                          <a:solidFill>
                            <a:srgbClr val="C69214"/>
                          </a:solidFill>
                          <a:effectLs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nSpc>
                          <a:spcPct val="115000"/>
                        </a:lnSpc>
                        <a:spcBef>
                          <a:spcPts val="400"/>
                        </a:spcBef>
                        <a:spcAft>
                          <a:spcPts val="400"/>
                        </a:spcAft>
                      </a:pPr>
                      <a:r>
                        <a:rPr lang="en-AU" sz="1100" dirty="0">
                          <a:solidFill>
                            <a:srgbClr val="C69214"/>
                          </a:solidFill>
                          <a:effectLs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9D9D9"/>
                    </a:solidFill>
                  </a:tcPr>
                </a:tc>
                <a:tc>
                  <a:txBody>
                    <a:bodyPr/>
                    <a:lstStyle/>
                    <a:p>
                      <a:pPr>
                        <a:lnSpc>
                          <a:spcPct val="115000"/>
                        </a:lnSpc>
                        <a:spcBef>
                          <a:spcPts val="400"/>
                        </a:spcBef>
                        <a:spcAft>
                          <a:spcPts val="400"/>
                        </a:spcAft>
                      </a:pPr>
                      <a:r>
                        <a:rPr lang="en-AU" sz="1100" dirty="0">
                          <a:solidFill>
                            <a:srgbClr val="C69214"/>
                          </a:solidFill>
                          <a:effectLs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050" b="1">
                          <a:solidFill>
                            <a:srgbClr val="404040"/>
                          </a:solidFill>
                          <a:effectLst/>
                          <a:latin typeface="Arial" panose="020B0604020202020204" pitchFamily="34" charset="0"/>
                          <a:ea typeface="Calibri" panose="020F0502020204030204" pitchFamily="34" charset="0"/>
                          <a:cs typeface="Arial" panose="020B0604020202020204" pitchFamily="34" charset="0"/>
                        </a:rPr>
                        <a:t>1.</a:t>
                      </a:r>
                      <a:r>
                        <a:rPr lang="en-AU" sz="1050">
                          <a:solidFill>
                            <a:srgbClr val="404040"/>
                          </a:solidFill>
                          <a:effectLst/>
                          <a:latin typeface="Arial" panose="020B0604020202020204" pitchFamily="34" charset="0"/>
                          <a:ea typeface="Calibri" panose="020F0502020204030204" pitchFamily="34" charset="0"/>
                          <a:cs typeface="Arial" panose="020B0604020202020204" pitchFamily="34" charset="0"/>
                        </a:rPr>
                        <a:t> </a:t>
                      </a:r>
                      <a:r>
                        <a:rPr lang="en-AU" sz="1050" b="1">
                          <a:solidFill>
                            <a:srgbClr val="404040"/>
                          </a:solidFill>
                          <a:effectLst/>
                          <a:latin typeface="Arial" panose="020B0604020202020204" pitchFamily="34" charset="0"/>
                          <a:ea typeface="Calibri" panose="020F0502020204030204" pitchFamily="34" charset="0"/>
                          <a:cs typeface="Arial" panose="020B0604020202020204" pitchFamily="34" charset="0"/>
                        </a:rPr>
                        <a:t>Professional behaviours</a:t>
                      </a:r>
                      <a:endParaRPr lang="en-AU" sz="14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algn="ctr">
                        <a:lnSpc>
                          <a:spcPct val="115000"/>
                        </a:lnSpc>
                        <a:spcBef>
                          <a:spcPts val="200"/>
                        </a:spcBef>
                        <a:spcAft>
                          <a:spcPts val="2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AU" sz="105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2. Team leadership</a:t>
                      </a:r>
                      <a:endParaRPr lang="en-AU" sz="14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AU" sz="105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3. Supervision and teaching</a:t>
                      </a:r>
                      <a:endParaRPr lang="en-AU" sz="14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AU" sz="105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4. Quality improvement</a:t>
                      </a:r>
                      <a:endParaRPr lang="en-AU" sz="14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AU" sz="105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5. Assessment and management – Child Maltreatment</a:t>
                      </a:r>
                      <a:endParaRPr lang="en-AU" sz="14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1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AU" sz="105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6. Assessment and management – Developmental and behavioural</a:t>
                      </a:r>
                      <a:endParaRPr lang="en-AU" sz="14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AU" sz="105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7. Assessment and management – Child population health</a:t>
                      </a:r>
                      <a:endParaRPr lang="en-AU" sz="14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1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70154089"/>
                  </a:ext>
                </a:extLst>
              </a:tr>
              <a:tr h="215840">
                <a:tc>
                  <a:txBody>
                    <a:bodyPr/>
                    <a:lstStyle/>
                    <a:p>
                      <a:pPr>
                        <a:lnSpc>
                          <a:spcPct val="115000"/>
                        </a:lnSpc>
                        <a:spcBef>
                          <a:spcPts val="200"/>
                        </a:spcBef>
                        <a:spcAft>
                          <a:spcPts val="200"/>
                        </a:spcAft>
                      </a:pPr>
                      <a:r>
                        <a:rPr lang="en-AU" sz="105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8. Prescribing</a:t>
                      </a:r>
                      <a:endParaRPr lang="en-AU" sz="14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AU" sz="105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9. Longitudinal care</a:t>
                      </a:r>
                      <a:endParaRPr lang="en-AU" sz="14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AU" sz="105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10. Communication in child centred care</a:t>
                      </a:r>
                      <a:endParaRPr lang="en-AU" sz="14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634576924"/>
                  </a:ext>
                </a:extLst>
              </a:tr>
              <a:tr h="215840">
                <a:tc>
                  <a:txBody>
                    <a:bodyPr/>
                    <a:lstStyle/>
                    <a:p>
                      <a:pPr>
                        <a:lnSpc>
                          <a:spcPct val="115000"/>
                        </a:lnSpc>
                        <a:spcBef>
                          <a:spcPts val="800"/>
                        </a:spcBef>
                        <a:spcAft>
                          <a:spcPts val="800"/>
                        </a:spcAft>
                      </a:pPr>
                      <a:r>
                        <a:rPr lang="en-AU" sz="105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11. Developmental and behavioural paediatrics</a:t>
                      </a:r>
                      <a:endParaRPr lang="en-AU" sz="14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AU" sz="105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12. Child safety and maltreatment</a:t>
                      </a:r>
                      <a:endParaRPr lang="en-AU" sz="14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7660501"/>
                  </a:ext>
                </a:extLst>
              </a:tr>
              <a:tr h="215840">
                <a:tc>
                  <a:txBody>
                    <a:bodyPr/>
                    <a:lstStyle/>
                    <a:p>
                      <a:pPr>
                        <a:lnSpc>
                          <a:spcPct val="115000"/>
                        </a:lnSpc>
                        <a:spcBef>
                          <a:spcPts val="800"/>
                        </a:spcBef>
                        <a:spcAft>
                          <a:spcPts val="800"/>
                        </a:spcAft>
                      </a:pPr>
                      <a:r>
                        <a:rPr lang="en-AU" sz="105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13. Social paediatrics</a:t>
                      </a:r>
                      <a:endParaRPr lang="en-AU" sz="14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5840">
                <a:tc>
                  <a:txBody>
                    <a:bodyPr/>
                    <a:lstStyle/>
                    <a:p>
                      <a:pPr>
                        <a:lnSpc>
                          <a:spcPct val="115000"/>
                        </a:lnSpc>
                        <a:spcBef>
                          <a:spcPts val="800"/>
                        </a:spcBef>
                        <a:spcAft>
                          <a:spcPts val="800"/>
                        </a:spcAft>
                      </a:pPr>
                      <a:r>
                        <a:rPr lang="en-AU" sz="105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14. Child population health</a:t>
                      </a:r>
                      <a:endParaRPr lang="en-AU" sz="14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fontScale="92500" lnSpcReduction="10000"/>
          </a:bodyPr>
          <a:lstStyle/>
          <a:p>
            <a:pPr>
              <a:buFont typeface="Wingdings" panose="05000000000000000000" pitchFamily="2" charset="2"/>
              <a:buChar char="ü"/>
            </a:pPr>
            <a:r>
              <a:rPr lang="en-US" dirty="0"/>
              <a:t>Apply for your training program before the close date </a:t>
            </a:r>
          </a:p>
          <a:p>
            <a:pPr lvl="1">
              <a:buFont typeface="Wingdings" panose="05000000000000000000" pitchFamily="2" charset="2"/>
              <a:buChar char="ü"/>
            </a:pPr>
            <a:r>
              <a:rPr lang="en-US" dirty="0"/>
              <a:t>28 February if starting at the beginning of the year. </a:t>
            </a:r>
          </a:p>
          <a:p>
            <a:pPr lvl="1">
              <a:buFont typeface="Wingdings" panose="05000000000000000000" pitchFamily="2" charset="2"/>
              <a:buChar char="ü"/>
            </a:pPr>
            <a:r>
              <a:rPr lang="en-US" dirty="0"/>
              <a:t>31 August if starting mid-year</a:t>
            </a:r>
          </a:p>
          <a:p>
            <a:pPr marL="457200" lvl="1"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solidFill>
                  <a:srgbClr val="CB972B"/>
                </a:solidFill>
                <a:hlinkClick r:id="rId3">
                  <a:extLst>
                    <a:ext uri="{A12FA001-AC4F-418D-AE19-62706E023703}">
                      <ahyp:hlinkClr xmlns:ahyp="http://schemas.microsoft.com/office/drawing/2018/hyperlinkcolor" val="tx"/>
                    </a:ext>
                  </a:extLst>
                </a:hlinkClick>
              </a:rPr>
              <a:t>RACP eLearning portal  </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Community Child Health teaching requirements for the upcoming rotation. A list of eligible supervisors can be found on </a:t>
            </a:r>
            <a:r>
              <a:rPr lang="en-US" dirty="0" err="1">
                <a:solidFill>
                  <a:srgbClr val="CB972B"/>
                </a:solidFill>
                <a:hlinkClick r:id="rId4">
                  <a:extLst>
                    <a:ext uri="{A12FA001-AC4F-418D-AE19-62706E023703}">
                      <ahyp:hlinkClr xmlns:ahyp="http://schemas.microsoft.com/office/drawing/2018/hyperlinkcolor" val="tx"/>
                    </a:ext>
                  </a:extLst>
                </a:hlinkClick>
              </a:rPr>
              <a:t>MyRACP</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711458"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pic>
        <p:nvPicPr>
          <p:cNvPr id="3" name="Picture 2" descr="A qr code on a white background&#10;&#10;AI-generated content may be incorrect.">
            <a:extLst>
              <a:ext uri="{FF2B5EF4-FFF2-40B4-BE49-F238E27FC236}">
                <a16:creationId xmlns:a16="http://schemas.microsoft.com/office/drawing/2014/main" id="{5D3536D1-4771-B8F7-4720-776E994E6D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3226" y="1280581"/>
            <a:ext cx="1324884" cy="1324884"/>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04825B3A-C9C3-906C-AF71-AD48725D0A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3226" y="2766558"/>
            <a:ext cx="1324884" cy="132488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569202A1-F0D5-8C6D-C988-5AD57B3054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3225" y="4252535"/>
            <a:ext cx="1324885" cy="1324885"/>
          </a:xfrm>
          <a:prstGeom prst="rect">
            <a:avLst/>
          </a:prstGeom>
        </p:spPr>
      </p:pic>
    </p:spTree>
    <p:extLst>
      <p:ext uri="{BB962C8B-B14F-4D97-AF65-F5344CB8AC3E}">
        <p14:creationId xmlns:p14="http://schemas.microsoft.com/office/powerpoint/2010/main" val="352919054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2976442"/>
            <a:chOff x="114054" y="1651955"/>
            <a:chExt cx="5944734" cy="2976442"/>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770147"/>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a:t>
              </a: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739393" y="3875044"/>
              <a:ext cx="665444" cy="665444"/>
            </a:xfrm>
            <a:prstGeom prst="rect">
              <a:avLst/>
            </a:prstGeom>
          </p:spPr>
        </p:pic>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2" y="436155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37184" y="3860436"/>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8" y="4857116"/>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99E8CA6A-8C3A-E640-133A-E1FA6C61E317}"/>
              </a:ext>
            </a:extLst>
          </p:cNvPr>
          <p:cNvSpPr/>
          <p:nvPr/>
        </p:nvSpPr>
        <p:spPr>
          <a:xfrm>
            <a:off x="6875561" y="1562346"/>
            <a:ext cx="3959689" cy="1309643"/>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LTA location&gt;</a:t>
            </a:r>
            <a:endParaRPr lang="en-AU">
              <a:solidFill>
                <a:schemeClr val="tx1"/>
              </a:solidFill>
              <a:highlight>
                <a:srgbClr val="FFFF00"/>
              </a:highlight>
            </a:endParaRPr>
          </a:p>
        </p:txBody>
      </p:sp>
      <p:sp>
        <p:nvSpPr>
          <p:cNvPr id="7" name="Rectangle 6">
            <a:extLst>
              <a:ext uri="{FF2B5EF4-FFF2-40B4-BE49-F238E27FC236}">
                <a16:creationId xmlns:a16="http://schemas.microsoft.com/office/drawing/2014/main" id="{B2C7FF8E-C964-9A0B-63B7-49D35F3DCB0D}"/>
              </a:ext>
            </a:extLst>
          </p:cNvPr>
          <p:cNvSpPr/>
          <p:nvPr/>
        </p:nvSpPr>
        <p:spPr>
          <a:xfrm>
            <a:off x="1318969" y="1562346"/>
            <a:ext cx="3959689" cy="1914779"/>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curriculum standards location&gt;</a:t>
            </a:r>
            <a:endParaRPr lang="en-AU">
              <a:solidFill>
                <a:schemeClr val="tx1"/>
              </a:solidFill>
              <a:highlight>
                <a:srgbClr val="FFFF00"/>
              </a:highlight>
            </a:endParaRPr>
          </a:p>
        </p:txBody>
      </p:sp>
      <p:pic>
        <p:nvPicPr>
          <p:cNvPr id="5" name="Picture 4">
            <a:hlinkClick r:id="rId5"/>
            <a:extLst>
              <a:ext uri="{FF2B5EF4-FFF2-40B4-BE49-F238E27FC236}">
                <a16:creationId xmlns:a16="http://schemas.microsoft.com/office/drawing/2014/main" id="{754DBD48-7D9D-5B51-6102-2E238475062D}"/>
              </a:ext>
            </a:extLst>
          </p:cNvPr>
          <p:cNvPicPr>
            <a:picLocks noChangeAspect="1"/>
          </p:cNvPicPr>
          <p:nvPr/>
        </p:nvPicPr>
        <p:blipFill>
          <a:blip r:embed="rId6"/>
          <a:stretch>
            <a:fillRect/>
          </a:stretch>
        </p:blipFill>
        <p:spPr>
          <a:xfrm>
            <a:off x="1206360" y="1426504"/>
            <a:ext cx="4162924" cy="2482887"/>
          </a:xfrm>
          <a:prstGeom prst="rect">
            <a:avLst/>
          </a:prstGeom>
        </p:spPr>
      </p:pic>
      <p:pic>
        <p:nvPicPr>
          <p:cNvPr id="9" name="Picture 8">
            <a:hlinkClick r:id="rId7"/>
            <a:extLst>
              <a:ext uri="{FF2B5EF4-FFF2-40B4-BE49-F238E27FC236}">
                <a16:creationId xmlns:a16="http://schemas.microsoft.com/office/drawing/2014/main" id="{A9C0FB90-E2CE-F9B7-E47A-9C9353EEF78E}"/>
              </a:ext>
            </a:extLst>
          </p:cNvPr>
          <p:cNvPicPr>
            <a:picLocks noChangeAspect="1"/>
          </p:cNvPicPr>
          <p:nvPr/>
        </p:nvPicPr>
        <p:blipFill>
          <a:blip r:embed="rId6"/>
          <a:stretch>
            <a:fillRect/>
          </a:stretch>
        </p:blipFill>
        <p:spPr>
          <a:xfrm>
            <a:off x="6734571" y="1426504"/>
            <a:ext cx="4162924" cy="2482887"/>
          </a:xfrm>
          <a:prstGeom prst="rect">
            <a:avLst/>
          </a:prstGeom>
        </p:spPr>
      </p:pic>
      <p:sp>
        <p:nvSpPr>
          <p:cNvPr id="14" name="Rectangle 13">
            <a:extLst>
              <a:ext uri="{FF2B5EF4-FFF2-40B4-BE49-F238E27FC236}">
                <a16:creationId xmlns:a16="http://schemas.microsoft.com/office/drawing/2014/main" id="{72A6CFAB-F726-6D8A-112E-203720747D9A}"/>
              </a:ext>
            </a:extLst>
          </p:cNvPr>
          <p:cNvSpPr/>
          <p:nvPr/>
        </p:nvSpPr>
        <p:spPr>
          <a:xfrm>
            <a:off x="1254425" y="3087756"/>
            <a:ext cx="4114859" cy="38936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A348BEDF-A15E-B95D-1E70-7E84AE6E14F1}"/>
              </a:ext>
            </a:extLst>
          </p:cNvPr>
          <p:cNvSpPr/>
          <p:nvPr/>
        </p:nvSpPr>
        <p:spPr>
          <a:xfrm>
            <a:off x="6777420" y="3477124"/>
            <a:ext cx="4057829" cy="432267"/>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7" name="TextBox 6">
            <a:extLst>
              <a:ext uri="{FF2B5EF4-FFF2-40B4-BE49-F238E27FC236}">
                <a16:creationId xmlns:a16="http://schemas.microsoft.com/office/drawing/2014/main" id="{18DA664A-B0A4-5E71-33DA-66C72F8795A8}"/>
              </a:ext>
            </a:extLst>
          </p:cNvPr>
          <p:cNvSpPr txBox="1"/>
          <p:nvPr/>
        </p:nvSpPr>
        <p:spPr>
          <a:xfrm>
            <a:off x="883231" y="1435373"/>
            <a:ext cx="3182112" cy="2031325"/>
          </a:xfrm>
          <a:prstGeom prst="rect">
            <a:avLst/>
          </a:prstGeom>
          <a:noFill/>
        </p:spPr>
        <p:txBody>
          <a:bodyPr wrap="square" lIns="91440" tIns="45720" rIns="91440" bIns="45720" rtlCol="0" anchor="t">
            <a:spAutoFit/>
          </a:bodyPr>
          <a:lstStyle/>
          <a:p>
            <a:pPr algn="ctr"/>
            <a:r>
              <a:rPr lang="en-US" u="sng" dirty="0">
                <a:solidFill>
                  <a:srgbClr val="384967"/>
                </a:solidFill>
              </a:rPr>
              <a:t>Community Child Health</a:t>
            </a:r>
            <a:endParaRPr lang="en-US" dirty="0">
              <a:solidFill>
                <a:srgbClr val="384967"/>
              </a:solidFill>
              <a:cs typeface="Arial"/>
            </a:endParaRPr>
          </a:p>
          <a:p>
            <a:pPr algn="ctr"/>
            <a:r>
              <a:rPr lang="en-AU" dirty="0">
                <a:solidFill>
                  <a:srgbClr val="404040"/>
                </a:solidFill>
                <a:cs typeface="Arial"/>
              </a:rPr>
              <a:t>The Advanced Training curricula standards are grouped into</a:t>
            </a:r>
            <a:r>
              <a:rPr lang="en-AU" dirty="0">
                <a:solidFill>
                  <a:schemeClr val="accent2"/>
                </a:solidFill>
                <a:cs typeface="Arial"/>
              </a:rPr>
              <a:t> 14</a:t>
            </a:r>
            <a:r>
              <a:rPr lang="en-AU" dirty="0">
                <a:solidFill>
                  <a:srgbClr val="404040"/>
                </a:solidFill>
                <a:cs typeface="Arial"/>
              </a:rPr>
              <a:t> </a:t>
            </a:r>
            <a:r>
              <a:rPr lang="en-AU" dirty="0">
                <a:solidFill>
                  <a:srgbClr val="C69214"/>
                </a:solidFill>
                <a:cs typeface="Arial"/>
              </a:rPr>
              <a:t>key learning goals</a:t>
            </a:r>
            <a:r>
              <a:rPr lang="en-AU" dirty="0">
                <a:solidFill>
                  <a:srgbClr val="404040"/>
                </a:solidFill>
                <a:cs typeface="Arial"/>
              </a:rPr>
              <a:t> that guide learning, teaching, and assessment in the new programs. </a:t>
            </a:r>
            <a:endParaRPr lang="en-US" dirty="0"/>
          </a:p>
        </p:txBody>
      </p:sp>
      <p:pic>
        <p:nvPicPr>
          <p:cNvPr id="8" name="Picture 7">
            <a:extLst>
              <a:ext uri="{FF2B5EF4-FFF2-40B4-BE49-F238E27FC236}">
                <a16:creationId xmlns:a16="http://schemas.microsoft.com/office/drawing/2014/main" id="{4FB84E67-DFE6-199D-9B49-C4669317A40D}"/>
              </a:ext>
            </a:extLst>
          </p:cNvPr>
          <p:cNvPicPr>
            <a:picLocks noChangeAspect="1"/>
          </p:cNvPicPr>
          <p:nvPr/>
        </p:nvPicPr>
        <p:blipFill>
          <a:blip r:embed="rId3"/>
          <a:stretch>
            <a:fillRect/>
          </a:stretch>
        </p:blipFill>
        <p:spPr>
          <a:xfrm>
            <a:off x="4576387" y="1316345"/>
            <a:ext cx="4415213" cy="4225310"/>
          </a:xfrm>
          <a:prstGeom prst="rect">
            <a:avLst/>
          </a:prstGeom>
        </p:spPr>
      </p:pic>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3115362" y="2144558"/>
            <a:ext cx="5961274" cy="738664"/>
          </a:xfrm>
          <a:prstGeom prst="rect">
            <a:avLst/>
          </a:prstGeom>
          <a:noFill/>
        </p:spPr>
        <p:txBody>
          <a:bodyPr wrap="square" lIns="91440" tIns="45720" rIns="91440" bIns="45720" rtlCol="0" anchor="t">
            <a:spAutoFit/>
          </a:bodyPr>
          <a:lstStyle/>
          <a:p>
            <a:pPr algn="ctr"/>
            <a:r>
              <a:rPr lang="en-US" sz="1400" i="1" dirty="0"/>
              <a:t>Dr Alex, an advanced trainee in Community Child Health is asked to assess a 4-year-old boy with a developmental disability and </a:t>
            </a:r>
            <a:r>
              <a:rPr lang="en-US" sz="1400" i="1"/>
              <a:t>dysmorphic features.</a:t>
            </a:r>
            <a:endParaRPr lang="en-AU" sz="1400" i="1" dirty="0"/>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6"/>
            <a:ext cx="3925759" cy="1949764"/>
            <a:chOff x="74409" y="2852688"/>
            <a:chExt cx="3627782" cy="1694139"/>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722049"/>
            </a:xfrm>
            <a:prstGeom prst="rect">
              <a:avLst/>
            </a:prstGeom>
            <a:noFill/>
          </p:spPr>
          <p:txBody>
            <a:bodyPr wrap="square" rtlCol="0">
              <a:spAutoFit/>
            </a:bodyPr>
            <a:lstStyle/>
            <a:p>
              <a:r>
                <a:rPr lang="en-US" sz="1200" dirty="0">
                  <a:solidFill>
                    <a:srgbClr val="384967"/>
                  </a:solidFill>
                </a:rPr>
                <a:t>.Professional </a:t>
              </a:r>
              <a:r>
                <a:rPr lang="en-US" sz="1200" dirty="0" err="1">
                  <a:solidFill>
                    <a:srgbClr val="384967"/>
                  </a:solidFill>
                </a:rPr>
                <a:t>behaviours</a:t>
              </a:r>
              <a:endParaRPr lang="en-US" sz="1200" dirty="0">
                <a:solidFill>
                  <a:srgbClr val="384967"/>
                </a:solidFill>
              </a:endParaRPr>
            </a:p>
            <a:p>
              <a:pPr marL="671513" lvl="1" indent="-214313">
                <a:buFont typeface="Arial" panose="020B0604020202020204" pitchFamily="34" charset="0"/>
                <a:buChar char="•"/>
              </a:pPr>
              <a:r>
                <a:rPr lang="en-US" sz="1200" dirty="0">
                  <a:solidFill>
                    <a:srgbClr val="384967"/>
                  </a:solidFill>
                </a:rPr>
                <a:t>Medical expertise</a:t>
              </a:r>
            </a:p>
            <a:p>
              <a:pPr marL="671513" lvl="1" indent="-214313">
                <a:buFont typeface="Arial" panose="020B0604020202020204" pitchFamily="34" charset="0"/>
                <a:buChar char="•"/>
              </a:pPr>
              <a:r>
                <a:rPr lang="en-US" sz="1200" dirty="0">
                  <a:solidFill>
                    <a:srgbClr val="384967"/>
                  </a:solidFill>
                </a:rPr>
                <a:t>Communication</a:t>
              </a:r>
            </a:p>
            <a:p>
              <a:pPr marL="671513" lvl="1" indent="-214313">
                <a:buFont typeface="Arial" panose="020B0604020202020204" pitchFamily="34" charset="0"/>
                <a:buChar char="•"/>
              </a:pPr>
              <a:r>
                <a:rPr lang="en-US" sz="1200" dirty="0">
                  <a:solidFill>
                    <a:srgbClr val="384967"/>
                  </a:solidFill>
                </a:rPr>
                <a:t>Ethics and professional </a:t>
              </a:r>
              <a:r>
                <a:rPr lang="en-US" sz="1200" dirty="0" err="1">
                  <a:solidFill>
                    <a:srgbClr val="384967"/>
                  </a:solidFill>
                </a:rPr>
                <a:t>behaviour</a:t>
              </a:r>
              <a:endParaRPr lang="en-US" sz="1200" dirty="0">
                <a:solidFill>
                  <a:srgbClr val="384967"/>
                </a:solidFill>
              </a:endParaRP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384985" y="3553940"/>
            <a:ext cx="3316620" cy="1971257"/>
            <a:chOff x="5883649" y="2956456"/>
            <a:chExt cx="3064878" cy="1712814"/>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83649" y="3947221"/>
              <a:ext cx="3064878" cy="722049"/>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Assessment and management – Developmental and </a:t>
              </a:r>
              <a:r>
                <a:rPr lang="en-US" sz="1200" dirty="0" err="1">
                  <a:solidFill>
                    <a:srgbClr val="384967"/>
                  </a:solidFill>
                </a:rPr>
                <a:t>behavioural</a:t>
              </a:r>
              <a:endParaRPr lang="en-US" sz="1200" dirty="0">
                <a:solidFill>
                  <a:srgbClr val="384967"/>
                </a:solidFill>
              </a:endParaRPr>
            </a:p>
            <a:p>
              <a:pPr marL="214313" indent="-214313">
                <a:buFont typeface="Arial" panose="020B0604020202020204" pitchFamily="34" charset="0"/>
                <a:buChar char="•"/>
              </a:pPr>
              <a:r>
                <a:rPr lang="en-US" sz="1200" dirty="0">
                  <a:solidFill>
                    <a:srgbClr val="384967"/>
                  </a:solidFill>
                </a:rPr>
                <a:t>Longitudinal care</a:t>
              </a:r>
            </a:p>
            <a:p>
              <a:pPr marL="214313" indent="-214313">
                <a:buFont typeface="Arial" panose="020B0604020202020204" pitchFamily="34" charset="0"/>
                <a:buChar char="•"/>
              </a:pPr>
              <a:r>
                <a:rPr lang="en-US" sz="1200" dirty="0">
                  <a:solidFill>
                    <a:srgbClr val="384967"/>
                  </a:solidFill>
                </a:rPr>
                <a:t>Communication in child </a:t>
              </a:r>
              <a:r>
                <a:rPr lang="en-US" sz="1200" dirty="0" err="1">
                  <a:solidFill>
                    <a:srgbClr val="384967"/>
                  </a:solidFill>
                </a:rPr>
                <a:t>centred</a:t>
              </a:r>
              <a:r>
                <a:rPr lang="en-US" sz="1200" dirty="0">
                  <a:solidFill>
                    <a:srgbClr val="384967"/>
                  </a:solidFill>
                </a:rPr>
                <a:t> care</a:t>
              </a: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8149557" y="3081759"/>
            <a:ext cx="4428989" cy="1510968"/>
            <a:chOff x="2956897" y="5043077"/>
            <a:chExt cx="4092816" cy="1312874"/>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956897" y="6135324"/>
              <a:ext cx="4092816" cy="220627"/>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dirty="0">
                  <a:solidFill>
                    <a:srgbClr val="384967"/>
                  </a:solidFill>
                </a:rPr>
                <a:t>Developmental and </a:t>
              </a:r>
              <a:r>
                <a:rPr lang="en-US" sz="1200" dirty="0" err="1">
                  <a:solidFill>
                    <a:srgbClr val="384967"/>
                  </a:solidFill>
                </a:rPr>
                <a:t>behavioural</a:t>
              </a:r>
              <a:r>
                <a:rPr lang="en-US" sz="1200" dirty="0">
                  <a:solidFill>
                    <a:srgbClr val="384967"/>
                  </a:solidFill>
                </a:rPr>
                <a:t> </a:t>
              </a:r>
              <a:r>
                <a:rPr lang="en-US" sz="1200" dirty="0" err="1">
                  <a:solidFill>
                    <a:srgbClr val="384967"/>
                  </a:solidFill>
                </a:rPr>
                <a:t>paediatrics</a:t>
              </a:r>
              <a:endParaRPr lang="en-US" sz="1200" dirty="0">
                <a:solidFill>
                  <a:srgbClr val="384967"/>
                </a:solidFill>
              </a:endParaRP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31E2-36A2-A53B-EF8A-F309FC9AB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1F5C7E-9EF9-0538-0F48-5BDC45C0914F}"/>
              </a:ext>
            </a:extLst>
          </p:cNvPr>
          <p:cNvSpPr/>
          <p:nvPr/>
        </p:nvSpPr>
        <p:spPr>
          <a:xfrm>
            <a:off x="143933" y="5748867"/>
            <a:ext cx="2743200"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7AA54AFD-F47C-9012-0A25-71A853D808BB}"/>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Covering learning goals </a:t>
            </a:r>
            <a:endParaRPr lang="en-US" sz="3100"/>
          </a:p>
        </p:txBody>
      </p:sp>
      <p:sp>
        <p:nvSpPr>
          <p:cNvPr id="2" name="Straight Connector 1">
            <a:extLst>
              <a:ext uri="{FF2B5EF4-FFF2-40B4-BE49-F238E27FC236}">
                <a16:creationId xmlns:a16="http://schemas.microsoft.com/office/drawing/2014/main" id="{A06D4DCD-95B6-C568-1D8A-68FD3CBDA6C9}"/>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BFCFA303-0D95-4169-8534-51B5D02C7D2A}"/>
              </a:ext>
            </a:extLst>
          </p:cNvPr>
          <p:cNvSpPr txBox="1"/>
          <p:nvPr/>
        </p:nvSpPr>
        <p:spPr>
          <a:xfrm>
            <a:off x="623808" y="1330792"/>
            <a:ext cx="1091665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800"/>
              </a:spcBef>
            </a:pPr>
            <a:r>
              <a:rPr lang="en-US" sz="2000" b="1">
                <a:solidFill>
                  <a:srgbClr val="CB972B"/>
                </a:solidFill>
                <a:ea typeface="Calibri"/>
                <a:cs typeface="Calibri"/>
              </a:rPr>
              <a:t>Each trainee is expected to develop and demonstrate progress across all learning goals by the end of the Advanced Training program, not in every rotation.</a:t>
            </a:r>
          </a:p>
          <a:p>
            <a:pPr>
              <a:spcBef>
                <a:spcPts val="1800"/>
              </a:spcBef>
            </a:pPr>
            <a:r>
              <a:rPr lang="en-US">
                <a:ea typeface="Calibri"/>
                <a:cs typeface="Calibri"/>
              </a:rPr>
              <a:t>It is normal for some learning goals to have limited or no exposure in certain settings.</a:t>
            </a:r>
          </a:p>
          <a:p>
            <a:pPr marL="285750" indent="-285750">
              <a:spcBef>
                <a:spcPts val="1800"/>
              </a:spcBef>
              <a:buFont typeface="Wingdings" panose="05000000000000000000" pitchFamily="2" charset="2"/>
              <a:buChar char="ü"/>
            </a:pPr>
            <a:r>
              <a:rPr lang="en-US">
                <a:ea typeface="Calibri"/>
                <a:cs typeface="Calibri"/>
              </a:rPr>
              <a:t>Use your rotation plan to identify which goals can be developed in your current setting </a:t>
            </a:r>
          </a:p>
          <a:p>
            <a:pPr marL="285750" indent="-285750">
              <a:spcBef>
                <a:spcPts val="1800"/>
              </a:spcBef>
              <a:buFont typeface="Wingdings" panose="05000000000000000000" pitchFamily="2" charset="2"/>
              <a:buChar char="ü"/>
            </a:pPr>
            <a:r>
              <a:rPr lang="en-US">
                <a:ea typeface="Calibri"/>
                <a:cs typeface="Calibri"/>
              </a:rPr>
              <a:t>Use learning captures for less common, more complex tasks that may not be available during a rotation</a:t>
            </a:r>
          </a:p>
          <a:p>
            <a:pPr>
              <a:spcBef>
                <a:spcPts val="1800"/>
              </a:spcBef>
            </a:pPr>
            <a:endParaRPr lang="en-US">
              <a:ea typeface="Calibri"/>
              <a:cs typeface="Calibri"/>
            </a:endParaRPr>
          </a:p>
          <a:p>
            <a:r>
              <a:rPr lang="en-US">
                <a:ea typeface="Calibri"/>
                <a:cs typeface="Calibri"/>
              </a:rPr>
              <a:t>Progress Review Panels review evidence across all phases of training, considering overall growth rather than exposure per rotation.</a:t>
            </a:r>
            <a:endParaRPr lang="en-US">
              <a:solidFill>
                <a:srgbClr val="444444"/>
              </a:solidFill>
              <a:ea typeface="Calibri"/>
              <a:cs typeface="Calibri"/>
            </a:endParaRPr>
          </a:p>
        </p:txBody>
      </p:sp>
      <p:sp>
        <p:nvSpPr>
          <p:cNvPr id="3" name="Rectangle: Rounded Corners 2">
            <a:extLst>
              <a:ext uri="{FF2B5EF4-FFF2-40B4-BE49-F238E27FC236}">
                <a16:creationId xmlns:a16="http://schemas.microsoft.com/office/drawing/2014/main" id="{B0F47AD2-A56A-7C3E-3198-F73E9BEBE0EB}"/>
              </a:ext>
            </a:extLst>
          </p:cNvPr>
          <p:cNvSpPr/>
          <p:nvPr/>
        </p:nvSpPr>
        <p:spPr>
          <a:xfrm>
            <a:off x="838873" y="4998117"/>
            <a:ext cx="10515040" cy="1548988"/>
          </a:xfrm>
          <a:prstGeom prst="roundRect">
            <a:avLst/>
          </a:prstGeom>
          <a:solidFill>
            <a:srgbClr val="FCF3DC"/>
          </a:solidFill>
          <a:ln>
            <a:solidFill>
              <a:srgbClr val="CB97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E0019FF-C6D9-78DE-26FD-4A86DDB8D736}"/>
              </a:ext>
            </a:extLst>
          </p:cNvPr>
          <p:cNvSpPr txBox="1"/>
          <p:nvPr/>
        </p:nvSpPr>
        <p:spPr>
          <a:xfrm>
            <a:off x="931351" y="5131337"/>
            <a:ext cx="10515039" cy="1785104"/>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600"/>
              <a:t>Watch the </a:t>
            </a:r>
            <a:r>
              <a:rPr lang="en-US" sz="1600">
                <a:solidFill>
                  <a:srgbClr val="CB972B"/>
                </a:solidFill>
                <a:hlinkClick r:id="rId3">
                  <a:extLst>
                    <a:ext uri="{A12FA001-AC4F-418D-AE19-62706E023703}">
                      <ahyp:hlinkClr xmlns:ahyp="http://schemas.microsoft.com/office/drawing/2018/hyperlinkcolor" val="tx"/>
                    </a:ext>
                  </a:extLst>
                </a:hlinkClick>
              </a:rPr>
              <a:t>rotation plan on-demand workshop</a:t>
            </a:r>
            <a:r>
              <a:rPr lang="en-US" sz="1600">
                <a:solidFill>
                  <a:srgbClr val="CB972B"/>
                </a:solidFill>
              </a:rPr>
              <a:t> </a:t>
            </a:r>
            <a:r>
              <a:rPr lang="en-US" sz="1600"/>
              <a:t>to learn how to choose and track learning goals across each phase of training. </a:t>
            </a:r>
          </a:p>
          <a:p>
            <a:pPr marL="285750" indent="-285750">
              <a:spcBef>
                <a:spcPts val="1800"/>
              </a:spcBef>
              <a:buFont typeface="Arial" panose="020B0604020202020204" pitchFamily="34" charset="0"/>
              <a:buChar char="•"/>
            </a:pPr>
            <a:r>
              <a:rPr lang="en-US" sz="1600">
                <a:ea typeface="Calibri"/>
                <a:cs typeface="Calibri"/>
              </a:rPr>
              <a:t>Settings and networks are encouraged to participate in </a:t>
            </a:r>
            <a:r>
              <a:rPr lang="en-US" sz="1600">
                <a:solidFill>
                  <a:schemeClr val="accent2"/>
                </a:solidFill>
                <a:ea typeface="Calibri"/>
                <a:cs typeface="Calibri"/>
                <a:hlinkClick r:id="rId4">
                  <a:extLst>
                    <a:ext uri="{A12FA001-AC4F-418D-AE19-62706E023703}">
                      <ahyp:hlinkClr xmlns:ahyp="http://schemas.microsoft.com/office/drawing/2018/hyperlinkcolor" val="tx"/>
                    </a:ext>
                  </a:extLst>
                </a:hlinkClick>
              </a:rPr>
              <a:t>curriculum mapping</a:t>
            </a:r>
            <a:r>
              <a:rPr lang="en-US" sz="1600">
                <a:solidFill>
                  <a:schemeClr val="accent2"/>
                </a:solidFill>
                <a:ea typeface="Calibri"/>
                <a:cs typeface="Calibri"/>
              </a:rPr>
              <a:t> </a:t>
            </a:r>
            <a:r>
              <a:rPr lang="en-US" sz="1600">
                <a:ea typeface="Calibri"/>
                <a:cs typeface="Calibri"/>
              </a:rPr>
              <a:t>t</a:t>
            </a:r>
            <a:r>
              <a:rPr lang="en-US" sz="1600"/>
              <a:t>o show which learning goals are covered in their rotations and provide a resource to help trainees plan their learning.</a:t>
            </a:r>
            <a:endParaRPr lang="en-US" sz="1600">
              <a:ea typeface="Calibri"/>
              <a:cs typeface="Calibri"/>
            </a:endParaRPr>
          </a:p>
          <a:p>
            <a:pPr>
              <a:spcBef>
                <a:spcPts val="1800"/>
              </a:spcBef>
            </a:pPr>
            <a:endParaRPr lang="en-US" sz="1600">
              <a:ea typeface="Calibri"/>
              <a:cs typeface="Calibri"/>
            </a:endParaRPr>
          </a:p>
        </p:txBody>
      </p:sp>
    </p:spTree>
    <p:extLst>
      <p:ext uri="{BB962C8B-B14F-4D97-AF65-F5344CB8AC3E}">
        <p14:creationId xmlns:p14="http://schemas.microsoft.com/office/powerpoint/2010/main" val="2124651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62c7ee9f94616fbca67b26fb9a781f5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25af3840dc098b67432e29f8f86430e1"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828305-EE30-498F-A162-22DAD1C7C4D2}">
  <ds:schemaRefs>
    <ds:schemaRef ds:uri="8a45df18-1b1a-499d-90c6-d04be75f9f9a"/>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dcmitype/"/>
    <ds:schemaRef ds:uri="http://schemas.microsoft.com/office/infopath/2007/PartnerControls"/>
    <ds:schemaRef ds:uri="0b77cf3b-53b0-4276-95d6-69a9c81ff526"/>
    <ds:schemaRef ds:uri="http://purl.org/dc/terms/"/>
    <ds:schemaRef ds:uri="http://purl.org/dc/elements/1.1/"/>
  </ds:schemaRefs>
</ds:datastoreItem>
</file>

<file path=customXml/itemProps2.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3.xml><?xml version="1.0" encoding="utf-8"?>
<ds:datastoreItem xmlns:ds="http://schemas.openxmlformats.org/officeDocument/2006/customXml" ds:itemID="{A7757A0C-1C2E-4D17-943D-21C3C8C80B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5df18-1b1a-499d-90c6-d04be75f9f9a"/>
    <ds:schemaRef ds:uri="0b77cf3b-53b0-4276-95d6-69a9c81ff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150</TotalTime>
  <Words>3395</Words>
  <Application>Microsoft Office PowerPoint</Application>
  <PresentationFormat>Widescreen</PresentationFormat>
  <Paragraphs>518</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ATCR Theme</vt:lpstr>
      <vt:lpstr>Introduction to the new curriculum  2026 implementation – Advanced Training: Community Child Health</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15</cp:revision>
  <cp:lastPrinted>2019-03-29T01:57:58Z</cp:lastPrinted>
  <dcterms:created xsi:type="dcterms:W3CDTF">2016-05-05T00:00:36Z</dcterms:created>
  <dcterms:modified xsi:type="dcterms:W3CDTF">2026-05-11T23:19:34Z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