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470" r:id="rId14"/>
    <p:sldId id="2147481484" r:id="rId15"/>
    <p:sldId id="2147481485" r:id="rId16"/>
    <p:sldId id="2147481458" r:id="rId17"/>
    <p:sldId id="2147481467" r:id="rId18"/>
    <p:sldId id="2147481489" r:id="rId19"/>
    <p:sldId id="2147481491"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32B"/>
    <a:srgbClr val="CB972B"/>
    <a:srgbClr val="99720F"/>
    <a:srgbClr val="F9E8BD"/>
    <a:srgbClr val="F1CD73"/>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DF44D-3EBB-4801-87F3-BD293C0130F0}" v="6" dt="2025-10-28T04:27:08.789"/>
    <p1510:client id="{F0A43AAC-0291-48C3-BB13-1B63ADC9D18D}" v="4" dt="2025-10-29T04:18:57.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4" d="100"/>
          <a:sy n="64" d="100"/>
        </p:scale>
        <p:origin x="2274" y="82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30/11/2025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30/11/2025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Paediatric Rehabilitation Medicine,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&lt;insert months&gt;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53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30/11/2025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30/11/2025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30/11/2025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30/11/2025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14.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7.png"/><Relationship Id="rId4" Type="http://schemas.openxmlformats.org/officeDocument/2006/relationships/diagramLayout" Target="../diagrams/layout1.xml"/><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racp.edu.au/docs/default-source/trainees/advanced-training/curricula-renewal/wave-3/paediatric-rehabilitation-medicine-curriculum-standards.pdf?sfvrsn=fe71a71a_6" TargetMode="External"/><Relationship Id="rId5" Type="http://schemas.openxmlformats.org/officeDocument/2006/relationships/hyperlink" Target="https://www.racp.edu.au/docs/default-source/trainees/advanced-training/curricula-renewal/wave-3/paediatric-rehabilitation-medicine-lta-programs.pdf?sfvrsn=fa71a71a_6"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Paediatric Rehabilitation Medicine </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1754326"/>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training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Complete developmental and psychosocial training </a:t>
            </a:r>
          </a:p>
          <a:p>
            <a:pPr marL="285750" indent="-285750">
              <a:buFont typeface="Arial" panose="020B0604020202020204" pitchFamily="34" charset="0"/>
              <a:buChar char="•"/>
            </a:pPr>
            <a:r>
              <a:rPr lang="en-US" dirty="0"/>
              <a:t>Research project</a:t>
            </a:r>
          </a:p>
          <a:p>
            <a:pPr marL="285750" indent="-285750">
              <a:buFont typeface="Arial" panose="020B0604020202020204" pitchFamily="34" charset="0"/>
              <a:buChar char="•"/>
            </a:pPr>
            <a:r>
              <a:rPr lang="en-US" dirty="0"/>
              <a:t>Learning courses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learning </a:t>
            </a:r>
            <a:r>
              <a:rPr lang="en-US" dirty="0"/>
              <a:t>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a:t>
            </a:r>
            <a:r>
              <a:rPr lang="en-US" dirty="0"/>
              <a:t>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 rotation </a:t>
            </a:r>
            <a:r>
              <a:rPr lang="en-US" dirty="0"/>
              <a:t>plan (rotation plan)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a:t>
            </a:r>
            <a:r>
              <a:rPr lang="en-US" dirty="0"/>
              <a:t> progress reports</a:t>
            </a:r>
            <a:endParaRPr lang="en-AU" dirty="0"/>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2412380" y="184689"/>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6381639" y="625484"/>
            <a:ext cx="771104" cy="625692"/>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6381639" y="1506211"/>
            <a:ext cx="748453" cy="358527"/>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Cerebral palsy</a:t>
            </a:r>
            <a:endParaRPr lang="en-AU" sz="900" b="0" i="0" kern="1200" dirty="0">
              <a:solidFill>
                <a:schemeClr val="dk1"/>
              </a:solidFill>
              <a:effectLst/>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 Acquired brain injury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i="0" kern="1200" dirty="0">
                <a:solidFill>
                  <a:schemeClr val="dk1"/>
                </a:solidFill>
                <a:effectLst/>
                <a:latin typeface="Aptos" panose="020B0004020202020204" pitchFamily="34" charset="0"/>
              </a:rPr>
              <a:t>Limb differences and prosthetics</a:t>
            </a: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923330"/>
          </a:xfrm>
          <a:prstGeom prst="rect">
            <a:avLst/>
          </a:prstGeom>
          <a:noFill/>
        </p:spPr>
        <p:txBody>
          <a:bodyPr wrap="square">
            <a:spAutoFit/>
          </a:bodyPr>
          <a:lstStyle/>
          <a:p>
            <a:pPr marL="171450" indent="-171450" rtl="0" fontAlgn="base">
              <a:buFont typeface="Arial" panose="020B0604020202020204" pitchFamily="34" charset="0"/>
              <a:buChar char="•"/>
            </a:pPr>
            <a:r>
              <a:rPr lang="en-US" sz="900" dirty="0">
                <a:latin typeface="Aptos" panose="020B0004020202020204" pitchFamily="34" charset="0"/>
              </a:rPr>
              <a:t>Inpatient and outpatient management</a:t>
            </a:r>
            <a:r>
              <a:rPr lang="en-US" sz="900" b="0" i="0" kern="1200" dirty="0">
                <a:solidFill>
                  <a:schemeClr val="tx1"/>
                </a:solidFill>
                <a:effectLst/>
                <a:latin typeface="Aptos" panose="020B0004020202020204" pitchFamily="34" charset="0"/>
              </a:rPr>
              <a:t>​</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dirty="0">
                <a:latin typeface="Aptos" panose="020B0004020202020204" pitchFamily="34" charset="0"/>
              </a:rPr>
              <a:t>M</a:t>
            </a:r>
            <a:r>
              <a:rPr lang="en-US" sz="900" b="0" i="0" kern="1200" dirty="0">
                <a:solidFill>
                  <a:schemeClr val="tx1"/>
                </a:solidFill>
                <a:effectLst/>
                <a:latin typeface="Aptos" panose="020B0004020202020204" pitchFamily="34" charset="0"/>
              </a:rPr>
              <a:t>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Limb differences and prosthetics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a:rPr>
              <a:t>Cerebral palsy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0" y="560585"/>
            <a:ext cx="2452408"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a:solidFill>
                  <a:srgbClr val="384967"/>
                </a:solidFill>
                <a:latin typeface="Georgia"/>
              </a:rPr>
              <a:t>Paediatric Rehabilitation Medicine Example</a:t>
            </a:r>
          </a:p>
          <a:p>
            <a:r>
              <a:rPr lang="en-US" sz="2400" dirty="0">
                <a:solidFill>
                  <a:srgbClr val="384967"/>
                </a:solidFill>
                <a:latin typeface="Georgia"/>
              </a:rPr>
              <a:t>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dirty="0">
                <a:ln>
                  <a:noFill/>
                </a:ln>
                <a:solidFill>
                  <a:srgbClr val="384967"/>
                </a:solidFill>
                <a:effectLst/>
                <a:uLnTx/>
                <a:uFillTx/>
                <a:latin typeface="Georgia" panose="02040502050405020303" pitchFamily="18" charset="0"/>
                <a:ea typeface="+mj-ea"/>
                <a:cs typeface="+mj-cs"/>
              </a:rPr>
              <a:t>Other learning and assessment requirements</a:t>
            </a:r>
            <a:endParaRPr kumimoji="0" lang="en-AU" sz="3100" b="1" i="0" u="none" strike="noStrike" kern="1200" cap="none" spc="0" normalizeH="0" baseline="50000" noProof="0" dirty="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39DF9895-8723-11C8-8F1B-24EBC399BC5A}"/>
              </a:ext>
            </a:extLst>
          </p:cNvPr>
          <p:cNvSpPr txBox="1"/>
          <p:nvPr/>
        </p:nvSpPr>
        <p:spPr>
          <a:xfrm>
            <a:off x="2060786" y="1407482"/>
            <a:ext cx="2969325" cy="23083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Learning programs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Professional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Learning courses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lt"/>
                <a:cs typeface="Arial"/>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1952626" y="5056683"/>
            <a:ext cx="3990973"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sp>
        <p:nvSpPr>
          <p:cNvPr id="11" name="TextBox 10">
            <a:extLst>
              <a:ext uri="{FF2B5EF4-FFF2-40B4-BE49-F238E27FC236}">
                <a16:creationId xmlns:a16="http://schemas.microsoft.com/office/drawing/2014/main" id="{A0359959-E6BC-81A5-409A-E5ACCF702A61}"/>
              </a:ext>
            </a:extLst>
          </p:cNvPr>
          <p:cNvSpPr txBox="1"/>
          <p:nvPr/>
        </p:nvSpPr>
        <p:spPr>
          <a:xfrm>
            <a:off x="7301948" y="1407482"/>
            <a:ext cx="3823251" cy="23083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Research project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highlight>
                <a:srgbClr val="FFFF00"/>
              </a:highligh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highlight>
                <a:srgbClr val="FFFF00"/>
              </a:highligh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A trainee-led study involving significant involvement in design, conduct and analysis.</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highlight>
                  <a:srgbClr val="FFFF00"/>
                </a:highligh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rial"/>
                <a:ea typeface="+mn-lt"/>
                <a:cs typeface="Arial"/>
              </a:rPr>
              <a:t> </a:t>
            </a:r>
          </a:p>
        </p:txBody>
      </p:sp>
      <p:sp>
        <p:nvSpPr>
          <p:cNvPr id="12" name="TextBox 11">
            <a:extLst>
              <a:ext uri="{FF2B5EF4-FFF2-40B4-BE49-F238E27FC236}">
                <a16:creationId xmlns:a16="http://schemas.microsoft.com/office/drawing/2014/main" id="{4A052C5C-DCB3-41E9-C6EA-D6C1FCBF8E8B}"/>
              </a:ext>
            </a:extLst>
          </p:cNvPr>
          <p:cNvSpPr txBox="1"/>
          <p:nvPr/>
        </p:nvSpPr>
        <p:spPr>
          <a:xfrm>
            <a:off x="7156174" y="4952316"/>
            <a:ext cx="411479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Research Project Supervisor</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pic>
        <p:nvPicPr>
          <p:cNvPr id="10" name="Picture 9">
            <a:extLst>
              <a:ext uri="{FF2B5EF4-FFF2-40B4-BE49-F238E27FC236}">
                <a16:creationId xmlns:a16="http://schemas.microsoft.com/office/drawing/2014/main" id="{9E39BF5C-E7FD-3C26-76BD-E1B6A11EA38F}"/>
              </a:ext>
            </a:extLst>
          </p:cNvPr>
          <p:cNvPicPr>
            <a:picLocks noChangeAspect="1"/>
          </p:cNvPicPr>
          <p:nvPr/>
        </p:nvPicPr>
        <p:blipFill>
          <a:blip r:embed="rId4"/>
          <a:stretch>
            <a:fillRect/>
          </a:stretch>
        </p:blipFill>
        <p:spPr>
          <a:xfrm>
            <a:off x="2446107" y="3429000"/>
            <a:ext cx="1698695" cy="1350767"/>
          </a:xfrm>
          <a:prstGeom prst="rect">
            <a:avLst/>
          </a:prstGeom>
        </p:spPr>
      </p:pic>
      <p:pic>
        <p:nvPicPr>
          <p:cNvPr id="13" name="Picture 2" descr="Free research reading information vector">
            <a:extLst>
              <a:ext uri="{FF2B5EF4-FFF2-40B4-BE49-F238E27FC236}">
                <a16:creationId xmlns:a16="http://schemas.microsoft.com/office/drawing/2014/main" id="{6F66E177-6F09-8134-5D40-5924D5284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964820" y="3276963"/>
            <a:ext cx="1853904" cy="149474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1C664081-888C-A12F-89ED-CC2BD8961379}"/>
              </a:ext>
            </a:extLst>
          </p:cNvPr>
          <p:cNvCxnSpPr>
            <a:cxnSpLocks/>
          </p:cNvCxnSpPr>
          <p:nvPr/>
        </p:nvCxnSpPr>
        <p:spPr>
          <a:xfrm>
            <a:off x="6132237" y="1266986"/>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206971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1544839606"/>
              </p:ext>
            </p:extLst>
          </p:nvPr>
        </p:nvGraphicFramePr>
        <p:xfrm>
          <a:off x="691753" y="1152674"/>
          <a:ext cx="10640047" cy="4940734"/>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1">
                  <a:extLst>
                    <a:ext uri="{9D8B030D-6E8A-4147-A177-3AD203B41FA5}">
                      <a16:colId xmlns:a16="http://schemas.microsoft.com/office/drawing/2014/main" val="1020245342"/>
                    </a:ext>
                  </a:extLst>
                </a:gridCol>
                <a:gridCol w="1395841">
                  <a:extLst>
                    <a:ext uri="{9D8B030D-6E8A-4147-A177-3AD203B41FA5}">
                      <a16:colId xmlns:a16="http://schemas.microsoft.com/office/drawing/2014/main" val="935343356"/>
                    </a:ext>
                  </a:extLst>
                </a:gridCol>
                <a:gridCol w="1395841">
                  <a:extLst>
                    <a:ext uri="{9D8B030D-6E8A-4147-A177-3AD203B41FA5}">
                      <a16:colId xmlns:a16="http://schemas.microsoft.com/office/drawing/2014/main" val="397025310"/>
                    </a:ext>
                  </a:extLst>
                </a:gridCol>
                <a:gridCol w="1395841">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dirty="0">
                          <a:solidFill>
                            <a:srgbClr val="C69214"/>
                          </a:solidFill>
                          <a:effectLst/>
                          <a:highlight>
                            <a:srgbClr val="F2F2F2"/>
                          </a:highlight>
                          <a:latin typeface="Arial"/>
                          <a:ea typeface="Calibri"/>
                          <a:cs typeface="Times New Roman"/>
                        </a:rPr>
                        <a:t>Learning goals</a:t>
                      </a:r>
                      <a:endParaRPr lang="en-AU" sz="1100" dirty="0">
                        <a:solidFill>
                          <a:srgbClr val="404040"/>
                        </a:solidFill>
                        <a:effectLst/>
                        <a:highlight>
                          <a:srgbClr val="F2F2F2"/>
                        </a:highlight>
                        <a:latin typeface="Arial"/>
                        <a:ea typeface="Calibri"/>
                        <a:cs typeface="Times New Roman"/>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lvl="0" algn="ctr">
                        <a:lnSpc>
                          <a:spcPct val="114999"/>
                        </a:lnSpc>
                        <a:spcBef>
                          <a:spcPts val="400"/>
                        </a:spcBef>
                        <a:spcAft>
                          <a:spcPts val="400"/>
                        </a:spcAft>
                        <a:buNone/>
                      </a:pPr>
                      <a:r>
                        <a:rPr lang="en-AU" sz="1100" dirty="0">
                          <a:solidFill>
                            <a:srgbClr val="C69214"/>
                          </a:solidFill>
                          <a:effectLst/>
                          <a:highlight>
                            <a:srgbClr val="D9D9D9"/>
                          </a:highlight>
                          <a:latin typeface="Arial"/>
                          <a:ea typeface="Calibri"/>
                          <a:cs typeface="Times New Roman"/>
                        </a:rPr>
                        <a:t>Entry into training</a:t>
                      </a:r>
                    </a:p>
                  </a:txBody>
                  <a:tcPr marL="41166" marR="41166" marT="0" marB="0" anchor="ctr">
                    <a:lnL w="12700">
                      <a:solidFill>
                        <a:srgbClr val="D9D9D9"/>
                      </a:solidFill>
                    </a:lnL>
                    <a:lnR w="0">
                      <a:noFill/>
                    </a:lnR>
                    <a:lnT w="0">
                      <a:noFill/>
                    </a:lnT>
                    <a:lnB w="0">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a:ea typeface="Calibri"/>
                          <a:cs typeface="Times New Roman"/>
                        </a:rPr>
                        <a:t>Specialty foundation</a:t>
                      </a:r>
                      <a:endParaRPr lang="en-AU" sz="1100" dirty="0">
                        <a:solidFill>
                          <a:srgbClr val="404040"/>
                        </a:solidFill>
                        <a:effectLst/>
                        <a:highlight>
                          <a:srgbClr val="D9D9D9"/>
                        </a:highlight>
                        <a:latin typeface="Arial"/>
                        <a:ea typeface="Calibri"/>
                        <a:cs typeface="Times New Roman"/>
                      </a:endParaRPr>
                    </a:p>
                  </a:txBody>
                  <a:tcPr marL="41167" marR="41167" marT="0" marB="0" anchor="ctr">
                    <a:lnL w="12700" cap="flat" cmpd="sng" algn="ctr">
                      <a:no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a:ea typeface="Calibri"/>
                          <a:cs typeface="Times New Roman"/>
                        </a:rPr>
                        <a:t>Specialty consolidation</a:t>
                      </a:r>
                      <a:endParaRPr lang="en-AU" sz="1100" dirty="0">
                        <a:solidFill>
                          <a:srgbClr val="404040"/>
                        </a:solidFill>
                        <a:effectLst/>
                        <a:highlight>
                          <a:srgbClr val="D9D9D9"/>
                        </a:highlight>
                        <a:latin typeface="Arial"/>
                        <a:ea typeface="Calibri"/>
                        <a:cs typeface="Times New Roman"/>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a:ea typeface="Calibri"/>
                          <a:cs typeface="Times New Roman"/>
                        </a:rPr>
                        <a:t>Transition to fellowship</a:t>
                      </a:r>
                      <a:endParaRPr lang="en-AU" sz="1100" dirty="0">
                        <a:solidFill>
                          <a:srgbClr val="404040"/>
                        </a:solidFill>
                        <a:effectLst/>
                        <a:highlight>
                          <a:srgbClr val="D9D9D9"/>
                        </a:highlight>
                        <a:latin typeface="Arial"/>
                        <a:ea typeface="Calibri"/>
                        <a:cs typeface="Times New Roman"/>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a:ea typeface="Calibri"/>
                          <a:cs typeface="Arial"/>
                        </a:rPr>
                        <a:t>01. Professional behaviours</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FFFFFF"/>
                          </a:solidFill>
                          <a:effectLst/>
                          <a:uLnTx/>
                          <a:uFillTx/>
                          <a:latin typeface="Arial"/>
                        </a:rPr>
                        <a:t>Level 5 </a:t>
                      </a:r>
                      <a:endParaRPr kumimoji="0" lang="en-US" dirty="0"/>
                    </a:p>
                  </a:txBody>
                  <a:tcPr marL="41166" marR="41166" marT="0" marB="0">
                    <a:lnL w="12700">
                      <a:solidFill>
                        <a:srgbClr val="D9D9D9"/>
                      </a:solidFill>
                    </a:lnL>
                    <a:lnR w="12700">
                      <a:solidFill>
                        <a:srgbClr val="D9D9D9"/>
                      </a:solidFill>
                    </a:lnR>
                    <a:lnT w="0">
                      <a:noFill/>
                    </a:lnT>
                    <a:lnB w="12700">
                      <a:solidFill>
                        <a:srgbClr val="D9D9D9"/>
                      </a:solidFill>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02. Team leadership</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 </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03. Supervision and teaching</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3 </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04. Quality improvement</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 </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05. Clinical assessment and management </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 </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06. Management of transitions in care</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 </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34734">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07. Longitudinal care</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 </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08. Communication with patients</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 </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09. Prescribing</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 </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10. Procedures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 </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11. Investigations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 </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12. Clinic management </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 </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13. Foundations of paediatric rehabilitation medicine </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 </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14. Acquired brain injury</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15. Cerebral palsy</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16. Spinal cord injury and disease</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17. Congenital spinal conditions</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18. Limb differences and prosthetics </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19. Hypertonicity and movement disorders</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12992330"/>
                  </a:ext>
                </a:extLst>
              </a:tr>
              <a:tr h="215840">
                <a:tc>
                  <a:txBody>
                    <a:bodyPr/>
                    <a:lstStyle/>
                    <a:p>
                      <a:pPr>
                        <a:lnSpc>
                          <a:spcPct val="115000"/>
                        </a:lnSpc>
                        <a:spcBef>
                          <a:spcPts val="200"/>
                        </a:spcBef>
                        <a:spcAft>
                          <a:spcPts val="200"/>
                        </a:spcAft>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20. Musculoskeletal, neuromuscular and other specific conditions requiring rehabilitation </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125076"/>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457200" lvl="1"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paediatric rehabilitation medicine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hlinkClick r:id="rId5"/>
              </a:rPr>
              <a:t>paediatric-rehabilitation-medicine-lta-programs.pdf</a:t>
            </a:r>
            <a:endParaRPr lang="en-AU" dirty="0">
              <a:solidFill>
                <a:schemeClr val="tx1"/>
              </a:solidFill>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hlinkClick r:id="rId6"/>
              </a:rPr>
              <a:t>paediatric-rehabilitation-medicine-curriculum-standards.pdf</a:t>
            </a:r>
            <a:endParaRPr lang="en-AU" dirty="0">
              <a:solidFill>
                <a:schemeClr val="tx1"/>
              </a:solidFill>
            </a:endParaRPr>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585323"/>
          </a:xfrm>
          <a:prstGeom prst="rect">
            <a:avLst/>
          </a:prstGeom>
          <a:noFill/>
        </p:spPr>
        <p:txBody>
          <a:bodyPr wrap="square" lIns="91440" tIns="45720" rIns="91440" bIns="45720" rtlCol="0" anchor="t">
            <a:spAutoFit/>
          </a:bodyPr>
          <a:lstStyle/>
          <a:p>
            <a:pPr algn="ctr"/>
            <a:r>
              <a:rPr lang="en-US" u="sng" dirty="0">
                <a:solidFill>
                  <a:srgbClr val="384967"/>
                </a:solidFill>
                <a:cs typeface="Arial"/>
              </a:rPr>
              <a:t>Paediatric Rehabilitation Medicine </a:t>
            </a: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
        <p:nvSpPr>
          <p:cNvPr id="6" name="Rectangle 5">
            <a:extLst>
              <a:ext uri="{FF2B5EF4-FFF2-40B4-BE49-F238E27FC236}">
                <a16:creationId xmlns:a16="http://schemas.microsoft.com/office/drawing/2014/main" id="{F3BC333E-1BAA-0506-98F1-4A4B0F41C7CA}"/>
              </a:ext>
            </a:extLst>
          </p:cNvPr>
          <p:cNvSpPr/>
          <p:nvPr/>
        </p:nvSpPr>
        <p:spPr>
          <a:xfrm>
            <a:off x="4323425" y="781235"/>
            <a:ext cx="510466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highlight>
                <a:srgbClr val="FFFF00"/>
              </a:highlight>
            </a:endParaRPr>
          </a:p>
        </p:txBody>
      </p:sp>
      <p:pic>
        <p:nvPicPr>
          <p:cNvPr id="5" name="Picture 4">
            <a:extLst>
              <a:ext uri="{FF2B5EF4-FFF2-40B4-BE49-F238E27FC236}">
                <a16:creationId xmlns:a16="http://schemas.microsoft.com/office/drawing/2014/main" id="{A2E8D87F-BC0C-BCD6-3298-F8348FA5D3E5}"/>
              </a:ext>
            </a:extLst>
          </p:cNvPr>
          <p:cNvPicPr>
            <a:picLocks noChangeAspect="1"/>
          </p:cNvPicPr>
          <p:nvPr/>
        </p:nvPicPr>
        <p:blipFill>
          <a:blip r:embed="rId3"/>
          <a:stretch>
            <a:fillRect/>
          </a:stretch>
        </p:blipFill>
        <p:spPr>
          <a:xfrm>
            <a:off x="4903350" y="891944"/>
            <a:ext cx="3944810" cy="5699987"/>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738664"/>
          </a:xfrm>
          <a:prstGeom prst="rect">
            <a:avLst/>
          </a:prstGeom>
          <a:noFill/>
        </p:spPr>
        <p:txBody>
          <a:bodyPr wrap="square" lIns="91440" tIns="45720" rIns="91440" bIns="45720" rtlCol="0" anchor="t">
            <a:spAutoFit/>
          </a:bodyPr>
          <a:lstStyle/>
          <a:p>
            <a:pPr algn="ctr"/>
            <a:r>
              <a:rPr lang="en-US" sz="1400" i="1" dirty="0"/>
              <a:t>Dr Alex, an Advanced Trainee in paediatric rehabilitation medicine, is tasked with the management of a 16-year-old patient who is experiencing visual disturbances following a recent traumatic brain injury. </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2319096"/>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Ethics and professional behaviour</a:t>
              </a:r>
            </a:p>
            <a:p>
              <a:pPr marL="671513" lvl="1" indent="-214313">
                <a:buFont typeface="Arial" panose="020B0604020202020204" pitchFamily="34" charset="0"/>
                <a:buChar char="•"/>
              </a:pPr>
              <a:r>
                <a:rPr lang="en-US" sz="1200" dirty="0">
                  <a:solidFill>
                    <a:srgbClr val="384967"/>
                  </a:solidFill>
                </a:rPr>
                <a:t>Judgement and decision making</a:t>
              </a:r>
            </a:p>
            <a:p>
              <a:pPr marL="671513" lvl="1" indent="-214313">
                <a:buFont typeface="Arial" panose="020B0604020202020204" pitchFamily="34" charset="0"/>
                <a:buChar char="•"/>
              </a:pPr>
              <a:r>
                <a:rPr lang="en-US" sz="1200" dirty="0">
                  <a:solidFill>
                    <a:srgbClr val="384967"/>
                  </a:solidFill>
                </a:rPr>
                <a:t>Leadership, management, and teamwork</a:t>
              </a:r>
              <a:endParaRPr lang="en-AU"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75469" y="4576728"/>
            <a:ext cx="3316620" cy="2155923"/>
            <a:chOff x="5883649" y="2956456"/>
            <a:chExt cx="3064878" cy="187326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88250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Team leadership</a:t>
              </a:r>
            </a:p>
            <a:p>
              <a:pPr marL="214313" indent="-214313">
                <a:buFont typeface="Arial" panose="020B0604020202020204" pitchFamily="34" charset="0"/>
                <a:buChar char="•"/>
              </a:pPr>
              <a:r>
                <a:rPr lang="en-US" sz="1200" dirty="0">
                  <a:solidFill>
                    <a:srgbClr val="384967"/>
                  </a:solidFill>
                </a:rPr>
                <a:t>05. Clinical assessment and management</a:t>
              </a:r>
            </a:p>
            <a:p>
              <a:pPr marL="214313" indent="-214313">
                <a:buFont typeface="Arial" panose="020B0604020202020204" pitchFamily="34" charset="0"/>
                <a:buChar char="•"/>
              </a:pPr>
              <a:r>
                <a:rPr lang="en-US" sz="1200" dirty="0">
                  <a:solidFill>
                    <a:srgbClr val="384967"/>
                  </a:solidFill>
                </a:rPr>
                <a:t>06. Management of transitions in care</a:t>
              </a:r>
            </a:p>
            <a:p>
              <a:pPr marL="214313" indent="-214313">
                <a:buFont typeface="Arial" panose="020B0604020202020204" pitchFamily="34" charset="0"/>
                <a:buChar char="•"/>
              </a:pPr>
              <a:r>
                <a:rPr lang="en-US" sz="1200" dirty="0">
                  <a:solidFill>
                    <a:srgbClr val="384967"/>
                  </a:solidFill>
                </a:rPr>
                <a:t>08. Communication with patients</a:t>
              </a:r>
            </a:p>
            <a:p>
              <a:pPr marL="214313" indent="-214313">
                <a:buFont typeface="Arial" panose="020B0604020202020204" pitchFamily="34" charset="0"/>
                <a:buChar char="•"/>
              </a:pPr>
              <a:r>
                <a:rPr lang="en-US" sz="1200" dirty="0">
                  <a:solidFill>
                    <a:srgbClr val="384967"/>
                  </a:solidFill>
                </a:rPr>
                <a:t>11. Investigations</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49557" y="3081758"/>
            <a:ext cx="4428989" cy="1695633"/>
            <a:chOff x="2956897" y="5043077"/>
            <a:chExt cx="4092816" cy="1473329"/>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381082"/>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cs typeface="Arial"/>
                </a:rPr>
                <a:t>13. Foundations of paediatric rehabilitation medicine </a:t>
              </a:r>
            </a:p>
            <a:p>
              <a:pPr marL="214313" indent="-214313">
                <a:buFont typeface="Arial" panose="020B0604020202020204" pitchFamily="34" charset="0"/>
                <a:buChar char="•"/>
              </a:pPr>
              <a:r>
                <a:rPr lang="en-US" sz="1200" dirty="0">
                  <a:solidFill>
                    <a:srgbClr val="384967"/>
                  </a:solidFill>
                  <a:cs typeface="Arial"/>
                </a:rPr>
                <a:t>14. Acquired brain injury</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f6eb72ebc15e93a06c3cc0b47ee184a6">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da9506e265ea60a6dbcdaaddc321a43d"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B35E32-C6CB-4E97-A355-FE27FB771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3.xml><?xml version="1.0" encoding="utf-8"?>
<ds:datastoreItem xmlns:ds="http://schemas.openxmlformats.org/officeDocument/2006/customXml" ds:itemID="{27828305-EE30-498F-A162-22DAD1C7C4D2}">
  <ds:schemaRefs>
    <ds:schemaRef ds:uri="http://schemas.openxmlformats.org/package/2006/metadata/core-properties"/>
    <ds:schemaRef ds:uri="0b77cf3b-53b0-4276-95d6-69a9c81ff526"/>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8a45df18-1b1a-499d-90c6-d04be75f9f9a"/>
  </ds:schemaRefs>
</ds:datastoreItem>
</file>

<file path=docProps/app.xml><?xml version="1.0" encoding="utf-8"?>
<Properties xmlns="http://schemas.openxmlformats.org/officeDocument/2006/extended-properties" xmlns:vt="http://schemas.openxmlformats.org/officeDocument/2006/docPropsVTypes">
  <TotalTime>155</TotalTime>
  <Words>3494</Words>
  <Application>Microsoft Office PowerPoint</Application>
  <PresentationFormat>Widescreen</PresentationFormat>
  <Paragraphs>559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2026 implementation – Advanced Training: Paediatric Rehabilitation Medicine </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Eleanor Darton-Rooke</cp:lastModifiedBy>
  <cp:revision>21</cp:revision>
  <cp:lastPrinted>2019-03-29T01:57:58Z</cp:lastPrinted>
  <dcterms:created xsi:type="dcterms:W3CDTF">2016-05-05T00:00:36Z</dcterms:created>
  <dcterms:modified xsi:type="dcterms:W3CDTF">2025-12-01T03:26:43Z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