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9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FD5CD-8C82-4BD1-B733-4E503F6F7175}" v="5" dt="2025-10-22T04:13:05.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Sexual Health Medicine,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8.png"/><Relationship Id="rId4" Type="http://schemas.openxmlformats.org/officeDocument/2006/relationships/diagramLayout" Target="../diagrams/layout1.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Sexual Health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2 logbooks</a:t>
            </a:r>
          </a:p>
          <a:p>
            <a:pPr marL="285750" indent="-285750">
              <a:buFont typeface="Arial" panose="020B0604020202020204" pitchFamily="34" charset="0"/>
              <a:buChar char="•"/>
            </a:pPr>
            <a:r>
              <a:rPr lang="en-US" dirty="0"/>
              <a:t>Learning courses</a:t>
            </a:r>
          </a:p>
          <a:p>
            <a:pPr marL="285750" indent="-285750">
              <a:buFont typeface="Arial" panose="020B0604020202020204" pitchFamily="34" charset="0"/>
              <a:buChar char="•"/>
            </a:pPr>
            <a:r>
              <a:rPr lang="en-US" dirty="0"/>
              <a:t>Research project </a:t>
            </a:r>
          </a:p>
          <a:p>
            <a:pPr marL="285750" indent="-285750">
              <a:buFont typeface="Arial" panose="020B0604020202020204" pitchFamily="34" charset="0"/>
              <a:buChar char="•"/>
            </a:pPr>
            <a:r>
              <a:rPr lang="en-US" dirty="0"/>
              <a:t>Exit examination</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Tree>
    <p:extLst>
      <p:ext uri="{BB962C8B-B14F-4D97-AF65-F5344CB8AC3E}">
        <p14:creationId xmlns:p14="http://schemas.microsoft.com/office/powerpoint/2010/main" val="15734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indent="-171450">
              <a:buFont typeface="Arial" panose="020B0604020202020204" pitchFamily="34" charset="0"/>
              <a:buChar char="•"/>
              <a:defRPr/>
            </a:pPr>
            <a:r>
              <a:rPr lang="en-AU" sz="900" dirty="0">
                <a:solidFill>
                  <a:schemeClr val="dk1"/>
                </a:solidFill>
                <a:latin typeface="Aptos"/>
              </a:rPr>
              <a:t>Sexual function and dysfunction</a:t>
            </a:r>
            <a:endParaRPr lang="en-AU" sz="900" b="0" i="0" kern="1200" dirty="0">
              <a:solidFill>
                <a:schemeClr val="dk1"/>
              </a:solidFill>
              <a:effectLst/>
              <a:latin typeface="Aptos"/>
            </a:endParaRPr>
          </a:p>
          <a:p>
            <a:pPr marL="171450" indent="-171450">
              <a:buFont typeface="Arial" panose="020B0604020202020204" pitchFamily="34" charset="0"/>
              <a:buChar char="•"/>
              <a:defRPr/>
            </a:pPr>
            <a:r>
              <a:rPr lang="en-AU" sz="900" b="0" kern="1200" dirty="0">
                <a:solidFill>
                  <a:schemeClr val="dk1"/>
                </a:solidFill>
                <a:effectLst/>
                <a:latin typeface="Aptos"/>
              </a:rPr>
              <a:t> </a:t>
            </a:r>
            <a:r>
              <a:rPr lang="en-AU" sz="900" dirty="0">
                <a:solidFill>
                  <a:schemeClr val="dk1"/>
                </a:solidFill>
                <a:latin typeface="Aptos"/>
              </a:rPr>
              <a:t>Dermatological conditions</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Consultations</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r>
              <a:rPr lang="en-US" sz="900" b="0" i="0" kern="1200" dirty="0">
                <a:solidFill>
                  <a:schemeClr val="tx1"/>
                </a:solidFill>
                <a:effectLst/>
                <a:highlight>
                  <a:srgbClr val="FFFF00"/>
                </a:highlight>
                <a:latin typeface="Aptos" panose="020B0004020202020204" pitchFamily="34" charset="0"/>
              </a:rPr>
              <a:t>​</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Sexual function and dysfunction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Dermatological conditions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34986" y="584262"/>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Sexual Health Medicine 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62742" y="1407482"/>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9352863" y="1407082"/>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392785" y="4973562"/>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9334649" y="4987802"/>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797900" y="3270652"/>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610658" y="3389397"/>
            <a:ext cx="1607794" cy="1278484"/>
          </a:xfrm>
          <a:prstGeom prst="rect">
            <a:avLst/>
          </a:prstGeom>
        </p:spPr>
      </p:pic>
      <p:sp>
        <p:nvSpPr>
          <p:cNvPr id="4" name="TextBox 3">
            <a:extLst>
              <a:ext uri="{FF2B5EF4-FFF2-40B4-BE49-F238E27FC236}">
                <a16:creationId xmlns:a16="http://schemas.microsoft.com/office/drawing/2014/main" id="{E48452BF-FF7E-463B-707D-3E98AEDA5CE3}"/>
              </a:ext>
            </a:extLst>
          </p:cNvPr>
          <p:cNvSpPr txBox="1"/>
          <p:nvPr/>
        </p:nvSpPr>
        <p:spPr>
          <a:xfrm>
            <a:off x="3049406" y="1883685"/>
            <a:ext cx="3111022" cy="1692771"/>
          </a:xfrm>
          <a:prstGeom prst="rect">
            <a:avLst/>
          </a:prstGeom>
          <a:noFill/>
        </p:spPr>
        <p:txBody>
          <a:bodyPr wrap="square" lIns="91440" tIns="45720" rIns="91440" bIns="45720" rtlCol="0" anchor="t">
            <a:spAutoFit/>
          </a:bodyPr>
          <a:lstStyle/>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p:txBody>
      </p:sp>
      <p:sp>
        <p:nvSpPr>
          <p:cNvPr id="6" name="TextBox 5">
            <a:extLst>
              <a:ext uri="{FF2B5EF4-FFF2-40B4-BE49-F238E27FC236}">
                <a16:creationId xmlns:a16="http://schemas.microsoft.com/office/drawing/2014/main" id="{941A9385-8FC0-E8AD-ED6B-A221771AE47E}"/>
              </a:ext>
            </a:extLst>
          </p:cNvPr>
          <p:cNvSpPr txBox="1"/>
          <p:nvPr/>
        </p:nvSpPr>
        <p:spPr>
          <a:xfrm>
            <a:off x="3304303" y="4973562"/>
            <a:ext cx="2287587"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433E35"/>
              </a:solidFill>
            </a:endParaRPr>
          </a:p>
          <a:p>
            <a:endParaRPr lang="en-US" sz="1400" dirty="0">
              <a:solidFill>
                <a:srgbClr val="433E35"/>
              </a:solidFill>
            </a:endParaRPr>
          </a:p>
          <a:p>
            <a:endParaRPr lang="en-US" sz="1400" dirty="0">
              <a:solidFill>
                <a:srgbClr val="433E35"/>
              </a:solidFill>
            </a:endParaRPr>
          </a:p>
          <a:p>
            <a:r>
              <a:rPr lang="en-US" sz="1400" b="1" dirty="0">
                <a:solidFill>
                  <a:srgbClr val="384967"/>
                </a:solidFill>
              </a:rPr>
              <a:t>Roles involved:</a:t>
            </a:r>
            <a:endParaRPr lang="en-US" sz="1400" dirty="0">
              <a:solidFill>
                <a:srgbClr val="433E35"/>
              </a:solidFill>
              <a:cs typeface="Arial"/>
            </a:endParaRPr>
          </a:p>
          <a:p>
            <a:pPr marL="285750" indent="-285750">
              <a:buFont typeface="Arial,Sans-Serif"/>
              <a:buChar char="•"/>
            </a:pPr>
            <a:r>
              <a:rPr lang="en-US" sz="1400" dirty="0">
                <a:solidFill>
                  <a:srgbClr val="384967"/>
                </a:solidFill>
              </a:rPr>
              <a:t>Trainee</a:t>
            </a:r>
            <a:endParaRPr lang="en-US" sz="1400" dirty="0">
              <a:solidFill>
                <a:srgbClr val="433E35"/>
              </a:solidFill>
              <a:cs typeface="Arial"/>
            </a:endParaRPr>
          </a:p>
        </p:txBody>
      </p:sp>
      <p:sp>
        <p:nvSpPr>
          <p:cNvPr id="9" name="TextBox 8">
            <a:extLst>
              <a:ext uri="{FF2B5EF4-FFF2-40B4-BE49-F238E27FC236}">
                <a16:creationId xmlns:a16="http://schemas.microsoft.com/office/drawing/2014/main" id="{E9C99ECD-F967-AD76-FD26-2FAF8023F6ED}"/>
              </a:ext>
            </a:extLst>
          </p:cNvPr>
          <p:cNvSpPr txBox="1"/>
          <p:nvPr/>
        </p:nvSpPr>
        <p:spPr>
          <a:xfrm>
            <a:off x="2723319" y="1407482"/>
            <a:ext cx="3345028" cy="369332"/>
          </a:xfrm>
          <a:prstGeom prst="rect">
            <a:avLst/>
          </a:prstGeom>
          <a:noFill/>
        </p:spPr>
        <p:txBody>
          <a:bodyPr wrap="square">
            <a:spAutoFit/>
          </a:bodyPr>
          <a:lstStyle/>
          <a:p>
            <a:pPr algn="ctr"/>
            <a:r>
              <a:rPr lang="en-US" b="1" dirty="0">
                <a:solidFill>
                  <a:srgbClr val="384967"/>
                </a:solidFill>
              </a:rPr>
              <a:t>Logbooks</a:t>
            </a:r>
            <a:endParaRPr lang="en-US" dirty="0"/>
          </a:p>
        </p:txBody>
      </p:sp>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BEDA89-A9C9-D2D1-8217-0061D76D7470}"/>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Box 5">
            <a:extLst>
              <a:ext uri="{FF2B5EF4-FFF2-40B4-BE49-F238E27FC236}">
                <a16:creationId xmlns:a16="http://schemas.microsoft.com/office/drawing/2014/main" id="{D2428145-4C64-41B6-C8BB-0EA78C131B56}"/>
              </a:ext>
            </a:extLst>
          </p:cNvPr>
          <p:cNvSpPr txBox="1"/>
          <p:nvPr/>
        </p:nvSpPr>
        <p:spPr>
          <a:xfrm>
            <a:off x="6001657" y="1407082"/>
            <a:ext cx="3159003" cy="150810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384967"/>
                </a:solidFill>
              </a:rPr>
              <a:t>Exit examination</a:t>
            </a:r>
          </a:p>
          <a:p>
            <a:pPr algn="ctr"/>
            <a:endParaRPr lang="en-US" b="1" dirty="0">
              <a:solidFill>
                <a:srgbClr val="384965"/>
              </a:solidFill>
            </a:endParaRPr>
          </a:p>
          <a:p>
            <a:pPr algn="ctr"/>
            <a:endParaRPr lang="en-US" sz="1400" dirty="0">
              <a:solidFill>
                <a:schemeClr val="tx2"/>
              </a:solidFill>
              <a:ea typeface="+mn-lt"/>
              <a:cs typeface="+mn-lt"/>
            </a:endParaRPr>
          </a:p>
          <a:p>
            <a:pPr algn="ctr"/>
            <a:r>
              <a:rPr lang="en-US" sz="1400" dirty="0">
                <a:solidFill>
                  <a:schemeClr val="tx2"/>
                </a:solidFill>
                <a:ea typeface="+mn-lt"/>
                <a:cs typeface="+mn-lt"/>
              </a:rPr>
              <a:t>The exit examination will evaluate trainees’ overall knowledge on the practice of sexual health medicine. </a:t>
            </a:r>
          </a:p>
        </p:txBody>
      </p:sp>
      <p:sp>
        <p:nvSpPr>
          <p:cNvPr id="16" name="TextBox 22">
            <a:extLst>
              <a:ext uri="{FF2B5EF4-FFF2-40B4-BE49-F238E27FC236}">
                <a16:creationId xmlns:a16="http://schemas.microsoft.com/office/drawing/2014/main" id="{48BC22B1-CE88-B9B6-7EF7-94E61D8074B3}"/>
              </a:ext>
            </a:extLst>
          </p:cNvPr>
          <p:cNvSpPr txBox="1"/>
          <p:nvPr/>
        </p:nvSpPr>
        <p:spPr>
          <a:xfrm>
            <a:off x="6492608" y="4987802"/>
            <a:ext cx="2472323" cy="16004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384967"/>
                </a:solidFill>
              </a:rPr>
              <a:t>When: </a:t>
            </a:r>
            <a:r>
              <a:rPr lang="en-US" sz="1400" dirty="0">
                <a:solidFill>
                  <a:srgbClr val="384967"/>
                </a:solidFill>
              </a:rPr>
              <a:t>During the third year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p>
          <a:p>
            <a:pPr marL="285750" indent="-285750">
              <a:buFont typeface="Arial" panose="020B0604020202020204" pitchFamily="34" charset="0"/>
              <a:buChar char="•"/>
            </a:pPr>
            <a:r>
              <a:rPr lang="en-US" sz="1400" dirty="0">
                <a:solidFill>
                  <a:srgbClr val="384967"/>
                </a:solidFill>
                <a:cs typeface="Arial"/>
              </a:rPr>
              <a:t>Examiner</a:t>
            </a:r>
          </a:p>
        </p:txBody>
      </p:sp>
      <p:sp>
        <p:nvSpPr>
          <p:cNvPr id="2" name="Freeform 2">
            <a:extLst>
              <a:ext uri="{FF2B5EF4-FFF2-40B4-BE49-F238E27FC236}">
                <a16:creationId xmlns:a16="http://schemas.microsoft.com/office/drawing/2014/main" id="{8F27C3E3-BA7F-2689-BC04-6E88027DAC27}"/>
              </a:ext>
            </a:extLst>
          </p:cNvPr>
          <p:cNvSpPr/>
          <p:nvPr/>
        </p:nvSpPr>
        <p:spPr>
          <a:xfrm>
            <a:off x="3722161" y="3377252"/>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pic>
        <p:nvPicPr>
          <p:cNvPr id="5" name="Picture 4">
            <a:extLst>
              <a:ext uri="{FF2B5EF4-FFF2-40B4-BE49-F238E27FC236}">
                <a16:creationId xmlns:a16="http://schemas.microsoft.com/office/drawing/2014/main" id="{073E761D-B12C-99C1-5A44-810C330B987A}"/>
              </a:ext>
            </a:extLst>
          </p:cNvPr>
          <p:cNvPicPr>
            <a:picLocks noChangeAspect="1"/>
          </p:cNvPicPr>
          <p:nvPr/>
        </p:nvPicPr>
        <p:blipFill>
          <a:blip r:embed="rId9"/>
          <a:stretch>
            <a:fillRect/>
          </a:stretch>
        </p:blipFill>
        <p:spPr>
          <a:xfrm>
            <a:off x="6931707" y="3328085"/>
            <a:ext cx="1300434" cy="1200912"/>
          </a:xfrm>
          <a:prstGeom prst="rect">
            <a:avLst/>
          </a:prstGeom>
        </p:spPr>
      </p:pic>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512235133"/>
              </p:ext>
            </p:extLst>
          </p:nvPr>
        </p:nvGraphicFramePr>
        <p:xfrm>
          <a:off x="691753" y="1152674"/>
          <a:ext cx="10640047" cy="476849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1066105917"/>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a:ea typeface="Calibri"/>
                          <a:cs typeface="Times New Roman"/>
                        </a:rPr>
                        <a:t>Learning goals</a:t>
                      </a:r>
                      <a:endParaRPr lang="en-AU" sz="1100" dirty="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dirty="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foundation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consolidation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Transition to fellowship</a:t>
                      </a:r>
                      <a:endParaRPr lang="en-AU" sz="1100" dirty="0">
                        <a:solidFill>
                          <a:srgbClr val="404040"/>
                        </a:solidFill>
                        <a:effectLst/>
                        <a:highlight>
                          <a:srgbClr val="D9D9D9"/>
                        </a:highlight>
                        <a:latin typeface="Arial"/>
                        <a:ea typeface="Calibri"/>
                        <a:cs typeface="Times New Roman"/>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a:ea typeface="Calibri"/>
                          <a:cs typeface="Arial"/>
                        </a:rPr>
                        <a:t>01. Professional behaviours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FFFFFF"/>
                          </a:solidFill>
                          <a:effectLst/>
                          <a:uLnTx/>
                          <a:uFillTx/>
                          <a:latin typeface="Arial"/>
                        </a:rPr>
                        <a:t>Level 5 </a:t>
                      </a:r>
                      <a:endParaRPr kumimoji="0" lang="en-US" dirty="0"/>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05. Clinical assessment and management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06. Management of transitions in care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07. Emergency and longitudinal care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08. Communication with patients </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09. Prescribing</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10. Investigations and procedures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11. Clinic management</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12. Scientific foundations and basic principles of sexual health medicine</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13. Infections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14. HIV</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15. Dermatological conditions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16. Sexual function and dysfunction</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200"/>
                        </a:spcBef>
                        <a:spcAft>
                          <a:spcPts val="200"/>
                        </a:spcAft>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17. Reproductive health</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 Gender-affirming care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19. Sexual assault</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712992330"/>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a:ea typeface="Calibri"/>
                          <a:cs typeface="Arial"/>
                        </a:rPr>
                        <a:t>20. Public health </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0772794"/>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Sexual Health Medicine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Sexual Health Medicine</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512365" y="781235"/>
            <a:ext cx="491572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FBDA9A46-4094-821D-70BD-7AE7B3C5290F}"/>
              </a:ext>
            </a:extLst>
          </p:cNvPr>
          <p:cNvPicPr>
            <a:picLocks noChangeAspect="1"/>
          </p:cNvPicPr>
          <p:nvPr/>
        </p:nvPicPr>
        <p:blipFill>
          <a:blip r:embed="rId3"/>
          <a:stretch>
            <a:fillRect/>
          </a:stretch>
        </p:blipFill>
        <p:spPr>
          <a:xfrm>
            <a:off x="4923183" y="896753"/>
            <a:ext cx="4128052" cy="569388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Sexual Health Medicine, is tasked with managing a 32-year-old female patient presenting with genital ulcerations, later diagnosed as herpes simplex virus.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08. Communication with patients</a:t>
              </a:r>
            </a:p>
            <a:p>
              <a:pPr marL="214313" indent="-214313">
                <a:buFont typeface="Arial" panose="020B0604020202020204" pitchFamily="34" charset="0"/>
                <a:buChar char="•"/>
              </a:pPr>
              <a:r>
                <a:rPr lang="en-US" sz="1200" dirty="0">
                  <a:solidFill>
                    <a:srgbClr val="384967"/>
                  </a:solidFill>
                </a:rPr>
                <a:t>09. Prescribing</a:t>
              </a:r>
            </a:p>
            <a:p>
              <a:pPr marL="214313" indent="-214313">
                <a:buFont typeface="Arial" panose="020B0604020202020204" pitchFamily="34" charset="0"/>
                <a:buChar char="•"/>
              </a:pPr>
              <a:r>
                <a:rPr lang="en-US" sz="1200" dirty="0">
                  <a:solidFill>
                    <a:srgbClr val="384967"/>
                  </a:solidFill>
                </a:rPr>
                <a:t>10. Investigations and procedures </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763012" y="3065758"/>
            <a:ext cx="4361256"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12. Scientific foundations and basic principles of sexual health medicine</a:t>
              </a:r>
            </a:p>
            <a:p>
              <a:pPr marL="214313" indent="-214313">
                <a:buFont typeface="Arial" panose="020B0604020202020204" pitchFamily="34" charset="0"/>
                <a:buChar char="•"/>
              </a:pPr>
              <a:r>
                <a:rPr lang="en-US" sz="1200" dirty="0">
                  <a:solidFill>
                    <a:srgbClr val="384967"/>
                  </a:solidFill>
                  <a:cs typeface="Arial"/>
                </a:rPr>
                <a:t>13. Infections</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7AF05A-AA2E-4E39-9F44-6FD161D65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27828305-EE30-498F-A162-22DAD1C7C4D2}">
  <ds:schemaRefs>
    <ds:schemaRef ds:uri="http://purl.org/dc/elements/1.1/"/>
    <ds:schemaRef ds:uri="http://schemas.microsoft.com/office/2006/documentManagement/types"/>
    <ds:schemaRef ds:uri="http://purl.org/dc/terms/"/>
    <ds:schemaRef ds:uri="8a45df18-1b1a-499d-90c6-d04be75f9f9a"/>
    <ds:schemaRef ds:uri="http://www.w3.org/XML/1998/namespace"/>
    <ds:schemaRef ds:uri="http://schemas.microsoft.com/office/infopath/2007/PartnerControls"/>
    <ds:schemaRef ds:uri="http://purl.org/dc/dcmitype/"/>
    <ds:schemaRef ds:uri="http://schemas.openxmlformats.org/package/2006/metadata/core-properties"/>
    <ds:schemaRef ds:uri="0b77cf3b-53b0-4276-95d6-69a9c81ff52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289</TotalTime>
  <Words>3536</Words>
  <Application>Microsoft Office PowerPoint</Application>
  <PresentationFormat>Widescreen</PresentationFormat>
  <Paragraphs>574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Sexual Health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31</cp:revision>
  <cp:lastPrinted>2019-03-29T01:57:58Z</cp:lastPrinted>
  <dcterms:created xsi:type="dcterms:W3CDTF">2016-05-05T00:00:36Z</dcterms:created>
  <dcterms:modified xsi:type="dcterms:W3CDTF">2025-12-01T03:31:21Z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