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90" r:id="rId18"/>
    <p:sldId id="2147481489"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58756C72-7D98-E92E-3244-71F4D67910B5}" name="Eliza Doneva" initials="ED" userId="S::Eliza.Doneva@racp.edu.au::14a71c2a-e4a5-4c92-aa96-58a0bd32eca9"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99720F"/>
    <a:srgbClr val="CB972B"/>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9E433-8DD3-4F06-8962-96C6B07C35E7}" v="6" dt="2025-10-28T04:30:28.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Rheumatology (PCH),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Rheumatology (</a:t>
            </a:r>
            <a:r>
              <a:rPr lang="en-US" sz="2400" dirty="0" err="1">
                <a:solidFill>
                  <a:schemeClr val="accent2"/>
                </a:solidFill>
              </a:rPr>
              <a:t>Paediatrics</a:t>
            </a:r>
            <a:r>
              <a:rPr lang="en-US" sz="2400" dirty="0">
                <a:solidFill>
                  <a:schemeClr val="accent2"/>
                </a:solidFill>
              </a:rPr>
              <a:t> &amp; Child Health)</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121958"/>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883135" y="1317563"/>
            <a:ext cx="8999819" cy="2062103"/>
          </a:xfrm>
          <a:prstGeom prst="rect">
            <a:avLst/>
          </a:prstGeom>
          <a:noFill/>
        </p:spPr>
        <p:txBody>
          <a:bodyPr wrap="square" rtlCol="0">
            <a:spAutoFit/>
          </a:bodyPr>
          <a:lstStyle/>
          <a:p>
            <a:r>
              <a:rPr lang="en-US" sz="1600" b="1" dirty="0"/>
              <a:t>Requirements over the course of training </a:t>
            </a:r>
          </a:p>
          <a:p>
            <a:pPr marL="285750" indent="-285750">
              <a:buFont typeface="Arial" panose="020B0604020202020204" pitchFamily="34" charset="0"/>
              <a:buChar char="•"/>
            </a:pPr>
            <a:r>
              <a:rPr lang="en-US" sz="1600" dirty="0"/>
              <a:t>1 training application </a:t>
            </a:r>
          </a:p>
          <a:p>
            <a:pPr marL="285750" indent="-285750">
              <a:buFont typeface="Arial" panose="020B0604020202020204" pitchFamily="34" charset="0"/>
              <a:buChar char="•"/>
            </a:pPr>
            <a:r>
              <a:rPr lang="en-US" sz="1600" dirty="0"/>
              <a:t>Complete at least 36 months FTE training - professional experience</a:t>
            </a:r>
          </a:p>
          <a:p>
            <a:pPr marL="285750" indent="-285750">
              <a:buFont typeface="Arial" panose="020B0604020202020204" pitchFamily="34" charset="0"/>
              <a:buChar char="•"/>
            </a:pPr>
            <a:r>
              <a:rPr lang="en-US" sz="1600" dirty="0"/>
              <a:t>Complete developmental and psychosocial training </a:t>
            </a:r>
          </a:p>
          <a:p>
            <a:pPr marL="285750" indent="-285750">
              <a:buFont typeface="Arial" panose="020B0604020202020204" pitchFamily="34" charset="0"/>
              <a:buChar char="•"/>
            </a:pPr>
            <a:r>
              <a:rPr lang="en-US" sz="1600" dirty="0"/>
              <a:t>1 abstract or poster presentation at a national or international meeting</a:t>
            </a:r>
          </a:p>
          <a:p>
            <a:pPr marL="285750" indent="-285750">
              <a:buFont typeface="Arial" panose="020B0604020202020204" pitchFamily="34" charset="0"/>
              <a:buChar char="•"/>
            </a:pPr>
            <a:r>
              <a:rPr lang="en-US" sz="1600" dirty="0"/>
              <a:t>2 presentations at trainee teaching/journal club (per phase)</a:t>
            </a:r>
          </a:p>
          <a:p>
            <a:pPr marL="285750" indent="-285750">
              <a:buFont typeface="Arial" panose="020B0604020202020204" pitchFamily="34" charset="0"/>
              <a:buChar char="•"/>
            </a:pPr>
            <a:r>
              <a:rPr lang="en-US" sz="1600" dirty="0"/>
              <a:t>Learning course</a:t>
            </a:r>
          </a:p>
          <a:p>
            <a:pPr marL="285750" indent="-285750">
              <a:buFont typeface="Arial" panose="020B0604020202020204" pitchFamily="34" charset="0"/>
              <a:buChar char="•"/>
            </a:pPr>
            <a:r>
              <a:rPr lang="en-US" sz="1600"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a:t>
            </a:r>
            <a:r>
              <a:rPr lang="en-US" dirty="0"/>
              <a:t>otation plan (rotation plan)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296361" y="168872"/>
            <a:ext cx="3603096"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Vasculitis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Intra-articular steroid injection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rtl="0" fontAlgn="base"/>
            <a:r>
              <a:rPr lang="en-US" sz="900" b="0" i="0" kern="1200" dirty="0">
                <a:solidFill>
                  <a:schemeClr val="tx1"/>
                </a:solidFill>
                <a:effectLst/>
                <a:latin typeface="Aptos" panose="020B0004020202020204" pitchFamily="34" charset="0"/>
              </a:rPr>
              <a:t>​</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59127"/>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indent="-228600">
              <a:spcBef>
                <a:spcPts val="100"/>
              </a:spcBef>
              <a:spcAft>
                <a:spcPts val="300"/>
              </a:spcAft>
              <a:buFont typeface="+mj-lt"/>
              <a:buAutoNum type="arabicPeriod"/>
            </a:pPr>
            <a:r>
              <a:rPr lang="en-US" sz="900" dirty="0">
                <a:solidFill>
                  <a:srgbClr val="404040"/>
                </a:solidFill>
                <a:latin typeface="Arial" panose="020B0604020202020204" pitchFamily="34" charset="0"/>
                <a:cs typeface="Arial" panose="020B0604020202020204" pitchFamily="34" charset="0"/>
              </a:rPr>
              <a:t>Vasculitis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indent="-228600">
              <a:buFont typeface="+mj-lt"/>
              <a:buAutoNum type="arabicPeriod"/>
              <a:defRPr/>
            </a:pPr>
            <a:r>
              <a:rPr lang="en-US" sz="900" dirty="0">
                <a:solidFill>
                  <a:srgbClr val="404040"/>
                </a:solidFill>
                <a:latin typeface="Arial" panose="020B0604020202020204" pitchFamily="34" charset="0"/>
                <a:cs typeface="Arial" panose="020B0604020202020204" pitchFamily="34" charset="0"/>
              </a:rPr>
              <a:t>Intra-articular steroid injection</a:t>
            </a:r>
            <a:endParaRPr lang="en-AU" sz="900" b="0" kern="1200" dirty="0">
              <a:solidFill>
                <a:schemeClr val="dk1"/>
              </a:solidFill>
              <a:effectLst/>
              <a:highlight>
                <a:srgbClr val="FFFF00"/>
              </a:highlight>
              <a:latin typeface="Apto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2" y="379324"/>
            <a:ext cx="2180039"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000" dirty="0">
                <a:solidFill>
                  <a:srgbClr val="384967"/>
                </a:solidFill>
                <a:latin typeface="Georgia"/>
              </a:rPr>
              <a:t>Rheumatology (PCH)</a:t>
            </a:r>
          </a:p>
          <a:p>
            <a:r>
              <a:rPr lang="en-US" sz="2000" dirty="0">
                <a:solidFill>
                  <a:srgbClr val="384967"/>
                </a:solidFill>
                <a:latin typeface="Georgia"/>
              </a:rPr>
              <a:t>Example</a:t>
            </a:r>
          </a:p>
          <a:p>
            <a:r>
              <a:rPr lang="en-US" sz="2000" dirty="0">
                <a:solidFill>
                  <a:srgbClr val="384967"/>
                </a:solidFill>
                <a:latin typeface="Georgia"/>
              </a:rPr>
              <a:t>Training Journey</a:t>
            </a:r>
            <a:endParaRPr lang="en-US" sz="20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1240269710"/>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9DF9895-8723-11C8-8F1B-24EBC399BC5A}"/>
              </a:ext>
            </a:extLst>
          </p:cNvPr>
          <p:cNvSpPr txBox="1"/>
          <p:nvPr/>
        </p:nvSpPr>
        <p:spPr>
          <a:xfrm>
            <a:off x="2060786" y="1407482"/>
            <a:ext cx="2969325" cy="273921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Learning courses</a:t>
            </a:r>
          </a:p>
          <a:p>
            <a:pPr marL="285750" indent="-285750">
              <a:buFont typeface="Arial" panose="020B0604020202020204" pitchFamily="34" charset="0"/>
              <a:buChar char="•"/>
              <a:defRPr/>
            </a:pPr>
            <a:r>
              <a:rPr lang="en-US" sz="1400" dirty="0">
                <a:solidFill>
                  <a:srgbClr val="384965"/>
                </a:solidFill>
              </a:rPr>
              <a:t>Meeting attendance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496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1952626" y="5056683"/>
            <a:ext cx="39909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7301948" y="1407482"/>
            <a:ext cx="3823251"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7156174" y="4952316"/>
            <a:ext cx="411479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4"/>
          <a:stretch>
            <a:fillRect/>
          </a:stretch>
        </p:blipFill>
        <p:spPr>
          <a:xfrm>
            <a:off x="2446107" y="3429000"/>
            <a:ext cx="1698695" cy="1350767"/>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64820" y="3276963"/>
            <a:ext cx="1853904" cy="14947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C664081-888C-A12F-89ED-CC2BD8961379}"/>
              </a:ext>
            </a:extLst>
          </p:cNvPr>
          <p:cNvCxnSpPr>
            <a:cxnSpLocks/>
          </p:cNvCxnSpPr>
          <p:nvPr/>
        </p:nvCxnSpPr>
        <p:spPr>
          <a:xfrm>
            <a:off x="61322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4071653660"/>
              </p:ext>
            </p:extLst>
          </p:nvPr>
        </p:nvGraphicFramePr>
        <p:xfrm>
          <a:off x="691753" y="979800"/>
          <a:ext cx="10640051" cy="5696865"/>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4290032605"/>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0" dirty="0">
                          <a:solidFill>
                            <a:srgbClr val="CC990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At entry into training</a:t>
                      </a:r>
                      <a:endParaRPr lang="en-AU" sz="1100" b="0" dirty="0">
                        <a:solidFill>
                          <a:srgbClr val="404040"/>
                        </a:solidFill>
                        <a:effectLst/>
                        <a:highlight>
                          <a:srgbClr val="D9D9D9"/>
                        </a:highlight>
                        <a:latin typeface="Arial" panose="020B0604020202020204" pitchFamily="34" charset="0"/>
                        <a:ea typeface="Calibri" panose="020F0502020204030204" pitchFamily="34" charset="0"/>
                        <a:cs typeface="Arial" panose="020B0604020202020204" pitchFamily="34"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marL="0" indent="0" algn="thaiDist">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36000"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marL="0" indent="0" algn="thaiDist">
                        <a:lnSpc>
                          <a:spcPct val="115000"/>
                        </a:lnSpc>
                        <a:spcBef>
                          <a:spcPts val="200"/>
                        </a:spcBef>
                        <a:spcAft>
                          <a:spcPts val="200"/>
                        </a:spcAft>
                        <a:buFontTx/>
                        <a:buNone/>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marL="0" indent="0" algn="thaiDist">
                        <a:lnSpc>
                          <a:spcPct val="115000"/>
                        </a:lnSpc>
                        <a:spcBef>
                          <a:spcPts val="200"/>
                        </a:spcBef>
                        <a:spcAft>
                          <a:spcPts val="200"/>
                        </a:spcAft>
                        <a:buFontTx/>
                        <a:buNone/>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03. Supervision and teaching</a:t>
                      </a: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marL="0" indent="0" algn="thaiDist" rtl="0" fontAlgn="base">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marL="0" indent="0" algn="thaiDist" rtl="0" fontAlgn="base">
                        <a:buFontTx/>
                        <a:buNone/>
                      </a:pPr>
                      <a:r>
                        <a:rPr lang="en-US" sz="1100" b="1" kern="1200" dirty="0">
                          <a:solidFill>
                            <a:srgbClr val="404040"/>
                          </a:solidFill>
                          <a:effectLst/>
                          <a:latin typeface="Arial" panose="020B0604020202020204" pitchFamily="34" charset="0"/>
                          <a:ea typeface="Calibri"/>
                          <a:cs typeface="Arial" panose="020B0604020202020204" pitchFamily="34" charset="0"/>
                        </a:rPr>
                        <a:t>06. Management of transitions in care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Acute care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08. Longitudinal care</a:t>
                      </a:r>
                      <a:endParaRPr lang="en-AU" sz="1100" b="1" strike="sngStrike"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marL="0" indent="0" algn="thaiDist" rtl="0" fontAlgn="base">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09. Communication with patients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 Prescribing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11. Procedures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 Investigations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marL="0" indent="0" algn="thaiDist"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Clinic management </a:t>
                      </a: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marL="0" indent="0" algn="thaiDist" defTabSz="1280160" rtl="0" eaLnBrk="1" fontAlgn="base" latinLnBrk="0" hangingPunct="1">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a:t>
                      </a:r>
                      <a:r>
                        <a:rPr lang="en-US" sz="1100" b="1"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a:t>
                      </a: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Foundations of paediatric rheumatology </a:t>
                      </a:r>
                      <a:endPar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161844">
                <a:tc>
                  <a:txBody>
                    <a:bodyPr/>
                    <a:lstStyle/>
                    <a:p>
                      <a:pPr marL="0" indent="0" algn="thaiDist"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 </a:t>
                      </a:r>
                      <a:r>
                        <a:rPr lang="en-AU" sz="1100" b="1" kern="12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Intra-articular steroid injection</a:t>
                      </a:r>
                      <a:endPar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3600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193654">
                <a:tc>
                  <a:txBody>
                    <a:bodyPr/>
                    <a:lstStyle/>
                    <a:p>
                      <a:pPr algn="thaiDist">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100" b="1" kern="1200" dirty="0">
                          <a:solidFill>
                            <a:srgbClr val="40404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Arthritis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3600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gn="thaiDist">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100" b="1" kern="1200" dirty="0">
                          <a:solidFill>
                            <a:srgbClr val="40404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Systemic lupus erythematosus and related conditions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3600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marL="0" marR="0" lvl="0" indent="0" algn="thaiDist" defTabSz="914400" rtl="0" eaLnBrk="1" fontAlgn="auto" latinLnBrk="0" hangingPunct="1">
                        <a:lnSpc>
                          <a:spcPct val="115000"/>
                        </a:lnSpc>
                        <a:spcBef>
                          <a:spcPts val="800"/>
                        </a:spcBef>
                        <a:spcAft>
                          <a:spcPts val="800"/>
                        </a:spcAft>
                        <a:buClrTx/>
                        <a:buSzTx/>
                        <a:buFontTx/>
                        <a:buNone/>
                        <a:tabLst/>
                        <a:defRPr/>
                      </a:pPr>
                      <a:r>
                        <a:rPr lang="en-AU" sz="1100" b="1" kern="1200" dirty="0">
                          <a:solidFill>
                            <a:srgbClr val="404040"/>
                          </a:solidFill>
                          <a:effectLst/>
                          <a:highlight>
                            <a:srgbClr val="F2F2F2"/>
                          </a:highlight>
                          <a:latin typeface="Arial" panose="020B0604020202020204" pitchFamily="34" charset="0"/>
                          <a:ea typeface="Times New Roman" panose="02020603050405020304" pitchFamily="18" charset="0"/>
                          <a:cs typeface="Arial" panose="020B0604020202020204" pitchFamily="34" charset="0"/>
                        </a:rPr>
                        <a:t>18. Juvenile dermatomyositis</a:t>
                      </a:r>
                      <a:endParaRPr lang="en-AU" sz="1100" b="1" kern="1200"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endParaRPr>
                    </a:p>
                  </a:txBody>
                  <a:tcPr marL="3600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gn="thaiDist">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Scleroderma</a:t>
                      </a: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algn="thaiDist">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 Vasculitis</a:t>
                      </a: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015813250"/>
                  </a:ext>
                </a:extLst>
              </a:tr>
              <a:tr h="215840">
                <a:tc>
                  <a:txBody>
                    <a:bodyPr/>
                    <a:lstStyle/>
                    <a:p>
                      <a:pPr algn="thaiDist">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21. Autoinflammatory conditions</a:t>
                      </a: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67903521"/>
                  </a:ext>
                </a:extLst>
              </a:tr>
              <a:tr h="215840">
                <a:tc>
                  <a:txBody>
                    <a:bodyPr/>
                    <a:lstStyle/>
                    <a:p>
                      <a:pPr algn="thaiDist">
                        <a:lnSpc>
                          <a:spcPct val="115000"/>
                        </a:lnSpc>
                        <a:spcBef>
                          <a:spcPts val="200"/>
                        </a:spcBef>
                        <a:spcAft>
                          <a:spcPts val="200"/>
                        </a:spcAft>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22. Non-inflammatory musculoskeletal and rheumatic disorders</a:t>
                      </a:r>
                    </a:p>
                  </a:txBody>
                  <a:tcPr marL="36000"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30786870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Rheumatology (PCH)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rPr>
              <a:t>Rheumatology – </a:t>
            </a:r>
            <a:r>
              <a:rPr lang="en-AU" u="sng" dirty="0">
                <a:solidFill>
                  <a:srgbClr val="384967"/>
                </a:solidFill>
              </a:rPr>
              <a:t>Paediatrics</a:t>
            </a:r>
            <a:r>
              <a:rPr lang="en-US" u="sng" dirty="0">
                <a:solidFill>
                  <a:srgbClr val="384967"/>
                </a:solidFill>
              </a:rPr>
              <a:t> and Child Health</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6" name="Picture 5">
            <a:extLst>
              <a:ext uri="{FF2B5EF4-FFF2-40B4-BE49-F238E27FC236}">
                <a16:creationId xmlns:a16="http://schemas.microsoft.com/office/drawing/2014/main" id="{AF6337CE-3032-63F7-A92F-1CE2781536A1}"/>
              </a:ext>
            </a:extLst>
          </p:cNvPr>
          <p:cNvPicPr>
            <a:picLocks noChangeAspect="1"/>
          </p:cNvPicPr>
          <p:nvPr/>
        </p:nvPicPr>
        <p:blipFill>
          <a:blip r:embed="rId3"/>
          <a:stretch>
            <a:fillRect/>
          </a:stretch>
        </p:blipFill>
        <p:spPr>
          <a:xfrm>
            <a:off x="5048251" y="880596"/>
            <a:ext cx="3627305" cy="5786914"/>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954107"/>
          </a:xfrm>
          <a:prstGeom prst="rect">
            <a:avLst/>
          </a:prstGeom>
          <a:noFill/>
        </p:spPr>
        <p:txBody>
          <a:bodyPr wrap="square" lIns="91440" tIns="45720" rIns="91440" bIns="45720" rtlCol="0" anchor="t">
            <a:spAutoFit/>
          </a:bodyPr>
          <a:lstStyle/>
          <a:p>
            <a:pPr algn="ctr"/>
            <a:r>
              <a:rPr lang="en-US" sz="1400" i="1" dirty="0"/>
              <a:t>Dr Alex, an Advanced Trainee in </a:t>
            </a:r>
            <a:r>
              <a:rPr lang="en-US" sz="1400" i="1" dirty="0" err="1"/>
              <a:t>paediatric</a:t>
            </a:r>
            <a:r>
              <a:rPr lang="en-US" sz="1400" i="1" dirty="0"/>
              <a:t> rheumatology, is managing a 10-year-old patient presenting with persistent swelling and pain in her left knee, accompanied by morning stiffness lasting over six weeks. The presentation raises a strong suspicion of juvenile idiopathic arthritis (JIA).</a:t>
            </a:r>
            <a:endParaRPr lang="en-AU" sz="1400" i="1" dirty="0">
              <a:highlight>
                <a:srgbClr val="FFFF00"/>
              </a:highlight>
            </a:endParaRPr>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27860" y="4418210"/>
            <a:ext cx="3316620" cy="2390694"/>
            <a:chOff x="5839654" y="2818722"/>
            <a:chExt cx="3064878" cy="2077261"/>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687346" y="2818722"/>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39654" y="3853024"/>
              <a:ext cx="3064878"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09. Communication with patients</a:t>
              </a:r>
            </a:p>
            <a:p>
              <a:pPr marL="214313" indent="-214313">
                <a:buFont typeface="Arial" panose="020B0604020202020204" pitchFamily="34" charset="0"/>
                <a:buChar char="•"/>
              </a:pPr>
              <a:r>
                <a:rPr lang="en-US" sz="1200" dirty="0">
                  <a:solidFill>
                    <a:srgbClr val="384967"/>
                  </a:solidFill>
                </a:rPr>
                <a:t>11. Procedures</a:t>
              </a:r>
            </a:p>
            <a:p>
              <a:pPr marL="214313" indent="-214313">
                <a:buFont typeface="Arial" panose="020B0604020202020204" pitchFamily="34" charset="0"/>
                <a:buChar char="•"/>
              </a:pPr>
              <a:r>
                <a:rPr lang="en-US" sz="1200" dirty="0">
                  <a:solidFill>
                    <a:srgbClr val="384967"/>
                  </a:solidFill>
                </a:rPr>
                <a:t>12 Investigations</a:t>
              </a: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14. Foundations of </a:t>
              </a:r>
              <a:r>
                <a:rPr lang="en-US" sz="1200" dirty="0" err="1">
                  <a:solidFill>
                    <a:srgbClr val="384967"/>
                  </a:solidFill>
                </a:rPr>
                <a:t>paediatric</a:t>
              </a:r>
              <a:r>
                <a:rPr lang="en-US" sz="1200" dirty="0">
                  <a:solidFill>
                    <a:srgbClr val="384967"/>
                  </a:solidFill>
                </a:rPr>
                <a:t> rheumatology</a:t>
              </a:r>
            </a:p>
            <a:p>
              <a:pPr marL="214313" indent="-214313">
                <a:buFont typeface="Arial" panose="020B0604020202020204" pitchFamily="34" charset="0"/>
                <a:buChar char="•"/>
              </a:pPr>
              <a:r>
                <a:rPr lang="en-US" sz="1200" dirty="0">
                  <a:solidFill>
                    <a:schemeClr val="tx2"/>
                  </a:solidFill>
                  <a:latin typeface="Arial" panose="020B0604020202020204" pitchFamily="34" charset="0"/>
                  <a:cs typeface="Arial" panose="020B0604020202020204" pitchFamily="34" charset="0"/>
                </a:rPr>
                <a:t>15. Intra-articular steroid injection</a:t>
              </a:r>
              <a:endParaRPr lang="en-US" sz="1200" dirty="0">
                <a:solidFill>
                  <a:schemeClr val="tx2"/>
                </a:solidFill>
              </a:endParaRPr>
            </a:p>
            <a:p>
              <a:pPr marL="214313" indent="-214313">
                <a:buFont typeface="Arial" panose="020B0604020202020204" pitchFamily="34" charset="0"/>
                <a:buChar char="•"/>
              </a:pPr>
              <a:r>
                <a:rPr lang="en-US" sz="1200" dirty="0">
                  <a:solidFill>
                    <a:srgbClr val="384967"/>
                  </a:solidFill>
                </a:rPr>
                <a:t>16. Arthritis</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http://schemas.microsoft.com/office/2006/documentManagement/types"/>
    <ds:schemaRef ds:uri="http://schemas.openxmlformats.org/package/2006/metadata/core-properties"/>
    <ds:schemaRef ds:uri="0b77cf3b-53b0-4276-95d6-69a9c81ff526"/>
    <ds:schemaRef ds:uri="http://www.w3.org/XML/1998/namespace"/>
    <ds:schemaRef ds:uri="http://schemas.microsoft.com/office/infopath/2007/PartnerControls"/>
    <ds:schemaRef ds:uri="http://purl.org/dc/terms/"/>
    <ds:schemaRef ds:uri="8a45df18-1b1a-499d-90c6-d04be75f9f9a"/>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32B3B1A9-2E79-4E03-96B5-257E2D72E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3553</Words>
  <Application>Microsoft Office PowerPoint</Application>
  <PresentationFormat>Widescreen</PresentationFormat>
  <Paragraphs>574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Rheumatology (Paediatrics &amp; Child Health)</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10</cp:revision>
  <cp:lastPrinted>2019-03-29T01:57:58Z</cp:lastPrinted>
  <dcterms:created xsi:type="dcterms:W3CDTF">2016-05-05T00:00:36Z</dcterms:created>
  <dcterms:modified xsi:type="dcterms:W3CDTF">2025-12-01T03:30:07Z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