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notesMasterIdLst>
    <p:notesMasterId r:id="rId27"/>
  </p:notesMasterIdLst>
  <p:handoutMasterIdLst>
    <p:handoutMasterId r:id="rId28"/>
  </p:handoutMasterIdLst>
  <p:sldIdLst>
    <p:sldId id="2147481456" r:id="rId5"/>
    <p:sldId id="2147481457" r:id="rId6"/>
    <p:sldId id="2147481475" r:id="rId7"/>
    <p:sldId id="2147481476" r:id="rId8"/>
    <p:sldId id="2147481477" r:id="rId9"/>
    <p:sldId id="2147481452" r:id="rId10"/>
    <p:sldId id="2147481453" r:id="rId11"/>
    <p:sldId id="2147481469" r:id="rId12"/>
    <p:sldId id="2147481495" r:id="rId13"/>
    <p:sldId id="2147481470" r:id="rId14"/>
    <p:sldId id="2147481484" r:id="rId15"/>
    <p:sldId id="2147481485" r:id="rId16"/>
    <p:sldId id="2147481458" r:id="rId17"/>
    <p:sldId id="2147481467" r:id="rId18"/>
    <p:sldId id="2147481490" r:id="rId19"/>
    <p:sldId id="2147481491" r:id="rId20"/>
    <p:sldId id="2147481448" r:id="rId21"/>
    <p:sldId id="261" r:id="rId22"/>
    <p:sldId id="2147481474" r:id="rId23"/>
    <p:sldId id="2147481450" r:id="rId24"/>
    <p:sldId id="2147481442" r:id="rId25"/>
    <p:sldId id="2147481492" r:id="rId26"/>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D73"/>
    <a:srgbClr val="F9E8BD"/>
    <a:srgbClr val="E9B32B"/>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8DAB10C-8DE0-4B05-AB3C-140DB557C00D}" v="5" dt="2025-10-22T04:14:10.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8" y="64"/>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8/10/relationships/authors" Target="authors.xml"/><Relationship Id="rId8" Type="http://schemas.openxmlformats.org/officeDocument/2006/relationships/slide" Target="slides/slide4.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557214"/>
          <a:ext cx="8402320" cy="1292850"/>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3112" y="620326"/>
        <a:ext cx="8276096" cy="1166626"/>
      </dsp:txXfrm>
    </dsp:sp>
    <dsp:sp modelId="{1E5D78C1-6F9F-4761-AFFB-3F2FEC6684AA}">
      <dsp:nvSpPr>
        <dsp:cNvPr id="0" name=""/>
        <dsp:cNvSpPr/>
      </dsp:nvSpPr>
      <dsp:spPr>
        <a:xfrm>
          <a:off x="0" y="2090168"/>
          <a:ext cx="8402320" cy="1292850"/>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3112" y="2153280"/>
        <a:ext cx="8276096" cy="1166626"/>
      </dsp:txXfrm>
    </dsp:sp>
    <dsp:sp modelId="{1FD26981-7F25-4E81-B95B-683E8A2A5C8E}">
      <dsp:nvSpPr>
        <dsp:cNvPr id="0" name=""/>
        <dsp:cNvSpPr/>
      </dsp:nvSpPr>
      <dsp:spPr>
        <a:xfrm>
          <a:off x="0" y="3593504"/>
          <a:ext cx="8402320" cy="1292850"/>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3112" y="3656616"/>
        <a:ext cx="8276096" cy="116662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30/11/2025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30/11/2025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learning.racp.edu.au/course/index.php?categoryid=52"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my.racp.edu.au/"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Rheumatology (AM),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dirty="0"/>
              <a:t>Here we have the learning and assessment programs information. Over the course of training, trainees are required to complete </a:t>
            </a:r>
            <a:r>
              <a:rPr lang="en-US" b="1" dirty="0"/>
              <a:t>&lt;insert months&gt; </a:t>
            </a:r>
            <a:r>
              <a:rPr lang="en-US" dirty="0"/>
              <a:t>months of full time clinical experience, 1 rotation plan per rotation and a variety of learning courses. </a:t>
            </a:r>
          </a:p>
          <a:p>
            <a:r>
              <a:rPr lang="en-US" dirty="0"/>
              <a:t>Per phase of training,  there are assessment program requirements. Here we have outlined the requirements for the foundation year of training. </a:t>
            </a:r>
          </a:p>
          <a:p>
            <a:r>
              <a:rPr lang="en-US" dirty="0"/>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As per our overall learning journey, in each rotation, steps 2, 3 and 4 are repeated. This cycle is planning learning using the rotation plan, demonstrating achievement towards learning goals via the assessment tools and being rated by a Rotation Supervisor in a Rotation Progress Report.  The progress decision occurs at the end of the final rotation for a phase.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13</a:t>
            </a:fld>
            <a:endParaRPr lang="en-AU"/>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16955300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&lt;read slide&gt;</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&lt;share links with participants&gt; </a:t>
            </a:r>
            <a:r>
              <a:rPr lang="en-US">
                <a:hlinkClick r:id="rId3"/>
              </a:rPr>
              <a:t>RACP eLearning portal </a:t>
            </a:r>
            <a:r>
              <a:rPr lang="en-US"/>
              <a:t>  </a:t>
            </a:r>
            <a:r>
              <a:rPr lang="en-US" err="1">
                <a:hlinkClick r:id="rId4"/>
              </a:rPr>
              <a:t>MyRACP</a:t>
            </a:r>
            <a:endParaRPr lang="en-US"/>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a:latin typeface="Arial"/>
                <a:ea typeface="Calibri"/>
                <a:cs typeface="Arial"/>
                <a:hlinkClick r:id="rId3"/>
              </a:rPr>
              <a:t>Rotation plan (video)</a:t>
            </a:r>
          </a:p>
          <a:p>
            <a:pPr marL="0" indent="0">
              <a:buFont typeface="Arial"/>
              <a:buNone/>
              <a:defRPr/>
            </a:pPr>
            <a:r>
              <a:rPr lang="en-US">
                <a:latin typeface="Arial"/>
                <a:ea typeface="Calibri"/>
                <a:cs typeface="Arial"/>
                <a:hlinkClick r:id="rId4"/>
              </a:rPr>
              <a:t>Curriculum mapping (video)</a:t>
            </a:r>
            <a:endParaRPr lang="en-US">
              <a:latin typeface="Arial"/>
              <a:ea typeface="Calibri"/>
              <a:cs typeface="Arial"/>
            </a:endParaRPr>
          </a:p>
          <a:p>
            <a:pPr marL="0" indent="0">
              <a:buFont typeface="Arial"/>
              <a:buNone/>
              <a:defRPr/>
            </a:pPr>
            <a:endParaRPr lang="en-US">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30/11/2025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30/11/2025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30/11/2025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30/11/2025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30/11/2025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30/11/2025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2.jpe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notesSlide" Target="../notesSlides/notesSlide14.xml"/><Relationship Id="rId7"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png"/><Relationship Id="rId9"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1.png"/><Relationship Id="rId5" Type="http://schemas.openxmlformats.org/officeDocument/2006/relationships/image" Target="../media/image29.sv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Rheumatology (Adult Medicine Division)</a:t>
            </a: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031325"/>
          </a:xfrm>
          <a:prstGeom prst="rect">
            <a:avLst/>
          </a:prstGeom>
          <a:noFill/>
        </p:spPr>
        <p:txBody>
          <a:bodyPr wrap="square" rtlCol="0">
            <a:spAutoFit/>
          </a:bodyPr>
          <a:lstStyle/>
          <a:p>
            <a:r>
              <a:rPr lang="en-US" b="1" dirty="0"/>
              <a:t>Requirements over the course of training </a:t>
            </a:r>
          </a:p>
          <a:p>
            <a:pPr marL="285750" indent="-285750">
              <a:buFont typeface="Arial" panose="020B0604020202020204" pitchFamily="34" charset="0"/>
              <a:buChar char="•"/>
            </a:pPr>
            <a:r>
              <a:rPr lang="en-US" dirty="0"/>
              <a:t>1 training application </a:t>
            </a:r>
          </a:p>
          <a:p>
            <a:pPr marL="285750" indent="-285750">
              <a:buFont typeface="Arial" panose="020B0604020202020204" pitchFamily="34" charset="0"/>
              <a:buChar char="•"/>
            </a:pPr>
            <a:r>
              <a:rPr lang="en-US" dirty="0"/>
              <a:t>Complete at least 36 months FTE training - professional experience</a:t>
            </a:r>
          </a:p>
          <a:p>
            <a:pPr marL="285750" indent="-285750">
              <a:buFont typeface="Arial" panose="020B0604020202020204" pitchFamily="34" charset="0"/>
              <a:buChar char="•"/>
            </a:pPr>
            <a:r>
              <a:rPr lang="en-US" dirty="0"/>
              <a:t>Logbook</a:t>
            </a:r>
          </a:p>
          <a:p>
            <a:pPr marL="285750" indent="-285750">
              <a:buFont typeface="Arial" panose="020B0604020202020204" pitchFamily="34" charset="0"/>
              <a:buChar char="•"/>
            </a:pPr>
            <a:r>
              <a:rPr lang="en-US" dirty="0"/>
              <a:t>1 meeting attendance</a:t>
            </a:r>
          </a:p>
          <a:p>
            <a:pPr marL="285750" indent="-285750">
              <a:buFont typeface="Arial" panose="020B0604020202020204" pitchFamily="34" charset="0"/>
              <a:buChar char="•"/>
            </a:pPr>
            <a:r>
              <a:rPr lang="en-US" dirty="0"/>
              <a:t>Learning courses</a:t>
            </a:r>
          </a:p>
          <a:p>
            <a:pPr marL="285750" indent="-285750">
              <a:buFont typeface="Arial" panose="020B0604020202020204" pitchFamily="34" charset="0"/>
              <a:buChar char="•"/>
            </a:pPr>
            <a:r>
              <a:rPr lang="en-US" dirty="0"/>
              <a:t>Research project</a:t>
            </a: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697548C2-1DDC-C3EC-3035-EF760401108E}"/>
              </a:ext>
            </a:extLst>
          </p:cNvPr>
          <p:cNvSpPr/>
          <p:nvPr/>
        </p:nvSpPr>
        <p:spPr>
          <a:xfrm>
            <a:off x="3265179" y="4315747"/>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a:t>
            </a:r>
            <a:r>
              <a:rPr lang="en-US" dirty="0"/>
              <a:t> learning captures  </a:t>
            </a:r>
            <a:endParaRPr lang="en-AU" dirty="0"/>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15" name="Rectangle 14">
            <a:extLst>
              <a:ext uri="{FF2B5EF4-FFF2-40B4-BE49-F238E27FC236}">
                <a16:creationId xmlns:a16="http://schemas.microsoft.com/office/drawing/2014/main" id="{A479A567-D64D-E9D9-CA10-65D01C1C32E8}"/>
              </a:ext>
            </a:extLst>
          </p:cNvPr>
          <p:cNvSpPr/>
          <p:nvPr/>
        </p:nvSpPr>
        <p:spPr>
          <a:xfrm>
            <a:off x="5635218"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12</a:t>
            </a:r>
            <a:r>
              <a:rPr lang="en-US" dirty="0"/>
              <a:t> observation captures  </a:t>
            </a:r>
            <a:endParaRPr lang="en-AU" dirty="0"/>
          </a:p>
        </p:txBody>
      </p:sp>
      <p:sp>
        <p:nvSpPr>
          <p:cNvPr id="16" name="Rectangle 15">
            <a:extLst>
              <a:ext uri="{FF2B5EF4-FFF2-40B4-BE49-F238E27FC236}">
                <a16:creationId xmlns:a16="http://schemas.microsoft.com/office/drawing/2014/main" id="{E7A3A264-949D-5767-F303-F004580B6D49}"/>
              </a:ext>
            </a:extLst>
          </p:cNvPr>
          <p:cNvSpPr/>
          <p:nvPr/>
        </p:nvSpPr>
        <p:spPr>
          <a:xfrm>
            <a:off x="895140" y="430383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a:t>
            </a:r>
            <a:r>
              <a:rPr lang="en-US" dirty="0"/>
              <a:t> rotation plan (per rotation) </a:t>
            </a:r>
            <a:endParaRPr lang="en-AU" dirty="0"/>
          </a:p>
        </p:txBody>
      </p:sp>
      <p:sp>
        <p:nvSpPr>
          <p:cNvPr id="17" name="Rectangle 16">
            <a:extLst>
              <a:ext uri="{FF2B5EF4-FFF2-40B4-BE49-F238E27FC236}">
                <a16:creationId xmlns:a16="http://schemas.microsoft.com/office/drawing/2014/main" id="{EBCE0EFD-0888-EEE3-95A1-64F1B3C6FD39}"/>
              </a:ext>
            </a:extLst>
          </p:cNvPr>
          <p:cNvSpPr/>
          <p:nvPr/>
        </p:nvSpPr>
        <p:spPr>
          <a:xfrm>
            <a:off x="7956471" y="4339119"/>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 </a:t>
            </a:r>
            <a:r>
              <a:rPr lang="en-US" dirty="0"/>
              <a:t>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3105145"/>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Are nominated by trainee and</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Access to trainee dashboards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Complete progress reports and make a progression decision</a:t>
            </a:r>
          </a:p>
          <a:p>
            <a:pPr marL="171450" indent="-171450">
              <a:lnSpc>
                <a:spcPct val="150000"/>
              </a:lnSpc>
              <a:buFont typeface="Arial" panose="020B0604020202020204" pitchFamily="34" charset="0"/>
              <a:buChar char="•"/>
            </a:pPr>
            <a:r>
              <a:rPr lang="en-AU" sz="1200" kern="100">
                <a:solidFill>
                  <a:srgbClr val="384965"/>
                </a:solidFill>
                <a:latin typeface="Arial"/>
                <a:ea typeface="Aptos" panose="020B0004020202020204" pitchFamily="34" charset="0"/>
                <a:cs typeface="Arial"/>
              </a:rPr>
              <a:t>Have some involvement with Progress Review Panels</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Review Panel</a:t>
            </a: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a:latin typeface="Aptos" panose="020B0004020202020204" pitchFamily="34" charset="0"/>
                </a:rPr>
                <a:t>End of phase</a:t>
              </a:r>
              <a:endParaRPr lang="en-AU" sz="140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355302" y="168871"/>
            <a:ext cx="3544155" cy="2474901"/>
            <a:chOff x="3638953" y="423363"/>
            <a:chExt cx="3969259" cy="2202595"/>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935215" y="434655"/>
              <a:ext cx="3632200" cy="2191303"/>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5899457" y="625484"/>
            <a:ext cx="1253286" cy="609875"/>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5899457" y="1523129"/>
            <a:ext cx="1230635" cy="341609"/>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2003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panose="020B0004020202020204" pitchFamily="34" charset="0"/>
              </a:rPr>
              <a:t>Professional behaviours </a:t>
            </a:r>
          </a:p>
          <a:p>
            <a:pPr marL="171450" indent="-171450">
              <a:buFont typeface="Arial" panose="020B0604020202020204" pitchFamily="34" charset="0"/>
              <a:buChar char="•"/>
            </a:pPr>
            <a:r>
              <a:rPr lang="en-AU" sz="900" dirty="0">
                <a:solidFill>
                  <a:schemeClr val="dk1"/>
                </a:solidFill>
                <a:latin typeface="Aptos"/>
              </a:rPr>
              <a:t>Team leadership </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Clinical assessment and management</a:t>
            </a:r>
          </a:p>
          <a:p>
            <a:pPr marL="171450" indent="-171450">
              <a:buFont typeface="Arial" panose="020B0604020202020204" pitchFamily="34" charset="0"/>
              <a:buChar char="•"/>
            </a:pPr>
            <a:r>
              <a:rPr lang="en-AU" sz="900" b="0" kern="1200" dirty="0">
                <a:solidFill>
                  <a:schemeClr val="dk1"/>
                </a:solidFill>
                <a:effectLst/>
                <a:latin typeface="Aptos" panose="020B0004020202020204" pitchFamily="34" charset="0"/>
              </a:rPr>
              <a:t>Communication with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Inflammatory arthritis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dirty="0">
                <a:solidFill>
                  <a:schemeClr val="dk1"/>
                </a:solidFill>
                <a:latin typeface="Aptos"/>
              </a:rPr>
              <a:t>Autoinflammatory disease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kern="1200" dirty="0">
                <a:solidFill>
                  <a:schemeClr val="dk1"/>
                </a:solidFill>
                <a:effectLst/>
                <a:latin typeface="Aptos"/>
              </a:rPr>
              <a:t>Vasculitis</a:t>
            </a:r>
          </a:p>
          <a:p>
            <a:pPr marR="0" lvl="0" algn="l" defTabSz="914400" rtl="0" eaLnBrk="1" fontAlgn="auto" latinLnBrk="0" hangingPunct="1">
              <a:lnSpc>
                <a:spcPct val="100000"/>
              </a:lnSpc>
              <a:spcBef>
                <a:spcPts val="0"/>
              </a:spcBef>
              <a:spcAft>
                <a:spcPts val="0"/>
              </a:spcAft>
              <a:buClrTx/>
              <a:buSzTx/>
              <a:tabLst/>
              <a:defRPr/>
            </a:pPr>
            <a:endParaRPr lang="en-AU" sz="900" b="0" i="0" kern="1200" dirty="0">
              <a:solidFill>
                <a:schemeClr val="dk1"/>
              </a:solidFill>
              <a:effectLst/>
              <a:latin typeface="Aptos" panose="020B0004020202020204" pitchFamily="34" charset="0"/>
            </a:endParaRP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Ward rounds ​</a:t>
            </a:r>
          </a:p>
          <a:p>
            <a:pPr marL="171450" indent="-171450" rtl="0" fontAlgn="base">
              <a:buFont typeface="Arial" panose="020B0604020202020204" pitchFamily="34" charset="0"/>
              <a:buChar char="•"/>
            </a:pPr>
            <a:r>
              <a:rPr lang="en-US" sz="900" b="0" i="0" kern="1200">
                <a:solidFill>
                  <a:schemeClr val="tx1"/>
                </a:solidFill>
                <a:effectLst/>
                <a:latin typeface="Aptos" panose="020B0004020202020204" pitchFamily="34" charset="0"/>
              </a:rPr>
              <a:t>Handovers </a:t>
            </a:r>
            <a:r>
              <a:rPr lang="en-US" sz="900" b="0" i="0" kern="1200" dirty="0">
                <a:solidFill>
                  <a:schemeClr val="tx1"/>
                </a:solidFill>
                <a:effectLst/>
                <a:latin typeface="Aptos" panose="020B0004020202020204" pitchFamily="34" charset="0"/>
              </a:rPr>
              <a:t>​</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Teaching medical students ​</a:t>
            </a:r>
          </a:p>
          <a:p>
            <a:pPr marL="171450" indent="-171450" rtl="0" fontAlgn="base">
              <a:buFont typeface="Arial" panose="020B0604020202020204" pitchFamily="34" charset="0"/>
              <a:buChar char="•"/>
            </a:pPr>
            <a:r>
              <a:rPr lang="en-US" sz="900" b="0" i="0" kern="1200" dirty="0">
                <a:solidFill>
                  <a:schemeClr val="tx1"/>
                </a:solidFill>
                <a:effectLst/>
                <a:latin typeface="Aptos" panose="020B0004020202020204" pitchFamily="34" charset="0"/>
              </a:rPr>
              <a:t>Meetings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278727" y="1932150"/>
            <a:ext cx="2086465" cy="507831"/>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dirty="0">
                <a:solidFill>
                  <a:schemeClr val="dk1"/>
                </a:solidFill>
                <a:latin typeface="Aptos" panose="020B0004020202020204" pitchFamily="34" charset="0"/>
              </a:rPr>
              <a:t>Professional</a:t>
            </a:r>
            <a:r>
              <a:rPr lang="en-AU" sz="900" b="0" kern="1200" dirty="0">
                <a:solidFill>
                  <a:schemeClr val="dk1"/>
                </a:solidFill>
                <a:effectLst/>
                <a:latin typeface="Aptos" panose="020B0004020202020204" pitchFamily="34" charset="0"/>
              </a:rPr>
              <a:t> behaviours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cs typeface="Arial"/>
              </a:rPr>
              <a:t>Inflammatory arthritis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panose="020B0004020202020204" pitchFamily="34" charset="0"/>
              </a:rPr>
              <a:t>Team leadership </a:t>
            </a:r>
            <a:endParaRPr lang="en-AU" sz="900" b="0" i="0" kern="1200" dirty="0">
              <a:solidFill>
                <a:schemeClr val="dk1"/>
              </a:solidFill>
              <a:effectLst/>
              <a:latin typeface="Aptos" panose="020B0004020202020204" pitchFamily="34" charset="0"/>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12123" y="1795918"/>
            <a:ext cx="2086465" cy="923330"/>
          </a:xfrm>
          <a:prstGeom prst="rect">
            <a:avLst/>
          </a:prstGeom>
          <a:noFill/>
          <a:ln>
            <a:noFill/>
          </a:ln>
        </p:spPr>
        <p:txBody>
          <a:bodyPr wrap="square" lIns="91440" tIns="45720" rIns="91440" bIns="45720" anchor="t">
            <a:spAutoFit/>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kern="1200" dirty="0">
                <a:solidFill>
                  <a:schemeClr val="dk1"/>
                </a:solidFill>
                <a:effectLst/>
                <a:latin typeface="Aptos"/>
              </a:rPr>
              <a:t>Procedures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i="0" dirty="0">
                <a:solidFill>
                  <a:schemeClr val="dk1"/>
                </a:solidFill>
                <a:latin typeface="Aptos" panose="020B0004020202020204" pitchFamily="34" charset="0"/>
              </a:rPr>
              <a:t>Clinical assessment and management</a:t>
            </a:r>
            <a:endParaRPr lang="en-AU" sz="900" dirty="0">
              <a:solidFill>
                <a:schemeClr val="dk1"/>
              </a:solidFill>
              <a:latin typeface="Aptos" panose="020B0004020202020204" pitchFamily="34" charset="0"/>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AU" sz="900" b="0" i="0" kern="1200" dirty="0">
                <a:solidFill>
                  <a:schemeClr val="dk1"/>
                </a:solidFill>
                <a:effectLst/>
                <a:latin typeface="Aptos" panose="020B0004020202020204" pitchFamily="34" charset="0"/>
              </a:rPr>
              <a:t>Communication with patients</a:t>
            </a:r>
          </a:p>
          <a:p>
            <a:pPr marL="228600" indent="-228600">
              <a:buFont typeface="+mj-lt"/>
              <a:buAutoNum type="arabicPeriod"/>
              <a:defRPr/>
            </a:pPr>
            <a:r>
              <a:rPr lang="en-AU" sz="900" dirty="0">
                <a:solidFill>
                  <a:schemeClr val="dk1"/>
                </a:solidFill>
                <a:latin typeface="Aptos"/>
              </a:rPr>
              <a:t>Autoinflammatory disease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AU" sz="900" b="0" i="0" kern="1200" dirty="0">
              <a:solidFill>
                <a:schemeClr val="dk1"/>
              </a:solidFill>
              <a:effectLst/>
              <a:latin typeface="Aptos" panose="020B0004020202020204" pitchFamily="34" charset="0"/>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21052" y="379324"/>
            <a:ext cx="2275309"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200" dirty="0">
                <a:solidFill>
                  <a:srgbClr val="384967"/>
                </a:solidFill>
                <a:latin typeface="Georgia"/>
              </a:rPr>
              <a:t>Rheumatology (AM)</a:t>
            </a:r>
          </a:p>
          <a:p>
            <a:r>
              <a:rPr lang="en-US" sz="2200" dirty="0">
                <a:solidFill>
                  <a:srgbClr val="384967"/>
                </a:solidFill>
                <a:latin typeface="Georgia"/>
              </a:rPr>
              <a:t>Example</a:t>
            </a:r>
          </a:p>
          <a:p>
            <a:r>
              <a:rPr lang="en-US" sz="2200" dirty="0">
                <a:solidFill>
                  <a:srgbClr val="384967"/>
                </a:solidFill>
                <a:latin typeface="Georgia"/>
              </a:rPr>
              <a:t>Training Journey</a:t>
            </a:r>
            <a:endParaRPr lang="en-US" sz="22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r>
              <a:rPr lang="en-US" sz="1400" b="1">
                <a:solidFill>
                  <a:schemeClr val="accent3"/>
                </a:solidFill>
                <a:latin typeface="Poppins" pitchFamily="2" charset="77"/>
                <a:ea typeface="League Spartan" charset="0"/>
                <a:cs typeface="Poppins" pitchFamily="2" charset="77"/>
              </a:rPr>
              <a:t>Assessment tools </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Complete work-based tasks and assessment activities throughout the rotation</a:t>
            </a:r>
          </a:p>
          <a:p>
            <a:pPr marL="96441" indent="-96441">
              <a:buFont typeface="Arial" panose="020B0604020202020204" pitchFamily="34" charset="0"/>
              <a:buChar char="•"/>
            </a:pPr>
            <a:r>
              <a:rPr lang="en-US" sz="1400">
                <a:solidFill>
                  <a:schemeClr val="accent3"/>
                </a:solidFill>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a:defRPr sz="3200">
                  <a:solidFill>
                    <a:srgbClr val="FFFFFF"/>
                  </a:solidFill>
                </a:defRPr>
              </a:pPr>
              <a:endParaRPr sz="825" kern="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endParaRPr lang="en-US" sz="825">
                <a:latin typeface="Lato Light" panose="020F0502020204030203" pitchFamily="34" charset="0"/>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algn="ctr"/>
              <a:r>
                <a:rPr lang="en-US" sz="825" b="1">
                  <a:solidFill>
                    <a:schemeClr val="bg1"/>
                  </a:solidFill>
                  <a:latin typeface="Poppins" pitchFamily="2" charset="77"/>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r>
                <a:rPr lang="en-US" sz="1400" b="1">
                  <a:solidFill>
                    <a:schemeClr val="accent1"/>
                  </a:solidFill>
                  <a:latin typeface="Poppins" pitchFamily="2" charset="77"/>
                  <a:ea typeface="League Spartan" charset="0"/>
                  <a:cs typeface="Poppins" pitchFamily="2" charset="77"/>
                </a:rPr>
                <a:t>Entry application </a:t>
              </a:r>
            </a:p>
            <a:p>
              <a:r>
                <a:rPr lang="en-US" sz="1400">
                  <a:solidFill>
                    <a:schemeClr val="accent1"/>
                  </a:solidFill>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r>
                <a:rPr lang="en-US" sz="1400" b="1">
                  <a:solidFill>
                    <a:schemeClr val="accent2"/>
                  </a:solidFill>
                  <a:latin typeface="Poppins"/>
                  <a:ea typeface="League Spartan" charset="0"/>
                  <a:cs typeface="Poppins"/>
                </a:rPr>
                <a:t>Plan and support learning</a:t>
              </a:r>
            </a:p>
            <a:p>
              <a:r>
                <a:rPr lang="en-US" sz="1400">
                  <a:solidFill>
                    <a:schemeClr val="accent2"/>
                  </a:solidFill>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r>
                <a:rPr lang="en-US" sz="1400" b="1" dirty="0">
                  <a:solidFill>
                    <a:schemeClr val="accent5"/>
                  </a:solidFill>
                  <a:latin typeface="Poppins" pitchFamily="2" charset="77"/>
                  <a:ea typeface="League Spartan" charset="0"/>
                  <a:cs typeface="Poppins" pitchFamily="2" charset="77"/>
                </a:rPr>
                <a:t>Progression decision</a:t>
              </a:r>
            </a:p>
            <a:p>
              <a:r>
                <a:rPr lang="en-US" sz="1400" dirty="0">
                  <a:solidFill>
                    <a:schemeClr val="accent5"/>
                  </a:solidFill>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r>
                <a:rPr lang="en-US" sz="1400" b="1">
                  <a:solidFill>
                    <a:schemeClr val="accent4"/>
                  </a:solidFill>
                  <a:latin typeface="Poppins"/>
                  <a:ea typeface="League Spartan" charset="0"/>
                  <a:cs typeface="Poppins"/>
                </a:rPr>
                <a:t>Progress Report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Reflect on and discuss progress during the rotation</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Trainee and supervisor meet </a:t>
              </a:r>
            </a:p>
            <a:p>
              <a:pPr marL="95885" indent="-95885">
                <a:buFont typeface="Arial" panose="020B0604020202020204" pitchFamily="34" charset="0"/>
                <a:buChar char="•"/>
              </a:pPr>
              <a:r>
                <a:rPr lang="en-US" sz="1400">
                  <a:solidFill>
                    <a:schemeClr val="accent4"/>
                  </a:solidFill>
                  <a:latin typeface="Poppins"/>
                  <a:ea typeface="League Spartan" charset="0"/>
                  <a:cs typeface="Poppins"/>
                </a:rPr>
                <a:t>Supervisor provides feedback and an overall rating against each learning goal </a:t>
              </a:r>
              <a:endParaRPr lang="en-US" sz="1400" b="1">
                <a:solidFill>
                  <a:schemeClr val="accent4"/>
                </a:solidFill>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Learning and assessment cycle</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386591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grpSp>
        <p:nvGrpSpPr>
          <p:cNvPr id="35" name="Group 34">
            <a:extLst>
              <a:ext uri="{FF2B5EF4-FFF2-40B4-BE49-F238E27FC236}">
                <a16:creationId xmlns:a16="http://schemas.microsoft.com/office/drawing/2014/main" id="{441E4B9E-867F-4DFD-F8E3-C4EADAE8684F}"/>
              </a:ext>
            </a:extLst>
          </p:cNvPr>
          <p:cNvGrpSpPr/>
          <p:nvPr/>
        </p:nvGrpSpPr>
        <p:grpSpPr>
          <a:xfrm>
            <a:off x="3952081" y="1274416"/>
            <a:ext cx="3981692" cy="5301766"/>
            <a:chOff x="4099553" y="1426479"/>
            <a:chExt cx="3981692" cy="5301766"/>
          </a:xfrm>
        </p:grpSpPr>
        <p:cxnSp>
          <p:nvCxnSpPr>
            <p:cNvPr id="36" name="Straight Connector 35">
              <a:extLst>
                <a:ext uri="{FF2B5EF4-FFF2-40B4-BE49-F238E27FC236}">
                  <a16:creationId xmlns:a16="http://schemas.microsoft.com/office/drawing/2014/main" id="{6F3EE85E-ED6E-7F6C-6497-1D001A4F4A8D}"/>
                </a:ext>
              </a:extLst>
            </p:cNvPr>
            <p:cNvCxnSpPr>
              <a:cxnSpLocks/>
            </p:cNvCxnSpPr>
            <p:nvPr/>
          </p:nvCxnSpPr>
          <p:spPr>
            <a:xfrm>
              <a:off x="4099553"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7B3F5D8D-5B98-3AFB-2DEF-9ACBEFFE9EF5}"/>
                </a:ext>
              </a:extLst>
            </p:cNvPr>
            <p:cNvCxnSpPr>
              <a:cxnSpLocks/>
            </p:cNvCxnSpPr>
            <p:nvPr/>
          </p:nvCxnSpPr>
          <p:spPr>
            <a:xfrm>
              <a:off x="8081245" y="142647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grpSp>
      <p:sp>
        <p:nvSpPr>
          <p:cNvPr id="2" name="TextBox 1">
            <a:extLst>
              <a:ext uri="{FF2B5EF4-FFF2-40B4-BE49-F238E27FC236}">
                <a16:creationId xmlns:a16="http://schemas.microsoft.com/office/drawing/2014/main" id="{39DF9895-8723-11C8-8F1B-24EBC399BC5A}"/>
              </a:ext>
            </a:extLst>
          </p:cNvPr>
          <p:cNvSpPr txBox="1"/>
          <p:nvPr/>
        </p:nvSpPr>
        <p:spPr>
          <a:xfrm>
            <a:off x="4458265" y="1407482"/>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Learning programs</a:t>
            </a:r>
          </a:p>
          <a:p>
            <a:pPr algn="ctr"/>
            <a:endParaRPr lang="en-US" b="1" dirty="0">
              <a:solidFill>
                <a:srgbClr val="384967"/>
              </a:solidFill>
            </a:endParaRPr>
          </a:p>
          <a:p>
            <a:pPr algn="ctr"/>
            <a:endParaRPr lang="en-US" b="1" dirty="0">
              <a:solidFill>
                <a:srgbClr val="384967"/>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285750" indent="-285750">
              <a:buFont typeface="Arial" panose="020B0604020202020204" pitchFamily="34" charset="0"/>
              <a:buChar char="•"/>
            </a:pPr>
            <a:r>
              <a:rPr lang="en-US" sz="1400" dirty="0">
                <a:solidFill>
                  <a:srgbClr val="384965"/>
                </a:solidFill>
              </a:rPr>
              <a:t>Meeting attendance</a:t>
            </a:r>
          </a:p>
          <a:p>
            <a:endParaRPr lang="en-US" sz="1400" dirty="0">
              <a:ea typeface="+mn-lt"/>
              <a:cs typeface="+mn-lt"/>
            </a:endParaRPr>
          </a:p>
          <a:p>
            <a:endParaRPr lang="en-US" sz="1400" dirty="0">
              <a:ea typeface="+mn-lt"/>
              <a:cs typeface="+mn-lt"/>
            </a:endParaRPr>
          </a:p>
          <a:p>
            <a:pPr lvl="1" algn="ctr"/>
            <a:r>
              <a:rPr lang="en-US" sz="1600" dirty="0">
                <a:ea typeface="+mn-lt"/>
                <a:cs typeface="+mn-lt"/>
              </a:rPr>
              <a:t> </a:t>
            </a:r>
          </a:p>
          <a:p>
            <a:pPr lvl="1" algn="ctr"/>
            <a:r>
              <a:rPr lang="en-US" dirty="0">
                <a:ea typeface="+mn-lt"/>
                <a:cs typeface="+mn-lt"/>
              </a:rPr>
              <a:t> </a:t>
            </a:r>
          </a:p>
        </p:txBody>
      </p:sp>
      <p:sp>
        <p:nvSpPr>
          <p:cNvPr id="5" name="TextBox 4">
            <a:extLst>
              <a:ext uri="{FF2B5EF4-FFF2-40B4-BE49-F238E27FC236}">
                <a16:creationId xmlns:a16="http://schemas.microsoft.com/office/drawing/2014/main" id="{BA91DD10-E835-DAA0-8E30-3D3BDB256EA0}"/>
              </a:ext>
            </a:extLst>
          </p:cNvPr>
          <p:cNvSpPr txBox="1"/>
          <p:nvPr/>
        </p:nvSpPr>
        <p:spPr>
          <a:xfrm>
            <a:off x="4859838" y="4962183"/>
            <a:ext cx="2472323" cy="1384995"/>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4" name="TextBox 3">
            <a:extLst>
              <a:ext uri="{FF2B5EF4-FFF2-40B4-BE49-F238E27FC236}">
                <a16:creationId xmlns:a16="http://schemas.microsoft.com/office/drawing/2014/main" id="{B9573428-A8EA-196A-282A-A5C11E380FCB}"/>
              </a:ext>
            </a:extLst>
          </p:cNvPr>
          <p:cNvSpPr txBox="1"/>
          <p:nvPr/>
        </p:nvSpPr>
        <p:spPr>
          <a:xfrm>
            <a:off x="857287" y="1407482"/>
            <a:ext cx="2472323" cy="1846659"/>
          </a:xfrm>
          <a:prstGeom prst="rect">
            <a:avLst/>
          </a:prstGeom>
          <a:noFill/>
        </p:spPr>
        <p:txBody>
          <a:bodyPr wrap="square" lIns="91440" tIns="45720" rIns="91440" bIns="45720" rtlCol="0" anchor="t">
            <a:spAutoFit/>
          </a:bodyPr>
          <a:lstStyle/>
          <a:p>
            <a:pPr algn="ctr"/>
            <a:r>
              <a:rPr lang="en-US" b="1" dirty="0">
                <a:solidFill>
                  <a:srgbClr val="384967"/>
                </a:solidFill>
              </a:rPr>
              <a:t>Logbook</a:t>
            </a:r>
          </a:p>
          <a:p>
            <a:pPr algn="ctr"/>
            <a:endParaRPr lang="en-US" b="1" dirty="0">
              <a:solidFill>
                <a:srgbClr val="384967"/>
              </a:solidFill>
            </a:endParaRPr>
          </a:p>
          <a:p>
            <a:pPr algn="ctr"/>
            <a:endParaRPr lang="en-US" b="1" dirty="0">
              <a:solidFill>
                <a:srgbClr val="384967"/>
              </a:solidFill>
            </a:endParaRPr>
          </a:p>
          <a:p>
            <a:pPr algn="ctr"/>
            <a:r>
              <a:rPr lang="en-US" sz="1400" dirty="0">
                <a:solidFill>
                  <a:srgbClr val="384965"/>
                </a:solidFill>
              </a:rPr>
              <a:t>Trainees capture data about and reflect on specific workplace experiences.</a:t>
            </a:r>
          </a:p>
          <a:p>
            <a:pPr lvl="1" algn="ctr"/>
            <a:r>
              <a:rPr lang="en-US" dirty="0">
                <a:ea typeface="+mn-lt"/>
                <a:cs typeface="+mn-lt"/>
              </a:rPr>
              <a:t> </a:t>
            </a:r>
          </a:p>
        </p:txBody>
      </p:sp>
      <p:sp>
        <p:nvSpPr>
          <p:cNvPr id="6" name="Freeform 2">
            <a:extLst>
              <a:ext uri="{FF2B5EF4-FFF2-40B4-BE49-F238E27FC236}">
                <a16:creationId xmlns:a16="http://schemas.microsoft.com/office/drawing/2014/main" id="{50EE65D7-0582-E49C-3185-1E1B3BCD6B10}"/>
              </a:ext>
            </a:extLst>
          </p:cNvPr>
          <p:cNvSpPr/>
          <p:nvPr/>
        </p:nvSpPr>
        <p:spPr>
          <a:xfrm>
            <a:off x="1330029" y="3456524"/>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AU"/>
          </a:p>
        </p:txBody>
      </p:sp>
      <p:sp>
        <p:nvSpPr>
          <p:cNvPr id="9" name="TextBox 8">
            <a:extLst>
              <a:ext uri="{FF2B5EF4-FFF2-40B4-BE49-F238E27FC236}">
                <a16:creationId xmlns:a16="http://schemas.microsoft.com/office/drawing/2014/main" id="{6BDD5D72-D4C1-C9E7-8E78-F26CFA1633E2}"/>
              </a:ext>
            </a:extLst>
          </p:cNvPr>
          <p:cNvSpPr txBox="1"/>
          <p:nvPr/>
        </p:nvSpPr>
        <p:spPr>
          <a:xfrm>
            <a:off x="1025880" y="4962183"/>
            <a:ext cx="2472323" cy="1600438"/>
          </a:xfrm>
          <a:prstGeom prst="rect">
            <a:avLst/>
          </a:prstGeom>
          <a:noFill/>
        </p:spPr>
        <p:txBody>
          <a:bodyPr wrap="square">
            <a:spAutoFit/>
          </a:bodyPr>
          <a:lstStyle/>
          <a:p>
            <a:r>
              <a:rPr lang="en-US" sz="1400" b="1" dirty="0">
                <a:solidFill>
                  <a:srgbClr val="384967"/>
                </a:solidFill>
              </a:rPr>
              <a:t>When: </a:t>
            </a:r>
            <a:r>
              <a:rPr lang="en-US" sz="1400" dirty="0">
                <a:solidFill>
                  <a:srgbClr val="384967"/>
                </a:solidFill>
              </a:rPr>
              <a:t>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p>
          <a:p>
            <a:pPr marL="285750" indent="-285750">
              <a:buFont typeface="Arial" panose="020B0604020202020204" pitchFamily="34" charset="0"/>
              <a:buChar char="•"/>
            </a:pPr>
            <a:r>
              <a:rPr lang="en-US" sz="1400" dirty="0">
                <a:solidFill>
                  <a:srgbClr val="384967"/>
                </a:solidFill>
                <a:cs typeface="Arial"/>
              </a:rPr>
              <a:t>Supervisor</a:t>
            </a:r>
          </a:p>
        </p:txBody>
      </p:sp>
      <p:sp>
        <p:nvSpPr>
          <p:cNvPr id="11" name="TextBox 10">
            <a:extLst>
              <a:ext uri="{FF2B5EF4-FFF2-40B4-BE49-F238E27FC236}">
                <a16:creationId xmlns:a16="http://schemas.microsoft.com/office/drawing/2014/main" id="{A0359959-E6BC-81A5-409A-E5ACCF702A61}"/>
              </a:ext>
            </a:extLst>
          </p:cNvPr>
          <p:cNvSpPr txBox="1"/>
          <p:nvPr/>
        </p:nvSpPr>
        <p:spPr>
          <a:xfrm>
            <a:off x="8530921" y="1407482"/>
            <a:ext cx="2969325" cy="2523768"/>
          </a:xfrm>
          <a:prstGeom prst="rect">
            <a:avLst/>
          </a:prstGeom>
          <a:noFill/>
        </p:spPr>
        <p:txBody>
          <a:bodyPr wrap="square" lIns="91440" tIns="45720" rIns="91440" bIns="45720" rtlCol="0" anchor="t">
            <a:spAutoFit/>
          </a:bodyPr>
          <a:lstStyle/>
          <a:p>
            <a:pPr algn="ctr"/>
            <a:r>
              <a:rPr lang="en-US" b="1" dirty="0">
                <a:solidFill>
                  <a:srgbClr val="384967"/>
                </a:solidFill>
              </a:rPr>
              <a:t>Research project</a:t>
            </a:r>
          </a:p>
          <a:p>
            <a:pPr algn="ctr"/>
            <a:endParaRPr lang="en-US" b="1" dirty="0">
              <a:solidFill>
                <a:srgbClr val="384967"/>
              </a:solidFill>
              <a:highlight>
                <a:srgbClr val="FFFF00"/>
              </a:highlight>
            </a:endParaRPr>
          </a:p>
          <a:p>
            <a:pPr algn="ctr"/>
            <a:endParaRPr lang="en-US" b="1" dirty="0">
              <a:solidFill>
                <a:srgbClr val="384967"/>
              </a:solidFill>
              <a:highlight>
                <a:srgbClr val="FFFF00"/>
              </a:highlight>
            </a:endParaRPr>
          </a:p>
          <a:p>
            <a:r>
              <a:rPr lang="en-US" sz="1400" dirty="0">
                <a:solidFill>
                  <a:srgbClr val="384967"/>
                </a:solidFill>
              </a:rPr>
              <a:t>A trainee-led study involving significant involvement in design, conduct and analysis.</a:t>
            </a:r>
            <a:endParaRPr lang="en-US" sz="1400" dirty="0"/>
          </a:p>
          <a:p>
            <a:endParaRPr lang="en-US" sz="1400" dirty="0">
              <a:highlight>
                <a:srgbClr val="FFFF00"/>
              </a:highlight>
              <a:ea typeface="+mn-lt"/>
              <a:cs typeface="+mn-lt"/>
            </a:endParaRPr>
          </a:p>
          <a:p>
            <a:endParaRPr lang="en-US" sz="1400" dirty="0">
              <a:highlight>
                <a:srgbClr val="FFFF00"/>
              </a:highlight>
              <a:ea typeface="+mn-lt"/>
              <a:cs typeface="+mn-lt"/>
            </a:endParaRPr>
          </a:p>
          <a:p>
            <a:pPr lvl="1" algn="ctr"/>
            <a:r>
              <a:rPr lang="en-US" sz="1600" dirty="0">
                <a:highlight>
                  <a:srgbClr val="FFFF00"/>
                </a:highlight>
                <a:ea typeface="+mn-lt"/>
                <a:cs typeface="+mn-lt"/>
              </a:rPr>
              <a:t> </a:t>
            </a:r>
          </a:p>
          <a:p>
            <a:pPr lvl="1" algn="ctr"/>
            <a:r>
              <a:rPr lang="en-US" dirty="0">
                <a:highlight>
                  <a:srgbClr val="FFFF00"/>
                </a:highlight>
                <a:ea typeface="+mn-lt"/>
                <a:cs typeface="+mn-lt"/>
              </a:rPr>
              <a:t> </a:t>
            </a:r>
          </a:p>
        </p:txBody>
      </p:sp>
      <p:sp>
        <p:nvSpPr>
          <p:cNvPr id="12" name="TextBox 11">
            <a:extLst>
              <a:ext uri="{FF2B5EF4-FFF2-40B4-BE49-F238E27FC236}">
                <a16:creationId xmlns:a16="http://schemas.microsoft.com/office/drawing/2014/main" id="{4A052C5C-DCB3-41E9-C6EA-D6C1FCBF8E8B}"/>
              </a:ext>
            </a:extLst>
          </p:cNvPr>
          <p:cNvSpPr txBox="1"/>
          <p:nvPr/>
        </p:nvSpPr>
        <p:spPr>
          <a:xfrm>
            <a:off x="8891772" y="4962183"/>
            <a:ext cx="2247622" cy="1815882"/>
          </a:xfrm>
          <a:prstGeom prst="rect">
            <a:avLst/>
          </a:prstGeom>
          <a:noFill/>
        </p:spPr>
        <p:txBody>
          <a:bodyPr wrap="square">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b="1" dirty="0">
              <a:solidFill>
                <a:srgbClr val="384967"/>
              </a:solidFil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 name="Picture 9">
            <a:extLst>
              <a:ext uri="{FF2B5EF4-FFF2-40B4-BE49-F238E27FC236}">
                <a16:creationId xmlns:a16="http://schemas.microsoft.com/office/drawing/2014/main" id="{9E39BF5C-E7FD-3C26-76BD-E1B6A11EA38F}"/>
              </a:ext>
            </a:extLst>
          </p:cNvPr>
          <p:cNvPicPr>
            <a:picLocks noChangeAspect="1"/>
          </p:cNvPicPr>
          <p:nvPr/>
        </p:nvPicPr>
        <p:blipFill>
          <a:blip r:embed="rId6"/>
          <a:stretch>
            <a:fillRect/>
          </a:stretch>
        </p:blipFill>
        <p:spPr>
          <a:xfrm>
            <a:off x="5139030" y="3353563"/>
            <a:ext cx="1607794" cy="1278484"/>
          </a:xfrm>
          <a:prstGeom prst="rect">
            <a:avLst/>
          </a:prstGeom>
        </p:spPr>
      </p:pic>
      <p:pic>
        <p:nvPicPr>
          <p:cNvPr id="13" name="Picture 2" descr="Free research reading information vector">
            <a:extLst>
              <a:ext uri="{FF2B5EF4-FFF2-40B4-BE49-F238E27FC236}">
                <a16:creationId xmlns:a16="http://schemas.microsoft.com/office/drawing/2014/main" id="{6F66E177-6F09-8134-5D40-5924D52841EF}"/>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flipH="1">
            <a:off x="9088631" y="3285021"/>
            <a:ext cx="1853904" cy="149474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56521876"/>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3721072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3404792829"/>
              </p:ext>
            </p:extLst>
          </p:nvPr>
        </p:nvGraphicFramePr>
        <p:xfrm>
          <a:off x="691753" y="871594"/>
          <a:ext cx="10640051" cy="5886723"/>
        </p:xfrm>
        <a:graphic>
          <a:graphicData uri="http://schemas.openxmlformats.org/drawingml/2006/table">
            <a:tbl>
              <a:tblPr firstRow="1" firstCol="1" bandRow="1"/>
              <a:tblGrid>
                <a:gridCol w="5056683">
                  <a:extLst>
                    <a:ext uri="{9D8B030D-6E8A-4147-A177-3AD203B41FA5}">
                      <a16:colId xmlns:a16="http://schemas.microsoft.com/office/drawing/2014/main" val="503044453"/>
                    </a:ext>
                  </a:extLst>
                </a:gridCol>
                <a:gridCol w="1395842">
                  <a:extLst>
                    <a:ext uri="{9D8B030D-6E8A-4147-A177-3AD203B41FA5}">
                      <a16:colId xmlns:a16="http://schemas.microsoft.com/office/drawing/2014/main" val="1240666996"/>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433788">
                <a:tc>
                  <a:txBody>
                    <a:bodyPr/>
                    <a:lstStyle/>
                    <a:p>
                      <a:pPr>
                        <a:lnSpc>
                          <a:spcPct val="115000"/>
                        </a:lnSpc>
                        <a:spcBef>
                          <a:spcPts val="400"/>
                        </a:spcBef>
                        <a:spcAft>
                          <a:spcPts val="400"/>
                        </a:spcAft>
                      </a:pPr>
                      <a:r>
                        <a:rPr lang="en-AU" sz="11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1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400"/>
                        </a:spcBef>
                        <a:spcAft>
                          <a:spcPts val="400"/>
                        </a:spcAft>
                        <a:buClrTx/>
                        <a:buSzTx/>
                        <a:buFontTx/>
                        <a:buNone/>
                        <a:tabLst/>
                        <a:defRPr/>
                      </a:pPr>
                      <a:r>
                        <a:rPr lang="en-AU" sz="1100" b="0" dirty="0">
                          <a:solidFill>
                            <a:srgbClr val="CC9900"/>
                          </a:solidFill>
                          <a:effectLst/>
                          <a:highlight>
                            <a:srgbClr val="D9D9D9"/>
                          </a:highlight>
                          <a:latin typeface="Arial" panose="020B0604020202020204" pitchFamily="34" charset="0"/>
                          <a:ea typeface="Calibri" panose="020F0502020204030204" pitchFamily="34" charset="0"/>
                          <a:cs typeface="Arial" panose="020B0604020202020204" pitchFamily="34" charset="0"/>
                        </a:rPr>
                        <a:t>At entry into training</a:t>
                      </a:r>
                      <a:endParaRPr lang="en-AU" sz="1100" b="0" dirty="0">
                        <a:solidFill>
                          <a:srgbClr val="404040"/>
                        </a:solidFill>
                        <a:effectLst/>
                        <a:highlight>
                          <a:srgbClr val="D9D9D9"/>
                        </a:highlight>
                        <a:latin typeface="Arial" panose="020B0604020202020204" pitchFamily="34" charset="0"/>
                        <a:ea typeface="Calibri" panose="020F0502020204030204" pitchFamily="34" charset="0"/>
                        <a:cs typeface="Arial" panose="020B0604020202020204" pitchFamily="34"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gn="ctr">
                        <a:lnSpc>
                          <a:spcPct val="115000"/>
                        </a:lnSpc>
                        <a:spcBef>
                          <a:spcPts val="400"/>
                        </a:spcBef>
                        <a:spcAft>
                          <a:spcPts val="400"/>
                        </a:spcAft>
                      </a:pPr>
                      <a:r>
                        <a:rPr lang="en-AU" sz="1100" dirty="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a:noFill/>
                    </a:lnR>
                    <a:lnT>
                      <a:noFill/>
                    </a:lnT>
                    <a:lnB>
                      <a:noFill/>
                    </a:lnB>
                    <a:solidFill>
                      <a:srgbClr val="D9D9D9"/>
                    </a:solidFill>
                  </a:tcPr>
                </a:tc>
                <a:tc>
                  <a:txBody>
                    <a:bodyPr/>
                    <a:lstStyle/>
                    <a:p>
                      <a:pPr algn="ctr">
                        <a:lnSpc>
                          <a:spcPct val="115000"/>
                        </a:lnSpc>
                        <a:spcBef>
                          <a:spcPts val="400"/>
                        </a:spcBef>
                        <a:spcAft>
                          <a:spcPts val="400"/>
                        </a:spcAft>
                      </a:pPr>
                      <a:r>
                        <a:rPr lang="en-AU" sz="1100">
                          <a:solidFill>
                            <a:srgbClr val="C69214"/>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a:solidFill>
                          <a:srgbClr val="404040"/>
                        </a:solidFill>
                        <a:effectLst/>
                        <a:highlight>
                          <a:srgbClr val="D9D9D9"/>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07285">
                <a:tc>
                  <a:txBody>
                    <a:bodyPr/>
                    <a:lstStyle/>
                    <a:p>
                      <a:pPr marL="0" indent="0">
                        <a:lnSpc>
                          <a:spcPct val="115000"/>
                        </a:lnSpc>
                        <a:spcBef>
                          <a:spcPts val="200"/>
                        </a:spcBef>
                        <a:spcAft>
                          <a:spcPts val="200"/>
                        </a:spcAft>
                        <a:buFontTx/>
                        <a:buNone/>
                      </a:pPr>
                      <a:r>
                        <a:rPr lang="en-AU" sz="1100" b="1" dirty="0">
                          <a:solidFill>
                            <a:srgbClr val="404040"/>
                          </a:solidFill>
                          <a:effectLst/>
                          <a:highlight>
                            <a:srgbClr val="F2F2F2"/>
                          </a:highlight>
                          <a:latin typeface="Arial" panose="020B0604020202020204" pitchFamily="34" charset="0"/>
                          <a:ea typeface="Calibri" panose="020F0502020204030204" pitchFamily="34" charset="0"/>
                          <a:cs typeface="Arial" panose="020B0604020202020204" pitchFamily="34" charset="0"/>
                        </a:rPr>
                        <a:t> 01. Professional behaviours</a:t>
                      </a:r>
                      <a:endParaRPr lang="en-AU" sz="1100" b="1" dirty="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07285">
                <a:tc>
                  <a:txBody>
                    <a:bodyPr/>
                    <a:lstStyle/>
                    <a:p>
                      <a:pPr marL="0" indent="0" algn="l">
                        <a:lnSpc>
                          <a:spcPct val="115000"/>
                        </a:lnSpc>
                        <a:spcBef>
                          <a:spcPts val="200"/>
                        </a:spcBef>
                        <a:spcAft>
                          <a:spcPts val="200"/>
                        </a:spcAft>
                        <a:buFontTx/>
                        <a:buNone/>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02. Team leadership</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07285">
                <a:tc>
                  <a:txBody>
                    <a:bodyPr/>
                    <a:lstStyle/>
                    <a:p>
                      <a:pPr marL="0" indent="0">
                        <a:lnSpc>
                          <a:spcPct val="115000"/>
                        </a:lnSpc>
                        <a:spcBef>
                          <a:spcPts val="200"/>
                        </a:spcBef>
                        <a:spcAft>
                          <a:spcPts val="200"/>
                        </a:spcAft>
                        <a:buFontTx/>
                        <a:buNone/>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 03. Supervision and teaching</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68596341"/>
                  </a:ext>
                </a:extLst>
              </a:tr>
              <a:tr h="248811">
                <a:tc>
                  <a:txBody>
                    <a:bodyPr/>
                    <a:lstStyle/>
                    <a:p>
                      <a:pPr marL="0" indent="0" algn="l"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04. Quality improvement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1</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92732786"/>
                  </a:ext>
                </a:extLst>
              </a:tr>
              <a:tr h="248811">
                <a:tc>
                  <a:txBody>
                    <a:bodyPr/>
                    <a:lstStyle/>
                    <a:p>
                      <a:pPr marL="0" indent="0" algn="l" rtl="0" fontAlgn="base">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05. Clinical assessment and management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4120021798"/>
                  </a:ext>
                </a:extLst>
              </a:tr>
              <a:tr h="248811">
                <a:tc>
                  <a:txBody>
                    <a:bodyPr/>
                    <a:lstStyle/>
                    <a:p>
                      <a:pPr marL="0" indent="0" algn="l" rtl="0" fontAlgn="base">
                        <a:buFontTx/>
                        <a:buNone/>
                      </a:pPr>
                      <a:r>
                        <a:rPr lang="en-US" sz="1100" b="1" kern="1200" dirty="0">
                          <a:solidFill>
                            <a:srgbClr val="404040"/>
                          </a:solidFill>
                          <a:effectLst/>
                          <a:latin typeface="Arial" panose="020B0604020202020204" pitchFamily="34" charset="0"/>
                          <a:ea typeface="Calibri"/>
                          <a:cs typeface="Arial" panose="020B0604020202020204" pitchFamily="34" charset="0"/>
                        </a:rPr>
                        <a:t>06. Management of transitions in care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48811">
                <a:tc>
                  <a:txBody>
                    <a:bodyPr/>
                    <a:lstStyle/>
                    <a:p>
                      <a:pPr marL="0" indent="0" algn="l"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07. Acute care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48811">
                <a:tc>
                  <a:txBody>
                    <a:bodyPr/>
                    <a:lstStyle/>
                    <a:p>
                      <a:pPr marL="0" indent="0" algn="l"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08. Longitudinal care</a:t>
                      </a:r>
                      <a:endParaRPr lang="en-AU" sz="1100" b="1" strike="sngStrike" kern="12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48811">
                <a:tc>
                  <a:txBody>
                    <a:bodyPr/>
                    <a:lstStyle/>
                    <a:p>
                      <a:pPr marL="0" indent="0" algn="l" rtl="0" fontAlgn="base">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09. Communication with patients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48811">
                <a:tc>
                  <a:txBody>
                    <a:bodyPr/>
                    <a:lstStyle/>
                    <a:p>
                      <a:pPr marL="0" indent="0" algn="l"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10. Prescribing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48811">
                <a:tc>
                  <a:txBody>
                    <a:bodyPr/>
                    <a:lstStyle/>
                    <a:p>
                      <a:pPr marL="0" indent="0" algn="l"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11. Procedures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48811">
                <a:tc>
                  <a:txBody>
                    <a:bodyPr/>
                    <a:lstStyle/>
                    <a:p>
                      <a:pPr marL="0" indent="0" algn="l"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12. Investigations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48811">
                <a:tc>
                  <a:txBody>
                    <a:bodyPr/>
                    <a:lstStyle/>
                    <a:p>
                      <a:pPr marL="0" indent="0" algn="l" rtl="0" fontAlgn="base">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13. Clinic management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48811">
                <a:tc>
                  <a:txBody>
                    <a:bodyPr/>
                    <a:lstStyle/>
                    <a:p>
                      <a:pPr marL="0" indent="0" algn="l" defTabSz="1280160" rtl="0" eaLnBrk="1" fontAlgn="base" latinLnBrk="0" hangingPunct="1">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a:t>
                      </a:r>
                      <a:r>
                        <a:rPr lang="en-US" sz="1100" b="1" kern="1200" dirty="0">
                          <a:solidFill>
                            <a:schemeClr val="tx1">
                              <a:lumMod val="75000"/>
                              <a:lumOff val="25000"/>
                            </a:schemeClr>
                          </a:solidFill>
                          <a:effectLst/>
                          <a:latin typeface="Arial" panose="020B0604020202020204" pitchFamily="34" charset="0"/>
                          <a:ea typeface="Calibri" panose="020F0502020204030204" pitchFamily="34" charset="0"/>
                          <a:cs typeface="Arial" panose="020B0604020202020204" pitchFamily="34" charset="0"/>
                        </a:rPr>
                        <a:t>4. Foundations </a:t>
                      </a: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of adult rheumatology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48811">
                <a:tc>
                  <a:txBody>
                    <a:bodyPr/>
                    <a:lstStyle/>
                    <a:p>
                      <a:pPr marL="0" indent="0" algn="l" defTabSz="1280160" rtl="0" eaLnBrk="1" fontAlgn="base" latinLnBrk="0" hangingPunct="1">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15. Inflammatory arthritis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557660501"/>
                  </a:ext>
                </a:extLst>
              </a:tr>
              <a:tr h="248811">
                <a:tc>
                  <a:txBody>
                    <a:bodyPr/>
                    <a:lstStyle/>
                    <a:p>
                      <a:pPr marL="0" indent="0" algn="l" defTabSz="1280160" rtl="0" eaLnBrk="1" fontAlgn="base" latinLnBrk="0" hangingPunct="1">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16. Connective tissue disease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48811">
                <a:tc>
                  <a:txBody>
                    <a:bodyPr/>
                    <a:lstStyle/>
                    <a:p>
                      <a:pPr marL="0" indent="0" algn="l" defTabSz="1280160" rtl="0" eaLnBrk="1" fontAlgn="base" latinLnBrk="0" hangingPunct="1">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17. Vasculitis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48811">
                <a:tc>
                  <a:txBody>
                    <a:bodyPr/>
                    <a:lstStyle/>
                    <a:p>
                      <a:pPr marL="0" indent="0" algn="l" defTabSz="1280160" rtl="0" eaLnBrk="1" fontAlgn="base" latinLnBrk="0" hangingPunct="1">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18. Osteoarthritis, pain syndromes, and regional musculoskeletal disorders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2</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3</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a:t>
                      </a:r>
                      <a:endParaRPr lang="en-AU" sz="1100" dirty="0">
                        <a:solidFill>
                          <a:srgbClr val="404040"/>
                        </a:solidFill>
                        <a:effectLst/>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72547895"/>
                  </a:ext>
                </a:extLst>
              </a:tr>
              <a:tr h="248811">
                <a:tc>
                  <a:txBody>
                    <a:bodyPr/>
                    <a:lstStyle/>
                    <a:p>
                      <a:pPr marL="0" indent="0" algn="l" defTabSz="1280160" rtl="0" eaLnBrk="1" fontAlgn="base" latinLnBrk="0" hangingPunct="1">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19. Muscle disorders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91404284"/>
                  </a:ext>
                </a:extLst>
              </a:tr>
              <a:tr h="248811">
                <a:tc>
                  <a:txBody>
                    <a:bodyPr/>
                    <a:lstStyle/>
                    <a:p>
                      <a:pPr marL="0" indent="0" algn="l" defTabSz="1280160" rtl="0" eaLnBrk="1" fontAlgn="base" latinLnBrk="0" hangingPunct="1">
                        <a:buFontTx/>
                        <a:buNone/>
                      </a:pPr>
                      <a:r>
                        <a:rPr lang="en-US"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20. Conditions that overlap with other specialties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4</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188170392"/>
                  </a:ext>
                </a:extLst>
              </a:tr>
              <a:tr h="248811">
                <a:tc>
                  <a:txBody>
                    <a:bodyPr/>
                    <a:lstStyle/>
                    <a:p>
                      <a:pPr marL="0" indent="0" algn="l" defTabSz="1280160" rtl="0" eaLnBrk="1" fontAlgn="base" latinLnBrk="0" hangingPunct="1">
                        <a:buFontTx/>
                        <a:buNone/>
                      </a:pPr>
                      <a:r>
                        <a:rPr lang="en-AU" sz="1100" b="1" kern="1200" dirty="0">
                          <a:solidFill>
                            <a:srgbClr val="404040"/>
                          </a:solidFill>
                          <a:effectLst/>
                          <a:latin typeface="Arial" panose="020B0604020202020204" pitchFamily="34" charset="0"/>
                          <a:ea typeface="Calibri" panose="020F0502020204030204" pitchFamily="34" charset="0"/>
                          <a:cs typeface="Arial" panose="020B0604020202020204" pitchFamily="34" charset="0"/>
                        </a:rPr>
                        <a:t>21.  Autoinflammatory disease </a:t>
                      </a:r>
                    </a:p>
                  </a:txBody>
                  <a:tcP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1</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2</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rPr>
                        <a:t>Level 3</a:t>
                      </a:r>
                      <a:endParaRPr kumimoji="0" lang="en-AU" sz="1100" b="0" i="0" u="none" strike="noStrike" kern="1200" cap="none" spc="0" normalizeH="0" baseline="0" noProof="0" dirty="0">
                        <a:ln>
                          <a:noFill/>
                        </a:ln>
                        <a:solidFill>
                          <a:srgbClr val="404040"/>
                        </a:solidFill>
                        <a:effectLst/>
                        <a:uLnTx/>
                        <a:uFillTx/>
                        <a:latin typeface="Arial" panose="020B0604020202020204" pitchFamily="34" charset="0"/>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Arial" panose="020B0604020202020204" pitchFamily="34" charset="0"/>
                          <a:ea typeface="Calibri" panose="020F0502020204030204" pitchFamily="34" charset="0"/>
                          <a:cs typeface="Arial" panose="020B0604020202020204" pitchFamily="34" charset="0"/>
                        </a:rPr>
                        <a:t>Level 4 </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extLst>
                  <a:ext uri="{0D108BD9-81ED-4DB2-BD59-A6C34878D82A}">
                    <a16:rowId xmlns:a16="http://schemas.microsoft.com/office/drawing/2014/main" val="2407580995"/>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a:bodyPr>
          <a:lstStyle/>
          <a:p>
            <a:pPr>
              <a:buFont typeface="Wingdings" panose="05000000000000000000" pitchFamily="2" charset="2"/>
              <a:buChar char="ü"/>
            </a:pPr>
            <a:r>
              <a:rPr lang="en-US" dirty="0"/>
              <a:t>Apply for your training program before the close date </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457200" lvl="1"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Rheumatology (AM)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711458"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43226"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3226"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43225" y="4252535"/>
            <a:ext cx="1324885" cy="1324885"/>
          </a:xfrm>
          <a:prstGeom prst="rect">
            <a:avLst/>
          </a:prstGeom>
        </p:spPr>
      </p:pic>
    </p:spTree>
    <p:extLst>
      <p:ext uri="{BB962C8B-B14F-4D97-AF65-F5344CB8AC3E}">
        <p14:creationId xmlns:p14="http://schemas.microsoft.com/office/powerpoint/2010/main" val="3529190541"/>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3632685"/>
            <a:ext cx="4229542" cy="1322201"/>
          </a:xfrm>
          <a:prstGeom prst="rect">
            <a:avLst/>
          </a:prstGeom>
        </p:spPr>
      </p:pic>
      <p:pic>
        <p:nvPicPr>
          <p:cNvPr id="10" name="Picture 9">
            <a:extLst>
              <a:ext uri="{FF2B5EF4-FFF2-40B4-BE49-F238E27FC236}">
                <a16:creationId xmlns:a16="http://schemas.microsoft.com/office/drawing/2014/main" id="{1C92D717-242F-BCB3-A655-2037B24072DA}"/>
              </a:ext>
            </a:extLst>
          </p:cNvPr>
          <p:cNvPicPr>
            <a:picLocks noChangeAspect="1"/>
          </p:cNvPicPr>
          <p:nvPr/>
        </p:nvPicPr>
        <p:blipFill>
          <a:blip r:embed="rId4"/>
          <a:srcRect r="50000"/>
          <a:stretch/>
        </p:blipFill>
        <p:spPr>
          <a:xfrm>
            <a:off x="6796819" y="3044949"/>
            <a:ext cx="4038431" cy="117547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9" y="4185665"/>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spTree>
    <p:extLst>
      <p:ext uri="{BB962C8B-B14F-4D97-AF65-F5344CB8AC3E}">
        <p14:creationId xmlns:p14="http://schemas.microsoft.com/office/powerpoint/2010/main" val="790197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883231" y="1435373"/>
            <a:ext cx="3182112" cy="2585323"/>
          </a:xfrm>
          <a:prstGeom prst="rect">
            <a:avLst/>
          </a:prstGeom>
          <a:noFill/>
        </p:spPr>
        <p:txBody>
          <a:bodyPr wrap="square" lIns="91440" tIns="45720" rIns="91440" bIns="45720" rtlCol="0" anchor="t">
            <a:spAutoFit/>
          </a:bodyPr>
          <a:lstStyle/>
          <a:p>
            <a:pPr algn="ctr"/>
            <a:r>
              <a:rPr lang="en-US" u="sng" dirty="0">
                <a:solidFill>
                  <a:srgbClr val="384967"/>
                </a:solidFill>
              </a:rPr>
              <a:t>Rheumatology – Adult Medicine</a:t>
            </a:r>
            <a:endParaRPr lang="en-US" u="sng" dirty="0">
              <a:solidFill>
                <a:srgbClr val="384967"/>
              </a:solidFill>
              <a:cs typeface="Arial"/>
            </a:endParaRPr>
          </a:p>
          <a:p>
            <a:pPr algn="ctr"/>
            <a:endParaRPr lang="en-US"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pic>
        <p:nvPicPr>
          <p:cNvPr id="6" name="Picture 5">
            <a:extLst>
              <a:ext uri="{FF2B5EF4-FFF2-40B4-BE49-F238E27FC236}">
                <a16:creationId xmlns:a16="http://schemas.microsoft.com/office/drawing/2014/main" id="{809F670A-8E3E-029F-AAFD-5850E54F5903}"/>
              </a:ext>
            </a:extLst>
          </p:cNvPr>
          <p:cNvPicPr>
            <a:picLocks noChangeAspect="1"/>
          </p:cNvPicPr>
          <p:nvPr/>
        </p:nvPicPr>
        <p:blipFill>
          <a:blip r:embed="rId3"/>
          <a:stretch>
            <a:fillRect/>
          </a:stretch>
        </p:blipFill>
        <p:spPr>
          <a:xfrm>
            <a:off x="4957757" y="844126"/>
            <a:ext cx="3967168" cy="5782212"/>
          </a:xfrm>
          <a:prstGeom prst="rect">
            <a:avLst/>
          </a:prstGeom>
        </p:spPr>
      </p:pic>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205533" y="1492271"/>
            <a:ext cx="5961274" cy="1169551"/>
          </a:xfrm>
          <a:prstGeom prst="rect">
            <a:avLst/>
          </a:prstGeom>
          <a:noFill/>
        </p:spPr>
        <p:txBody>
          <a:bodyPr wrap="square" lIns="91440" tIns="45720" rIns="91440" bIns="45720" rtlCol="0" anchor="t">
            <a:spAutoFit/>
          </a:bodyPr>
          <a:lstStyle/>
          <a:p>
            <a:pPr algn="ctr"/>
            <a:r>
              <a:rPr lang="en-US" sz="1400" i="1" dirty="0"/>
              <a:t>Dr Alex, an Advanced Trainee in Rheumatology (AM), is assigned to assess a 47-year-old patient, presenting with a three-month history of joint pain and swelling. The affected joints include the wrists, knees, and several small joints of the hands. The patient reports morning stiffness. Rheumatoid arthritis is suspected. </a:t>
            </a:r>
            <a:endParaRPr lang="en-AU" sz="1400" i="1" dirty="0">
              <a:highlight>
                <a:srgbClr val="FFFF00"/>
              </a:highlight>
            </a:endParaRPr>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4638" y="3010096"/>
            <a:ext cx="3925759" cy="2319095"/>
            <a:chOff x="74409" y="2852688"/>
            <a:chExt cx="3627782" cy="2015049"/>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1042959"/>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01. Professional </a:t>
              </a:r>
              <a:r>
                <a:rPr lang="en-AU" sz="1200" dirty="0">
                  <a:solidFill>
                    <a:srgbClr val="384967"/>
                  </a:solidFill>
                </a:rPr>
                <a:t>behaviours</a:t>
              </a:r>
            </a:p>
            <a:p>
              <a:pPr marL="671513" lvl="1" indent="-214313">
                <a:buFont typeface="Arial" panose="020B0604020202020204" pitchFamily="34" charset="0"/>
                <a:buChar char="•"/>
              </a:pPr>
              <a:r>
                <a:rPr lang="en-US" sz="1200" dirty="0">
                  <a:solidFill>
                    <a:srgbClr val="384967"/>
                  </a:solidFill>
                </a:rPr>
                <a:t>Medical expertise</a:t>
              </a:r>
            </a:p>
            <a:p>
              <a:pPr marL="671513" lvl="1" indent="-214313">
                <a:buFont typeface="Arial" panose="020B0604020202020204" pitchFamily="34" charset="0"/>
                <a:buChar char="•"/>
              </a:pPr>
              <a:r>
                <a:rPr lang="en-US" sz="1200" dirty="0">
                  <a:solidFill>
                    <a:srgbClr val="384967"/>
                  </a:solidFill>
                </a:rPr>
                <a:t>Communication</a:t>
              </a:r>
            </a:p>
            <a:p>
              <a:pPr marL="671513" lvl="1" indent="-214313">
                <a:buFont typeface="Arial" panose="020B0604020202020204" pitchFamily="34" charset="0"/>
                <a:buChar char="•"/>
              </a:pPr>
              <a:r>
                <a:rPr lang="en-US" sz="1200" dirty="0">
                  <a:solidFill>
                    <a:srgbClr val="384967"/>
                  </a:solidFill>
                </a:rPr>
                <a:t>Ethics and professional </a:t>
              </a:r>
              <a:r>
                <a:rPr lang="en-US" sz="1200" dirty="0" err="1">
                  <a:solidFill>
                    <a:srgbClr val="384967"/>
                  </a:solidFill>
                </a:rPr>
                <a:t>behaviour</a:t>
              </a:r>
              <a:endParaRPr lang="en-US" sz="1200" dirty="0">
                <a:solidFill>
                  <a:srgbClr val="384967"/>
                </a:solidFill>
              </a:endParaRPr>
            </a:p>
            <a:p>
              <a:pPr marL="671513" lvl="1" indent="-214313">
                <a:buFont typeface="Arial" panose="020B0604020202020204" pitchFamily="34" charset="0"/>
                <a:buChar char="•"/>
              </a:pPr>
              <a:r>
                <a:rPr lang="en-US" sz="1200" dirty="0">
                  <a:solidFill>
                    <a:srgbClr val="384967"/>
                  </a:solidFill>
                </a:rPr>
                <a:t>Judgement and decision making</a:t>
              </a:r>
            </a:p>
            <a:p>
              <a:pPr marL="671513" lvl="1" indent="-214313">
                <a:buFont typeface="Arial" panose="020B0604020202020204" pitchFamily="34" charset="0"/>
                <a:buChar char="•"/>
              </a:pPr>
              <a:r>
                <a:rPr lang="en-US" sz="1200" dirty="0">
                  <a:solidFill>
                    <a:srgbClr val="384967"/>
                  </a:solidFill>
                </a:rPr>
                <a:t>Leadership, management, and teamwork</a:t>
              </a:r>
              <a:endParaRPr lang="en-AU" sz="1200" dirty="0">
                <a:solidFill>
                  <a:srgbClr val="384967"/>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661667" y="4321069"/>
            <a:ext cx="3316620" cy="2525255"/>
            <a:chOff x="5883649" y="2956456"/>
            <a:chExt cx="3064878" cy="2194180"/>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1203415"/>
            </a:xfrm>
            <a:prstGeom prst="rect">
              <a:avLst/>
            </a:prstGeom>
            <a:noFill/>
          </p:spPr>
          <p:txBody>
            <a:bodyPr wrap="square" rtlCol="0">
              <a:spAutoFit/>
            </a:bodyPr>
            <a:lstStyle/>
            <a:p>
              <a:pPr marL="214313" indent="-214313">
                <a:buFont typeface="Arial" panose="020B0604020202020204" pitchFamily="34" charset="0"/>
                <a:buChar char="•"/>
              </a:pPr>
              <a:r>
                <a:rPr lang="en-US" sz="1200" dirty="0">
                  <a:solidFill>
                    <a:srgbClr val="384967"/>
                  </a:solidFill>
                </a:rPr>
                <a:t>02. Team leadership</a:t>
              </a:r>
            </a:p>
            <a:p>
              <a:pPr marL="214313" indent="-214313">
                <a:buFont typeface="Arial" panose="020B0604020202020204" pitchFamily="34" charset="0"/>
                <a:buChar char="•"/>
              </a:pPr>
              <a:r>
                <a:rPr lang="en-US" sz="1200" dirty="0">
                  <a:solidFill>
                    <a:srgbClr val="384967"/>
                  </a:solidFill>
                </a:rPr>
                <a:t>05. Clinical assessment and management</a:t>
              </a:r>
            </a:p>
            <a:p>
              <a:pPr marL="214313" indent="-214313">
                <a:buFont typeface="Arial" panose="020B0604020202020204" pitchFamily="34" charset="0"/>
                <a:buChar char="•"/>
              </a:pPr>
              <a:r>
                <a:rPr lang="en-US" sz="1200" dirty="0">
                  <a:solidFill>
                    <a:srgbClr val="384967"/>
                  </a:solidFill>
                </a:rPr>
                <a:t>09. Communication with patients</a:t>
              </a:r>
            </a:p>
            <a:p>
              <a:pPr marL="214313" indent="-214313">
                <a:buFont typeface="Arial" panose="020B0604020202020204" pitchFamily="34" charset="0"/>
                <a:buChar char="•"/>
              </a:pPr>
              <a:r>
                <a:rPr lang="en-US" sz="1200" dirty="0">
                  <a:solidFill>
                    <a:srgbClr val="384967"/>
                  </a:solidFill>
                </a:rPr>
                <a:t>10. Prescribing</a:t>
              </a:r>
            </a:p>
            <a:p>
              <a:pPr marL="214313" indent="-214313">
                <a:buFont typeface="Arial" panose="020B0604020202020204" pitchFamily="34" charset="0"/>
                <a:buChar char="•"/>
              </a:pPr>
              <a:r>
                <a:rPr lang="en-US" sz="1200" dirty="0">
                  <a:solidFill>
                    <a:srgbClr val="384967"/>
                  </a:solidFill>
                </a:rPr>
                <a:t>11. Procedures</a:t>
              </a:r>
            </a:p>
            <a:p>
              <a:pPr marL="214313" indent="-214313">
                <a:buFont typeface="Arial" panose="020B0604020202020204" pitchFamily="34" charset="0"/>
                <a:buChar char="•"/>
              </a:pPr>
              <a:r>
                <a:rPr lang="en-US" sz="1200" dirty="0">
                  <a:solidFill>
                    <a:srgbClr val="384967"/>
                  </a:solidFill>
                </a:rPr>
                <a:t>12. Investigations</a:t>
              </a:r>
            </a:p>
            <a:p>
              <a:endParaRPr lang="en-US" sz="1200" dirty="0">
                <a:solidFill>
                  <a:srgbClr val="384967"/>
                </a:solidFill>
              </a:endParaRP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149557" y="3081757"/>
            <a:ext cx="4428989" cy="1880299"/>
            <a:chOff x="2956897" y="5043077"/>
            <a:chExt cx="4092816" cy="1633785"/>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956897" y="6135324"/>
              <a:ext cx="4092816" cy="541538"/>
            </a:xfrm>
            <a:prstGeom prst="rect">
              <a:avLst/>
            </a:prstGeom>
            <a:noFill/>
          </p:spPr>
          <p:txBody>
            <a:bodyPr wrap="square" lIns="68580" tIns="34290" rIns="68580" bIns="34290" rtlCol="0" anchor="t">
              <a:spAutoFit/>
            </a:bodyPr>
            <a:lstStyle/>
            <a:p>
              <a:pPr marL="214313" indent="-214313">
                <a:buFont typeface="Arial" panose="020B0604020202020204" pitchFamily="34" charset="0"/>
                <a:buChar char="•"/>
              </a:pPr>
              <a:r>
                <a:rPr lang="en-US" sz="1200" dirty="0">
                  <a:solidFill>
                    <a:srgbClr val="384967"/>
                  </a:solidFill>
                </a:rPr>
                <a:t>13. Foundations of adult rheumatology</a:t>
              </a:r>
            </a:p>
            <a:p>
              <a:pPr marL="214313" indent="-214313">
                <a:buFont typeface="Arial" panose="020B0604020202020204" pitchFamily="34" charset="0"/>
                <a:buChar char="•"/>
              </a:pPr>
              <a:r>
                <a:rPr lang="en-US" sz="1200" dirty="0">
                  <a:solidFill>
                    <a:srgbClr val="384967"/>
                  </a:solidFill>
                </a:rPr>
                <a:t>14. Inflammatory arthritis</a:t>
              </a:r>
            </a:p>
            <a:p>
              <a:pPr marL="214313" indent="-214313">
                <a:buFont typeface="Arial" panose="020B0604020202020204" pitchFamily="34" charset="0"/>
                <a:buChar char="•"/>
              </a:pPr>
              <a:endParaRPr lang="en-US" sz="1200" dirty="0">
                <a:solidFill>
                  <a:srgbClr val="384967"/>
                </a:solidFill>
                <a:cs typeface="Arial"/>
              </a:endParaRP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a:ea typeface="Calibri"/>
                <a:cs typeface="Calibri"/>
              </a:rPr>
              <a:t>Use learning captures for less common, more complex tasks that may not be available during a rotation</a:t>
            </a:r>
          </a:p>
          <a:p>
            <a:pPr>
              <a:spcBef>
                <a:spcPts val="1800"/>
              </a:spcBef>
            </a:pPr>
            <a:endParaRPr lang="en-US">
              <a:ea typeface="Calibri"/>
              <a:cs typeface="Calibri"/>
            </a:endParaRPr>
          </a:p>
          <a:p>
            <a:r>
              <a:rPr lang="en-US">
                <a:ea typeface="Calibri"/>
                <a:cs typeface="Calibri"/>
              </a:rPr>
              <a:t>Progress Review Panels review evidence across all phases of training, considering overall growth rather than exposure per rotation.</a:t>
            </a:r>
            <a:endParaRPr lang="en-US">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a:t>Watch the </a:t>
            </a:r>
            <a:r>
              <a:rPr lang="en-US" sz="160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a:solidFill>
                  <a:srgbClr val="CB972B"/>
                </a:solidFill>
              </a:rPr>
              <a:t> </a:t>
            </a:r>
            <a:r>
              <a:rPr lang="en-US" sz="1600"/>
              <a:t>to learn how to choose and track learning goals across each phase of training. </a:t>
            </a:r>
          </a:p>
          <a:p>
            <a:pPr marL="285750" indent="-285750">
              <a:spcBef>
                <a:spcPts val="1800"/>
              </a:spcBef>
              <a:buFont typeface="Arial" panose="020B0604020202020204" pitchFamily="34" charset="0"/>
              <a:buChar char="•"/>
            </a:pPr>
            <a:r>
              <a:rPr lang="en-US" sz="1600">
                <a:ea typeface="Calibri"/>
                <a:cs typeface="Calibri"/>
              </a:rPr>
              <a:t>Settings and networks are encouraged to participate in </a:t>
            </a:r>
            <a:r>
              <a:rPr lang="en-US" sz="160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a:solidFill>
                  <a:schemeClr val="accent2"/>
                </a:solidFill>
                <a:ea typeface="Calibri"/>
                <a:cs typeface="Calibri"/>
              </a:rPr>
              <a:t> </a:t>
            </a:r>
            <a:r>
              <a:rPr lang="en-US" sz="1600">
                <a:ea typeface="Calibri"/>
                <a:cs typeface="Calibri"/>
              </a:rPr>
              <a:t>t</a:t>
            </a:r>
            <a:r>
              <a:rPr lang="en-US" sz="1600"/>
              <a:t>o show which learning goals are covered in their rotations and provide a resource to help trainees plan their learning.</a:t>
            </a:r>
            <a:endParaRPr lang="en-US" sz="1600">
              <a:ea typeface="Calibri"/>
              <a:cs typeface="Calibri"/>
            </a:endParaRPr>
          </a:p>
          <a:p>
            <a:pPr>
              <a:spcBef>
                <a:spcPts val="1800"/>
              </a:spcBef>
            </a:pPr>
            <a:endParaRPr lang="en-US" sz="160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f6eb72ebc15e93a06c3cc0b47ee184a6">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da9506e265ea60a6dbcdaaddc321a43d"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828305-EE30-498F-A162-22DAD1C7C4D2}">
  <ds:schemaRefs>
    <ds:schemaRef ds:uri="http://purl.org/dc/dcmitype/"/>
    <ds:schemaRef ds:uri="http://schemas.microsoft.com/office/2006/metadata/properties"/>
    <ds:schemaRef ds:uri="http://www.w3.org/XML/1998/namespace"/>
    <ds:schemaRef ds:uri="http://schemas.microsoft.com/office/infopath/2007/PartnerControls"/>
    <ds:schemaRef ds:uri="http://schemas.openxmlformats.org/package/2006/metadata/core-properties"/>
    <ds:schemaRef ds:uri="http://schemas.microsoft.com/office/2006/documentManagement/types"/>
    <ds:schemaRef ds:uri="8a45df18-1b1a-499d-90c6-d04be75f9f9a"/>
    <ds:schemaRef ds:uri="0b77cf3b-53b0-4276-95d6-69a9c81ff526"/>
    <ds:schemaRef ds:uri="http://purl.org/dc/terms/"/>
    <ds:schemaRef ds:uri="http://purl.org/dc/elements/1.1/"/>
  </ds:schemaRefs>
</ds:datastoreItem>
</file>

<file path=customXml/itemProps2.xml><?xml version="1.0" encoding="utf-8"?>
<ds:datastoreItem xmlns:ds="http://schemas.openxmlformats.org/officeDocument/2006/customXml" ds:itemID="{FC0373E6-91E5-434A-B8C4-083AF044E5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CEF10AA-2B8B-4CFB-9B43-46B2F72DB03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1776</TotalTime>
  <Words>3558</Words>
  <Application>Microsoft Office PowerPoint</Application>
  <PresentationFormat>Widescreen</PresentationFormat>
  <Paragraphs>579</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ATCR Theme</vt:lpstr>
      <vt:lpstr>Introduction to the new curriculum  2026 implementation – Advanced Training: Rheumatology (Adult Medicine Division)</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11</cp:revision>
  <cp:lastPrinted>2019-03-29T01:57:58Z</cp:lastPrinted>
  <dcterms:created xsi:type="dcterms:W3CDTF">2016-05-05T00:00:36Z</dcterms:created>
  <dcterms:modified xsi:type="dcterms:W3CDTF">2025-12-01T03:28:49Z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