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90"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73"/>
    <a:srgbClr val="E9B32B"/>
    <a:srgbClr val="CB972B"/>
    <a:srgbClr val="99720F"/>
    <a:srgbClr val="F9E8BD"/>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443D8-21B3-401C-BFE4-0EF38F93C12E}" v="6" dt="2025-10-28T04:24:42.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Paediatric Emergency Medicine,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8.png"/><Relationship Id="rId4" Type="http://schemas.openxmlformats.org/officeDocument/2006/relationships/diagramLayout" Target="../diagrams/layout1.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Paediatric Emergency Medicine </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308324"/>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Complete developmental and psychosocial training </a:t>
            </a:r>
          </a:p>
          <a:p>
            <a:pPr marL="285750" indent="-285750">
              <a:buFont typeface="Arial" panose="020B0604020202020204" pitchFamily="34" charset="0"/>
              <a:buChar char="•"/>
            </a:pPr>
            <a:r>
              <a:rPr lang="en-US" dirty="0"/>
              <a:t>1 logbook</a:t>
            </a:r>
          </a:p>
          <a:p>
            <a:pPr marL="285750" indent="-285750">
              <a:buFont typeface="Arial" panose="020B0604020202020204" pitchFamily="34" charset="0"/>
              <a:buChar char="•"/>
            </a:pPr>
            <a:r>
              <a:rPr lang="en-US" dirty="0"/>
              <a:t>4 shift reports </a:t>
            </a:r>
          </a:p>
          <a:p>
            <a:pPr marL="285750" indent="-285750">
              <a:buFont typeface="Arial" panose="020B0604020202020204" pitchFamily="34" charset="0"/>
              <a:buChar char="•"/>
            </a:pPr>
            <a:r>
              <a:rPr lang="en-US" dirty="0"/>
              <a:t>Paediatric Advanced Life Support course</a:t>
            </a:r>
          </a:p>
          <a:p>
            <a:pPr marL="285750" indent="-285750">
              <a:buFont typeface="Arial" panose="020B0604020202020204" pitchFamily="34" charset="0"/>
              <a:buChar char="•"/>
            </a:pPr>
            <a:endParaRPr lang="en-US" dirty="0">
              <a:highlight>
                <a:srgbClr val="FFFF00"/>
              </a:highlight>
            </a:endParaRP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learning </a:t>
            </a:r>
            <a:r>
              <a:rPr lang="en-US" dirty="0"/>
              <a:t>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a:t>
            </a:r>
            <a:r>
              <a:rPr lang="en-US" dirty="0"/>
              <a:t>rotation 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a:t>
            </a:r>
            <a:r>
              <a:rPr lang="en-US" dirty="0"/>
              <a:t> 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100759" y="177695"/>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6070018" y="625484"/>
            <a:ext cx="1082725" cy="618698"/>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6095587" y="1493234"/>
            <a:ext cx="1034505" cy="371504"/>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dirty="0">
                <a:solidFill>
                  <a:schemeClr val="dk1"/>
                </a:solidFill>
                <a:latin typeface="Aptos" panose="020B0004020202020204" pitchFamily="34" charset="0"/>
              </a:rPr>
              <a:t>Acute injury c</a:t>
            </a:r>
            <a:r>
              <a:rPr lang="en-AU" sz="900" b="0" kern="1200" dirty="0">
                <a:solidFill>
                  <a:schemeClr val="dk1"/>
                </a:solidFill>
                <a:effectLst/>
                <a:latin typeface="Aptos" panose="020B0004020202020204" pitchFamily="34" charset="0"/>
              </a:rPr>
              <a:t>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Acute illness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dirty="0">
                <a:solidFill>
                  <a:schemeClr val="dk1"/>
                </a:solidFill>
                <a:latin typeface="Aptos"/>
              </a:rPr>
              <a:t>Acute injury</a:t>
            </a:r>
            <a:r>
              <a:rPr lang="en-AU" sz="900" b="0" kern="1200" dirty="0">
                <a:solidFill>
                  <a:schemeClr val="dk1"/>
                </a:solidFill>
                <a:effectLst/>
                <a:latin typeface="Aptos" panose="020B0004020202020204" pitchFamily="34" charset="0"/>
              </a:rPr>
              <a:t> </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dirty="0">
                <a:latin typeface="Aptos" panose="020B0004020202020204" pitchFamily="34" charset="0"/>
              </a:rPr>
              <a:t>M</a:t>
            </a:r>
            <a:r>
              <a:rPr lang="en-US" sz="900" b="0" i="0" kern="1200" dirty="0">
                <a:solidFill>
                  <a:schemeClr val="tx1"/>
                </a:solidFill>
                <a:effectLst/>
                <a:latin typeface="Aptos" panose="020B0004020202020204" pitchFamily="34" charset="0"/>
              </a:rPr>
              <a:t>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Acute injury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Acute illness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Acute illness c</a:t>
            </a:r>
            <a:r>
              <a:rPr lang="en-AU" sz="900" i="0" dirty="0">
                <a:solidFill>
                  <a:schemeClr val="dk1"/>
                </a:solidFill>
                <a:latin typeface="Aptos" panose="020B0004020202020204" pitchFamily="34" charset="0"/>
              </a:rPr>
              <a:t>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0" y="658489"/>
            <a:ext cx="2020765"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Paediatric Emergency Medicine</a:t>
            </a:r>
          </a:p>
          <a:p>
            <a:r>
              <a:rPr lang="en-US" sz="2400" dirty="0">
                <a:solidFill>
                  <a:srgbClr val="384967"/>
                </a:solidFill>
                <a:latin typeface="Georgia"/>
              </a:rPr>
              <a:t>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2874637" y="1274416"/>
            <a:ext cx="3106484"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2954590" y="1228464"/>
            <a:ext cx="2969325" cy="2523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Paediatric Advanced Life Support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3147537" y="5027785"/>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459521" y="1310905"/>
            <a:ext cx="2472323" cy="184665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384967"/>
                </a:solidFill>
                <a:latin typeface="Arial"/>
              </a:rPr>
              <a:t>Logbook</a:t>
            </a: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Trainees capture data about and reflect on specific workplace experiences.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839163" y="336393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6BDD5D72-D4C1-C9E7-8E78-F26CFA1633E2}"/>
              </a:ext>
            </a:extLst>
          </p:cNvPr>
          <p:cNvSpPr txBox="1"/>
          <p:nvPr/>
        </p:nvSpPr>
        <p:spPr>
          <a:xfrm>
            <a:off x="558382" y="5028127"/>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 </a:t>
            </a:r>
            <a:r>
              <a:rPr kumimoji="0" lang="en-US" sz="1400" b="0" i="0" u="none" strike="noStrike" kern="1200" cap="none" spc="0" normalizeH="0" baseline="0" noProof="0" dirty="0">
                <a:ln>
                  <a:noFill/>
                </a:ln>
                <a:solidFill>
                  <a:srgbClr val="384967"/>
                </a:solidFill>
                <a:effectLst/>
                <a:uLnTx/>
                <a:uFillTx/>
                <a:latin typeface="Arial"/>
                <a:ea typeface="+mn-ea"/>
                <a:cs typeface="+mn-cs"/>
              </a:rPr>
              <a:t>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9237410" y="1274416"/>
            <a:ext cx="2969325" cy="2523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9472797" y="4889217"/>
            <a:ext cx="224762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3421778" y="3227492"/>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780385" y="3273390"/>
            <a:ext cx="1853904" cy="14947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41AFC46E-523A-8D14-AF7C-89F87F69C332}"/>
              </a:ext>
            </a:extLst>
          </p:cNvPr>
          <p:cNvCxnSpPr>
            <a:cxnSpLocks/>
          </p:cNvCxnSpPr>
          <p:nvPr/>
        </p:nvCxnSpPr>
        <p:spPr>
          <a:xfrm>
            <a:off x="9086768" y="1274416"/>
            <a:ext cx="0" cy="529433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7" name="Picture 16" descr="A magnifying glass and graph&#10;&#10;Description automatically generated">
            <a:extLst>
              <a:ext uri="{FF2B5EF4-FFF2-40B4-BE49-F238E27FC236}">
                <a16:creationId xmlns:a16="http://schemas.microsoft.com/office/drawing/2014/main" id="{9AAAA3AD-8660-53F4-CEDD-0D2FD4F7541B}"/>
              </a:ext>
            </a:extLst>
          </p:cNvPr>
          <p:cNvPicPr>
            <a:picLocks noChangeAspect="1"/>
          </p:cNvPicPr>
          <p:nvPr/>
        </p:nvPicPr>
        <p:blipFill>
          <a:blip r:embed="rId8"/>
          <a:stretch>
            <a:fillRect/>
          </a:stretch>
        </p:blipFill>
        <p:spPr>
          <a:xfrm>
            <a:off x="6875464" y="3141748"/>
            <a:ext cx="1448982" cy="1444830"/>
          </a:xfrm>
          <a:prstGeom prst="rect">
            <a:avLst/>
          </a:prstGeom>
        </p:spPr>
      </p:pic>
      <p:sp>
        <p:nvSpPr>
          <p:cNvPr id="18" name="TextBox 17">
            <a:extLst>
              <a:ext uri="{FF2B5EF4-FFF2-40B4-BE49-F238E27FC236}">
                <a16:creationId xmlns:a16="http://schemas.microsoft.com/office/drawing/2014/main" id="{AD375035-12D0-9885-C33D-69CC1C5E159F}"/>
              </a:ext>
            </a:extLst>
          </p:cNvPr>
          <p:cNvSpPr txBox="1"/>
          <p:nvPr/>
        </p:nvSpPr>
        <p:spPr>
          <a:xfrm>
            <a:off x="6244182" y="1274416"/>
            <a:ext cx="2472323" cy="206210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384967"/>
                </a:solidFill>
                <a:latin typeface="Arial"/>
              </a:rPr>
              <a:t>Shift reports</a:t>
            </a: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Trainees are observed and assessed on performance during a particular period of clinical work.</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19" name="TextBox 18">
            <a:extLst>
              <a:ext uri="{FF2B5EF4-FFF2-40B4-BE49-F238E27FC236}">
                <a16:creationId xmlns:a16="http://schemas.microsoft.com/office/drawing/2014/main" id="{0A1F5D9D-9A7E-5EF8-6815-0B9BEFF9FD85}"/>
              </a:ext>
            </a:extLst>
          </p:cNvPr>
          <p:cNvSpPr txBox="1"/>
          <p:nvPr/>
        </p:nvSpPr>
        <p:spPr>
          <a:xfrm>
            <a:off x="6421431" y="5027784"/>
            <a:ext cx="2472323"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Arial"/>
              </a:rPr>
              <a:t>Rotation supervisor</a:t>
            </a:r>
          </a:p>
        </p:txBody>
      </p:sp>
    </p:spTree>
    <p:custDataLst>
      <p:tags r:id="rId1"/>
    </p:custDataLst>
    <p:extLst>
      <p:ext uri="{BB962C8B-B14F-4D97-AF65-F5344CB8AC3E}">
        <p14:creationId xmlns:p14="http://schemas.microsoft.com/office/powerpoint/2010/main" val="150491674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665887668"/>
              </p:ext>
            </p:extLst>
          </p:nvPr>
        </p:nvGraphicFramePr>
        <p:xfrm>
          <a:off x="691753" y="1152674"/>
          <a:ext cx="10640047" cy="412097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1">
                  <a:extLst>
                    <a:ext uri="{9D8B030D-6E8A-4147-A177-3AD203B41FA5}">
                      <a16:colId xmlns:a16="http://schemas.microsoft.com/office/drawing/2014/main" val="3713580780"/>
                    </a:ext>
                  </a:extLst>
                </a:gridCol>
                <a:gridCol w="1395841">
                  <a:extLst>
                    <a:ext uri="{9D8B030D-6E8A-4147-A177-3AD203B41FA5}">
                      <a16:colId xmlns:a16="http://schemas.microsoft.com/office/drawing/2014/main" val="935343356"/>
                    </a:ext>
                  </a:extLst>
                </a:gridCol>
                <a:gridCol w="1395841">
                  <a:extLst>
                    <a:ext uri="{9D8B030D-6E8A-4147-A177-3AD203B41FA5}">
                      <a16:colId xmlns:a16="http://schemas.microsoft.com/office/drawing/2014/main" val="397025310"/>
                    </a:ext>
                  </a:extLst>
                </a:gridCol>
                <a:gridCol w="139584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a:ea typeface="Calibri"/>
                          <a:cs typeface="Times New Roman"/>
                        </a:rPr>
                        <a:t>Learning goals</a:t>
                      </a:r>
                      <a:endParaRPr lang="en-AU" sz="1100" dirty="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400"/>
                        </a:spcBef>
                        <a:spcAft>
                          <a:spcPts val="400"/>
                        </a:spcAft>
                        <a:buNone/>
                      </a:pPr>
                      <a:r>
                        <a:rPr lang="en-AU" sz="1100" dirty="0">
                          <a:solidFill>
                            <a:srgbClr val="C69214"/>
                          </a:solidFill>
                          <a:effectLst/>
                          <a:highlight>
                            <a:srgbClr val="D9D9D9"/>
                          </a:highlight>
                          <a:latin typeface="Arial"/>
                          <a:ea typeface="Calibri"/>
                          <a:cs typeface="Times New Roman"/>
                        </a:rPr>
                        <a:t>Entry into training</a:t>
                      </a:r>
                    </a:p>
                  </a:txBody>
                  <a:tcPr marL="41166" marR="41166" marT="0" marB="0" anchor="ctr">
                    <a:lnL w="12700">
                      <a:solidFill>
                        <a:srgbClr val="D9D9D9"/>
                      </a:solidFill>
                    </a:lnL>
                    <a:lnR w="0">
                      <a:noFill/>
                    </a:lnR>
                    <a:lnT w="0">
                      <a:noFill/>
                    </a:lnT>
                    <a:lnB w="0">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foundation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FFFFFF"/>
                          </a:solidFill>
                          <a:effectLst/>
                          <a:uLnTx/>
                          <a:uFillTx/>
                          <a:latin typeface="Arial"/>
                        </a:rPr>
                        <a:t>Level 5 </a:t>
                      </a:r>
                      <a:endParaRPr kumimoji="0" lang="en-US" dirty="0"/>
                    </a:p>
                  </a:txBody>
                  <a:tcPr marL="41166" marR="41166" marT="0" marB="0">
                    <a:lnL w="12700">
                      <a:solidFill>
                        <a:srgbClr val="D9D9D9"/>
                      </a:solidFill>
                    </a:lnL>
                    <a:lnR w="12700">
                      <a:solidFill>
                        <a:srgbClr val="D9D9D9"/>
                      </a:solidFill>
                    </a:lnR>
                    <a:lnT w="0">
                      <a:noFill/>
                    </a:lnT>
                    <a:lnB w="12700">
                      <a:solidFill>
                        <a:srgbClr val="D9D9D9"/>
                      </a:solidFill>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04. </a:t>
                      </a:r>
                      <a:r>
                        <a:rPr lang="en-US"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Patient safety and quality improvement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05. Emergency department management</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06. </a:t>
                      </a:r>
                      <a:r>
                        <a:rPr lang="en-US"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Acute illness clinical assessment and management</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07. </a:t>
                      </a:r>
                      <a:r>
                        <a:rPr lang="en-US"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Acute injury clinical assessment and management</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08. Transitions, </a:t>
                      </a:r>
                      <a:r>
                        <a:rPr lang="en-US"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transfer, and handover of care</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09. Communication with patients and families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10. Procedures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11. Resuscitation assessment and management</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12. </a:t>
                      </a:r>
                      <a:r>
                        <a:rPr lang="en-US"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Acute behavioural and psychiatric presentation and management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13. </a:t>
                      </a:r>
                      <a:r>
                        <a:rPr lang="en-US"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Foundations of paediatric emergency medicine</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14. Acute illness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15. Acute injury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16. </a:t>
                      </a:r>
                      <a:r>
                        <a:rPr lang="en-US"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Child safety and maltreatment</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17. Psychiatric and behavioural disturbance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paediatric emergency medicine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Paediatric Emergency Medicine </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5" name="Picture 4">
            <a:extLst>
              <a:ext uri="{FF2B5EF4-FFF2-40B4-BE49-F238E27FC236}">
                <a16:creationId xmlns:a16="http://schemas.microsoft.com/office/drawing/2014/main" id="{DD0DF727-9C09-B2F9-D16C-96D983DB3A62}"/>
              </a:ext>
            </a:extLst>
          </p:cNvPr>
          <p:cNvPicPr>
            <a:picLocks noChangeAspect="1"/>
          </p:cNvPicPr>
          <p:nvPr/>
        </p:nvPicPr>
        <p:blipFill>
          <a:blip r:embed="rId3"/>
          <a:stretch>
            <a:fillRect/>
          </a:stretch>
        </p:blipFill>
        <p:spPr>
          <a:xfrm>
            <a:off x="4946938" y="902787"/>
            <a:ext cx="3857634" cy="5678301"/>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954107"/>
          </a:xfrm>
          <a:prstGeom prst="rect">
            <a:avLst/>
          </a:prstGeom>
          <a:noFill/>
        </p:spPr>
        <p:txBody>
          <a:bodyPr wrap="square" lIns="91440" tIns="45720" rIns="91440" bIns="45720" rtlCol="0" anchor="t">
            <a:spAutoFit/>
          </a:bodyPr>
          <a:lstStyle/>
          <a:p>
            <a:pPr algn="ctr"/>
            <a:r>
              <a:rPr lang="en-US" sz="1400" i="1" dirty="0"/>
              <a:t>Dr Alex, an Advanced Trainee in paediatric emergency medicine, is tasked with managing a 11-year-old patient who recently suffered a head injury. The patient presents with headache, dizziness and vomiting, later diagnosed as diffuse axonal injury.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6"/>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behaviour </a:t>
              </a: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 </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2155923"/>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07. Acute injury clinical assessment and management </a:t>
              </a:r>
            </a:p>
            <a:p>
              <a:pPr marL="214313" indent="-214313">
                <a:buFont typeface="Arial" panose="020B0604020202020204" pitchFamily="34" charset="0"/>
                <a:buChar char="•"/>
              </a:pPr>
              <a:r>
                <a:rPr lang="en-US" sz="1200" dirty="0">
                  <a:solidFill>
                    <a:srgbClr val="384967"/>
                  </a:solidFill>
                </a:rPr>
                <a:t>09. Communication with patients and families </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8"/>
            <a:ext cx="4428989" cy="1695633"/>
            <a:chOff x="2956897" y="5043077"/>
            <a:chExt cx="4092816"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13. Foundations of paediatric emergency medicine</a:t>
              </a:r>
            </a:p>
            <a:p>
              <a:pPr marL="214313" indent="-214313">
                <a:buFont typeface="Arial" panose="020B0604020202020204" pitchFamily="34" charset="0"/>
                <a:buChar char="•"/>
              </a:pPr>
              <a:r>
                <a:rPr lang="en-US" sz="1200" dirty="0">
                  <a:solidFill>
                    <a:srgbClr val="384967"/>
                  </a:solidFill>
                  <a:cs typeface="Arial"/>
                </a:rPr>
                <a:t>15. Acute injury </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b77cf3b-53b0-4276-95d6-69a9c81ff526"/>
    <ds:schemaRef ds:uri="8a45df18-1b1a-499d-90c6-d04be75f9f9a"/>
    <ds:schemaRef ds:uri="http://purl.org/dc/dcmitype/"/>
  </ds:schemaRefs>
</ds:datastoreItem>
</file>

<file path=customXml/itemProps3.xml><?xml version="1.0" encoding="utf-8"?>
<ds:datastoreItem xmlns:ds="http://schemas.openxmlformats.org/officeDocument/2006/customXml" ds:itemID="{3A614930-AF72-49C5-9708-773A439F85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3542</Words>
  <Application>Microsoft Office PowerPoint</Application>
  <PresentationFormat>Widescreen</PresentationFormat>
  <Paragraphs>564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Paediatric Emergency Medicine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17</cp:revision>
  <cp:lastPrinted>2019-03-29T01:57:58Z</cp:lastPrinted>
  <dcterms:created xsi:type="dcterms:W3CDTF">2016-05-05T00:00:36Z</dcterms:created>
  <dcterms:modified xsi:type="dcterms:W3CDTF">2025-12-01T03:25:18Z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