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90" r:id="rId12"/>
    <p:sldId id="2147481495" r:id="rId13"/>
    <p:sldId id="2147481491" r:id="rId14"/>
    <p:sldId id="2147481484" r:id="rId15"/>
    <p:sldId id="2147481492" r:id="rId16"/>
    <p:sldId id="2147481458" r:id="rId17"/>
    <p:sldId id="2147481467" r:id="rId18"/>
    <p:sldId id="2147481489" r:id="rId19"/>
    <p:sldId id="2147481496" r:id="rId20"/>
    <p:sldId id="2147481448" r:id="rId21"/>
    <p:sldId id="261" r:id="rId22"/>
    <p:sldId id="2147481474" r:id="rId23"/>
    <p:sldId id="2147481450" r:id="rId24"/>
    <p:sldId id="2147481442" r:id="rId25"/>
    <p:sldId id="2147481497"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388850E1-9435-24C1-7EF8-1A2831C6D9C3}" name="Sam Davis" initials="SD" userId="S::Sam.Davis@racp.edu.au::2f133bce-9889-4ffc-84f0-5d8c1e6872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99720F"/>
    <a:srgbClr val="E9B32B"/>
    <a:srgbClr val="CB972B"/>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F3F8A-EB81-47C4-BB47-1EC3AC1ECA3E}" v="6" dt="2025-10-28T04:22:04.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Neurology (PCH),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Neurology (PCH)</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Complete developmental and psychosocial training (PCH only)</a:t>
            </a:r>
          </a:p>
          <a:p>
            <a:pPr marL="285750" indent="-285750">
              <a:buFont typeface="Arial" panose="020B0604020202020204" pitchFamily="34" charset="0"/>
              <a:buChar char="•"/>
            </a:pPr>
            <a:r>
              <a:rPr lang="en-US" dirty="0"/>
              <a:t>1 logbook</a:t>
            </a:r>
          </a:p>
          <a:p>
            <a:pPr marL="285750" indent="-285750">
              <a:buFont typeface="Arial" panose="020B0604020202020204" pitchFamily="34" charset="0"/>
              <a:buChar char="•"/>
            </a:pPr>
            <a:r>
              <a:rPr lang="en-US" dirty="0"/>
              <a:t>Learning courses</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a:t>
            </a:r>
            <a:r>
              <a:rPr lang="en-US" dirty="0"/>
              <a:t> rotation plan (rotation plan)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a:t>
            </a:r>
            <a:r>
              <a:rPr lang="en-US" dirty="0"/>
              <a:t>progress reports</a:t>
            </a:r>
            <a:endParaRPr lang="en-AU" dirty="0"/>
          </a:p>
        </p:txBody>
      </p:sp>
    </p:spTree>
    <p:extLst>
      <p:ext uri="{BB962C8B-B14F-4D97-AF65-F5344CB8AC3E}">
        <p14:creationId xmlns:p14="http://schemas.microsoft.com/office/powerpoint/2010/main" val="224042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indent="-171450">
              <a:buFont typeface="Arial" panose="020B0604020202020204" pitchFamily="34" charset="0"/>
              <a:buChar char="•"/>
              <a:defRPr/>
            </a:pPr>
            <a:r>
              <a:rPr lang="en-AU" sz="900" dirty="0">
                <a:solidFill>
                  <a:schemeClr val="dk1"/>
                </a:solidFill>
                <a:latin typeface="Aptos"/>
              </a:rPr>
              <a:t>Congenital malformation disorders</a:t>
            </a:r>
            <a:endParaRPr lang="en-AU" sz="900" b="0" i="0" kern="1200" dirty="0">
              <a:solidFill>
                <a:schemeClr val="dk1"/>
              </a:solidFill>
              <a:effectLst/>
              <a:latin typeface="Aptos"/>
            </a:endParaRPr>
          </a:p>
          <a:p>
            <a:pPr marL="171450" indent="-171450">
              <a:buFont typeface="Arial" panose="020B0604020202020204" pitchFamily="34" charset="0"/>
              <a:buChar char="•"/>
              <a:defRPr/>
            </a:pPr>
            <a:r>
              <a:rPr lang="en-AU" sz="900" b="0" kern="1200" dirty="0">
                <a:solidFill>
                  <a:schemeClr val="dk1"/>
                </a:solidFill>
                <a:effectLst/>
                <a:latin typeface="Aptos"/>
              </a:rPr>
              <a:t> </a:t>
            </a:r>
            <a:r>
              <a:rPr lang="en-AU" sz="900">
                <a:solidFill>
                  <a:schemeClr val="dk1"/>
                </a:solidFill>
                <a:latin typeface="Aptos"/>
              </a:rPr>
              <a:t>Movement disorders</a:t>
            </a: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Meetings​</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Congenital malformation disorders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48390"/>
            <a:ext cx="2236370"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a:rPr>
              <a:t>Movement disorders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Neurology (PCH) 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19829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308324"/>
          </a:xfrm>
          <a:prstGeom prst="rect">
            <a:avLst/>
          </a:prstGeom>
          <a:noFill/>
        </p:spPr>
        <p:txBody>
          <a:bodyPr wrap="square" lIns="91440" tIns="45720" rIns="91440" bIns="45720" rtlCol="0" anchor="t">
            <a:spAutoFit/>
          </a:bodyPr>
          <a:lstStyle/>
          <a:p>
            <a:pPr algn="ctr"/>
            <a:r>
              <a:rPr lang="en-US" b="1" dirty="0">
                <a:solidFill>
                  <a:srgbClr val="384967"/>
                </a:solidFill>
              </a:rPr>
              <a:t>Learning programs</a:t>
            </a:r>
          </a:p>
          <a:p>
            <a:pPr algn="ctr"/>
            <a:endParaRPr lang="en-US" b="1" dirty="0">
              <a:solidFill>
                <a:srgbClr val="384967"/>
              </a:solidFill>
            </a:endParaRPr>
          </a:p>
          <a:p>
            <a:pPr algn="ctr"/>
            <a:endParaRPr lang="en-US" b="1" dirty="0">
              <a:solidFill>
                <a:srgbClr val="384967"/>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a:p>
            <a:pPr lvl="1" algn="ctr"/>
            <a:r>
              <a:rPr lang="en-US" dirty="0">
                <a:ea typeface="+mn-lt"/>
                <a:cs typeface="+mn-lt"/>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4" name="TextBox 3">
            <a:extLst>
              <a:ext uri="{FF2B5EF4-FFF2-40B4-BE49-F238E27FC236}">
                <a16:creationId xmlns:a16="http://schemas.microsoft.com/office/drawing/2014/main" id="{B9573428-A8EA-196A-282A-A5C11E380FCB}"/>
              </a:ext>
            </a:extLst>
          </p:cNvPr>
          <p:cNvSpPr txBox="1"/>
          <p:nvPr/>
        </p:nvSpPr>
        <p:spPr>
          <a:xfrm>
            <a:off x="857287" y="1407482"/>
            <a:ext cx="2472323" cy="1846659"/>
          </a:xfrm>
          <a:prstGeom prst="rect">
            <a:avLst/>
          </a:prstGeom>
          <a:noFill/>
        </p:spPr>
        <p:txBody>
          <a:bodyPr wrap="square" lIns="91440" tIns="45720" rIns="91440" bIns="45720" rtlCol="0" anchor="t">
            <a:spAutoFit/>
          </a:bodyPr>
          <a:lstStyle/>
          <a:p>
            <a:pPr algn="ctr"/>
            <a:r>
              <a:rPr lang="en-US" b="1" dirty="0">
                <a:solidFill>
                  <a:srgbClr val="384967"/>
                </a:solidFill>
              </a:rPr>
              <a:t>Procedural logbook</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pPr lvl="1" algn="ctr"/>
            <a:r>
              <a:rPr lang="en-US" dirty="0">
                <a:ea typeface="+mn-lt"/>
                <a:cs typeface="+mn-lt"/>
              </a:rPr>
              <a:t> </a:t>
            </a:r>
          </a:p>
        </p:txBody>
      </p:sp>
      <p:sp>
        <p:nvSpPr>
          <p:cNvPr id="6" name="Freeform 2">
            <a:extLst>
              <a:ext uri="{FF2B5EF4-FFF2-40B4-BE49-F238E27FC236}">
                <a16:creationId xmlns:a16="http://schemas.microsoft.com/office/drawing/2014/main" id="{50EE65D7-0582-E49C-3185-1E1B3BCD6B10}"/>
              </a:ext>
            </a:extLst>
          </p:cNvPr>
          <p:cNvSpPr/>
          <p:nvPr/>
        </p:nvSpPr>
        <p:spPr>
          <a:xfrm>
            <a:off x="1330029" y="345652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9" name="TextBox 8">
            <a:extLst>
              <a:ext uri="{FF2B5EF4-FFF2-40B4-BE49-F238E27FC236}">
                <a16:creationId xmlns:a16="http://schemas.microsoft.com/office/drawing/2014/main" id="{6BDD5D72-D4C1-C9E7-8E78-F26CFA1633E2}"/>
              </a:ext>
            </a:extLst>
          </p:cNvPr>
          <p:cNvSpPr txBox="1"/>
          <p:nvPr/>
        </p:nvSpPr>
        <p:spPr>
          <a:xfrm>
            <a:off x="1025880" y="4962183"/>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8530921" y="1407482"/>
            <a:ext cx="2969325" cy="2523768"/>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pPr algn="ctr"/>
            <a:endParaRPr lang="en-US" b="1" dirty="0">
              <a:solidFill>
                <a:srgbClr val="384967"/>
              </a:solidFill>
              <a:highlight>
                <a:srgbClr val="FFFF00"/>
              </a:highlight>
            </a:endParaRPr>
          </a:p>
          <a:p>
            <a:pPr algn="ctr"/>
            <a:endParaRPr lang="en-US" b="1" dirty="0">
              <a:solidFill>
                <a:srgbClr val="384967"/>
              </a:solidFill>
              <a:highlight>
                <a:srgbClr val="FFFF00"/>
              </a:highlight>
            </a:endParaRPr>
          </a:p>
          <a:p>
            <a:r>
              <a:rPr lang="en-US" sz="1400" dirty="0">
                <a:solidFill>
                  <a:srgbClr val="384967"/>
                </a:solidFill>
              </a:rPr>
              <a:t>A trainee-led study involving significant involvement in design, conduct and analysis.</a:t>
            </a:r>
            <a:endParaRPr lang="en-US" sz="1400" dirty="0"/>
          </a:p>
          <a:p>
            <a:endParaRPr lang="en-US" sz="1400" dirty="0">
              <a:highlight>
                <a:srgbClr val="FFFF00"/>
              </a:highlight>
              <a:ea typeface="+mn-lt"/>
              <a:cs typeface="+mn-lt"/>
            </a:endParaRPr>
          </a:p>
          <a:p>
            <a:endParaRPr lang="en-US" sz="1400" dirty="0">
              <a:highlight>
                <a:srgbClr val="FFFF00"/>
              </a:highlight>
              <a:ea typeface="+mn-lt"/>
              <a:cs typeface="+mn-lt"/>
            </a:endParaRPr>
          </a:p>
          <a:p>
            <a:pPr lvl="1" algn="ctr"/>
            <a:r>
              <a:rPr lang="en-US" sz="1600" dirty="0">
                <a:highlight>
                  <a:srgbClr val="FFFF00"/>
                </a:highlight>
                <a:ea typeface="+mn-lt"/>
                <a:cs typeface="+mn-lt"/>
              </a:rPr>
              <a:t> </a:t>
            </a:r>
          </a:p>
          <a:p>
            <a:pPr lvl="1" algn="ctr"/>
            <a:r>
              <a:rPr lang="en-US" dirty="0">
                <a:highlight>
                  <a:srgbClr val="FFFF00"/>
                </a:highlight>
                <a:ea typeface="+mn-lt"/>
                <a:cs typeface="+mn-lt"/>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8891772" y="4962183"/>
            <a:ext cx="2247622" cy="1815882"/>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6"/>
          <a:stretch>
            <a:fillRect/>
          </a:stretch>
        </p:blipFill>
        <p:spPr>
          <a:xfrm>
            <a:off x="5139030" y="3353563"/>
            <a:ext cx="1607794" cy="1278484"/>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088631" y="3285021"/>
            <a:ext cx="1853904" cy="14947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206971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940677785"/>
              </p:ext>
            </p:extLst>
          </p:nvPr>
        </p:nvGraphicFramePr>
        <p:xfrm>
          <a:off x="691753" y="896018"/>
          <a:ext cx="10640047" cy="5960058"/>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1">
                  <a:extLst>
                    <a:ext uri="{9D8B030D-6E8A-4147-A177-3AD203B41FA5}">
                      <a16:colId xmlns:a16="http://schemas.microsoft.com/office/drawing/2014/main" val="2859424943"/>
                    </a:ext>
                  </a:extLst>
                </a:gridCol>
                <a:gridCol w="1395841">
                  <a:extLst>
                    <a:ext uri="{9D8B030D-6E8A-4147-A177-3AD203B41FA5}">
                      <a16:colId xmlns:a16="http://schemas.microsoft.com/office/drawing/2014/main" val="935343356"/>
                    </a:ext>
                  </a:extLst>
                </a:gridCol>
                <a:gridCol w="1395841">
                  <a:extLst>
                    <a:ext uri="{9D8B030D-6E8A-4147-A177-3AD203B41FA5}">
                      <a16:colId xmlns:a16="http://schemas.microsoft.com/office/drawing/2014/main" val="397025310"/>
                    </a:ext>
                  </a:extLst>
                </a:gridCol>
                <a:gridCol w="1395841">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a:ea typeface="Calibri"/>
                          <a:cs typeface="Times New Roman"/>
                        </a:rPr>
                        <a:t>Learning goals</a:t>
                      </a:r>
                      <a:endParaRPr lang="en-AU" sz="1100" dirty="0">
                        <a:solidFill>
                          <a:srgbClr val="404040"/>
                        </a:solidFill>
                        <a:effectLst/>
                        <a:highlight>
                          <a:srgbClr val="F2F2F2"/>
                        </a:highlight>
                        <a:latin typeface="Arial"/>
                        <a:ea typeface="Calibri"/>
                        <a:cs typeface="Times New Roman"/>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lvl="0" algn="ctr">
                        <a:lnSpc>
                          <a:spcPct val="114999"/>
                        </a:lnSpc>
                        <a:spcBef>
                          <a:spcPts val="400"/>
                        </a:spcBef>
                        <a:spcAft>
                          <a:spcPts val="400"/>
                        </a:spcAft>
                        <a:buNone/>
                      </a:pPr>
                      <a:r>
                        <a:rPr lang="en-AU" sz="1100" dirty="0">
                          <a:solidFill>
                            <a:srgbClr val="C69214"/>
                          </a:solidFill>
                          <a:effectLst/>
                          <a:highlight>
                            <a:srgbClr val="D9D9D9"/>
                          </a:highlight>
                          <a:latin typeface="Arial"/>
                          <a:ea typeface="Calibri"/>
                          <a:cs typeface="Times New Roman"/>
                        </a:rPr>
                        <a:t>Entry into training</a:t>
                      </a:r>
                    </a:p>
                  </a:txBody>
                  <a:tcPr marL="41166" marR="41166" marT="0" marB="0" anchor="ctr">
                    <a:lnL w="12700">
                      <a:solidFill>
                        <a:srgbClr val="D9D9D9"/>
                      </a:solidFill>
                    </a:lnL>
                    <a:lnR w="0">
                      <a:noFill/>
                    </a:lnR>
                    <a:lnT w="0">
                      <a:noFill/>
                    </a:lnT>
                    <a:lnB w="0">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Specialty foundation</a:t>
                      </a:r>
                      <a:endParaRPr lang="en-AU" sz="1100" dirty="0">
                        <a:solidFill>
                          <a:srgbClr val="404040"/>
                        </a:solidFill>
                        <a:effectLst/>
                        <a:highlight>
                          <a:srgbClr val="D9D9D9"/>
                        </a:highlight>
                        <a:latin typeface="Arial"/>
                        <a:ea typeface="Calibri"/>
                        <a:cs typeface="Times New Roman"/>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Specialty consolidation</a:t>
                      </a:r>
                      <a:endParaRPr lang="en-AU" sz="1100" dirty="0">
                        <a:solidFill>
                          <a:srgbClr val="404040"/>
                        </a:solidFill>
                        <a:effectLst/>
                        <a:highlight>
                          <a:srgbClr val="D9D9D9"/>
                        </a:highlight>
                        <a:latin typeface="Arial"/>
                        <a:ea typeface="Calibri"/>
                        <a:cs typeface="Times New Roman"/>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Transition to fellowship</a:t>
                      </a:r>
                      <a:endParaRPr lang="en-AU" sz="1100" dirty="0">
                        <a:solidFill>
                          <a:srgbClr val="404040"/>
                        </a:solidFill>
                        <a:effectLst/>
                        <a:highlight>
                          <a:srgbClr val="D9D9D9"/>
                        </a:highlight>
                        <a:latin typeface="Arial"/>
                        <a:ea typeface="Calibri"/>
                        <a:cs typeface="Times New Roman"/>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a:ea typeface="Calibri"/>
                          <a:cs typeface="Arial"/>
                        </a:rPr>
                        <a:t>01. Professional behaviours</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0" i="0" u="none" strike="noStrike" kern="1200" cap="none" spc="0" normalizeH="0" baseline="0" noProof="0" dirty="0">
                          <a:ln>
                            <a:noFill/>
                          </a:ln>
                          <a:solidFill>
                            <a:prstClr val="white"/>
                          </a:solidFill>
                          <a:effectLst/>
                          <a:uLnTx/>
                          <a:uFillTx/>
                          <a:latin typeface="Arial"/>
                          <a:ea typeface="Calibri"/>
                          <a:cs typeface="Arial"/>
                        </a:rPr>
                        <a:t>Level 5</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6" marR="41166" marT="0" marB="0">
                    <a:lnL w="12700">
                      <a:solidFill>
                        <a:srgbClr val="D9D9D9"/>
                      </a:solidFill>
                    </a:lnL>
                    <a:lnR w="12700">
                      <a:solidFill>
                        <a:srgbClr val="D9D9D9"/>
                      </a:solidFill>
                    </a:lnR>
                    <a:lnT w="0">
                      <a:noFill/>
                    </a:lnT>
                    <a:lnB w="12700">
                      <a:solidFill>
                        <a:srgbClr val="D9D9D9"/>
                      </a:solidFill>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02. Team leadership</a:t>
                      </a: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03. Supervision and teaching</a:t>
                      </a: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04. Quality improvement</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05. Clinical assessment and management</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06. Management of transitions in care</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07.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Acute care</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08.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Longitudinal care</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09.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Communication with patients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08767">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Prescribing</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11.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Procedures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12.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Investigations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13.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Clinic management</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14. End-of-life care </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15. Scientific foundations of paediatric neurology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16. Congenital malformation disorders </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17. Developmental delay and regression</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18. Pain, including headache, facial pain, and sensory loss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19. Disorders of consciousness and sleep</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20. Paroxysmal disorders, including seizures, syncope, and stroke</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4173005565"/>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21. Disorders of vision and other senses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373495420"/>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22. Weakness and disorders of speech, language, and swallowing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609537156"/>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23. Disorders of gait and balance, including vertigo, dizziness, and disequilibrium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647057378"/>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24. Movement disorders </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80398494"/>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25. Neonatal neurology</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61954952"/>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Neurology (PCH)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Neurology – Paediatrics &amp; Child Health</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895850" y="781235"/>
            <a:ext cx="422910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8" name="Picture 7">
            <a:extLst>
              <a:ext uri="{FF2B5EF4-FFF2-40B4-BE49-F238E27FC236}">
                <a16:creationId xmlns:a16="http://schemas.microsoft.com/office/drawing/2014/main" id="{FB4CA470-0CE7-C626-8910-D22DE848905D}"/>
              </a:ext>
            </a:extLst>
          </p:cNvPr>
          <p:cNvPicPr>
            <a:picLocks noChangeAspect="1"/>
          </p:cNvPicPr>
          <p:nvPr/>
        </p:nvPicPr>
        <p:blipFill>
          <a:blip r:embed="rId3"/>
          <a:stretch>
            <a:fillRect/>
          </a:stretch>
        </p:blipFill>
        <p:spPr>
          <a:xfrm>
            <a:off x="5243713" y="922379"/>
            <a:ext cx="3486151" cy="5780262"/>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dirty="0"/>
              <a:t>Dr Alex, an Advanced Trainee in Neurology (PCH), is tasked with managing a 5-year-old patient presenting with confusion, muscular difficulties, and sweating, later diagnosed as generalised epilepsy.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6"/>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8"/>
            <a:ext cx="3316620" cy="1971257"/>
            <a:chOff x="5883649" y="2956456"/>
            <a:chExt cx="3064878" cy="1712814"/>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72204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07. Acute care</a:t>
              </a:r>
            </a:p>
            <a:p>
              <a:pPr marL="214313" indent="-214313">
                <a:buFont typeface="Arial" panose="020B0604020202020204" pitchFamily="34" charset="0"/>
                <a:buChar char="•"/>
              </a:pPr>
              <a:r>
                <a:rPr lang="en-US" sz="1200" dirty="0">
                  <a:solidFill>
                    <a:srgbClr val="384967"/>
                  </a:solidFill>
                </a:rPr>
                <a:t>09. Communication with patients</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2089" y="3081757"/>
            <a:ext cx="4183227"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15. Scientific foundations of paediatric neurology</a:t>
              </a:r>
            </a:p>
            <a:p>
              <a:pPr marL="214313" indent="-214313">
                <a:buFont typeface="Arial" panose="020B0604020202020204" pitchFamily="34" charset="0"/>
                <a:buChar char="•"/>
              </a:pPr>
              <a:r>
                <a:rPr lang="en-US" sz="1200" dirty="0">
                  <a:solidFill>
                    <a:srgbClr val="384967"/>
                  </a:solidFill>
                  <a:cs typeface="Arial"/>
                </a:rPr>
                <a:t>20. Paroxysmal disorders, including seizures, syncope, and stroke</a:t>
              </a:r>
            </a:p>
          </p:txBody>
        </p:sp>
      </p:grpSp>
    </p:spTree>
    <p:extLst>
      <p:ext uri="{BB962C8B-B14F-4D97-AF65-F5344CB8AC3E}">
        <p14:creationId xmlns:p14="http://schemas.microsoft.com/office/powerpoint/2010/main" val="62331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f6eb72ebc15e93a06c3cc0b47ee184a6">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da9506e265ea60a6dbcdaaddc321a43d"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2EF04C-5894-42C6-BE8B-2D4E71253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828305-EE30-498F-A162-22DAD1C7C4D2}">
  <ds:schemaRefs>
    <ds:schemaRef ds:uri="http://www.w3.org/XML/1998/namespace"/>
    <ds:schemaRef ds:uri="http://schemas.microsoft.com/office/2006/metadata/properties"/>
    <ds:schemaRef ds:uri="http://purl.org/dc/elements/1.1/"/>
    <ds:schemaRef ds:uri="http://purl.org/dc/terms/"/>
    <ds:schemaRef ds:uri="http://purl.org/dc/dcmitype/"/>
    <ds:schemaRef ds:uri="http://schemas.microsoft.com/office/2006/documentManagement/types"/>
    <ds:schemaRef ds:uri="8a45df18-1b1a-499d-90c6-d04be75f9f9a"/>
    <ds:schemaRef ds:uri="http://schemas.microsoft.com/office/infopath/2007/PartnerControls"/>
    <ds:schemaRef ds:uri="http://schemas.openxmlformats.org/package/2006/metadata/core-properties"/>
    <ds:schemaRef ds:uri="0b77cf3b-53b0-4276-95d6-69a9c81ff526"/>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3627</Words>
  <Application>Microsoft Office PowerPoint</Application>
  <PresentationFormat>Widescreen</PresentationFormat>
  <Paragraphs>593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Neurology (PCH)</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25</cp:revision>
  <cp:lastPrinted>2019-03-29T01:57:58Z</cp:lastPrinted>
  <dcterms:created xsi:type="dcterms:W3CDTF">2016-05-05T00:00:36Z</dcterms:created>
  <dcterms:modified xsi:type="dcterms:W3CDTF">2025-12-01T03:23:13Z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