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90" r:id="rId14"/>
    <p:sldId id="2147481484" r:id="rId15"/>
    <p:sldId id="2147481485" r:id="rId16"/>
    <p:sldId id="2147481458" r:id="rId17"/>
    <p:sldId id="2147481467" r:id="rId18"/>
    <p:sldId id="2147481488"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388850E1-9435-24C1-7EF8-1A2831C6D9C3}" name="Sam Davis" initials="SD" userId="S::Sam.Davis@racp.edu.au::2f133bce-9889-4ffc-84f0-5d8c1e6872a5" providerId="AD"/>
  <p188:author id="{490BA1E9-6699-5743-8C9F-B3F62B5C90A0}" name="Caroline Atkins" initials="CA" userId="S::caroline.atkins@racp.edu.au::73a213fa-5c86-4503-b2eb-552f2c243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32B"/>
    <a:srgbClr val="F1CD73"/>
    <a:srgbClr val="F5F5F5"/>
    <a:srgbClr val="CB972B"/>
    <a:srgbClr val="99720F"/>
    <a:srgbClr val="F9E8BD"/>
    <a:srgbClr val="B3BFD5"/>
    <a:srgbClr val="005850"/>
    <a:srgbClr val="7F7F7F"/>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9E063-1C30-4EEC-A933-B2E9E6A75A30}" v="5" dt="2025-10-22T04:00:22.8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b="1"/>
              <a:t>Infectious Diseases, </a:t>
            </a:r>
            <a:r>
              <a:rPr lang="en-US"/>
              <a:t>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36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0231328" cy="1225858"/>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2026 implementation – Advanced Training: Infectious Diseases</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Complete developmental and psychosocial training (PCH only)</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1 Research project ​</a:t>
            </a:r>
          </a:p>
          <a:p>
            <a:pPr marL="285750" indent="-285750">
              <a:buFont typeface="Arial" panose="020B0604020202020204" pitchFamily="34" charset="0"/>
              <a:buChar char="•"/>
            </a:pPr>
            <a:r>
              <a:rPr lang="en-US" dirty="0"/>
              <a:t>1 Trainee report</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4184878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Microbiology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i="0">
                <a:solidFill>
                  <a:schemeClr val="dk1"/>
                </a:solidFill>
                <a:latin typeface="Aptos"/>
              </a:rPr>
              <a:t>Immunisation</a:t>
            </a:r>
            <a:endParaRPr lang="en-AU" sz="900" b="0" i="0" kern="1200">
              <a:solidFill>
                <a:schemeClr val="dk1"/>
              </a:solidFill>
              <a:effectLst/>
              <a:latin typeface="Apto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Public health</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23057" y="1594922"/>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92752" y="1903876"/>
            <a:ext cx="2352606"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cs typeface="Arial"/>
              </a:rPr>
              <a:t>Public health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19721" y="1886731"/>
            <a:ext cx="2399380"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Immunisation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16342" y="788482"/>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Infectious Diseases</a:t>
            </a:r>
          </a:p>
          <a:p>
            <a:r>
              <a:rPr lang="en-US" sz="2400">
                <a:solidFill>
                  <a:srgbClr val="384967"/>
                </a:solidFill>
                <a:latin typeface="Georgia"/>
              </a:rPr>
              <a:t>Example</a:t>
            </a:r>
          </a:p>
          <a:p>
            <a:r>
              <a:rPr lang="en-US" sz="2400">
                <a:solidFill>
                  <a:srgbClr val="384967"/>
                </a:solidFill>
                <a:latin typeface="Georgia"/>
              </a:rPr>
              <a:t>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578100" y="1398679"/>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4892801" y="1334296"/>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808143" y="4964759"/>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4874587" y="4915016"/>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37838" y="3197866"/>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1026016" y="3380594"/>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4044418" y="133429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D548F2F3-6675-0185-448B-FF389EC37763}"/>
              </a:ext>
            </a:extLst>
          </p:cNvPr>
          <p:cNvCxnSpPr>
            <a:cxnSpLocks/>
          </p:cNvCxnSpPr>
          <p:nvPr/>
        </p:nvCxnSpPr>
        <p:spPr>
          <a:xfrm>
            <a:off x="8444353" y="133429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9DF9895-8723-11C8-8F1B-24EBC399BC5A}"/>
              </a:ext>
            </a:extLst>
          </p:cNvPr>
          <p:cNvSpPr txBox="1"/>
          <p:nvPr/>
        </p:nvSpPr>
        <p:spPr>
          <a:xfrm>
            <a:off x="8725465" y="1285734"/>
            <a:ext cx="2969325" cy="2523768"/>
          </a:xfrm>
          <a:prstGeom prst="rect">
            <a:avLst/>
          </a:prstGeom>
          <a:noFill/>
        </p:spPr>
        <p:txBody>
          <a:bodyPr wrap="square" lIns="91440" tIns="45720" rIns="91440" bIns="45720" rtlCol="0" anchor="t">
            <a:spAutoFit/>
          </a:bodyPr>
          <a:lstStyle/>
          <a:p>
            <a:pPr algn="ctr"/>
            <a:r>
              <a:rPr lang="en-US" b="1">
                <a:solidFill>
                  <a:srgbClr val="384967"/>
                </a:solidFill>
              </a:rPr>
              <a:t>Trainee report</a:t>
            </a:r>
          </a:p>
          <a:p>
            <a:pPr algn="ctr"/>
            <a:endParaRPr lang="en-US" b="1">
              <a:solidFill>
                <a:srgbClr val="384967"/>
              </a:solidFill>
            </a:endParaRPr>
          </a:p>
          <a:p>
            <a:pPr algn="ctr"/>
            <a:endParaRPr lang="en-US" b="1">
              <a:solidFill>
                <a:srgbClr val="384967"/>
              </a:solidFill>
            </a:endParaRPr>
          </a:p>
          <a:p>
            <a:pPr algn="ctr"/>
            <a:r>
              <a:rPr lang="en-US" sz="1400">
                <a:solidFill>
                  <a:srgbClr val="384965"/>
                </a:solidFill>
              </a:rPr>
              <a:t>Report written by the trainee to provide a narrative description and reflection of learning experiences.</a:t>
            </a:r>
          </a:p>
          <a:p>
            <a:endParaRPr lang="en-US" sz="1400">
              <a:ea typeface="+mn-lt"/>
              <a:cs typeface="+mn-lt"/>
            </a:endParaRPr>
          </a:p>
          <a:p>
            <a:endParaRPr lang="en-US" sz="1400">
              <a:ea typeface="+mn-lt"/>
              <a:cs typeface="+mn-lt"/>
            </a:endParaRPr>
          </a:p>
          <a:p>
            <a:pPr lvl="1" algn="ctr"/>
            <a:r>
              <a:rPr lang="en-US" sz="1600">
                <a:ea typeface="+mn-lt"/>
                <a:cs typeface="+mn-lt"/>
              </a:rPr>
              <a:t> </a:t>
            </a:r>
          </a:p>
          <a:p>
            <a:pPr lvl="1" algn="ctr"/>
            <a:r>
              <a:rPr lang="en-US">
                <a:ea typeface="+mn-lt"/>
                <a:cs typeface="+mn-lt"/>
              </a:rPr>
              <a:t> </a:t>
            </a:r>
          </a:p>
        </p:txBody>
      </p:sp>
      <p:sp>
        <p:nvSpPr>
          <p:cNvPr id="13" name="TextBox 12">
            <a:extLst>
              <a:ext uri="{FF2B5EF4-FFF2-40B4-BE49-F238E27FC236}">
                <a16:creationId xmlns:a16="http://schemas.microsoft.com/office/drawing/2014/main" id="{BA91DD10-E835-DAA0-8E30-3D3BDB256EA0}"/>
              </a:ext>
            </a:extLst>
          </p:cNvPr>
          <p:cNvSpPr txBox="1"/>
          <p:nvPr/>
        </p:nvSpPr>
        <p:spPr>
          <a:xfrm>
            <a:off x="8864458" y="4915016"/>
            <a:ext cx="2691337" cy="1169551"/>
          </a:xfrm>
          <a:prstGeom prst="rect">
            <a:avLst/>
          </a:prstGeom>
          <a:noFill/>
        </p:spPr>
        <p:txBody>
          <a:bodyPr wrap="square">
            <a:spAutoFit/>
          </a:bodyPr>
          <a:lstStyle/>
          <a:p>
            <a:r>
              <a:rPr lang="en-US" sz="1400" b="1">
                <a:solidFill>
                  <a:srgbClr val="384967"/>
                </a:solidFill>
              </a:rPr>
              <a:t>When: </a:t>
            </a:r>
            <a:r>
              <a:rPr lang="en-US" sz="1400">
                <a:solidFill>
                  <a:srgbClr val="384967"/>
                </a:solidFill>
              </a:rPr>
              <a:t>1 x reports per rotation</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p>
        </p:txBody>
      </p:sp>
      <p:pic>
        <p:nvPicPr>
          <p:cNvPr id="20" name="Picture 19" descr="A magnifying glass and graph&#10;&#10;Description automatically generated">
            <a:extLst>
              <a:ext uri="{FF2B5EF4-FFF2-40B4-BE49-F238E27FC236}">
                <a16:creationId xmlns:a16="http://schemas.microsoft.com/office/drawing/2014/main" id="{8A7E893B-921C-30F8-D6FE-8588A5A48F96}"/>
              </a:ext>
            </a:extLst>
          </p:cNvPr>
          <p:cNvPicPr>
            <a:picLocks noChangeAspect="1"/>
          </p:cNvPicPr>
          <p:nvPr/>
        </p:nvPicPr>
        <p:blipFill>
          <a:blip r:embed="rId7"/>
          <a:stretch>
            <a:fillRect/>
          </a:stretch>
        </p:blipFill>
        <p:spPr>
          <a:xfrm>
            <a:off x="9347984" y="3197866"/>
            <a:ext cx="1448982" cy="1444830"/>
          </a:xfrm>
          <a:prstGeom prst="rect">
            <a:avLst/>
          </a:prstGeom>
        </p:spPr>
      </p:pic>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195408795"/>
              </p:ext>
            </p:extLst>
          </p:nvPr>
        </p:nvGraphicFramePr>
        <p:xfrm>
          <a:off x="691753" y="1152674"/>
          <a:ext cx="10640047" cy="455265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1">
                  <a:extLst>
                    <a:ext uri="{9D8B030D-6E8A-4147-A177-3AD203B41FA5}">
                      <a16:colId xmlns:a16="http://schemas.microsoft.com/office/drawing/2014/main" val="3142016883"/>
                    </a:ext>
                  </a:extLst>
                </a:gridCol>
                <a:gridCol w="1395841">
                  <a:extLst>
                    <a:ext uri="{9D8B030D-6E8A-4147-A177-3AD203B41FA5}">
                      <a16:colId xmlns:a16="http://schemas.microsoft.com/office/drawing/2014/main" val="935343356"/>
                    </a:ext>
                  </a:extLst>
                </a:gridCol>
                <a:gridCol w="1395841">
                  <a:extLst>
                    <a:ext uri="{9D8B030D-6E8A-4147-A177-3AD203B41FA5}">
                      <a16:colId xmlns:a16="http://schemas.microsoft.com/office/drawing/2014/main" val="397025310"/>
                    </a:ext>
                  </a:extLst>
                </a:gridCol>
                <a:gridCol w="139584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a:ea typeface="Calibri"/>
                          <a:cs typeface="Times New Roman"/>
                        </a:rPr>
                        <a:t>Learning goals</a:t>
                      </a:r>
                      <a:endParaRPr lang="en-AU" sz="1100">
                        <a:solidFill>
                          <a:srgbClr val="404040"/>
                        </a:solidFill>
                        <a:effectLst/>
                        <a:highlight>
                          <a:srgbClr val="F2F2F2"/>
                        </a:highlight>
                        <a:latin typeface="Arial"/>
                        <a:ea typeface="Calibri"/>
                        <a:cs typeface="Times New Roman"/>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lvl="0" algn="ctr">
                        <a:lnSpc>
                          <a:spcPct val="114999"/>
                        </a:lnSpc>
                        <a:spcBef>
                          <a:spcPts val="400"/>
                        </a:spcBef>
                        <a:spcAft>
                          <a:spcPts val="400"/>
                        </a:spcAft>
                        <a:buNone/>
                      </a:pPr>
                      <a:r>
                        <a:rPr lang="en-AU" sz="1100">
                          <a:solidFill>
                            <a:srgbClr val="C69214"/>
                          </a:solidFill>
                          <a:effectLst/>
                          <a:highlight>
                            <a:srgbClr val="D9D9D9"/>
                          </a:highlight>
                          <a:latin typeface="Arial"/>
                          <a:ea typeface="Calibri"/>
                          <a:cs typeface="Times New Roman"/>
                        </a:rPr>
                        <a:t>Entry into training</a:t>
                      </a:r>
                    </a:p>
                  </a:txBody>
                  <a:tcPr marL="41166" marR="41166" marT="0" marB="0" anchor="ctr">
                    <a:lnL w="12700">
                      <a:solidFill>
                        <a:srgbClr val="D9D9D9"/>
                      </a:solidFill>
                    </a:lnL>
                    <a:lnR w="0">
                      <a:noFill/>
                    </a:lnR>
                    <a:lnT w="0">
                      <a:noFill/>
                    </a:lnT>
                    <a:lnB w="0">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a:ea typeface="Calibri"/>
                          <a:cs typeface="Times New Roman"/>
                        </a:rPr>
                        <a:t>Specialty foundation</a:t>
                      </a:r>
                      <a:endParaRPr lang="en-AU" sz="1100">
                        <a:solidFill>
                          <a:srgbClr val="404040"/>
                        </a:solidFill>
                        <a:effectLst/>
                        <a:highlight>
                          <a:srgbClr val="D9D9D9"/>
                        </a:highlight>
                        <a:latin typeface="Arial"/>
                        <a:ea typeface="Calibri"/>
                        <a:cs typeface="Times New Roman"/>
                      </a:endParaRPr>
                    </a:p>
                  </a:txBody>
                  <a:tcPr marL="41167" marR="41167" marT="0" marB="0" anchor="ctr">
                    <a:lnL w="12700" cap="flat" cmpd="sng" algn="ctr">
                      <a:no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a:ea typeface="Calibri"/>
                          <a:cs typeface="Times New Roman"/>
                        </a:rPr>
                        <a:t>Specialty consolidation</a:t>
                      </a:r>
                      <a:endParaRPr lang="en-AU" sz="1100">
                        <a:solidFill>
                          <a:srgbClr val="404040"/>
                        </a:solidFill>
                        <a:effectLst/>
                        <a:highlight>
                          <a:srgbClr val="D9D9D9"/>
                        </a:highlight>
                        <a:latin typeface="Arial"/>
                        <a:ea typeface="Calibri"/>
                        <a:cs typeface="Times New Roman"/>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a:ea typeface="Calibri"/>
                          <a:cs typeface="Times New Roman"/>
                        </a:rPr>
                        <a:t>Transition to fellowship</a:t>
                      </a:r>
                      <a:endParaRPr lang="en-AU" sz="1100">
                        <a:solidFill>
                          <a:srgbClr val="404040"/>
                        </a:solidFill>
                        <a:effectLst/>
                        <a:highlight>
                          <a:srgbClr val="D9D9D9"/>
                        </a:highlight>
                        <a:latin typeface="Arial"/>
                        <a:ea typeface="Calibri"/>
                        <a:cs typeface="Times New Roman"/>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a:ea typeface="Calibri"/>
                          <a:cs typeface="Arial"/>
                        </a:rPr>
                        <a:t>01. Professional behaviours</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chemeClr val="bg1"/>
                          </a:solidFill>
                          <a:effectLst/>
                          <a:latin typeface="Arial"/>
                        </a:rPr>
                        <a:t>Level 5 </a:t>
                      </a:r>
                      <a:endParaRPr lang="en-US"/>
                    </a:p>
                  </a:txBody>
                  <a:tcPr marL="41166" marR="41166" marT="0" marB="0">
                    <a:lnL w="12700">
                      <a:solidFill>
                        <a:srgbClr val="D9D9D9"/>
                      </a:solidFill>
                    </a:lnL>
                    <a:lnR w="12700">
                      <a:solidFill>
                        <a:srgbClr val="D9D9D9"/>
                      </a:solidFill>
                    </a:lnR>
                    <a:lnT w="0">
                      <a:noFill/>
                    </a:lnT>
                    <a:lnB w="12700">
                      <a:solidFill>
                        <a:srgbClr val="D9D9D9"/>
                      </a:solidFill>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a:ea typeface="Calibri"/>
                          <a:cs typeface="Times New Roman"/>
                        </a:rPr>
                        <a:t>02. </a:t>
                      </a:r>
                      <a:r>
                        <a:rPr lang="en-US" sz="1100" b="1">
                          <a:solidFill>
                            <a:srgbClr val="404040"/>
                          </a:solidFill>
                          <a:effectLst/>
                          <a:latin typeface="Arial"/>
                          <a:ea typeface="Calibri"/>
                          <a:cs typeface="Times New Roman"/>
                        </a:rPr>
                        <a:t>Team leadership</a:t>
                      </a:r>
                      <a:endParaRPr lang="en-AU" sz="1100" b="1">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3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4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a:ea typeface="Calibri"/>
                          <a:cs typeface="Times New Roman"/>
                        </a:rPr>
                        <a:t>03. </a:t>
                      </a:r>
                      <a:r>
                        <a:rPr lang="en-US" sz="1100" b="1">
                          <a:solidFill>
                            <a:srgbClr val="404040"/>
                          </a:solidFill>
                          <a:effectLst/>
                          <a:latin typeface="Arial"/>
                          <a:ea typeface="Calibri"/>
                          <a:cs typeface="Times New Roman"/>
                        </a:rPr>
                        <a:t>Supervision and teaching </a:t>
                      </a:r>
                      <a:endParaRPr lang="en-AU" sz="1100" b="1">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0">
                      <a:no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no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4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a:ea typeface="Calibri"/>
                          <a:cs typeface="Times New Roman"/>
                        </a:rPr>
                        <a:t>04. </a:t>
                      </a:r>
                      <a:r>
                        <a:rPr lang="en-US" sz="1100" b="1">
                          <a:solidFill>
                            <a:srgbClr val="404040"/>
                          </a:solidFill>
                          <a:effectLst/>
                          <a:latin typeface="Arial"/>
                          <a:ea typeface="Calibri"/>
                          <a:cs typeface="Times New Roman"/>
                        </a:rPr>
                        <a:t>Quality improvement</a:t>
                      </a:r>
                      <a:endParaRPr lang="en-AU" sz="1100" b="1">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0">
                      <a:noFill/>
                    </a:lnL>
                    <a:lnR w="0">
                      <a:noFill/>
                    </a:lnR>
                    <a:lnT w="0">
                      <a:noFill/>
                    </a:lnT>
                    <a:lnB w="0">
                      <a:noFill/>
                    </a:lnB>
                    <a:lnTlToBr w="0">
                      <a:noFill/>
                    </a:lnTlToBr>
                    <a:lnBlToTr w="0">
                      <a:noFill/>
                    </a:lnBlToTr>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no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a:ea typeface="Calibri"/>
                          <a:cs typeface="Times New Roman"/>
                        </a:rPr>
                        <a:t>05.</a:t>
                      </a:r>
                      <a:r>
                        <a:rPr lang="en-US" sz="1100" b="1">
                          <a:solidFill>
                            <a:srgbClr val="404040"/>
                          </a:solidFill>
                          <a:effectLst/>
                          <a:latin typeface="Arial"/>
                          <a:ea typeface="Calibri"/>
                          <a:cs typeface="Times New Roman"/>
                        </a:rPr>
                        <a:t> Clinical assessment and management</a:t>
                      </a:r>
                      <a:endParaRPr lang="en-AU" sz="1100" b="1">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3 </a:t>
                      </a:r>
                      <a:endParaRPr lang="en-US"/>
                    </a:p>
                  </a:txBody>
                  <a:tcPr marL="41166" marR="41166" marT="0" marB="0">
                    <a:lnL w="12700">
                      <a:solidFill>
                        <a:srgbClr val="D9D9D9"/>
                      </a:solidFill>
                    </a:lnL>
                    <a:lnR w="12700">
                      <a:solidFill>
                        <a:srgbClr val="D9D9D9"/>
                      </a:solidFill>
                    </a:lnR>
                    <a:lnT w="0">
                      <a:noFill/>
                    </a:lnT>
                    <a:lnB w="12700">
                      <a:solidFill>
                        <a:srgbClr val="D9D9D9"/>
                      </a:solidFill>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3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4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Acute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96438792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Longitudinal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3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4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3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4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a:ea typeface="Calibri"/>
                          <a:cs typeface="Arial"/>
                        </a:rPr>
                        <a:t>Level 4 </a:t>
                      </a:r>
                      <a:endParaRPr lang="en-AU" sz="1100">
                        <a:solidFill>
                          <a:srgbClr val="404040"/>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a:ea typeface="Calibri"/>
                          <a:cs typeface="Arial"/>
                        </a:rPr>
                        <a:t>Level 5 </a:t>
                      </a:r>
                      <a:endParaRPr lang="en-AU" sz="1100">
                        <a:solidFill>
                          <a:schemeClr val="bg1"/>
                        </a:solidFill>
                        <a:effectLst/>
                        <a:latin typeface="Arial"/>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Key infectious diseases and syndromes </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Infections in specific hosts and populations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Microbiology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Antimicrobials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17. </a:t>
                      </a:r>
                      <a:r>
                        <a:rPr lang="en-US" sz="1100" b="1" err="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Immunisation</a:t>
                      </a:r>
                      <a:endPar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600883652"/>
                  </a:ext>
                </a:extLst>
              </a:tr>
              <a:tr h="215840">
                <a:tc>
                  <a:txBody>
                    <a:bodyPr/>
                    <a:lstStyle/>
                    <a:p>
                      <a:pPr>
                        <a:lnSpc>
                          <a:spcPct val="115000"/>
                        </a:lnSpc>
                        <a:spcBef>
                          <a:spcPts val="800"/>
                        </a:spcBef>
                        <a:spcAft>
                          <a:spcPts val="8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18. Healthcare-associated infections</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 </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14353832"/>
                  </a:ext>
                </a:extLst>
              </a:tr>
              <a:tr h="215840">
                <a:tc>
                  <a:txBody>
                    <a:bodyPr/>
                    <a:lstStyle/>
                    <a:p>
                      <a:pPr>
                        <a:lnSpc>
                          <a:spcPct val="115000"/>
                        </a:lnSpc>
                        <a:spcBef>
                          <a:spcPts val="800"/>
                        </a:spcBef>
                        <a:spcAft>
                          <a:spcPts val="800"/>
                        </a:spcAft>
                      </a:pP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19. Public health</a:t>
                      </a: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lvl="0" indent="0" algn="ctr">
                        <a:lnSpc>
                          <a:spcPct val="114999"/>
                        </a:lnSpc>
                        <a:spcBef>
                          <a:spcPts val="200"/>
                        </a:spcBef>
                        <a:spcAft>
                          <a:spcPts val="200"/>
                        </a:spcAft>
                        <a:buNone/>
                      </a:pPr>
                      <a:r>
                        <a:rPr lang="en-AU" sz="1100" b="1" i="0" u="none" strike="noStrike" noProof="0">
                          <a:solidFill>
                            <a:srgbClr val="404040"/>
                          </a:solidFill>
                          <a:effectLst/>
                          <a:latin typeface="Arial"/>
                        </a:rPr>
                        <a:t>Level 2 </a:t>
                      </a:r>
                      <a:endParaRPr lang="en-US"/>
                    </a:p>
                  </a:txBody>
                  <a:tcPr marL="41166" marR="41166" marT="0" marB="0">
                    <a:lnL w="12700">
                      <a:solidFill>
                        <a:srgbClr val="D9D9D9"/>
                      </a:solidFill>
                    </a:lnL>
                    <a:lnR w="12700">
                      <a:solidFill>
                        <a:srgbClr val="D9D9D9"/>
                      </a:solidFill>
                    </a:lnR>
                    <a:lnT w="12700">
                      <a:solidFill>
                        <a:srgbClr val="D9D9D9"/>
                      </a:solidFill>
                    </a:lnT>
                    <a:lnB w="12700">
                      <a:solidFill>
                        <a:srgbClr val="D9D9D9"/>
                      </a:solidFill>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112833504"/>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Infectious Diseases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308324"/>
          </a:xfrm>
          <a:prstGeom prst="rect">
            <a:avLst/>
          </a:prstGeom>
          <a:noFill/>
        </p:spPr>
        <p:txBody>
          <a:bodyPr wrap="square" lIns="91440" tIns="45720" rIns="91440" bIns="45720" rtlCol="0" anchor="t">
            <a:spAutoFit/>
          </a:bodyPr>
          <a:lstStyle/>
          <a:p>
            <a:pPr algn="ctr"/>
            <a:r>
              <a:rPr lang="en-US" u="sng">
                <a:solidFill>
                  <a:srgbClr val="384967"/>
                </a:solidFill>
              </a:rPr>
              <a:t>Infectious Diseases</a:t>
            </a: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
        <p:nvSpPr>
          <p:cNvPr id="6" name="Rectangle 5">
            <a:extLst>
              <a:ext uri="{FF2B5EF4-FFF2-40B4-BE49-F238E27FC236}">
                <a16:creationId xmlns:a16="http://schemas.microsoft.com/office/drawing/2014/main" id="{F3BC333E-1BAA-0506-98F1-4A4B0F41C7CA}"/>
              </a:ext>
            </a:extLst>
          </p:cNvPr>
          <p:cNvSpPr/>
          <p:nvPr/>
        </p:nvSpPr>
        <p:spPr>
          <a:xfrm>
            <a:off x="4323425" y="781235"/>
            <a:ext cx="5104660" cy="5921406"/>
          </a:xfrm>
          <a:prstGeom prst="rect">
            <a:avLst/>
          </a:prstGeom>
          <a:solidFill>
            <a:schemeClr val="bg1"/>
          </a:solidFill>
          <a:ln>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highlight>
                <a:srgbClr val="FFFF00"/>
              </a:highlight>
            </a:endParaRPr>
          </a:p>
        </p:txBody>
      </p:sp>
      <p:pic>
        <p:nvPicPr>
          <p:cNvPr id="8" name="Picture 7">
            <a:extLst>
              <a:ext uri="{FF2B5EF4-FFF2-40B4-BE49-F238E27FC236}">
                <a16:creationId xmlns:a16="http://schemas.microsoft.com/office/drawing/2014/main" id="{26FAC7C2-F601-9DC6-D15D-30E35FE7CD2F}"/>
              </a:ext>
            </a:extLst>
          </p:cNvPr>
          <p:cNvPicPr>
            <a:picLocks noChangeAspect="1"/>
          </p:cNvPicPr>
          <p:nvPr/>
        </p:nvPicPr>
        <p:blipFill>
          <a:blip r:embed="rId3"/>
          <a:stretch>
            <a:fillRect/>
          </a:stretch>
        </p:blipFill>
        <p:spPr>
          <a:xfrm>
            <a:off x="4782168" y="885872"/>
            <a:ext cx="4187173" cy="5712131"/>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768071" y="2205076"/>
            <a:ext cx="6719962" cy="954107"/>
          </a:xfrm>
          <a:prstGeom prst="rect">
            <a:avLst/>
          </a:prstGeom>
          <a:noFill/>
        </p:spPr>
        <p:txBody>
          <a:bodyPr wrap="square" lIns="91440" tIns="45720" rIns="91440" bIns="45720" rtlCol="0" anchor="t">
            <a:spAutoFit/>
          </a:bodyPr>
          <a:lstStyle/>
          <a:p>
            <a:pPr algn="ctr"/>
            <a:r>
              <a:rPr lang="en-US" sz="1400" i="1"/>
              <a:t>Dr Alex, an Advanced Trainee in Infectious diseases, is completing a core infectious diseases rotation and has been tasked to manage a 7-year-old boy presenting with a 3-day fever, headache, upper body stiffness and raised lesions on the skin, later diagnosed with tick-bite fever.</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691753" y="3159183"/>
            <a:ext cx="3925759" cy="2503762"/>
            <a:chOff x="74409" y="2852688"/>
            <a:chExt cx="3627782" cy="2175504"/>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20341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Quality and safety</a:t>
              </a:r>
            </a:p>
            <a:p>
              <a:pPr marL="671513" lvl="1" indent="-214313">
                <a:buFont typeface="Arial" panose="020B0604020202020204" pitchFamily="34" charset="0"/>
                <a:buChar char="•"/>
              </a:pPr>
              <a:r>
                <a:rPr lang="en-US" sz="1200">
                  <a:solidFill>
                    <a:srgbClr val="384967"/>
                  </a:solidFill>
                </a:rPr>
                <a:t>Ethics and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Judgement and decision making</a:t>
              </a:r>
            </a:p>
            <a:p>
              <a:pPr marL="671513" lvl="1" indent="-214313">
                <a:buFont typeface="Arial" panose="020B0604020202020204" pitchFamily="34" charset="0"/>
                <a:buChar char="•"/>
              </a:pPr>
              <a:r>
                <a:rPr lang="en-US" sz="1200">
                  <a:solidFill>
                    <a:srgbClr val="384967"/>
                  </a:solidFill>
                </a:rPr>
                <a:t>Leadership, management, and teamwork</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755025" y="3984818"/>
            <a:ext cx="3316620" cy="1786590"/>
            <a:chOff x="5883649" y="2956456"/>
            <a:chExt cx="3064878" cy="155235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56159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09. Communication with patients</a:t>
              </a:r>
            </a:p>
            <a:p>
              <a:pPr marL="214313" indent="-214313">
                <a:buFont typeface="Arial" panose="020B0604020202020204" pitchFamily="34" charset="0"/>
                <a:buChar char="•"/>
              </a:pPr>
              <a:r>
                <a:rPr lang="en-US" sz="1200">
                  <a:solidFill>
                    <a:srgbClr val="384967"/>
                  </a:solidFill>
                </a:rPr>
                <a:t>11. Investigations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391107" y="3239454"/>
            <a:ext cx="4428989" cy="1510968"/>
            <a:chOff x="2956897" y="5043077"/>
            <a:chExt cx="4092816" cy="1312874"/>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220627"/>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13. </a:t>
              </a:r>
              <a:r>
                <a:rPr lang="en-US" sz="1200">
                  <a:solidFill>
                    <a:srgbClr val="384967"/>
                  </a:solidFill>
                  <a:cs typeface="Arial"/>
                </a:rPr>
                <a:t>Key infectious diseases and syndromes</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828305-EE30-498F-A162-22DAD1C7C4D2}">
  <ds:schemaRefs>
    <ds:schemaRef ds:uri="http://purl.org/dc/terms/"/>
    <ds:schemaRef ds:uri="8a45df18-1b1a-499d-90c6-d04be75f9f9a"/>
    <ds:schemaRef ds:uri="http://www.w3.org/XML/1998/namespace"/>
    <ds:schemaRef ds:uri="http://purl.org/dc/elements/1.1/"/>
    <ds:schemaRef ds:uri="http://schemas.openxmlformats.org/package/2006/metadata/core-properties"/>
    <ds:schemaRef ds:uri="http://schemas.microsoft.com/office/2006/documentManagement/types"/>
    <ds:schemaRef ds:uri="0b77cf3b-53b0-4276-95d6-69a9c81ff526"/>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315624A6-60BC-477E-B57E-536B030921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3503</Words>
  <Application>Microsoft Office PowerPoint</Application>
  <PresentationFormat>Widescreen</PresentationFormat>
  <Paragraphs>563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Infectious Diseases</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cp:revision>
  <cp:lastPrinted>2019-03-29T01:57:58Z</cp:lastPrinted>
  <dcterms:created xsi:type="dcterms:W3CDTF">2016-05-05T00:00:36Z</dcterms:created>
  <dcterms:modified xsi:type="dcterms:W3CDTF">2025-12-01T03:19:31Z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