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90" r:id="rId14"/>
    <p:sldId id="2147481484" r:id="rId15"/>
    <p:sldId id="2147481485" r:id="rId16"/>
    <p:sldId id="2147481458" r:id="rId17"/>
    <p:sldId id="2147481467" r:id="rId18"/>
    <p:sldId id="2147481488"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388850E1-9435-24C1-7EF8-1A2831C6D9C3}" name="Sam Davis" initials="SD" userId="S::Sam.Davis@racp.edu.au::2f133bce-9889-4ffc-84f0-5d8c1e6872a5" providerId="AD"/>
  <p188:author id="{490BA1E9-6699-5743-8C9F-B3F62B5C90A0}" name="Caroline Atkins" initials="CA" userId="S::caroline.atkins@racp.edu.au::73a213fa-5c86-4503-b2eb-552f2c2438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560"/>
    <a:srgbClr val="E9B32B"/>
    <a:srgbClr val="CB972B"/>
    <a:srgbClr val="F1CD73"/>
    <a:srgbClr val="99720F"/>
    <a:srgbClr val="F9E8BD"/>
    <a:srgbClr val="B3BFD5"/>
    <a:srgbClr val="005850"/>
    <a:srgbClr val="7F7F7F"/>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662AB-0603-4993-806D-EB3D0070F16E}" v="6" dt="2025-10-22T03:58:36.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04" autoAdjust="0"/>
  </p:normalViewPr>
  <p:slideViewPr>
    <p:cSldViewPr snapToGrid="0">
      <p:cViewPr varScale="1">
        <p:scale>
          <a:sx n="88" d="100"/>
          <a:sy n="88" d="100"/>
        </p:scale>
        <p:origin x="388" y="6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30/11/2025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30/11/2025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Clinical Pharmacology,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a:t>
            </a:r>
            <a:r>
              <a:rPr lang="en-US" b="1" dirty="0"/>
              <a:t>36 </a:t>
            </a:r>
            <a:r>
              <a:rPr lang="en-US" dirty="0"/>
              <a:t>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all come together? </a:t>
            </a:r>
          </a:p>
          <a:p>
            <a:r>
              <a:rPr lang="en-US" dirty="0"/>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&lt;read slide&gt;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&lt;share links with participants&gt; </a:t>
            </a:r>
            <a:r>
              <a:rPr lang="en-US" dirty="0">
                <a:hlinkClick r:id="rId3"/>
              </a:rPr>
              <a:t>RACP eLearning portal </a:t>
            </a:r>
            <a:r>
              <a:rPr lang="en-US" dirty="0"/>
              <a:t>  </a:t>
            </a:r>
            <a:r>
              <a:rPr lang="en-US" dirty="0">
                <a:hlinkClick r:id="rId4"/>
              </a:rPr>
              <a:t>MyRACP</a:t>
            </a:r>
            <a:endParaRPr lang="en-US"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new curricula in Advanced Training programs use the same framework</a:t>
            </a:r>
            <a:r>
              <a:rPr lang="en-AU" b="0" dirty="0"/>
              <a:t>. </a:t>
            </a:r>
            <a:r>
              <a:rPr lang="en-US" b="0" dirty="0"/>
              <a:t>You can see here the ten learning goals, the three phases of the training program and the learning, teaching and assessment requirements as outlined in the program requirements. We will go though each of these areas in more detail.  </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dirty="0"/>
              <a:t>The curriculum standards contains the key learning goals used in Training programs, and include ‘Be’ – the competencies which outline the professional </a:t>
            </a:r>
            <a:r>
              <a:rPr lang="en-US" dirty="0" err="1"/>
              <a:t>behaviours</a:t>
            </a:r>
            <a:r>
              <a:rPr lang="en-US" dirty="0"/>
              <a:t>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dirty="0"/>
              <a:t>The learning, teaching and assessment programs outline the entry requirements, teaching program requirements, learning program requirements and the assessment program requirements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training program is grouped into learning goals, guided by the curriculum standards: Be, Do &amp; Know.</a:t>
            </a:r>
            <a:r>
              <a:rPr lang="en-AU" dirty="0"/>
              <a:t> </a:t>
            </a:r>
            <a:r>
              <a:rPr lang="en-US" dirty="0"/>
              <a:t>This includes professional </a:t>
            </a:r>
            <a:r>
              <a:rPr lang="en-US" dirty="0" err="1"/>
              <a:t>behaviours</a:t>
            </a:r>
            <a:r>
              <a:rPr lang="en-US" dirty="0"/>
              <a:t>, </a:t>
            </a:r>
            <a:r>
              <a:rPr lang="en-US" dirty="0" err="1"/>
              <a:t>entrustable</a:t>
            </a:r>
            <a:r>
              <a:rPr lang="en-US" dirty="0"/>
              <a:t> professional activities or EPAs and knowledge. These learning goals are used for all learning and assessment activities across each program. </a:t>
            </a:r>
            <a:r>
              <a:rPr lang="en-US" sz="1200" i="0" dirty="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5.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png"/><Relationship Id="rId4" Type="http://schemas.openxmlformats.org/officeDocument/2006/relationships/diagramLayout" Target="../diagrams/layout1.xml"/><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0798256" cy="1225858"/>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Clinical Pharmacology </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9146"/>
            <a:ext cx="10190612" cy="2502883"/>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762568" y="1215780"/>
            <a:ext cx="10190612" cy="2585323"/>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Complete developmental and psychosocial training (PCH only)</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1 meeting attendance at the Australasian Society of Clinical and Experimental Pharmacologists and Toxicologists clinical weekend</a:t>
            </a:r>
          </a:p>
          <a:p>
            <a:pPr marL="285750" indent="-285750">
              <a:buFont typeface="Arial" panose="020B0604020202020204" pitchFamily="34" charset="0"/>
              <a:buChar char="•"/>
            </a:pPr>
            <a:r>
              <a:rPr lang="en-US" dirty="0"/>
              <a:t>Research project ​</a:t>
            </a:r>
          </a:p>
          <a:p>
            <a:pPr marL="285750" indent="-285750">
              <a:buFont typeface="Arial" panose="020B0604020202020204" pitchFamily="34" charset="0"/>
              <a:buChar char="•"/>
            </a:pPr>
            <a:r>
              <a:rPr lang="en-AU" dirty="0"/>
              <a:t>Clinical pharmacology research project</a:t>
            </a:r>
            <a:endParaRPr lang="en-US" dirty="0"/>
          </a:p>
        </p:txBody>
      </p:sp>
      <p:sp>
        <p:nvSpPr>
          <p:cNvPr id="8" name="Rectangle 7">
            <a:extLst>
              <a:ext uri="{FF2B5EF4-FFF2-40B4-BE49-F238E27FC236}">
                <a16:creationId xmlns:a16="http://schemas.microsoft.com/office/drawing/2014/main" id="{E3E95EAC-5DBD-0349-435D-3799132FEF05}"/>
              </a:ext>
            </a:extLst>
          </p:cNvPr>
          <p:cNvSpPr/>
          <p:nvPr/>
        </p:nvSpPr>
        <p:spPr>
          <a:xfrm>
            <a:off x="691753" y="3804615"/>
            <a:ext cx="10190612" cy="2189829"/>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 </a:t>
            </a:r>
            <a:r>
              <a:rPr lang="en-US" dirty="0"/>
              <a:t>learning 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762568" y="3851912"/>
            <a:ext cx="6094476" cy="369332"/>
          </a:xfrm>
          <a:prstGeom prst="rect">
            <a:avLst/>
          </a:prstGeom>
          <a:noFill/>
        </p:spPr>
        <p:txBody>
          <a:bodyPr wrap="square">
            <a:spAutoFit/>
          </a:bodyPr>
          <a:lstStyle/>
          <a:p>
            <a:r>
              <a:rPr lang="en-US" b="1" dirty="0"/>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rotation plan (rotation plan) </a:t>
            </a:r>
            <a:endParaRPr lang="en-AU" dirty="0">
              <a:solidFill>
                <a:schemeClr val="bg1"/>
              </a:solidFill>
            </a:endParaRPr>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a:t>
            </a:r>
            <a:r>
              <a:rPr lang="en-US"/>
              <a:t> progress reports</a:t>
            </a:r>
            <a:endParaRPr lang="en-AU"/>
          </a:p>
        </p:txBody>
      </p:sp>
    </p:spTree>
    <p:extLst>
      <p:ext uri="{BB962C8B-B14F-4D97-AF65-F5344CB8AC3E}">
        <p14:creationId xmlns:p14="http://schemas.microsoft.com/office/powerpoint/2010/main" val="620305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dirty="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dirty="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Prescribing</a:t>
            </a:r>
            <a:endParaRPr lang="en-AU" sz="900" b="0" i="0" kern="1200" dirty="0">
              <a:solidFill>
                <a:schemeClr val="dk1"/>
              </a:solidFill>
              <a:effectLst/>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 Clinical pharmacology by system</a:t>
            </a: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pharmacology by system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82246"/>
            <a:ext cx="2086465"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Prescribing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1800" dirty="0">
                <a:solidFill>
                  <a:srgbClr val="384967"/>
                </a:solidFill>
                <a:latin typeface="Georgia"/>
              </a:rPr>
              <a:t>Clinical Pharmacology</a:t>
            </a:r>
          </a:p>
          <a:p>
            <a:r>
              <a:rPr lang="en-US" sz="1800" dirty="0">
                <a:solidFill>
                  <a:srgbClr val="384967"/>
                </a:solidFill>
                <a:latin typeface="Georgia"/>
              </a:rPr>
              <a:t>Example Training Journey</a:t>
            </a:r>
            <a:endParaRPr lang="en-US" sz="18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447676" y="1313679"/>
            <a:ext cx="2335394" cy="2185214"/>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 and activities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6328083" y="1335992"/>
            <a:ext cx="2780408" cy="1538883"/>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611320" y="5077679"/>
            <a:ext cx="2203142" cy="1384995"/>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6328083" y="5074672"/>
            <a:ext cx="278040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76202" y="3337457"/>
            <a:ext cx="1825083" cy="147151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691753" y="3275116"/>
            <a:ext cx="1741740" cy="1384995"/>
          </a:xfrm>
          <a:prstGeom prst="rect">
            <a:avLst/>
          </a:prstGeom>
        </p:spPr>
      </p:pic>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2814968" y="13136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69CE10-C1D6-2642-F556-173A5F71BDE7}"/>
              </a:ext>
            </a:extLst>
          </p:cNvPr>
          <p:cNvCxnSpPr>
            <a:cxnSpLocks/>
          </p:cNvCxnSpPr>
          <p:nvPr/>
        </p:nvCxnSpPr>
        <p:spPr>
          <a:xfrm>
            <a:off x="9170013" y="13136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74D242E-1D71-8016-CF2B-EB7641EE1E12}"/>
              </a:ext>
            </a:extLst>
          </p:cNvPr>
          <p:cNvSpPr txBox="1"/>
          <p:nvPr/>
        </p:nvSpPr>
        <p:spPr>
          <a:xfrm>
            <a:off x="9191057" y="1274416"/>
            <a:ext cx="2667567" cy="1938992"/>
          </a:xfrm>
          <a:prstGeom prst="rect">
            <a:avLst/>
          </a:prstGeom>
          <a:noFill/>
        </p:spPr>
        <p:txBody>
          <a:bodyPr wrap="square" lIns="91440" tIns="45720" rIns="91440" bIns="45720" rtlCol="0" anchor="t">
            <a:spAutoFit/>
          </a:bodyPr>
          <a:lstStyle/>
          <a:p>
            <a:pPr algn="ctr"/>
            <a:r>
              <a:rPr lang="en-US" b="1" dirty="0">
                <a:solidFill>
                  <a:srgbClr val="384967"/>
                </a:solidFill>
              </a:rPr>
              <a:t>Clinical pharmacology research project</a:t>
            </a:r>
          </a:p>
          <a:p>
            <a:endParaRPr lang="en-US" sz="1400" b="1" dirty="0">
              <a:solidFill>
                <a:srgbClr val="384967"/>
              </a:solidFill>
            </a:endParaRPr>
          </a:p>
          <a:p>
            <a:r>
              <a:rPr lang="en-US" sz="1400" dirty="0">
                <a:solidFill>
                  <a:srgbClr val="384967"/>
                </a:solidFill>
              </a:rPr>
              <a:t>A trainee-led study of a clinical pharmacology research topic  involving significant involvement in design, conduct and analysis.</a:t>
            </a:r>
            <a:endParaRPr lang="en-US" sz="1600" dirty="0">
              <a:ea typeface="+mn-lt"/>
              <a:cs typeface="+mn-lt"/>
            </a:endParaRPr>
          </a:p>
        </p:txBody>
      </p:sp>
      <p:sp>
        <p:nvSpPr>
          <p:cNvPr id="23" name="TextBox 22">
            <a:extLst>
              <a:ext uri="{FF2B5EF4-FFF2-40B4-BE49-F238E27FC236}">
                <a16:creationId xmlns:a16="http://schemas.microsoft.com/office/drawing/2014/main" id="{9EF1367E-3704-98C8-7436-E9B1DEDA1536}"/>
              </a:ext>
            </a:extLst>
          </p:cNvPr>
          <p:cNvSpPr txBox="1"/>
          <p:nvPr/>
        </p:nvSpPr>
        <p:spPr>
          <a:xfrm>
            <a:off x="9191058" y="5091425"/>
            <a:ext cx="2780406" cy="1600438"/>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26" name="Picture 25">
            <a:extLst>
              <a:ext uri="{FF2B5EF4-FFF2-40B4-BE49-F238E27FC236}">
                <a16:creationId xmlns:a16="http://schemas.microsoft.com/office/drawing/2014/main" id="{A07D3838-4BED-9799-8FCF-2207113DF938}"/>
              </a:ext>
            </a:extLst>
          </p:cNvPr>
          <p:cNvPicPr>
            <a:picLocks noChangeAspect="1"/>
          </p:cNvPicPr>
          <p:nvPr/>
        </p:nvPicPr>
        <p:blipFill>
          <a:blip r:embed="rId7"/>
          <a:stretch>
            <a:fillRect/>
          </a:stretch>
        </p:blipFill>
        <p:spPr>
          <a:xfrm>
            <a:off x="9607084" y="3213408"/>
            <a:ext cx="1835512" cy="1723549"/>
          </a:xfrm>
          <a:prstGeom prst="rect">
            <a:avLst/>
          </a:prstGeom>
        </p:spPr>
      </p:pic>
      <p:cxnSp>
        <p:nvCxnSpPr>
          <p:cNvPr id="2" name="Straight Connector 1">
            <a:extLst>
              <a:ext uri="{FF2B5EF4-FFF2-40B4-BE49-F238E27FC236}">
                <a16:creationId xmlns:a16="http://schemas.microsoft.com/office/drawing/2014/main" id="{0F18C8E8-DB7E-549C-A683-943C577F2DE4}"/>
              </a:ext>
            </a:extLst>
          </p:cNvPr>
          <p:cNvCxnSpPr>
            <a:cxnSpLocks/>
          </p:cNvCxnSpPr>
          <p:nvPr/>
        </p:nvCxnSpPr>
        <p:spPr>
          <a:xfrm>
            <a:off x="6082043" y="1210993"/>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A585EE9-D482-2901-421E-10DE13F5A1C8}"/>
              </a:ext>
            </a:extLst>
          </p:cNvPr>
          <p:cNvSpPr txBox="1"/>
          <p:nvPr/>
        </p:nvSpPr>
        <p:spPr>
          <a:xfrm>
            <a:off x="2665063" y="1335992"/>
            <a:ext cx="3345028" cy="369332"/>
          </a:xfrm>
          <a:prstGeom prst="rect">
            <a:avLst/>
          </a:prstGeom>
          <a:noFill/>
        </p:spPr>
        <p:txBody>
          <a:bodyPr wrap="square">
            <a:spAutoFit/>
          </a:bodyPr>
          <a:lstStyle/>
          <a:p>
            <a:pPr algn="ctr"/>
            <a:r>
              <a:rPr lang="en-US" b="1" dirty="0">
                <a:solidFill>
                  <a:srgbClr val="384967"/>
                </a:solidFill>
              </a:rPr>
              <a:t>Learning activities</a:t>
            </a:r>
            <a:endParaRPr lang="en-US" dirty="0"/>
          </a:p>
        </p:txBody>
      </p:sp>
      <p:sp>
        <p:nvSpPr>
          <p:cNvPr id="4" name="TextBox 3">
            <a:extLst>
              <a:ext uri="{FF2B5EF4-FFF2-40B4-BE49-F238E27FC236}">
                <a16:creationId xmlns:a16="http://schemas.microsoft.com/office/drawing/2014/main" id="{F1BFE86C-E23B-2BE5-3815-6679D9EC4F8F}"/>
              </a:ext>
            </a:extLst>
          </p:cNvPr>
          <p:cNvSpPr txBox="1"/>
          <p:nvPr/>
        </p:nvSpPr>
        <p:spPr>
          <a:xfrm>
            <a:off x="2923609" y="1596861"/>
            <a:ext cx="3158434" cy="1908215"/>
          </a:xfrm>
          <a:prstGeom prst="rect">
            <a:avLst/>
          </a:prstGeom>
          <a:noFill/>
        </p:spPr>
        <p:txBody>
          <a:bodyPr wrap="square" lIns="91440" tIns="45720" rIns="91440" bIns="45720" rtlCol="0" anchor="t">
            <a:spAutoFit/>
          </a:bodyPr>
          <a:lstStyle/>
          <a:p>
            <a:pPr algn="ctr"/>
            <a:endParaRPr lang="en-US" b="1" dirty="0">
              <a:solidFill>
                <a:srgbClr val="384967"/>
              </a:solidFill>
            </a:endParaRPr>
          </a:p>
          <a:p>
            <a:r>
              <a:rPr lang="en-US" sz="1400" dirty="0">
                <a:solidFill>
                  <a:srgbClr val="384967"/>
                </a:solidFill>
              </a:rPr>
              <a:t>1 meeting attendance at the Australasian Society of Clinical and Experimental Pharmacologists and Toxicologists clinical weekend</a:t>
            </a:r>
          </a:p>
          <a:p>
            <a:endParaRPr lang="en-US" sz="1400" dirty="0">
              <a:ea typeface="+mn-lt"/>
              <a:cs typeface="+mn-lt"/>
            </a:endParaRPr>
          </a:p>
          <a:p>
            <a:endParaRPr lang="en-US" sz="1400" dirty="0">
              <a:ea typeface="+mn-lt"/>
              <a:cs typeface="+mn-lt"/>
            </a:endParaRPr>
          </a:p>
          <a:p>
            <a:pPr lvl="1" algn="ctr"/>
            <a:endParaRPr lang="en-US" sz="1600" dirty="0">
              <a:ea typeface="+mn-lt"/>
              <a:cs typeface="+mn-lt"/>
            </a:endParaRPr>
          </a:p>
        </p:txBody>
      </p:sp>
      <p:pic>
        <p:nvPicPr>
          <p:cNvPr id="5" name="Picture 4">
            <a:extLst>
              <a:ext uri="{FF2B5EF4-FFF2-40B4-BE49-F238E27FC236}">
                <a16:creationId xmlns:a16="http://schemas.microsoft.com/office/drawing/2014/main" id="{8049F005-11A5-5825-42D7-6386FD266962}"/>
              </a:ext>
            </a:extLst>
          </p:cNvPr>
          <p:cNvPicPr>
            <a:picLocks noChangeAspect="1"/>
          </p:cNvPicPr>
          <p:nvPr/>
        </p:nvPicPr>
        <p:blipFill>
          <a:blip r:embed="rId8"/>
          <a:stretch>
            <a:fillRect/>
          </a:stretch>
        </p:blipFill>
        <p:spPr>
          <a:xfrm>
            <a:off x="3034010" y="3337457"/>
            <a:ext cx="2904839" cy="1331787"/>
          </a:xfrm>
          <a:prstGeom prst="rect">
            <a:avLst/>
          </a:prstGeom>
        </p:spPr>
      </p:pic>
      <p:sp>
        <p:nvSpPr>
          <p:cNvPr id="6" name="TextBox 5">
            <a:extLst>
              <a:ext uri="{FF2B5EF4-FFF2-40B4-BE49-F238E27FC236}">
                <a16:creationId xmlns:a16="http://schemas.microsoft.com/office/drawing/2014/main" id="{5324D5D2-2482-7B2A-9875-746B50AEE908}"/>
              </a:ext>
            </a:extLst>
          </p:cNvPr>
          <p:cNvSpPr txBox="1"/>
          <p:nvPr/>
        </p:nvSpPr>
        <p:spPr>
          <a:xfrm>
            <a:off x="3212045" y="5074672"/>
            <a:ext cx="2787429" cy="1384995"/>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433E35"/>
              </a:solidFill>
            </a:endParaRPr>
          </a:p>
          <a:p>
            <a:endParaRPr lang="en-US" sz="1400" dirty="0">
              <a:solidFill>
                <a:srgbClr val="433E35"/>
              </a:solidFill>
            </a:endParaRPr>
          </a:p>
          <a:p>
            <a:endParaRPr lang="en-US" sz="1400" dirty="0">
              <a:solidFill>
                <a:srgbClr val="433E35"/>
              </a:solidFill>
            </a:endParaRPr>
          </a:p>
          <a:p>
            <a:r>
              <a:rPr lang="en-US" sz="1400" b="1" dirty="0">
                <a:solidFill>
                  <a:srgbClr val="384967"/>
                </a:solidFill>
              </a:rPr>
              <a:t>Roles involved:</a:t>
            </a:r>
            <a:endParaRPr lang="en-US" sz="1400" dirty="0">
              <a:solidFill>
                <a:srgbClr val="433E35"/>
              </a:solidFill>
              <a:cs typeface="Arial"/>
            </a:endParaRPr>
          </a:p>
          <a:p>
            <a:pPr marL="285750" indent="-285750">
              <a:buFont typeface="Arial,Sans-Serif"/>
              <a:buChar char="•"/>
            </a:pPr>
            <a:r>
              <a:rPr lang="en-US" sz="1400" dirty="0">
                <a:solidFill>
                  <a:srgbClr val="384967"/>
                </a:solidFill>
              </a:rPr>
              <a:t>Trainee</a:t>
            </a:r>
            <a:endParaRPr lang="en-US" sz="1400" dirty="0">
              <a:solidFill>
                <a:srgbClr val="433E35"/>
              </a:solidFill>
              <a:cs typeface="Arial"/>
            </a:endParaRPr>
          </a:p>
        </p:txBody>
      </p: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015968494"/>
              </p:ext>
            </p:extLst>
          </p:nvPr>
        </p:nvGraphicFramePr>
        <p:xfrm>
          <a:off x="691753" y="1152674"/>
          <a:ext cx="10640051" cy="3689291"/>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2378276012"/>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dirty="0">
                          <a:solidFill>
                            <a:schemeClr val="accent2"/>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Entry into training</a:t>
                      </a: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02.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Team leadership</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no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03.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Supervision and teaching </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p>
                  </a:txBody>
                  <a:tcPr marL="41167" marR="411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no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p>
                  </a:txBody>
                  <a:tcPr marL="41167" marR="411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no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Clinical assessment and management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3</a:t>
                      </a:r>
                      <a:endPar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no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Management of transitions in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3</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Longitudinal care</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FC560"/>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Prescribing</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738741831"/>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Investigations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FC560"/>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Clinic management</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FC560"/>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Foundations of clinical pharmacology</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FC560"/>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Laboratory based clinical genomics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Times New Roman" panose="02020603050405020304" pitchFamily="18" charset="0"/>
                        </a:rPr>
                        <a:t>Level 2</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FC560"/>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Cancer genetics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Prescribing</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3</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187608532"/>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Clinical Pharmacology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dirty="0">
                <a:solidFill>
                  <a:schemeClr val="tx2"/>
                </a:solidFill>
                <a:ea typeface="+mn-ea"/>
                <a:cs typeface="Poppins"/>
              </a:rPr>
              <a:t>Curriculum documents </a:t>
            </a:r>
            <a:endParaRPr lang="en-AU" sz="3100" dirty="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a:solidFill>
                  <a:srgbClr val="384967"/>
                </a:solidFill>
              </a:rPr>
              <a:t>Clinical Pharmacology</a:t>
            </a: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highlight>
                <a:srgbClr val="FFFF00"/>
              </a:highlight>
            </a:endParaRPr>
          </a:p>
        </p:txBody>
      </p:sp>
      <p:pic>
        <p:nvPicPr>
          <p:cNvPr id="8" name="Picture 7">
            <a:extLst>
              <a:ext uri="{FF2B5EF4-FFF2-40B4-BE49-F238E27FC236}">
                <a16:creationId xmlns:a16="http://schemas.microsoft.com/office/drawing/2014/main" id="{E6C35250-2202-ED06-B766-531B1EE728F0}"/>
              </a:ext>
            </a:extLst>
          </p:cNvPr>
          <p:cNvPicPr>
            <a:picLocks noChangeAspect="1"/>
          </p:cNvPicPr>
          <p:nvPr/>
        </p:nvPicPr>
        <p:blipFill>
          <a:blip r:embed="rId3"/>
          <a:stretch>
            <a:fillRect/>
          </a:stretch>
        </p:blipFill>
        <p:spPr>
          <a:xfrm>
            <a:off x="4949949" y="941058"/>
            <a:ext cx="3736851" cy="5605277"/>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a:rPr>
              <a:t>Applying learning goals </a:t>
            </a:r>
            <a:endParaRPr lang="en-US" sz="3100" dirty="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900388" y="1964423"/>
            <a:ext cx="6571563" cy="954107"/>
          </a:xfrm>
          <a:prstGeom prst="rect">
            <a:avLst/>
          </a:prstGeom>
          <a:noFill/>
        </p:spPr>
        <p:txBody>
          <a:bodyPr wrap="square" lIns="91440" tIns="45720" rIns="91440" bIns="45720" rtlCol="0" anchor="t">
            <a:spAutoFit/>
          </a:bodyPr>
          <a:lstStyle/>
          <a:p>
            <a:pPr algn="ctr"/>
            <a:r>
              <a:rPr lang="en-US" sz="1400" i="1" dirty="0"/>
              <a:t>Dr Alex, an Advanced Trainee in Clinical pharmacology, is completing a core clinical pharmacology rotation and has been tasked to investigate a 60-year-old man presenting with upper abdominal and chest pains, excessive amounts of gas and fatigue, later diagnosed with a peptic ulcer.</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503762"/>
            <a:chOff x="74409" y="2852688"/>
            <a:chExt cx="3627782" cy="2175504"/>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20341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a:t>
              </a:r>
              <a:r>
                <a:rPr lang="en-US" sz="1200" dirty="0" err="1">
                  <a:solidFill>
                    <a:srgbClr val="384967"/>
                  </a:solidFill>
                </a:rPr>
                <a:t>behaviours</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Quality and safety</a:t>
              </a:r>
            </a:p>
            <a:p>
              <a:pPr marL="671513" lvl="1" indent="-214313">
                <a:buFont typeface="Arial" panose="020B0604020202020204" pitchFamily="34" charset="0"/>
                <a:buChar char="•"/>
              </a:pPr>
              <a:r>
                <a:rPr lang="en-US" sz="1200" dirty="0">
                  <a:solidFill>
                    <a:srgbClr val="384967"/>
                  </a:solidFill>
                </a:rPr>
                <a:t>Teaching and learning</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Health policy, systems, and advocacy</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437689" y="3421758"/>
            <a:ext cx="3316620" cy="2155922"/>
            <a:chOff x="5883649" y="2956456"/>
            <a:chExt cx="3064878" cy="187326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82504"/>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05. Clinical assessment and management</a:t>
              </a:r>
            </a:p>
            <a:p>
              <a:pPr marL="214313" indent="-214313">
                <a:buFont typeface="Arial" panose="020B0604020202020204" pitchFamily="34" charset="0"/>
                <a:buChar char="•"/>
              </a:pPr>
              <a:r>
                <a:rPr lang="en-US" sz="1200" dirty="0">
                  <a:solidFill>
                    <a:srgbClr val="384967"/>
                  </a:solidFill>
                </a:rPr>
                <a:t>06. Management of transitions in care</a:t>
              </a:r>
            </a:p>
            <a:p>
              <a:pPr marL="214313" indent="-214313">
                <a:buFont typeface="Arial" panose="020B0604020202020204" pitchFamily="34" charset="0"/>
                <a:buChar char="•"/>
              </a:pPr>
              <a:r>
                <a:rPr lang="en-US" sz="1200" dirty="0">
                  <a:solidFill>
                    <a:srgbClr val="384967"/>
                  </a:solidFill>
                </a:rPr>
                <a:t>08. Communication with patients</a:t>
              </a:r>
            </a:p>
            <a:p>
              <a:pPr marL="214313" indent="-214313">
                <a:buFont typeface="Arial" panose="020B0604020202020204" pitchFamily="34" charset="0"/>
                <a:buChar char="•"/>
              </a:pPr>
              <a:r>
                <a:rPr lang="en-US" sz="1200" dirty="0">
                  <a:solidFill>
                    <a:srgbClr val="384967"/>
                  </a:solidFill>
                </a:rPr>
                <a:t>09. Prescribing</a:t>
              </a:r>
            </a:p>
            <a:p>
              <a:pPr marL="214313" indent="-214313">
                <a:buFont typeface="Arial" panose="020B0604020202020204" pitchFamily="34" charset="0"/>
                <a:buChar char="•"/>
              </a:pPr>
              <a:r>
                <a:rPr lang="en-US" sz="1200" dirty="0">
                  <a:solidFill>
                    <a:srgbClr val="384967"/>
                  </a:solidFill>
                </a:rPr>
                <a:t>10. Investigations</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7"/>
            <a:ext cx="4428989" cy="1695633"/>
            <a:chOff x="2956897" y="5043077"/>
            <a:chExt cx="4092816" cy="1473329"/>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381082"/>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rPr>
                <a:t>13. </a:t>
              </a:r>
              <a:r>
                <a:rPr lang="en-US" sz="1200" dirty="0">
                  <a:solidFill>
                    <a:srgbClr val="384967"/>
                  </a:solidFill>
                  <a:cs typeface="Arial"/>
                </a:rPr>
                <a:t>Clinical pharmacology by system </a:t>
              </a:r>
            </a:p>
            <a:p>
              <a:pPr marL="214313" indent="-214313">
                <a:buFont typeface="Arial" panose="020B0604020202020204" pitchFamily="34" charset="0"/>
                <a:buChar char="•"/>
              </a:pPr>
              <a:r>
                <a:rPr lang="en-US" sz="1200" dirty="0">
                  <a:solidFill>
                    <a:srgbClr val="384967"/>
                  </a:solidFill>
                </a:rPr>
                <a:t>14. </a:t>
              </a:r>
              <a:r>
                <a:rPr lang="en-US" sz="1200" dirty="0">
                  <a:solidFill>
                    <a:srgbClr val="384967"/>
                  </a:solidFill>
                  <a:cs typeface="Arial"/>
                </a:rPr>
                <a:t>Prescribing</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f6eb72ebc15e93a06c3cc0b47ee184a6">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da9506e265ea60a6dbcdaaddc321a43d"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27828305-EE30-498F-A162-22DAD1C7C4D2}">
  <ds:schemaRefs>
    <ds:schemaRef ds:uri="0b77cf3b-53b0-4276-95d6-69a9c81ff526"/>
    <ds:schemaRef ds:uri="http://www.w3.org/XML/1998/namespace"/>
    <ds:schemaRef ds:uri="http://purl.org/dc/dcmitype/"/>
    <ds:schemaRef ds:uri="8a45df18-1b1a-499d-90c6-d04be75f9f9a"/>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99BF0AC-4537-494B-B0EB-200181D8A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TotalTime>
  <Words>3520</Words>
  <Application>Microsoft Office PowerPoint</Application>
  <PresentationFormat>Widescreen</PresentationFormat>
  <Paragraphs>547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Clinical Pharmacology </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13</cp:revision>
  <cp:lastPrinted>2019-03-29T01:57:58Z</cp:lastPrinted>
  <dcterms:created xsi:type="dcterms:W3CDTF">2016-05-05T00:00:36Z</dcterms:created>
  <dcterms:modified xsi:type="dcterms:W3CDTF">2025-12-01T03:13:22Z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