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27"/>
  </p:notesMasterIdLst>
  <p:handoutMasterIdLst>
    <p:handoutMasterId r:id="rId28"/>
  </p:handoutMasterIdLst>
  <p:sldIdLst>
    <p:sldId id="2147481456" r:id="rId5"/>
    <p:sldId id="2147481457" r:id="rId6"/>
    <p:sldId id="2147481475" r:id="rId7"/>
    <p:sldId id="2147481476" r:id="rId8"/>
    <p:sldId id="2147481477" r:id="rId9"/>
    <p:sldId id="2147481491" r:id="rId10"/>
    <p:sldId id="2147481453" r:id="rId11"/>
    <p:sldId id="2147481469" r:id="rId12"/>
    <p:sldId id="2147481495" r:id="rId13"/>
    <p:sldId id="2147481470" r:id="rId14"/>
    <p:sldId id="2147481484" r:id="rId15"/>
    <p:sldId id="2147481485" r:id="rId16"/>
    <p:sldId id="2147481458" r:id="rId17"/>
    <p:sldId id="2147481467" r:id="rId18"/>
    <p:sldId id="2147481490" r:id="rId19"/>
    <p:sldId id="2147481492" r:id="rId20"/>
    <p:sldId id="2147481448" r:id="rId21"/>
    <p:sldId id="261" r:id="rId22"/>
    <p:sldId id="2147481474" r:id="rId23"/>
    <p:sldId id="2147481450" r:id="rId24"/>
    <p:sldId id="2147481442" r:id="rId25"/>
    <p:sldId id="2147481493" r:id="rId26"/>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DD4E5D29-839C-B95D-0060-461C27B5C299}" name="Katherine Deller" initials="KD" userId="S::katherine.deller@racp.edu.au::d26b8489-aec9-4b1d-840a-66f2b9645d87"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CD73"/>
    <a:srgbClr val="E9B32B"/>
    <a:srgbClr val="F9E8BD"/>
    <a:srgbClr val="CB972B"/>
    <a:srgbClr val="99720F"/>
    <a:srgbClr val="B3BFD5"/>
    <a:srgbClr val="005850"/>
    <a:srgbClr val="7F7F7F"/>
    <a:srgbClr val="384967"/>
    <a:srgbClr val="6880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1943AE-92DC-4927-A511-0AA206ACF2BA}" v="7" dt="2025-10-22T03:18:28.5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68" y="4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614251"/>
          <a:ext cx="8402320" cy="1254825"/>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1256" y="675507"/>
        <a:ext cx="8279808" cy="1132313"/>
      </dsp:txXfrm>
    </dsp:sp>
    <dsp:sp modelId="{1E5D78C1-6F9F-4761-AFFB-3F2FEC6684AA}">
      <dsp:nvSpPr>
        <dsp:cNvPr id="0" name=""/>
        <dsp:cNvSpPr/>
      </dsp:nvSpPr>
      <dsp:spPr>
        <a:xfrm>
          <a:off x="0" y="2109181"/>
          <a:ext cx="8402320" cy="1254825"/>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1256" y="2170437"/>
        <a:ext cx="8279808" cy="1132313"/>
      </dsp:txXfrm>
    </dsp:sp>
    <dsp:sp modelId="{1FD26981-7F25-4E81-B95B-683E8A2A5C8E}">
      <dsp:nvSpPr>
        <dsp:cNvPr id="0" name=""/>
        <dsp:cNvSpPr/>
      </dsp:nvSpPr>
      <dsp:spPr>
        <a:xfrm>
          <a:off x="0" y="3574492"/>
          <a:ext cx="8402320" cy="1254825"/>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1256" y="3635748"/>
        <a:ext cx="8279808" cy="1132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5/11/2025</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5/11/2025</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learning.racp.edu.au/mod/videotime/view.php?id=44947&#820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dirty="0"/>
              <a:t>This information session is for trainees completing the Advanced Training: </a:t>
            </a:r>
            <a:r>
              <a:rPr lang="en-US" b="1" dirty="0"/>
              <a:t>Sleep Medicine (PCH), </a:t>
            </a:r>
            <a:r>
              <a:rPr lang="en-US" dirty="0"/>
              <a:t>as an introduction to the new curriculum.</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Here we have the learning and assessment programs information. Over the course of training, trainees are required to complete </a:t>
            </a:r>
            <a:r>
              <a:rPr lang="en-US" b="1"/>
              <a:t>&lt;insert months&gt; </a:t>
            </a:r>
            <a:r>
              <a:rPr lang="en-US"/>
              <a:t>months of full time clinical experience, 1 rotation plan per rotation and a variety of learning courses. </a:t>
            </a:r>
          </a:p>
          <a:p>
            <a:r>
              <a:rPr lang="en-US"/>
              <a:t>Per phase of training,  there are assessment program requirements. Here we have outlined the requirements for the foundation year of training. </a:t>
            </a:r>
          </a:p>
          <a:p>
            <a:r>
              <a:rPr lang="en-US"/>
              <a:t>We will have a closer look at all the required tools over the next few slides. </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3742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420724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does this all come together? </a:t>
            </a:r>
          </a:p>
          <a:p>
            <a:r>
              <a:rPr lang="en-US"/>
              <a:t>This is the overall journey of an Advanced Trainee over a phase of training. In this example, the trainee is completing 4 quarters over their phase of training. Looking at their first quarter, you can see the learning and assessment activities that take place. These activities are conducted in each quarter, with the addition of a Phase Progress report check-in point in quarter 2 and the Phase Progress Report in quarter 4 that brings together the evidence from the phase. The rotation supervisor reviews the information and makes a progression decision which is forwarded to the Progress Review Panel for a decision. </a:t>
            </a:r>
          </a:p>
          <a:p>
            <a:endParaRPr lang="en-AU"/>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22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As per our overall learning journey, in each rotation, steps 2, 3 and 4 are repeated. This cycle is planning learning using the rotation plan, demonstrating achievement towards learning goals via the assessment tools and being rated by a Rotation Supervisor in a Rotation Progress Report.  The progress decision occurs at the end of the final rotation for a phase.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13</a:t>
            </a:fld>
            <a:endParaRPr lang="en-AU"/>
          </a:p>
        </p:txBody>
      </p:sp>
    </p:spTree>
    <p:extLst>
      <p:ext uri="{BB962C8B-B14F-4D97-AF65-F5344CB8AC3E}">
        <p14:creationId xmlns:p14="http://schemas.microsoft.com/office/powerpoint/2010/main" val="191317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other learning and assessment requirements. For more details, please visit the program LTA.</a:t>
            </a:r>
            <a:endParaRPr lang="en-AU"/>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5530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key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a:p>
          <a:p>
            <a:endParaRPr lang="en-AU"/>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320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20</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21</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22</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US" b="0" i="0"/>
              <a:t>Assessments are designed to be quick and integrated into routine activities.</a:t>
            </a:r>
          </a:p>
          <a:p>
            <a:pPr defTabSz="914874">
              <a:defRPr/>
            </a:pPr>
            <a:r>
              <a:rPr lang="en-US" b="0" i="0"/>
              <a:t>Assessment feedback is streamlined and unnecessary paperwork is reduced</a:t>
            </a:r>
          </a:p>
          <a:p>
            <a:pPr defTabSz="914874">
              <a:defRPr/>
            </a:pPr>
            <a:r>
              <a:rPr lang="en-US" b="0" i="0"/>
              <a:t>The new tech minimizes administrative burden</a:t>
            </a:r>
          </a:p>
          <a:p>
            <a:pPr defTabSz="914874">
              <a:defRPr/>
            </a:pPr>
            <a:r>
              <a:rPr lang="en-US" b="0" i="0"/>
              <a:t>The panels provide a structured way to evaluate trainee progress. </a:t>
            </a:r>
          </a:p>
          <a:p>
            <a:pPr defTabSz="914874">
              <a:defRPr/>
            </a:pPr>
            <a:r>
              <a:rPr lang="en-US" b="0" i="0"/>
              <a:t>The differences between PREP and the new curriculum will be discussed on the next slide.</a:t>
            </a:r>
            <a:endParaRPr lang="en-AU">
              <a:effectLst/>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some different learning and assessment tools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more assessments in the new program</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There is new technology to support these changes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We are introducing Progress Review Panels to check that trainees are ok to pass into their next stage of training. </a:t>
            </a:r>
            <a:endParaRPr lang="en-AU" sz="1100">
              <a:effectLst/>
              <a:latin typeface="Calibri" panose="020F0502020204030204" pitchFamily="34" charset="0"/>
              <a:ea typeface="Aptos" panose="020B0004020202020204" pitchFamily="34" charset="0"/>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supervision overview, highlighting the things that are staying the same and the things that are changing that supervisors must be aware of. 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a:p>
          <a:p>
            <a:r>
              <a:rPr lang="en-US"/>
              <a:t>The learning goals are changing as well as the online platform. The new curriculum has different assessment tools and standards for trainees. It is important for supervisors to understand these changes, especially when managing trainees on both programs.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All new curricula in Advanced Training programs use the same framework</a:t>
            </a:r>
            <a:r>
              <a:rPr lang="en-AU" b="0"/>
              <a:t>. </a:t>
            </a:r>
            <a:r>
              <a:rPr lang="en-US" b="0"/>
              <a:t>You can see here the ten learning goals, the three phases of the training program and the learning, teaching and assessment requirements as outlined in the program requirements. We will go though each of these areas in more detail.  </a:t>
            </a:r>
            <a:endParaRPr lang="en-AU" b="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5</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information that we are going to refer to today is outlined in the Basic and Advanced Training Curricula which can be found on the RACP eLearning Portal. </a:t>
            </a:r>
          </a:p>
          <a:p>
            <a:pPr marL="171450" indent="-171450">
              <a:buFont typeface="Arial" panose="020B0604020202020204" pitchFamily="34" charset="0"/>
              <a:buChar char="•"/>
            </a:pPr>
            <a:r>
              <a:rPr lang="en-US"/>
              <a:t>The curriculum standards contains the key learning goals used in Training programs, and include ‘Be’ – the competencies which outline the professional behaviours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a:t>The learning, teaching and assessment programs outline the entry requirements, teaching program requirements, learning program requirements and the assessment program requirements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training program is grouped into learning goals, guided by the curriculum standards: Be, Do &amp; Know.</a:t>
            </a:r>
            <a:r>
              <a:rPr lang="en-AU"/>
              <a:t> </a:t>
            </a:r>
            <a:r>
              <a:rPr lang="en-US"/>
              <a:t>This includes professional behaviours, </a:t>
            </a:r>
            <a:r>
              <a:rPr lang="en-US" err="1"/>
              <a:t>entrustable</a:t>
            </a:r>
            <a:r>
              <a:rPr lang="en-US"/>
              <a:t> professional activities or EPAs and knowledge. These learning goals are used for all learning and assessment activities across each program. </a:t>
            </a:r>
            <a:r>
              <a:rPr lang="en-US" sz="1200" i="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44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use this scenario as a formal assessment, you would need to focus on one learning goal. If you were to use this scenario as a formal assessment, you would need to focus on one learning goal.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56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9167E-BEDD-60A0-A3B9-E1FBE4A152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665AB-A768-D487-D9F1-696EED58A625}"/>
              </a:ext>
            </a:extLst>
          </p:cNvPr>
          <p:cNvSpPr>
            <a:spLocks noGrp="1" noRot="1" noChangeAspect="1"/>
          </p:cNvSpPr>
          <p:nvPr>
            <p:ph type="sldImg"/>
          </p:nvPr>
        </p:nvSpPr>
        <p:spPr>
          <a:xfrm>
            <a:off x="85725" y="744538"/>
            <a:ext cx="6618288" cy="3724275"/>
          </a:xfrm>
        </p:spPr>
      </p:sp>
      <p:sp>
        <p:nvSpPr>
          <p:cNvPr id="3" name="Notes Placeholder 2">
            <a:extLst>
              <a:ext uri="{FF2B5EF4-FFF2-40B4-BE49-F238E27FC236}">
                <a16:creationId xmlns:a16="http://schemas.microsoft.com/office/drawing/2014/main" id="{A12CA4E2-8898-4D81-2E5C-D1A14173908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a:ea typeface="Calibri"/>
                <a:cs typeface="Arial"/>
              </a:rPr>
              <a:t>Send links to participants</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a:latin typeface="Arial"/>
                <a:ea typeface="Calibri"/>
                <a:cs typeface="Arial"/>
                <a:hlinkClick r:id="rId3"/>
              </a:rPr>
              <a:t>Rotation plan (video)</a:t>
            </a:r>
          </a:p>
          <a:p>
            <a:pPr marL="0" indent="0">
              <a:buFont typeface="Arial"/>
              <a:buNone/>
              <a:defRPr/>
            </a:pPr>
            <a:r>
              <a:rPr lang="en-US">
                <a:latin typeface="Arial"/>
                <a:ea typeface="Calibri"/>
                <a:cs typeface="Arial"/>
                <a:hlinkClick r:id="rId4"/>
              </a:rPr>
              <a:t>Curriculum mapping (video)</a:t>
            </a:r>
            <a:endParaRPr lang="en-US">
              <a:latin typeface="Arial"/>
              <a:ea typeface="Calibri"/>
              <a:cs typeface="Arial"/>
            </a:endParaRPr>
          </a:p>
          <a:p>
            <a:pPr marL="0" indent="0">
              <a:buFont typeface="Arial"/>
              <a:buNone/>
              <a:defRPr/>
            </a:pPr>
            <a:endParaRPr lang="en-US">
              <a:latin typeface="Arial"/>
              <a:ea typeface="Calibri"/>
              <a:cs typeface="Arial"/>
            </a:endParaRPr>
          </a:p>
        </p:txBody>
      </p:sp>
      <p:sp>
        <p:nvSpPr>
          <p:cNvPr id="4" name="Footer Placeholder 3">
            <a:extLst>
              <a:ext uri="{FF2B5EF4-FFF2-40B4-BE49-F238E27FC236}">
                <a16:creationId xmlns:a16="http://schemas.microsoft.com/office/drawing/2014/main" id="{1CCE1BEE-7E1D-0896-9321-93651FB3EB38}"/>
              </a:ext>
            </a:extLst>
          </p:cNvPr>
          <p:cNvSpPr>
            <a:spLocks noGrp="1"/>
          </p:cNvSpPr>
          <p:nvPr>
            <p:ph type="ftr" sz="quarter" idx="4"/>
          </p:nvPr>
        </p:nvSpPr>
        <p:spPr/>
        <p:txBody>
          <a:bodyPr/>
          <a:lstStyle/>
          <a:p>
            <a:endParaRPr lang="en-AU"/>
          </a:p>
        </p:txBody>
      </p:sp>
      <p:sp>
        <p:nvSpPr>
          <p:cNvPr id="5" name="Slide Number Placeholder 4">
            <a:extLst>
              <a:ext uri="{FF2B5EF4-FFF2-40B4-BE49-F238E27FC236}">
                <a16:creationId xmlns:a16="http://schemas.microsoft.com/office/drawing/2014/main" id="{2D48332A-16E9-DD5E-2149-328158B740B1}"/>
              </a:ext>
            </a:extLst>
          </p:cNvPr>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3554646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640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5/11/2025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5/11/2025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5/11/2025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5/11/2025</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 id="2147483784" r:id="rId14"/>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notesSlide" Target="../notesSlides/notesSlide14.xml"/><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3.png"/><Relationship Id="rId5" Type="http://schemas.openxmlformats.org/officeDocument/2006/relationships/image" Target="../media/image31.sv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earning.racp.edu.au/course/view.php?id=356"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y.racp.edu.au/"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9.png"/><Relationship Id="rId4" Type="http://schemas.openxmlformats.org/officeDocument/2006/relationships/diagramLayout" Target="../diagrams/layout1.xml"/><Relationship Id="rId9" Type="http://schemas.openxmlformats.org/officeDocument/2006/relationships/image" Target="../media/image38.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learning.racp.edu.au/mod/videotime/view.php?id=449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8" y="2252838"/>
            <a:ext cx="11637124" cy="1057267"/>
          </a:xfrm>
        </p:spPr>
        <p:txBody>
          <a:bodyPr>
            <a:noAutofit/>
          </a:bodyPr>
          <a:lstStyle/>
          <a:p>
            <a:r>
              <a:rPr lang="en-US" sz="2400" dirty="0">
                <a:solidFill>
                  <a:schemeClr val="tx2">
                    <a:lumMod val="75000"/>
                  </a:schemeClr>
                </a:solidFill>
              </a:rPr>
              <a:t>Introduction to the new curriculum </a:t>
            </a:r>
            <a:br>
              <a:rPr lang="en-US" sz="2400" dirty="0"/>
            </a:br>
            <a:r>
              <a:rPr lang="en-US" sz="2400" dirty="0">
                <a:solidFill>
                  <a:schemeClr val="accent2"/>
                </a:solidFill>
              </a:rPr>
              <a:t>2026 implementation – Advanced Training: Sleep Medicine </a:t>
            </a:r>
            <a:br>
              <a:rPr lang="en-US" sz="2400" dirty="0">
                <a:solidFill>
                  <a:schemeClr val="accent2"/>
                </a:solidFill>
              </a:rPr>
            </a:br>
            <a:r>
              <a:rPr lang="en-US" sz="2400" dirty="0">
                <a:solidFill>
                  <a:schemeClr val="accent2"/>
                </a:solidFill>
              </a:rPr>
              <a:t>(</a:t>
            </a:r>
            <a:r>
              <a:rPr lang="en-US" sz="2400" dirty="0" err="1">
                <a:solidFill>
                  <a:schemeClr val="accent2"/>
                </a:solidFill>
              </a:rPr>
              <a:t>Paediatrics</a:t>
            </a:r>
            <a:r>
              <a:rPr lang="en-US" sz="2400" dirty="0">
                <a:solidFill>
                  <a:schemeClr val="accent2"/>
                </a:solidFill>
              </a:rPr>
              <a:t> &amp; Child Health)</a:t>
            </a:r>
            <a:endParaRPr lang="en-AU" sz="3200" dirty="0">
              <a:solidFill>
                <a:schemeClr val="accent2"/>
              </a:solidFill>
            </a:endParaRPr>
          </a:p>
        </p:txBody>
      </p:sp>
      <p:sp>
        <p:nvSpPr>
          <p:cNvPr id="5" name="Text Placeholder 4"/>
          <p:cNvSpPr>
            <a:spLocks noGrp="1"/>
          </p:cNvSpPr>
          <p:nvPr>
            <p:ph type="body" idx="1"/>
          </p:nvPr>
        </p:nvSpPr>
        <p:spPr>
          <a:xfrm>
            <a:off x="275128" y="3429000"/>
            <a:ext cx="9361294" cy="528079"/>
          </a:xfrm>
        </p:spPr>
        <p:txBody>
          <a:bodyPr>
            <a:normAutofit/>
          </a:bodyPr>
          <a:lstStyle/>
          <a:p>
            <a:r>
              <a:rPr lang="en-US" dirty="0"/>
              <a:t>October 2025</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100" b="1" i="0" u="none" strike="noStrike" kern="1200" cap="none" spc="0" normalizeH="0" baseline="0" noProof="0">
                <a:ln>
                  <a:noFill/>
                </a:ln>
                <a:solidFill>
                  <a:srgbClr val="384967"/>
                </a:solidFill>
                <a:effectLst/>
                <a:uLnTx/>
                <a:uFillTx/>
                <a:latin typeface="Georgia"/>
                <a:ea typeface="+mj-ea"/>
                <a:cs typeface="+mj-cs"/>
              </a:rPr>
              <a:t>Learning and assessment programs </a:t>
            </a:r>
            <a:endParaRPr kumimoji="0" lang="en-AU" sz="3100" b="1" i="0" u="none" strike="noStrike" kern="1200" cap="none" spc="0" normalizeH="0" baseline="50000" noProof="0">
              <a:ln>
                <a:noFill/>
              </a:ln>
              <a:solidFill>
                <a:srgbClr val="384967"/>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TextBox 6">
            <a:extLst>
              <a:ext uri="{FF2B5EF4-FFF2-40B4-BE49-F238E27FC236}">
                <a16:creationId xmlns:a16="http://schemas.microsoft.com/office/drawing/2014/main" id="{1BE8ACED-51C6-C7E0-5E08-8FA2E2CD49B4}"/>
              </a:ext>
            </a:extLst>
          </p:cNvPr>
          <p:cNvSpPr txBox="1"/>
          <p:nvPr/>
        </p:nvSpPr>
        <p:spPr>
          <a:xfrm>
            <a:off x="691753" y="1183857"/>
            <a:ext cx="8999819"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Requirements over the course of training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1 training application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Complete at least 36 months FTE training - professional experience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Arial"/>
              </a:rPr>
              <a:t>Complete developmental and psychosocial training</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Research project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1 logbook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1 national or international scientific meeting</a:t>
            </a:r>
          </a:p>
        </p:txBody>
      </p:sp>
      <p:sp>
        <p:nvSpPr>
          <p:cNvPr id="8" name="Rectangle 7">
            <a:extLst>
              <a:ext uri="{FF2B5EF4-FFF2-40B4-BE49-F238E27FC236}">
                <a16:creationId xmlns:a16="http://schemas.microsoft.com/office/drawing/2014/main" id="{E3E95EAC-5DBD-0349-435D-3799132FEF05}"/>
              </a:ext>
            </a:extLst>
          </p:cNvPr>
          <p:cNvSpPr/>
          <p:nvPr/>
        </p:nvSpPr>
        <p:spPr>
          <a:xfrm>
            <a:off x="691753" y="3394130"/>
            <a:ext cx="10190612" cy="2616145"/>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12 learning captures  </a:t>
            </a:r>
            <a:endParaRPr kumimoji="0" lang="en-A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a:ea typeface="+mn-ea"/>
                <a:cs typeface="+mn-cs"/>
              </a:rPr>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12 observation captures  </a:t>
            </a:r>
            <a:endParaRPr kumimoji="0" lang="en-A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1 rotation plan (per rotation) </a:t>
            </a:r>
            <a:endParaRPr kumimoji="0" lang="en-A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4 progress reports</a:t>
            </a:r>
            <a:endParaRPr kumimoji="0" lang="en-AU"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985017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954341"/>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1035079"/>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359938"/>
              </a:xfrm>
              <a:prstGeom prst="rect">
                <a:avLst/>
              </a:prstGeom>
              <a:grpFill/>
            </p:spPr>
            <p:txBody>
              <a:bodyPr wrap="square">
                <a:spAutoFit/>
              </a:bodyPr>
              <a:lstStyle/>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Identify rotation learning opportunities</a:t>
                </a:r>
              </a:p>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Complete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638234"/>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3105145"/>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Are nominated by trainee and</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Access to trainee dashboards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on learning captures (optional)</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Complete progress reports and make a progression decision</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Have some involvement with Progress Review Panels</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a:rPr>
              <a:t>Supervision overview for Advanced Training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6088AC"/>
                </a:solidFill>
                <a:latin typeface="Arial" panose="020B0604020202020204" pitchFamily="34" charset="0"/>
                <a:cs typeface="Arial" panose="020B0604020202020204" pitchFamily="34" charset="0"/>
              </a:rPr>
              <a:t>Progress Review Panel</a:t>
            </a: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a:t>Check the teaching requirements for more information about supervisor requirements </a:t>
            </a:r>
            <a:endParaRPr lang="en-AU" sz="1000"/>
          </a:p>
        </p:txBody>
      </p:sp>
    </p:spTree>
    <p:extLst>
      <p:ext uri="{BB962C8B-B14F-4D97-AF65-F5344CB8AC3E}">
        <p14:creationId xmlns:p14="http://schemas.microsoft.com/office/powerpoint/2010/main" val="408435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595421" cy="1864819"/>
            <a:chOff x="846933" y="1875752"/>
            <a:chExt cx="11595421" cy="1864819"/>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001301" cy="646331"/>
            </a:xfrm>
            <a:prstGeom prst="rect">
              <a:avLst/>
            </a:prstGeom>
            <a:noFill/>
          </p:spPr>
          <p:txBody>
            <a:bodyPr wrap="square" lIns="91440" tIns="45720" rIns="91440" bIns="45720"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mn-cs"/>
                </a:rPr>
                <a:t>Learning and assessment activities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a:ln>
                    <a:noFill/>
                  </a:ln>
                  <a:solidFill>
                    <a:prstClr val="black"/>
                  </a:solidFill>
                  <a:effectLst/>
                  <a:uLnTx/>
                  <a:uFillTx/>
                  <a:latin typeface="Aptos"/>
                  <a:ea typeface="+mn-ea"/>
                  <a:cs typeface="+mn-cs"/>
                </a:rPr>
                <a:t>Progress report   </a:t>
              </a:r>
              <a:endParaRPr kumimoji="0" lang="en-AU" sz="1200" b="0" i="0" u="none" strike="noStrike" kern="1200" cap="none" spc="0" normalizeH="0" baseline="0" noProof="0">
                <a:ln>
                  <a:noFill/>
                </a:ln>
                <a:solidFill>
                  <a:prstClr val="black"/>
                </a:solidFill>
                <a:effectLst/>
                <a:uLnTx/>
                <a:uFillTx/>
                <a:latin typeface="Aptos"/>
                <a:ea typeface="+mn-ea"/>
                <a:cs typeface="+mn-c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Start role</a:t>
              </a:r>
              <a:endParaRPr kumimoji="0" lang="en-AU" sz="14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397527" cy="646331"/>
            </a:xfrm>
            <a:prstGeom prst="rect">
              <a:avLst/>
            </a:prstGeom>
            <a:noFill/>
          </p:spPr>
          <p:txBody>
            <a:bodyPr wrap="square" lIns="91440" tIns="45720" rIns="91440" bIns="45720"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a:ln>
                    <a:noFill/>
                  </a:ln>
                  <a:solidFill>
                    <a:prstClr val="black"/>
                  </a:solidFill>
                  <a:effectLst/>
                  <a:uLnTx/>
                  <a:uFillTx/>
                  <a:latin typeface="Aptos"/>
                  <a:ea typeface="+mn-ea"/>
                  <a:cs typeface="+mn-cs"/>
                </a:rPr>
                <a:t>Learning and assessment activities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a:ln>
                    <a:noFill/>
                  </a:ln>
                  <a:solidFill>
                    <a:prstClr val="black"/>
                  </a:solidFill>
                  <a:effectLst/>
                  <a:uLnTx/>
                  <a:uFillTx/>
                  <a:latin typeface="Aptos"/>
                  <a:ea typeface="+mn-ea"/>
                  <a:cs typeface="+mn-cs"/>
                </a:rPr>
                <a:t>Progress report</a:t>
              </a:r>
              <a:endParaRPr kumimoji="0" lang="en-AU" sz="1200" b="0" i="0" u="none" strike="noStrike" kern="1200" cap="none" spc="0" normalizeH="0" baseline="0" noProof="0">
                <a:ln>
                  <a:noFill/>
                </a:ln>
                <a:solidFill>
                  <a:prstClr val="black"/>
                </a:solidFill>
                <a:effectLst/>
                <a:uLnTx/>
                <a:uFillTx/>
                <a:latin typeface="Aptos"/>
                <a:ea typeface="+mn-ea"/>
                <a:cs typeface="+mn-cs"/>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320615" y="3032165"/>
              <a:ext cx="2121739" cy="646331"/>
            </a:xfrm>
            <a:prstGeom prst="rect">
              <a:avLst/>
            </a:prstGeom>
            <a:noFill/>
          </p:spPr>
          <p:txBody>
            <a:bodyPr wrap="square" lIns="91440" tIns="45720" rIns="91440" bIns="45720"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a:ln>
                    <a:noFill/>
                  </a:ln>
                  <a:solidFill>
                    <a:prstClr val="black"/>
                  </a:solidFill>
                  <a:effectLst/>
                  <a:uLnTx/>
                  <a:uFillTx/>
                  <a:latin typeface="Aptos"/>
                  <a:ea typeface="+mn-ea"/>
                  <a:cs typeface="+mn-cs"/>
                </a:rPr>
                <a:t>Learning and assessment activities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a:ln>
                    <a:noFill/>
                  </a:ln>
                  <a:solidFill>
                    <a:prstClr val="black"/>
                  </a:solidFill>
                  <a:effectLst/>
                  <a:uLnTx/>
                  <a:uFillTx/>
                  <a:latin typeface="Aptos"/>
                  <a:ea typeface="+mn-ea"/>
                  <a:cs typeface="+mn-cs"/>
                </a:rPr>
                <a:t>Progress 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End of phase</a:t>
              </a:r>
              <a:endParaRPr kumimoji="0" lang="en-AU" sz="14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1"/>
            <a:ext cx="2352606" cy="124690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noFill/>
              <a:effectLst/>
              <a:uLnTx/>
              <a:uFillTx/>
              <a:latin typeface="Arial"/>
              <a:ea typeface="+mn-ea"/>
              <a:cs typeface="+mn-cs"/>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48012" y="1550710"/>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noFill/>
              <a:effectLst/>
              <a:uLnTx/>
              <a:uFillTx/>
              <a:latin typeface="Arial"/>
              <a:ea typeface="+mn-ea"/>
              <a:cs typeface="+mn-cs"/>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69"/>
            <a:ext cx="2352606" cy="1246427"/>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noFill/>
              <a:effectLst/>
              <a:uLnTx/>
              <a:uFillTx/>
              <a:latin typeface="Arial"/>
              <a:ea typeface="+mn-ea"/>
              <a:cs typeface="+mn-cs"/>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712436" y="1569423"/>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noFill/>
              <a:effectLst/>
              <a:uLnTx/>
              <a:uFillTx/>
              <a:latin typeface="Arial"/>
              <a:ea typeface="+mn-ea"/>
              <a:cs typeface="+mn-cs"/>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1930198" y="168872"/>
            <a:ext cx="3969259" cy="2132974"/>
            <a:chOff x="3638953" y="423363"/>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95" name="TextBox 94">
              <a:extLst>
                <a:ext uri="{FF2B5EF4-FFF2-40B4-BE49-F238E27FC236}">
                  <a16:creationId xmlns:a16="http://schemas.microsoft.com/office/drawing/2014/main" id="{D9D9977C-207B-BD74-38FB-9D2332354CDA}"/>
                </a:ext>
              </a:extLst>
            </p:cNvPr>
            <p:cNvSpPr txBox="1"/>
            <p:nvPr/>
          </p:nvSpPr>
          <p:spPr>
            <a:xfrm>
              <a:off x="3705319" y="434655"/>
              <a:ext cx="3862096"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Quarter 1 (Q1)</a:t>
              </a:r>
              <a:endParaRPr kumimoji="0" lang="en-US" sz="1400" b="1"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Nominate and meet with 2 supervisors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Discuss learning opportunities and learning goals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AU" sz="1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Complete rotation plan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AU" sz="1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Complete learning and observation captures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AU" sz="1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Begin thinking about research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p:cNvCxnSpPr>
          <p:nvPr/>
        </p:nvCxnSpPr>
        <p:spPr>
          <a:xfrm flipV="1">
            <a:off x="5899457" y="625484"/>
            <a:ext cx="1253286" cy="609875"/>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5899457" y="1523129"/>
            <a:ext cx="1230635" cy="341609"/>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ptos" panose="020B0004020202020204" pitchFamily="34" charset="0"/>
                <a:ea typeface="+mn-ea"/>
                <a:cs typeface="+mn-cs"/>
              </a:rPr>
              <a:t>Learning goals</a:t>
            </a:r>
            <a:endParaRPr kumimoji="0" lang="en-AU" sz="1100" b="1"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ptos" panose="020B0004020202020204" pitchFamily="34" charset="0"/>
                <a:ea typeface="+mn-ea"/>
                <a:cs typeface="+mn-cs"/>
              </a:rPr>
              <a:t>Learning opportunities</a:t>
            </a:r>
            <a:endParaRPr kumimoji="0" lang="en-AU" sz="1100" b="1"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422" y="396634"/>
            <a:ext cx="2448117" cy="923330"/>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Professional behaviours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00" b="0" i="0" u="none" strike="noStrike" kern="1200" cap="none" spc="0" normalizeH="0" baseline="0" noProof="0" dirty="0">
                <a:ln>
                  <a:noFill/>
                </a:ln>
                <a:solidFill>
                  <a:prstClr val="black"/>
                </a:solidFill>
                <a:effectLst/>
                <a:uLnTx/>
                <a:uFillTx/>
                <a:latin typeface="Aptos"/>
                <a:ea typeface="+mn-ea"/>
                <a:cs typeface="+mn-cs"/>
              </a:rPr>
              <a:t>Team leadership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Clinical assessment and 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Communication with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00" b="0" i="0" u="none" strike="noStrike" kern="1200" cap="none" spc="0" normalizeH="0" baseline="0" noProof="0" dirty="0">
                <a:ln>
                  <a:noFill/>
                </a:ln>
                <a:solidFill>
                  <a:prstClr val="black"/>
                </a:solidFill>
                <a:effectLst/>
                <a:uLnTx/>
                <a:uFillTx/>
                <a:latin typeface="Aptos"/>
                <a:ea typeface="+mn-ea"/>
                <a:cs typeface="+mn-cs"/>
              </a:rPr>
              <a:t>Sleep related movement disorders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 Parasomnia </a:t>
            </a:r>
          </a:p>
        </p:txBody>
      </p:sp>
      <p:sp>
        <p:nvSpPr>
          <p:cNvPr id="118" name="TextBox 117">
            <a:extLst>
              <a:ext uri="{FF2B5EF4-FFF2-40B4-BE49-F238E27FC236}">
                <a16:creationId xmlns:a16="http://schemas.microsoft.com/office/drawing/2014/main" id="{7115F66A-2C38-A166-4580-8E9228765663}"/>
              </a:ext>
            </a:extLst>
          </p:cNvPr>
          <p:cNvSpPr txBox="1"/>
          <p:nvPr/>
        </p:nvSpPr>
        <p:spPr>
          <a:xfrm>
            <a:off x="9777480" y="402014"/>
            <a:ext cx="2086465" cy="784830"/>
          </a:xfrm>
          <a:prstGeom prst="rect">
            <a:avLst/>
          </a:prstGeom>
          <a:noFill/>
        </p:spPr>
        <p:txBody>
          <a:bodyPr wrap="square">
            <a:spAutoFit/>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Ward rounds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Family meetings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Handovers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Teaching medical students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Meetings ​</a:t>
            </a:r>
          </a:p>
        </p:txBody>
      </p:sp>
      <p:sp>
        <p:nvSpPr>
          <p:cNvPr id="119" name="TextBox 118">
            <a:extLst>
              <a:ext uri="{FF2B5EF4-FFF2-40B4-BE49-F238E27FC236}">
                <a16:creationId xmlns:a16="http://schemas.microsoft.com/office/drawing/2014/main" id="{35D77249-D9C3-B080-67ED-E31F069C72F0}"/>
              </a:ext>
            </a:extLst>
          </p:cNvPr>
          <p:cNvSpPr txBox="1"/>
          <p:nvPr/>
        </p:nvSpPr>
        <p:spPr>
          <a:xfrm>
            <a:off x="7742878" y="1625598"/>
            <a:ext cx="1362874" cy="261610"/>
          </a:xfrm>
          <a:prstGeom prst="rect">
            <a:avLst/>
          </a:prstGeom>
          <a:noFill/>
          <a:ln>
            <a:noFill/>
          </a:ln>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ptos"/>
                <a:ea typeface="+mn-ea"/>
                <a:cs typeface="+mn-cs"/>
              </a:rPr>
              <a:t>Learning captures</a:t>
            </a:r>
            <a:endParaRPr kumimoji="0" lang="en-AU" sz="1100" b="1"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10004249" y="1634181"/>
            <a:ext cx="1595309" cy="261610"/>
          </a:xfrm>
          <a:prstGeom prst="rect">
            <a:avLst/>
          </a:prstGeom>
          <a:noFill/>
          <a:ln>
            <a:noFill/>
          </a:ln>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ptos"/>
                <a:ea typeface="+mn-ea"/>
                <a:cs typeface="+mn-cs"/>
              </a:rPr>
              <a:t>Observation captures</a:t>
            </a:r>
            <a:endParaRPr kumimoji="0" lang="en-AU" sz="1100" b="1"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278727" y="1932150"/>
            <a:ext cx="2086465" cy="6463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9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Professional behaviours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9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Sleep related movement disorders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9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Team leadership </a:t>
            </a:r>
            <a:endParaRPr kumimoji="0" lang="en-AU" sz="900" b="0" i="0" u="none" strike="noStrike" kern="1200" cap="none" spc="0" normalizeH="0" baseline="0" noProof="0" dirty="0">
              <a:ln>
                <a:noFill/>
              </a:ln>
              <a:solidFill>
                <a:prstClr val="black"/>
              </a:solidFill>
              <a:effectLst/>
              <a:uLnTx/>
              <a:uFillTx/>
              <a:latin typeface="Aptos" panose="020B0004020202020204" pitchFamily="34" charset="0"/>
              <a:ea typeface="+mn-ea"/>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812123" y="1882246"/>
            <a:ext cx="2086465" cy="6463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900" b="0" i="0" u="none" strike="noStrike" kern="1200" cap="none" spc="0" normalizeH="0" baseline="0" noProof="0" dirty="0">
                <a:ln>
                  <a:noFill/>
                </a:ln>
                <a:solidFill>
                  <a:prstClr val="black"/>
                </a:solidFill>
                <a:effectLst/>
                <a:uLnTx/>
                <a:uFillTx/>
                <a:latin typeface="Aptos"/>
                <a:ea typeface="+mn-ea"/>
                <a:cs typeface="+mn-cs"/>
              </a:rPr>
              <a:t>Parasomnia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9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Clinical assessment and management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9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Communication with patients</a:t>
            </a: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mn-cs"/>
              </a:rPr>
              <a:t>Apply for program</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mn-cs"/>
              </a:rPr>
              <a:t>Application approved</a:t>
            </a:r>
            <a:endParaRPr kumimoji="0" lang="en-AU" sz="12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899457" y="4833157"/>
            <a:ext cx="6165585"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ptos" panose="020B0004020202020204" pitchFamily="34" charset="0"/>
                  <a:ea typeface="+mn-ea"/>
                  <a:cs typeface="+mn-cs"/>
                </a:rPr>
                <a:t>End of phase progression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mn-cs"/>
                </a:rPr>
                <a:t>The Rotation Supervisor makes an overall progress recommendation at the end of the phase.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a:ea typeface="+mn-ea"/>
                  <a:cs typeface="+mn-cs"/>
                </a:rPr>
                <a:t>The Progress Review Panel make a progression decision based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mn-cs"/>
                </a:rPr>
                <a:t>Compliance with learning, teaching and assessment requirements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mn-cs"/>
                </a:rPr>
                <a:t>Evidence of competence (assessment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ptos"/>
                  <a:ea typeface="+mn-ea"/>
                  <a:cs typeface="+mn-c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5016" y="601151"/>
            <a:ext cx="1887580" cy="117138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384967"/>
                </a:solidFill>
                <a:effectLst/>
                <a:uLnTx/>
                <a:uFillTx/>
                <a:latin typeface="Georgia"/>
                <a:ea typeface="+mj-ea"/>
                <a:cs typeface="+mj-cs"/>
              </a:rPr>
              <a:t>Sleep Medicine (PCH) Example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384967"/>
                </a:solidFill>
                <a:effectLst/>
                <a:uLnTx/>
                <a:uFillTx/>
                <a:latin typeface="Georgia"/>
                <a:ea typeface="+mj-ea"/>
                <a:cs typeface="+mj-cs"/>
              </a:rPr>
              <a:t>Training Journey</a:t>
            </a:r>
            <a:endParaRPr kumimoji="0" lang="en-US" sz="2400" b="1" i="0" u="none" strike="noStrike" kern="1200" cap="none" spc="0" normalizeH="0" baseline="0" noProof="0" dirty="0">
              <a:ln>
                <a:noFill/>
              </a:ln>
              <a:solidFill>
                <a:srgbClr val="433E35"/>
              </a:solidFill>
              <a:effectLst/>
              <a:uLnTx/>
              <a:uFillTx/>
              <a:latin typeface="Georgia"/>
              <a:ea typeface="+mj-ea"/>
              <a:cs typeface="+mj-cs"/>
            </a:endParaRPr>
          </a:p>
        </p:txBody>
      </p:sp>
      <p:sp>
        <p:nvSpPr>
          <p:cNvPr id="5" name="Rectangle 4">
            <a:extLst>
              <a:ext uri="{FF2B5EF4-FFF2-40B4-BE49-F238E27FC236}">
                <a16:creationId xmlns:a16="http://schemas.microsoft.com/office/drawing/2014/main" id="{964B952F-F065-11A3-F3FB-D45D25F9A266}"/>
              </a:ext>
            </a:extLst>
          </p:cNvPr>
          <p:cNvSpPr/>
          <p:nvPr/>
        </p:nvSpPr>
        <p:spPr>
          <a:xfrm>
            <a:off x="70884" y="5839987"/>
            <a:ext cx="2721935" cy="960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12 months core training – training setting 1</a:t>
            </a:r>
            <a:endParaRPr kumimoji="0" lang="en-AU" sz="14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Q1</a:t>
            </a:r>
            <a:endParaRPr kumimoji="0" lang="en-AU" sz="1100" b="0" i="0" u="none" strike="noStrike" kern="1200" cap="none" spc="0" normalizeH="0" baseline="0" noProof="0">
              <a:ln>
                <a:noFill/>
              </a:ln>
              <a:solidFill>
                <a:prstClr val="black"/>
              </a:solidFill>
              <a:effectLst/>
              <a:uLnTx/>
              <a:uFillTx/>
              <a:latin typeface="Arial"/>
              <a:ea typeface="+mn-ea"/>
              <a:cs typeface="+mn-cs"/>
            </a:endParaRPr>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Q2</a:t>
            </a:r>
            <a:endParaRPr kumimoji="0" lang="en-AU" sz="1100" b="0" i="0" u="none" strike="noStrike" kern="1200" cap="none" spc="0" normalizeH="0" baseline="0" noProof="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Q3</a:t>
            </a:r>
            <a:endParaRPr kumimoji="0" lang="en-AU" sz="1100" b="0" i="0" u="none" strike="noStrike" kern="1200" cap="none" spc="0" normalizeH="0" baseline="0" noProof="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Q4</a:t>
            </a:r>
            <a:endParaRPr kumimoji="0" lang="en-AU" sz="1100" b="0" i="0" u="none" strike="noStrike" kern="1200" cap="none" spc="0" normalizeH="0" baseline="0" noProof="0">
              <a:ln>
                <a:noFill/>
              </a:ln>
              <a:solidFill>
                <a:prstClr val="black"/>
              </a:solidFill>
              <a:effectLst/>
              <a:uLnTx/>
              <a:uFillTx/>
              <a:latin typeface="Arial"/>
              <a:ea typeface="+mn-ea"/>
              <a:cs typeface="+mn-cs"/>
            </a:endParaRPr>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001301" cy="646331"/>
          </a:xfrm>
          <a:prstGeom prst="rect">
            <a:avLst/>
          </a:prstGeom>
          <a:noFill/>
        </p:spPr>
        <p:txBody>
          <a:bodyPr wrap="square" lIns="91440" tIns="45720" rIns="91440" bIns="45720"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mn-cs"/>
              </a:rPr>
              <a:t>Learning and assessment activities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a:ln>
                  <a:noFill/>
                </a:ln>
                <a:solidFill>
                  <a:prstClr val="black"/>
                </a:solidFill>
                <a:effectLst/>
                <a:uLnTx/>
                <a:uFillTx/>
                <a:latin typeface="Aptos"/>
                <a:ea typeface="+mn-ea"/>
                <a:cs typeface="+mn-cs"/>
              </a:rPr>
              <a:t>Progress report   </a:t>
            </a:r>
            <a:endParaRPr kumimoji="0" lang="en-AU" sz="12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176008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r>
              <a:rPr lang="en-US" sz="1400" b="1">
                <a:solidFill>
                  <a:schemeClr val="accent3"/>
                </a:solidFill>
                <a:latin typeface="Poppins" pitchFamily="2" charset="77"/>
                <a:ea typeface="League Spartan" charset="0"/>
                <a:cs typeface="Poppins" pitchFamily="2" charset="77"/>
              </a:rPr>
              <a:t>Assessment tools </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Complete work-based tasks and assessment activities throughout the rotation</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0"/>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r>
                <a:rPr lang="en-US" sz="1400" b="1">
                  <a:solidFill>
                    <a:schemeClr val="accent1"/>
                  </a:solidFill>
                  <a:latin typeface="Poppins" pitchFamily="2" charset="77"/>
                  <a:ea typeface="League Spartan" charset="0"/>
                  <a:cs typeface="Poppins" pitchFamily="2" charset="77"/>
                </a:rPr>
                <a:t>Entry application </a:t>
              </a:r>
            </a:p>
            <a:p>
              <a:r>
                <a:rPr lang="en-US" sz="1400">
                  <a:solidFill>
                    <a:schemeClr val="accent1"/>
                  </a:solidFill>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r>
                <a:rPr lang="en-US" sz="1400" b="1">
                  <a:solidFill>
                    <a:schemeClr val="accent2"/>
                  </a:solidFill>
                  <a:latin typeface="Poppins"/>
                  <a:ea typeface="League Spartan" charset="0"/>
                  <a:cs typeface="Poppins"/>
                </a:rPr>
                <a:t>Plan and support learning</a:t>
              </a:r>
            </a:p>
            <a:p>
              <a:r>
                <a:rPr lang="en-US" sz="1400">
                  <a:solidFill>
                    <a:schemeClr val="accent2"/>
                  </a:solidFill>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r>
                <a:rPr lang="en-US" sz="1400" b="1">
                  <a:solidFill>
                    <a:schemeClr val="accent5"/>
                  </a:solidFill>
                  <a:latin typeface="Poppins" pitchFamily="2" charset="77"/>
                  <a:ea typeface="League Spartan" charset="0"/>
                  <a:cs typeface="Poppins" pitchFamily="2" charset="77"/>
                </a:rPr>
                <a:t>Progression decision</a:t>
              </a:r>
            </a:p>
            <a:p>
              <a:r>
                <a:rPr lang="en-US" sz="1400">
                  <a:solidFill>
                    <a:schemeClr val="accent5"/>
                  </a:solidFill>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r>
                <a:rPr lang="en-US" sz="1400" b="1">
                  <a:solidFill>
                    <a:schemeClr val="accent4"/>
                  </a:solidFill>
                  <a:latin typeface="Poppins"/>
                  <a:ea typeface="League Spartan" charset="0"/>
                  <a:cs typeface="Poppins"/>
                </a:rPr>
                <a:t>Progress Report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Reflect on and discuss progress during the rotation</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Trainee and supervisor meet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Supervisor provides feedback and an overall rating against each learning goal </a:t>
              </a:r>
              <a:endParaRPr lang="en-US" sz="1400" b="1">
                <a:solidFill>
                  <a:schemeClr val="accent4"/>
                </a:solidFill>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Learning and assessment cycle</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86591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plan</a:t>
            </a: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capture</a:t>
            </a: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capture</a:t>
            </a: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302719"/>
            <a:ext cx="2536621" cy="2200602"/>
          </a:xfrm>
          <a:prstGeom prst="rect">
            <a:avLst/>
          </a:prstGeom>
          <a:noFill/>
        </p:spPr>
        <p:txBody>
          <a:bodyPr wrap="square" lIns="91440" tIns="45720" rIns="91440" bIns="45720" rtlCol="0" anchor="t">
            <a:spAutoFit/>
          </a:bodyPr>
          <a:lstStyle/>
          <a:p>
            <a:pPr algn="ctr"/>
            <a:r>
              <a:rPr lang="en-US" b="1">
                <a:solidFill>
                  <a:srgbClr val="384967"/>
                </a:solidFill>
              </a:rPr>
              <a:t>Progress reports</a:t>
            </a:r>
          </a:p>
          <a:p>
            <a:pPr algn="ctr"/>
            <a:endParaRPr lang="en-US" b="1">
              <a:solidFill>
                <a:srgbClr val="384967"/>
              </a:solidFill>
            </a:endParaRPr>
          </a:p>
          <a:p>
            <a:pPr algn="ctr"/>
            <a:r>
              <a:rPr lang="en-US" sz="1400">
                <a:solidFill>
                  <a:srgbClr val="384967"/>
                </a:solidFill>
              </a:rPr>
              <a:t>Supervisors document trainee progress against learning goals.</a:t>
            </a:r>
            <a:endParaRPr lang="en-US" sz="1400">
              <a:solidFill>
                <a:srgbClr val="384967"/>
              </a:solidFill>
              <a:cs typeface="Arial"/>
            </a:endParaRPr>
          </a:p>
          <a:p>
            <a:pPr algn="ctr"/>
            <a:endParaRPr lang="en-US" sz="1600">
              <a:solidFill>
                <a:srgbClr val="384967"/>
              </a:solidFill>
            </a:endParaRPr>
          </a:p>
          <a:p>
            <a:pPr algn="ctr"/>
            <a:endParaRPr lang="en-US" sz="1600">
              <a:solidFill>
                <a:srgbClr val="384967"/>
              </a:solidFill>
            </a:endParaRPr>
          </a:p>
          <a:p>
            <a:pPr algn="ctr"/>
            <a:endParaRPr lang="en-US" sz="1200">
              <a:solidFill>
                <a:srgbClr val="384967"/>
              </a:solidFill>
            </a:endParaRPr>
          </a:p>
          <a:p>
            <a:pPr algn="ctr"/>
            <a:endParaRPr lang="en-US" sz="150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r:embed="rId7">
              <a:extLst>
                <a:ext uri="{96DAC541-7B7A-43D3-8B79-37D633B846F1}">
                  <asvg:svgBlip xmlns:asvg="http://schemas.microsoft.com/office/drawing/2016/SVG/main" r:embed="rId8"/>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11"/>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100" b="1" i="0" u="none" strike="noStrike" kern="1200" cap="none" spc="0" normalizeH="0" baseline="0" noProof="0" dirty="0">
                <a:ln>
                  <a:noFill/>
                </a:ln>
                <a:solidFill>
                  <a:srgbClr val="384967"/>
                </a:solidFill>
                <a:effectLst/>
                <a:uLnTx/>
                <a:uFillTx/>
                <a:latin typeface="Georgia" panose="02040502050405020303" pitchFamily="18" charset="0"/>
                <a:ea typeface="+mj-ea"/>
                <a:cs typeface="+mj-cs"/>
              </a:rPr>
              <a:t>Other learning and assessment requirements</a:t>
            </a:r>
            <a:endParaRPr kumimoji="0" lang="en-AU" sz="3100" b="1" i="0" u="none" strike="noStrike" kern="1200" cap="none" spc="0" normalizeH="0" baseline="50000" noProof="0" dirty="0">
              <a:ln>
                <a:noFill/>
              </a:ln>
              <a:solidFill>
                <a:srgbClr val="384967"/>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5" name="Group 34">
            <a:extLst>
              <a:ext uri="{FF2B5EF4-FFF2-40B4-BE49-F238E27FC236}">
                <a16:creationId xmlns:a16="http://schemas.microsoft.com/office/drawing/2014/main" id="{441E4B9E-867F-4DFD-F8E3-C4EADAE8684F}"/>
              </a:ext>
            </a:extLst>
          </p:cNvPr>
          <p:cNvGrpSpPr/>
          <p:nvPr/>
        </p:nvGrpSpPr>
        <p:grpSpPr>
          <a:xfrm>
            <a:off x="3952081" y="1274416"/>
            <a:ext cx="3981692" cy="5301766"/>
            <a:chOff x="4099553" y="1426479"/>
            <a:chExt cx="3981692" cy="5301766"/>
          </a:xfrm>
        </p:grpSpPr>
        <p:cxnSp>
          <p:nvCxnSpPr>
            <p:cNvPr id="36" name="Straight Connector 35">
              <a:extLst>
                <a:ext uri="{FF2B5EF4-FFF2-40B4-BE49-F238E27FC236}">
                  <a16:creationId xmlns:a16="http://schemas.microsoft.com/office/drawing/2014/main" id="{6F3EE85E-ED6E-7F6C-6497-1D001A4F4A8D}"/>
                </a:ext>
              </a:extLst>
            </p:cNvPr>
            <p:cNvCxnSpPr>
              <a:cxnSpLocks/>
            </p:cNvCxnSpPr>
            <p:nvPr/>
          </p:nvCxnSpPr>
          <p:spPr>
            <a:xfrm>
              <a:off x="4099553" y="142647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3F5D8D-5B98-3AFB-2DEF-9ACBEFFE9EF5}"/>
                </a:ext>
              </a:extLst>
            </p:cNvPr>
            <p:cNvCxnSpPr>
              <a:cxnSpLocks/>
            </p:cNvCxnSpPr>
            <p:nvPr/>
          </p:nvCxnSpPr>
          <p:spPr>
            <a:xfrm>
              <a:off x="8081245" y="142647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39DF9895-8723-11C8-8F1B-24EBC399BC5A}"/>
              </a:ext>
            </a:extLst>
          </p:cNvPr>
          <p:cNvSpPr txBox="1"/>
          <p:nvPr/>
        </p:nvSpPr>
        <p:spPr>
          <a:xfrm>
            <a:off x="4458265" y="1407482"/>
            <a:ext cx="2969325" cy="230832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84967"/>
                </a:solidFill>
                <a:effectLst/>
                <a:uLnTx/>
                <a:uFillTx/>
                <a:latin typeface="Arial"/>
                <a:ea typeface="+mn-ea"/>
                <a:cs typeface="+mn-cs"/>
              </a:rPr>
              <a:t>Learning programs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84967"/>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5"/>
                </a:solidFill>
                <a:effectLst/>
                <a:uLnTx/>
                <a:uFillTx/>
                <a:latin typeface="Arial"/>
                <a:ea typeface="+mn-ea"/>
                <a:cs typeface="+mn-cs"/>
              </a:rPr>
              <a:t>Professional experience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5"/>
                </a:solidFill>
                <a:effectLst/>
                <a:uLnTx/>
                <a:uFillTx/>
                <a:latin typeface="Arial"/>
                <a:ea typeface="+mn-ea"/>
                <a:cs typeface="+mn-cs"/>
              </a:rPr>
              <a:t>Meeting attendance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lt"/>
              <a:cs typeface="Arial"/>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lt"/>
                <a:cs typeface="Arial"/>
              </a:rPr>
              <a:t> </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lt"/>
                <a:cs typeface="Arial"/>
              </a:rPr>
              <a:t> </a:t>
            </a:r>
          </a:p>
        </p:txBody>
      </p:sp>
      <p:sp>
        <p:nvSpPr>
          <p:cNvPr id="5" name="TextBox 4">
            <a:extLst>
              <a:ext uri="{FF2B5EF4-FFF2-40B4-BE49-F238E27FC236}">
                <a16:creationId xmlns:a16="http://schemas.microsoft.com/office/drawing/2014/main" id="{BA91DD10-E835-DAA0-8E30-3D3BDB256EA0}"/>
              </a:ext>
            </a:extLst>
          </p:cNvPr>
          <p:cNvSpPr txBox="1"/>
          <p:nvPr/>
        </p:nvSpPr>
        <p:spPr>
          <a:xfrm>
            <a:off x="4859838" y="4962183"/>
            <a:ext cx="2472323"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When:</a:t>
            </a:r>
            <a:r>
              <a:rPr kumimoji="0" lang="en-US" sz="1400" b="0" i="0" u="none" strike="noStrike" kern="1200" cap="none" spc="0" normalizeH="0" baseline="0" noProof="0" dirty="0">
                <a:ln>
                  <a:noFill/>
                </a:ln>
                <a:solidFill>
                  <a:srgbClr val="384967"/>
                </a:solidFill>
                <a:effectLst/>
                <a:uLnTx/>
                <a:uFillTx/>
                <a:latin typeface="Arial"/>
                <a:ea typeface="+mn-ea"/>
                <a:cs typeface="+mn-cs"/>
              </a:rPr>
              <a:t> Before the end of Advanced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Roles involved:</a:t>
            </a:r>
            <a:endParaRPr kumimoji="0" lang="en-US" sz="1400" b="1" i="0" u="none" strike="noStrike" kern="1200" cap="none" spc="0" normalizeH="0" baseline="0" noProof="0" dirty="0">
              <a:ln>
                <a:noFill/>
              </a:ln>
              <a:solidFill>
                <a:srgbClr val="384967"/>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7"/>
                </a:solidFill>
                <a:effectLst/>
                <a:uLnTx/>
                <a:uFillTx/>
                <a:latin typeface="Arial"/>
                <a:ea typeface="+mn-ea"/>
                <a:cs typeface="+mn-cs"/>
              </a:rPr>
              <a:t>Trainee</a:t>
            </a:r>
            <a:endParaRPr kumimoji="0" lang="en-US" sz="1400" b="0" i="0" u="none" strike="noStrike" kern="1200" cap="none" spc="0" normalizeH="0" baseline="0" noProof="0" dirty="0">
              <a:ln>
                <a:noFill/>
              </a:ln>
              <a:solidFill>
                <a:srgbClr val="384967"/>
              </a:solidFill>
              <a:effectLst/>
              <a:uLnTx/>
              <a:uFillTx/>
              <a:latin typeface="Arial"/>
              <a:ea typeface="+mn-ea"/>
              <a:cs typeface="Arial"/>
            </a:endParaRPr>
          </a:p>
        </p:txBody>
      </p:sp>
      <p:sp>
        <p:nvSpPr>
          <p:cNvPr id="4" name="TextBox 3">
            <a:extLst>
              <a:ext uri="{FF2B5EF4-FFF2-40B4-BE49-F238E27FC236}">
                <a16:creationId xmlns:a16="http://schemas.microsoft.com/office/drawing/2014/main" id="{B9573428-A8EA-196A-282A-A5C11E380FCB}"/>
              </a:ext>
            </a:extLst>
          </p:cNvPr>
          <p:cNvSpPr txBox="1"/>
          <p:nvPr/>
        </p:nvSpPr>
        <p:spPr>
          <a:xfrm>
            <a:off x="857287" y="1407482"/>
            <a:ext cx="2472323" cy="1846659"/>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84967"/>
                </a:solidFill>
                <a:effectLst/>
                <a:uLnTx/>
                <a:uFillTx/>
                <a:latin typeface="Arial"/>
                <a:ea typeface="+mn-ea"/>
                <a:cs typeface="+mn-cs"/>
              </a:rPr>
              <a:t>Procedural logbook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84965"/>
                </a:solidFill>
                <a:effectLst/>
                <a:uLnTx/>
                <a:uFillTx/>
                <a:latin typeface="Arial"/>
                <a:ea typeface="+mn-ea"/>
                <a:cs typeface="+mn-cs"/>
              </a:rPr>
              <a:t>Trainees capture data about and reflect on specific workplace experiences.</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lt"/>
                <a:cs typeface="Arial"/>
              </a:rPr>
              <a:t> </a:t>
            </a:r>
          </a:p>
        </p:txBody>
      </p:sp>
      <p:sp>
        <p:nvSpPr>
          <p:cNvPr id="6" name="Freeform 2">
            <a:extLst>
              <a:ext uri="{FF2B5EF4-FFF2-40B4-BE49-F238E27FC236}">
                <a16:creationId xmlns:a16="http://schemas.microsoft.com/office/drawing/2014/main" id="{50EE65D7-0582-E49C-3185-1E1B3BCD6B10}"/>
              </a:ext>
            </a:extLst>
          </p:cNvPr>
          <p:cNvSpPr/>
          <p:nvPr/>
        </p:nvSpPr>
        <p:spPr>
          <a:xfrm>
            <a:off x="1330029" y="3456524"/>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TextBox 8">
            <a:extLst>
              <a:ext uri="{FF2B5EF4-FFF2-40B4-BE49-F238E27FC236}">
                <a16:creationId xmlns:a16="http://schemas.microsoft.com/office/drawing/2014/main" id="{6BDD5D72-D4C1-C9E7-8E78-F26CFA1633E2}"/>
              </a:ext>
            </a:extLst>
          </p:cNvPr>
          <p:cNvSpPr txBox="1"/>
          <p:nvPr/>
        </p:nvSpPr>
        <p:spPr>
          <a:xfrm>
            <a:off x="1025880" y="4962183"/>
            <a:ext cx="2472323"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When: </a:t>
            </a:r>
            <a:r>
              <a:rPr kumimoji="0" lang="en-US" sz="1400" b="0" i="0" u="none" strike="noStrike" kern="1200" cap="none" spc="0" normalizeH="0" baseline="0" noProof="0" dirty="0">
                <a:ln>
                  <a:noFill/>
                </a:ln>
                <a:solidFill>
                  <a:srgbClr val="384967"/>
                </a:solidFill>
                <a:effectLst/>
                <a:uLnTx/>
                <a:uFillTx/>
                <a:latin typeface="Arial"/>
                <a:ea typeface="+mn-ea"/>
                <a:cs typeface="+mn-cs"/>
              </a:rPr>
              <a:t>Before the end of Advanced Training</a:t>
            </a:r>
            <a:endParaRPr kumimoji="0" lang="en-US" sz="1400" b="0" i="0" u="none" strike="noStrike" kern="1200" cap="none" spc="0" normalizeH="0" baseline="0" noProof="0" dirty="0">
              <a:ln>
                <a:noFill/>
              </a:ln>
              <a:solidFill>
                <a:srgbClr val="384967"/>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Roles involved:</a:t>
            </a:r>
            <a:endParaRPr kumimoji="0" lang="en-US" sz="1400" b="1" i="0" u="none" strike="noStrike" kern="1200" cap="none" spc="0" normalizeH="0" baseline="0" noProof="0" dirty="0">
              <a:ln>
                <a:noFill/>
              </a:ln>
              <a:solidFill>
                <a:srgbClr val="384967"/>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7"/>
                </a:solidFill>
                <a:effectLst/>
                <a:uLnTx/>
                <a:uFillTx/>
                <a:latin typeface="Arial"/>
                <a:ea typeface="+mn-ea"/>
                <a:cs typeface="+mn-cs"/>
              </a:rPr>
              <a:t>Trainee</a:t>
            </a:r>
            <a:endParaRPr kumimoji="0" lang="en-US" sz="1400" b="0" i="0" u="none" strike="noStrike" kern="1200" cap="none" spc="0" normalizeH="0" baseline="0" noProof="0" dirty="0">
              <a:ln>
                <a:noFill/>
              </a:ln>
              <a:solidFill>
                <a:srgbClr val="384967"/>
              </a:solidFill>
              <a:effectLst/>
              <a:uLnTx/>
              <a:uFillTx/>
              <a:latin typeface="Arial"/>
              <a:ea typeface="+mn-ea"/>
              <a:cs typeface="Arial"/>
            </a:endParaRPr>
          </a:p>
        </p:txBody>
      </p:sp>
      <p:sp>
        <p:nvSpPr>
          <p:cNvPr id="11" name="TextBox 10">
            <a:extLst>
              <a:ext uri="{FF2B5EF4-FFF2-40B4-BE49-F238E27FC236}">
                <a16:creationId xmlns:a16="http://schemas.microsoft.com/office/drawing/2014/main" id="{A0359959-E6BC-81A5-409A-E5ACCF702A61}"/>
              </a:ext>
            </a:extLst>
          </p:cNvPr>
          <p:cNvSpPr txBox="1"/>
          <p:nvPr/>
        </p:nvSpPr>
        <p:spPr>
          <a:xfrm>
            <a:off x="8530921" y="1407482"/>
            <a:ext cx="2969325" cy="252376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84967"/>
                </a:solidFill>
                <a:effectLst/>
                <a:uLnTx/>
                <a:uFillTx/>
                <a:latin typeface="Arial"/>
                <a:ea typeface="+mn-ea"/>
                <a:cs typeface="+mn-cs"/>
              </a:rPr>
              <a:t>Research project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84967"/>
              </a:solidFill>
              <a:effectLst/>
              <a:highlight>
                <a:srgbClr val="FFFF00"/>
              </a:highligh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84967"/>
              </a:solidFill>
              <a:effectLst/>
              <a:highlight>
                <a:srgbClr val="FFFF00"/>
              </a:highligh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84967"/>
                </a:solidFill>
                <a:effectLst/>
                <a:uLnTx/>
                <a:uFillTx/>
                <a:latin typeface="Arial"/>
                <a:ea typeface="+mn-ea"/>
                <a:cs typeface="+mn-cs"/>
              </a:rPr>
              <a:t>A trainee-led study involving significant involvement in design, conduct and analysis.</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highlight>
                <a:srgbClr val="FFFF00"/>
              </a:highligh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highlight>
                <a:srgbClr val="FFFF00"/>
              </a:highlight>
              <a:uLnTx/>
              <a:uFillTx/>
              <a:latin typeface="Arial"/>
              <a:ea typeface="+mn-lt"/>
              <a:cs typeface="Arial"/>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highlight>
                  <a:srgbClr val="FFFF00"/>
                </a:highlight>
                <a:uLnTx/>
                <a:uFillTx/>
                <a:latin typeface="Arial"/>
                <a:ea typeface="+mn-lt"/>
                <a:cs typeface="Arial"/>
              </a:rPr>
              <a:t> </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highlight>
                  <a:srgbClr val="FFFF00"/>
                </a:highlight>
                <a:uLnTx/>
                <a:uFillTx/>
                <a:latin typeface="Arial"/>
                <a:ea typeface="+mn-lt"/>
                <a:cs typeface="Arial"/>
              </a:rPr>
              <a:t> </a:t>
            </a:r>
          </a:p>
        </p:txBody>
      </p:sp>
      <p:sp>
        <p:nvSpPr>
          <p:cNvPr id="12" name="TextBox 11">
            <a:extLst>
              <a:ext uri="{FF2B5EF4-FFF2-40B4-BE49-F238E27FC236}">
                <a16:creationId xmlns:a16="http://schemas.microsoft.com/office/drawing/2014/main" id="{4A052C5C-DCB3-41E9-C6EA-D6C1FCBF8E8B}"/>
              </a:ext>
            </a:extLst>
          </p:cNvPr>
          <p:cNvSpPr txBox="1"/>
          <p:nvPr/>
        </p:nvSpPr>
        <p:spPr>
          <a:xfrm>
            <a:off x="8891772" y="4962183"/>
            <a:ext cx="2247622"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When:</a:t>
            </a:r>
            <a:r>
              <a:rPr kumimoji="0" lang="en-US" sz="1400" b="0" i="0" u="none" strike="noStrike" kern="1200" cap="none" spc="0" normalizeH="0" baseline="0" noProof="0" dirty="0">
                <a:ln>
                  <a:noFill/>
                </a:ln>
                <a:solidFill>
                  <a:srgbClr val="384967"/>
                </a:solidFill>
                <a:effectLst/>
                <a:uLnTx/>
                <a:uFillTx/>
                <a:latin typeface="Arial"/>
                <a:ea typeface="+mn-ea"/>
                <a:cs typeface="+mn-cs"/>
              </a:rPr>
              <a:t> Before the end of Advanced Training</a:t>
            </a:r>
            <a:endParaRPr kumimoji="0" lang="en-US" sz="1400" b="0" i="0" u="none" strike="noStrike" kern="1200" cap="none" spc="0" normalizeH="0" baseline="0" noProof="0" dirty="0">
              <a:ln>
                <a:noFill/>
              </a:ln>
              <a:solidFill>
                <a:srgbClr val="384967"/>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Roles involved:</a:t>
            </a:r>
            <a:endParaRPr kumimoji="0" lang="en-US" sz="1400" b="1" i="0" u="none" strike="noStrike" kern="1200" cap="none" spc="0" normalizeH="0" baseline="0" noProof="0" dirty="0">
              <a:ln>
                <a:noFill/>
              </a:ln>
              <a:solidFill>
                <a:srgbClr val="384967"/>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7"/>
                </a:solidFill>
                <a:effectLst/>
                <a:uLnTx/>
                <a:uFillTx/>
                <a:latin typeface="Arial"/>
                <a:ea typeface="+mn-ea"/>
                <a:cs typeface="+mn-cs"/>
              </a:rPr>
              <a:t>Trainee</a:t>
            </a:r>
            <a:endParaRPr kumimoji="0" lang="en-US" sz="1400" b="0" i="0" u="none" strike="noStrike" kern="1200" cap="none" spc="0" normalizeH="0" baseline="0" noProof="0" dirty="0">
              <a:ln>
                <a:noFill/>
              </a:ln>
              <a:solidFill>
                <a:srgbClr val="384967"/>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7"/>
                </a:solidFill>
                <a:effectLst/>
                <a:uLnTx/>
                <a:uFillTx/>
                <a:latin typeface="Arial"/>
                <a:ea typeface="+mn-ea"/>
                <a:cs typeface="+mn-cs"/>
              </a:rPr>
              <a:t>Research Project Supervisor</a:t>
            </a:r>
            <a:endParaRPr kumimoji="0" lang="en-US" sz="1400" b="0" i="0" u="none" strike="noStrike" kern="1200" cap="none" spc="0" normalizeH="0" baseline="0" noProof="0" dirty="0">
              <a:ln>
                <a:noFill/>
              </a:ln>
              <a:solidFill>
                <a:srgbClr val="384967"/>
              </a:solidFill>
              <a:effectLst/>
              <a:uLnTx/>
              <a:uFillTx/>
              <a:latin typeface="Arial"/>
              <a:ea typeface="+mn-ea"/>
              <a:cs typeface="Arial"/>
            </a:endParaRPr>
          </a:p>
        </p:txBody>
      </p:sp>
      <p:pic>
        <p:nvPicPr>
          <p:cNvPr id="10" name="Picture 9">
            <a:extLst>
              <a:ext uri="{FF2B5EF4-FFF2-40B4-BE49-F238E27FC236}">
                <a16:creationId xmlns:a16="http://schemas.microsoft.com/office/drawing/2014/main" id="{9E39BF5C-E7FD-3C26-76BD-E1B6A11EA38F}"/>
              </a:ext>
            </a:extLst>
          </p:cNvPr>
          <p:cNvPicPr>
            <a:picLocks noChangeAspect="1"/>
          </p:cNvPicPr>
          <p:nvPr/>
        </p:nvPicPr>
        <p:blipFill>
          <a:blip r:embed="rId6"/>
          <a:stretch>
            <a:fillRect/>
          </a:stretch>
        </p:blipFill>
        <p:spPr>
          <a:xfrm>
            <a:off x="5139030" y="3353563"/>
            <a:ext cx="1607794" cy="1278484"/>
          </a:xfrm>
          <a:prstGeom prst="rect">
            <a:avLst/>
          </a:prstGeom>
        </p:spPr>
      </p:pic>
      <p:pic>
        <p:nvPicPr>
          <p:cNvPr id="13" name="Picture 2" descr="Free research reading information vector">
            <a:extLst>
              <a:ext uri="{FF2B5EF4-FFF2-40B4-BE49-F238E27FC236}">
                <a16:creationId xmlns:a16="http://schemas.microsoft.com/office/drawing/2014/main" id="{6F66E177-6F09-8134-5D40-5924D52841E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9088631" y="3285021"/>
            <a:ext cx="1853904" cy="149474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0491674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4" name="Table 3">
            <a:extLst>
              <a:ext uri="{FF2B5EF4-FFF2-40B4-BE49-F238E27FC236}">
                <a16:creationId xmlns:a16="http://schemas.microsoft.com/office/drawing/2014/main" id="{CAA73F34-493F-C069-BE3E-C1AFB23E5218}"/>
              </a:ext>
            </a:extLst>
          </p:cNvPr>
          <p:cNvGraphicFramePr>
            <a:graphicFrameLocks noGrp="1"/>
          </p:cNvGraphicFramePr>
          <p:nvPr/>
        </p:nvGraphicFramePr>
        <p:xfrm>
          <a:off x="186190" y="980731"/>
          <a:ext cx="3612812" cy="3486402"/>
        </p:xfrm>
        <a:graphic>
          <a:graphicData uri="http://schemas.openxmlformats.org/drawingml/2006/table">
            <a:tbl>
              <a:tblPr/>
              <a:tblGrid>
                <a:gridCol w="637557">
                  <a:extLst>
                    <a:ext uri="{9D8B030D-6E8A-4147-A177-3AD203B41FA5}">
                      <a16:colId xmlns:a16="http://schemas.microsoft.com/office/drawing/2014/main" val="216105414"/>
                    </a:ext>
                  </a:extLst>
                </a:gridCol>
                <a:gridCol w="2975255">
                  <a:extLst>
                    <a:ext uri="{9D8B030D-6E8A-4147-A177-3AD203B41FA5}">
                      <a16:colId xmlns:a16="http://schemas.microsoft.com/office/drawing/2014/main" val="327167305"/>
                    </a:ext>
                  </a:extLst>
                </a:gridCol>
              </a:tblGrid>
              <a:tr h="260104">
                <a:tc gridSpan="2">
                  <a:txBody>
                    <a:bodyPr/>
                    <a:lstStyle/>
                    <a:p>
                      <a:pPr algn="ctr" fontAlgn="base"/>
                      <a:r>
                        <a:rPr lang="en-AU" sz="1200" b="1" i="0">
                          <a:solidFill>
                            <a:srgbClr val="384967"/>
                          </a:solidFill>
                          <a:effectLst/>
                          <a:latin typeface="Arial" panose="020B0604020202020204" pitchFamily="34" charset="0"/>
                        </a:rPr>
                        <a:t>Be - Professional behaviours</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0104">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34151">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more than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16613">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four or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634151">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two or three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447128">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one </a:t>
                      </a:r>
                      <a:r>
                        <a:rPr lang="en-US" sz="1200" b="0" i="0">
                          <a:solidFill>
                            <a:srgbClr val="000000"/>
                          </a:solidFill>
                          <a:effectLst/>
                          <a:latin typeface="Arial" panose="020B0604020202020204" pitchFamily="34" charset="0"/>
                        </a:rPr>
                        <a:t>domain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634151">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a:solidFill>
                            <a:srgbClr val="000000"/>
                          </a:solidFill>
                          <a:effectLst/>
                          <a:latin typeface="Arial" panose="020B0604020202020204" pitchFamily="34" charset="0"/>
                        </a:rPr>
                        <a:t>consistently </a:t>
                      </a:r>
                      <a:r>
                        <a:rPr lang="en-US" sz="1200" b="0" i="0">
                          <a:solidFill>
                            <a:srgbClr val="000000"/>
                          </a:solidFill>
                          <a:effectLst/>
                          <a:latin typeface="Arial" panose="020B0604020202020204" pitchFamily="34" charset="0"/>
                        </a:rPr>
                        <a:t>behaves in line with each of the ten 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7" name="Table 6">
            <a:extLst>
              <a:ext uri="{FF2B5EF4-FFF2-40B4-BE49-F238E27FC236}">
                <a16:creationId xmlns:a16="http://schemas.microsoft.com/office/drawing/2014/main" id="{1E094D1E-402B-8844-B4BB-31784F49E27D}"/>
              </a:ext>
            </a:extLst>
          </p:cNvPr>
          <p:cNvGraphicFramePr>
            <a:graphicFrameLocks noGrp="1"/>
          </p:cNvGraphicFramePr>
          <p:nvPr/>
        </p:nvGraphicFramePr>
        <p:xfrm>
          <a:off x="4037403" y="980731"/>
          <a:ext cx="3843405" cy="3486401"/>
        </p:xfrm>
        <a:graphic>
          <a:graphicData uri="http://schemas.openxmlformats.org/drawingml/2006/table">
            <a:tbl>
              <a:tblPr/>
              <a:tblGrid>
                <a:gridCol w="678251">
                  <a:extLst>
                    <a:ext uri="{9D8B030D-6E8A-4147-A177-3AD203B41FA5}">
                      <a16:colId xmlns:a16="http://schemas.microsoft.com/office/drawing/2014/main" val="216105414"/>
                    </a:ext>
                  </a:extLst>
                </a:gridCol>
                <a:gridCol w="3165154">
                  <a:extLst>
                    <a:ext uri="{9D8B030D-6E8A-4147-A177-3AD203B41FA5}">
                      <a16:colId xmlns:a16="http://schemas.microsoft.com/office/drawing/2014/main" val="327167305"/>
                    </a:ext>
                  </a:extLst>
                </a:gridCol>
              </a:tblGrid>
              <a:tr h="261851">
                <a:tc gridSpan="2">
                  <a:txBody>
                    <a:bodyPr/>
                    <a:lstStyle/>
                    <a:p>
                      <a:pPr algn="ctr" fontAlgn="base"/>
                      <a:r>
                        <a:rPr lang="en-AU" sz="1200" b="1" i="0">
                          <a:solidFill>
                            <a:srgbClr val="384967"/>
                          </a:solidFill>
                          <a:effectLst/>
                          <a:latin typeface="Arial" panose="020B0604020202020204" pitchFamily="34" charset="0"/>
                        </a:rPr>
                        <a:t>Do – </a:t>
                      </a:r>
                      <a:r>
                        <a:rPr lang="en-AU" sz="1200" b="1" i="0" err="1">
                          <a:solidFill>
                            <a:srgbClr val="384967"/>
                          </a:solidFill>
                          <a:effectLst/>
                          <a:latin typeface="Arial" panose="020B0604020202020204" pitchFamily="34" charset="0"/>
                        </a:rPr>
                        <a:t>Entrustable</a:t>
                      </a:r>
                      <a:r>
                        <a:rPr lang="en-AU" sz="1200" b="1" i="0">
                          <a:solidFill>
                            <a:srgbClr val="384967"/>
                          </a:solidFill>
                          <a:effectLst/>
                          <a:latin typeface="Arial" panose="020B0604020202020204" pitchFamily="34" charset="0"/>
                        </a:rPr>
                        <a:t> professional activities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1851">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74778">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be present and observe </a:t>
                      </a:r>
                      <a:endParaRPr lang="en-US" sz="1200" b="1"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48270">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direct supervision </a:t>
                      </a:r>
                      <a:endParaRPr lang="en-US" sz="1200" b="1"/>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490156">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lvl="0" algn="l">
                        <a:buNone/>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indirect supervision </a:t>
                      </a:r>
                      <a:r>
                        <a:rPr lang="en-US" sz="1200" b="0" i="0" kern="1200">
                          <a:solidFill>
                            <a:schemeClr val="tx1"/>
                          </a:solidFill>
                          <a:effectLst/>
                          <a:latin typeface="+mn-lt"/>
                          <a:ea typeface="+mn-ea"/>
                          <a:cs typeface="+mn-cs"/>
                        </a:rPr>
                        <a:t>(i.e., ready access to a supervisor)</a:t>
                      </a:r>
                      <a:endParaRPr lang="en-US" sz="1200" b="0" i="0" u="none" strike="noStrike" noProof="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648270">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supervision at a distance </a:t>
                      </a:r>
                      <a:r>
                        <a:rPr lang="en-US" sz="1200" b="0" i="0" kern="1200">
                          <a:solidFill>
                            <a:schemeClr val="tx1"/>
                          </a:solidFill>
                          <a:effectLst/>
                          <a:latin typeface="+mn-lt"/>
                          <a:ea typeface="+mn-ea"/>
                          <a:cs typeface="+mn-cs"/>
                        </a:rPr>
                        <a:t>(i.e., limited access to a supervisor)</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01225">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supervise others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14" name="Table 13">
            <a:extLst>
              <a:ext uri="{FF2B5EF4-FFF2-40B4-BE49-F238E27FC236}">
                <a16:creationId xmlns:a16="http://schemas.microsoft.com/office/drawing/2014/main" id="{FC7C87C5-4F68-021F-B9EF-62CA56D05DDD}"/>
              </a:ext>
            </a:extLst>
          </p:cNvPr>
          <p:cNvGraphicFramePr>
            <a:graphicFrameLocks noGrp="1"/>
          </p:cNvGraphicFramePr>
          <p:nvPr/>
        </p:nvGraphicFramePr>
        <p:xfrm>
          <a:off x="8197299" y="980731"/>
          <a:ext cx="3661621" cy="3486401"/>
        </p:xfrm>
        <a:graphic>
          <a:graphicData uri="http://schemas.openxmlformats.org/drawingml/2006/table">
            <a:tbl>
              <a:tblPr/>
              <a:tblGrid>
                <a:gridCol w="442886">
                  <a:extLst>
                    <a:ext uri="{9D8B030D-6E8A-4147-A177-3AD203B41FA5}">
                      <a16:colId xmlns:a16="http://schemas.microsoft.com/office/drawing/2014/main" val="870808485"/>
                    </a:ext>
                  </a:extLst>
                </a:gridCol>
                <a:gridCol w="3218735">
                  <a:extLst>
                    <a:ext uri="{9D8B030D-6E8A-4147-A177-3AD203B41FA5}">
                      <a16:colId xmlns:a16="http://schemas.microsoft.com/office/drawing/2014/main" val="169882953"/>
                    </a:ext>
                  </a:extLst>
                </a:gridCol>
              </a:tblGrid>
              <a:tr h="293772">
                <a:tc gridSpan="2">
                  <a:txBody>
                    <a:bodyPr/>
                    <a:lstStyle/>
                    <a:p>
                      <a:pPr algn="ctr" fontAlgn="base"/>
                      <a:r>
                        <a:rPr lang="en-AU" sz="1200" b="1" i="0">
                          <a:solidFill>
                            <a:srgbClr val="384967"/>
                          </a:solidFill>
                          <a:effectLst/>
                          <a:latin typeface="Arial" panose="020B0604020202020204" pitchFamily="34" charset="0"/>
                        </a:rPr>
                        <a:t>Know - Knowledge</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771967700"/>
                  </a:ext>
                </a:extLst>
              </a:tr>
              <a:tr h="293772">
                <a:tc>
                  <a:txBody>
                    <a:bodyPr/>
                    <a:lstStyle/>
                    <a:p>
                      <a:pPr algn="ctr" fontAlgn="base"/>
                      <a:r>
                        <a:rPr lang="en-AU" sz="1200" b="0" i="0">
                          <a:solidFill>
                            <a:srgbClr val="433E35"/>
                          </a:solidFill>
                          <a:effectLst/>
                          <a:latin typeface="Arial" panose="020B0604020202020204" pitchFamily="34" charset="0"/>
                        </a:rPr>
                        <a:t>0 ​</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907217455"/>
                  </a:ext>
                </a:extLst>
              </a:tr>
              <a:tr h="567452">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has</a:t>
                      </a:r>
                      <a:r>
                        <a:rPr lang="en-US" sz="1200" b="1" i="0" kern="1200">
                          <a:solidFill>
                            <a:schemeClr val="tx1"/>
                          </a:solidFill>
                          <a:effectLst/>
                          <a:latin typeface="+mn-lt"/>
                          <a:ea typeface="+mn-ea"/>
                          <a:cs typeface="+mn-cs"/>
                        </a:rPr>
                        <a:t> heard of </a:t>
                      </a:r>
                      <a:r>
                        <a:rPr lang="en-US" sz="1200" b="0" i="0" kern="1200">
                          <a:solidFill>
                            <a:schemeClr val="tx1"/>
                          </a:solidFill>
                          <a:effectLst/>
                          <a:latin typeface="+mn-lt"/>
                          <a:ea typeface="+mn-ea"/>
                          <a:cs typeface="+mn-cs"/>
                        </a:rPr>
                        <a:t>some of the topics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85507697"/>
                  </a:ext>
                </a:extLst>
              </a:tr>
              <a:tr h="567452">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1" i="0" kern="1200">
                          <a:solidFill>
                            <a:schemeClr val="tx1"/>
                          </a:solidFill>
                          <a:effectLst/>
                          <a:latin typeface="+mn-lt"/>
                          <a:ea typeface="+mn-ea"/>
                          <a:cs typeface="+mn-cs"/>
                        </a:rPr>
                        <a:t>knows the topics and concepts</a:t>
                      </a:r>
                      <a:r>
                        <a:rPr lang="en-US" sz="1200" b="0" i="0" kern="1200">
                          <a:solidFill>
                            <a:schemeClr val="tx1"/>
                          </a:solidFill>
                          <a:effectLst/>
                          <a:latin typeface="+mn-lt"/>
                          <a:ea typeface="+mn-ea"/>
                          <a:cs typeface="+mn-cs"/>
                        </a:rPr>
                        <a:t> described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12758771"/>
                  </a:ext>
                </a:extLst>
              </a:tr>
              <a:tr h="496758">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1" i="0" kern="1200">
                          <a:solidFill>
                            <a:schemeClr val="tx1"/>
                          </a:solidFill>
                          <a:effectLst/>
                          <a:latin typeface="+mn-lt"/>
                          <a:ea typeface="+mn-ea"/>
                          <a:cs typeface="+mn-cs"/>
                        </a:rPr>
                        <a:t>knows how to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922005560"/>
                  </a:ext>
                </a:extLst>
              </a:tr>
              <a:tr h="567452">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kern="1200">
                          <a:solidFill>
                            <a:schemeClr val="tx1"/>
                          </a:solidFill>
                          <a:effectLst/>
                          <a:latin typeface="+mn-lt"/>
                          <a:ea typeface="+mn-ea"/>
                          <a:cs typeface="+mn-cs"/>
                        </a:rPr>
                        <a:t>frequently </a:t>
                      </a:r>
                      <a:r>
                        <a:rPr lang="en-US" sz="1200" b="1" i="0" kern="1200">
                          <a:solidFill>
                            <a:schemeClr val="tx1"/>
                          </a:solidFill>
                          <a:effectLst/>
                          <a:latin typeface="+mn-lt"/>
                          <a:ea typeface="+mn-ea"/>
                          <a:cs typeface="+mn-cs"/>
                        </a:rPr>
                        <a:t>shows they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171628888"/>
                  </a:ext>
                </a:extLst>
              </a:tr>
              <a:tr h="699743">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kern="1200">
                          <a:solidFill>
                            <a:schemeClr val="tx1"/>
                          </a:solidFill>
                          <a:effectLst/>
                          <a:latin typeface="+mn-lt"/>
                          <a:ea typeface="+mn-ea"/>
                          <a:cs typeface="+mn-cs"/>
                        </a:rPr>
                        <a:t>consistently demonstrates</a:t>
                      </a:r>
                      <a:r>
                        <a:rPr lang="en-US" sz="1200" b="0" i="0" kern="1200">
                          <a:solidFill>
                            <a:schemeClr val="tx1"/>
                          </a:solidFill>
                          <a:effectLst/>
                          <a:latin typeface="+mn-lt"/>
                          <a:ea typeface="+mn-ea"/>
                          <a:cs typeface="+mn-cs"/>
                        </a:rPr>
                        <a:t> application of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289239446"/>
                  </a:ext>
                </a:extLst>
              </a:tr>
            </a:tbl>
          </a:graphicData>
        </a:graphic>
      </p:graphicFrame>
    </p:spTree>
    <p:extLst>
      <p:ext uri="{BB962C8B-B14F-4D97-AF65-F5344CB8AC3E}">
        <p14:creationId xmlns:p14="http://schemas.microsoft.com/office/powerpoint/2010/main" val="15612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a:solidFill>
                  <a:schemeClr val="accent1">
                    <a:lumMod val="50000"/>
                  </a:schemeClr>
                </a:solidFill>
                <a:latin typeface="Arial"/>
                <a:cs typeface="Arial"/>
              </a:rPr>
              <a:t>Each </a:t>
            </a:r>
            <a:r>
              <a:rPr lang="en-US" sz="1600" b="1">
                <a:solidFill>
                  <a:schemeClr val="accent1">
                    <a:lumMod val="50000"/>
                  </a:schemeClr>
                </a:solidFill>
                <a:latin typeface="Arial"/>
                <a:cs typeface="Arial"/>
              </a:rPr>
              <a:t>phase of training </a:t>
            </a:r>
            <a:r>
              <a:rPr lang="en-US" sz="1600">
                <a:solidFill>
                  <a:schemeClr val="accent1">
                    <a:lumMod val="50000"/>
                  </a:schemeClr>
                </a:solidFill>
                <a:latin typeface="Arial"/>
                <a:cs typeface="Arial"/>
              </a:rPr>
              <a:t>has clear </a:t>
            </a:r>
            <a:r>
              <a:rPr lang="en-US" sz="1600" b="1">
                <a:solidFill>
                  <a:schemeClr val="accent1">
                    <a:lumMod val="50000"/>
                  </a:schemeClr>
                </a:solidFill>
                <a:latin typeface="Arial"/>
                <a:cs typeface="Arial"/>
              </a:rPr>
              <a:t>progression criteria. </a:t>
            </a:r>
            <a:r>
              <a:rPr lang="en-US" sz="1600">
                <a:solidFill>
                  <a:schemeClr val="tx2"/>
                </a:solidFill>
                <a:latin typeface="Arial"/>
                <a:cs typeface="Arial"/>
              </a:rPr>
              <a:t>Trainees must meet these standards to progress to the next phase or complete the program. </a:t>
            </a:r>
            <a:endParaRPr lang="en-US" sz="1600" b="1">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a:solidFill>
                  <a:schemeClr val="accent1">
                    <a:lumMod val="50000"/>
                  </a:schemeClr>
                </a:solidFill>
                <a:latin typeface="Arial"/>
                <a:cs typeface="Arial"/>
              </a:rPr>
              <a:t>Progression decisions </a:t>
            </a:r>
            <a:r>
              <a:rPr lang="en-US" sz="1600">
                <a:solidFill>
                  <a:schemeClr val="accent1">
                    <a:lumMod val="50000"/>
                  </a:schemeClr>
                </a:solidFill>
                <a:latin typeface="Arial"/>
                <a:cs typeface="Arial"/>
              </a:rPr>
              <a:t>and </a:t>
            </a:r>
            <a:r>
              <a:rPr lang="en-US" sz="1600" b="1">
                <a:solidFill>
                  <a:schemeClr val="accent1">
                    <a:lumMod val="50000"/>
                  </a:schemeClr>
                </a:solidFill>
                <a:latin typeface="Arial"/>
                <a:cs typeface="Arial"/>
              </a:rPr>
              <a:t>completion decisions </a:t>
            </a:r>
            <a:r>
              <a:rPr lang="en-US" sz="160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a:solidFill>
                  <a:schemeClr val="accent1">
                    <a:lumMod val="50000"/>
                  </a:schemeClr>
                </a:solidFill>
                <a:latin typeface="Arial"/>
                <a:cs typeface="Arial"/>
              </a:rPr>
              <a:t>The </a:t>
            </a:r>
            <a:r>
              <a:rPr lang="en-US" sz="1600" b="1">
                <a:solidFill>
                  <a:schemeClr val="accent1">
                    <a:lumMod val="50000"/>
                  </a:schemeClr>
                </a:solidFill>
                <a:latin typeface="Arial"/>
                <a:cs typeface="Arial"/>
              </a:rPr>
              <a:t>Progress Review Panel </a:t>
            </a:r>
            <a:r>
              <a:rPr lang="en-US" sz="160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4B4FF397-5607-1F44-7500-288F0A4FEF61}"/>
              </a:ext>
            </a:extLst>
          </p:cNvPr>
          <p:cNvPicPr>
            <a:picLocks noChangeAspect="1"/>
          </p:cNvPicPr>
          <p:nvPr/>
        </p:nvPicPr>
        <p:blipFill>
          <a:blip r:embed="rId4"/>
          <a:srcRect t="8280"/>
          <a:stretch/>
        </p:blipFill>
        <p:spPr>
          <a:xfrm>
            <a:off x="3138794" y="1800231"/>
            <a:ext cx="5882871" cy="1847105"/>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rgbClr val="384967"/>
                </a:solidFill>
                <a:effectLst/>
                <a:uLnTx/>
                <a:uFillTx/>
                <a:latin typeface="Georgia"/>
                <a:ea typeface="+mj-ea"/>
                <a:cs typeface="+mj-cs"/>
              </a:rPr>
              <a:t>Progression criteria</a:t>
            </a:r>
            <a:endParaRPr kumimoji="0" lang="en-AU" sz="2800" b="1" i="0" u="none" strike="noStrike" kern="1200" cap="none" spc="0" normalizeH="0" baseline="0" noProof="0">
              <a:ln>
                <a:noFill/>
              </a:ln>
              <a:solidFill>
                <a:prstClr val="black"/>
              </a:solidFill>
              <a:effectLst/>
              <a:uLnTx/>
              <a:uFillTx/>
              <a:latin typeface="Georgia"/>
              <a:ea typeface="+mj-ea"/>
              <a:cs typeface="+mj-cs"/>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7" name="Table 6">
            <a:extLst>
              <a:ext uri="{FF2B5EF4-FFF2-40B4-BE49-F238E27FC236}">
                <a16:creationId xmlns:a16="http://schemas.microsoft.com/office/drawing/2014/main" id="{9D81BFAF-73A1-154E-19CD-89EC2C5431E7}"/>
              </a:ext>
            </a:extLst>
          </p:cNvPr>
          <p:cNvGraphicFramePr>
            <a:graphicFrameLocks noGrp="1"/>
          </p:cNvGraphicFramePr>
          <p:nvPr>
            <p:extLst>
              <p:ext uri="{D42A27DB-BD31-4B8C-83A1-F6EECF244321}">
                <p14:modId xmlns:p14="http://schemas.microsoft.com/office/powerpoint/2010/main" val="3332905821"/>
              </p:ext>
            </p:extLst>
          </p:nvPr>
        </p:nvGraphicFramePr>
        <p:xfrm>
          <a:off x="691753" y="1152674"/>
          <a:ext cx="10640051" cy="5449691"/>
        </p:xfrm>
        <a:graphic>
          <a:graphicData uri="http://schemas.openxmlformats.org/drawingml/2006/table">
            <a:tbl>
              <a:tblPr firstRow="1" firstCol="1" bandRow="1"/>
              <a:tblGrid>
                <a:gridCol w="5056683">
                  <a:extLst>
                    <a:ext uri="{9D8B030D-6E8A-4147-A177-3AD203B41FA5}">
                      <a16:colId xmlns:a16="http://schemas.microsoft.com/office/drawing/2014/main" val="503044453"/>
                    </a:ext>
                  </a:extLst>
                </a:gridCol>
                <a:gridCol w="1395842">
                  <a:extLst>
                    <a:ext uri="{9D8B030D-6E8A-4147-A177-3AD203B41FA5}">
                      <a16:colId xmlns:a16="http://schemas.microsoft.com/office/drawing/2014/main" val="2995557427"/>
                    </a:ext>
                  </a:extLst>
                </a:gridCol>
                <a:gridCol w="1395842">
                  <a:extLst>
                    <a:ext uri="{9D8B030D-6E8A-4147-A177-3AD203B41FA5}">
                      <a16:colId xmlns:a16="http://schemas.microsoft.com/office/drawing/2014/main" val="935343356"/>
                    </a:ext>
                  </a:extLst>
                </a:gridCol>
                <a:gridCol w="1395842">
                  <a:extLst>
                    <a:ext uri="{9D8B030D-6E8A-4147-A177-3AD203B41FA5}">
                      <a16:colId xmlns:a16="http://schemas.microsoft.com/office/drawing/2014/main" val="397025310"/>
                    </a:ext>
                  </a:extLst>
                </a:gridCol>
                <a:gridCol w="1395842">
                  <a:extLst>
                    <a:ext uri="{9D8B030D-6E8A-4147-A177-3AD203B41FA5}">
                      <a16:colId xmlns:a16="http://schemas.microsoft.com/office/drawing/2014/main" val="2301343084"/>
                    </a:ext>
                  </a:extLst>
                </a:gridCol>
              </a:tblGrid>
              <a:tr h="451691">
                <a:tc>
                  <a:txBody>
                    <a:bodyPr/>
                    <a:lstStyle/>
                    <a:p>
                      <a:pPr>
                        <a:lnSpc>
                          <a:spcPct val="115000"/>
                        </a:lnSpc>
                        <a:spcBef>
                          <a:spcPts val="400"/>
                        </a:spcBef>
                        <a:spcAft>
                          <a:spcPts val="400"/>
                        </a:spcAft>
                      </a:pPr>
                      <a:r>
                        <a:rPr lang="en-AU" sz="1100" b="1">
                          <a:solidFill>
                            <a:srgbClr val="C69214"/>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Learning goals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400"/>
                        </a:spcBef>
                        <a:spcAft>
                          <a:spcPts val="400"/>
                        </a:spcAft>
                      </a:pPr>
                      <a:r>
                        <a:rPr lang="en-AU" sz="1100" dirty="0">
                          <a:solidFill>
                            <a:schemeClr val="accent2"/>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Entry into training</a:t>
                      </a: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solidFill>
                      <a:srgbClr val="D9D9D9"/>
                    </a:solidFill>
                  </a:tcPr>
                </a:tc>
                <a:tc>
                  <a:txBody>
                    <a:bodyPr/>
                    <a:lstStyle/>
                    <a:p>
                      <a:pPr algn="ctr">
                        <a:lnSpc>
                          <a:spcPct val="115000"/>
                        </a:lnSpc>
                        <a:spcBef>
                          <a:spcPts val="400"/>
                        </a:spcBef>
                        <a:spcAft>
                          <a:spcPts val="400"/>
                        </a:spcAft>
                      </a:pPr>
                      <a:r>
                        <a:rPr lang="en-AU" sz="1100" dirty="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foundation</a:t>
                      </a:r>
                      <a:endParaRPr lang="en-AU" sz="1100" dirty="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consolidation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Transition to fellowship</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01. Professional behaviours</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Level 5</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55148628"/>
                  </a:ext>
                </a:extLst>
              </a:tr>
              <a:tr h="215840">
                <a:tc>
                  <a:txBody>
                    <a:bodyPr/>
                    <a:lstStyle/>
                    <a:p>
                      <a:pPr marL="0" indent="0">
                        <a:lnSpc>
                          <a:spcPct val="115000"/>
                        </a:lnSpc>
                        <a:spcBef>
                          <a:spcPts val="200"/>
                        </a:spcBef>
                        <a:spcAft>
                          <a:spcPts val="100"/>
                        </a:spcAft>
                        <a:buFont typeface="+mj-lt"/>
                        <a:buNone/>
                      </a:pPr>
                      <a:r>
                        <a:rPr lang="en-AU" sz="1100" b="1" kern="12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02. Team leadership</a:t>
                      </a:r>
                      <a:r>
                        <a:rPr lang="en-AU" sz="1100" kern="12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Lead a team of health professionals</a:t>
                      </a: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495128965"/>
                  </a:ext>
                </a:extLst>
              </a:tr>
              <a:tr h="215840">
                <a:tc>
                  <a:txBody>
                    <a:bodyPr/>
                    <a:lstStyle/>
                    <a:p>
                      <a:pPr marL="0" indent="0">
                        <a:lnSpc>
                          <a:spcPct val="115000"/>
                        </a:lnSpc>
                        <a:spcBef>
                          <a:spcPts val="200"/>
                        </a:spcBef>
                        <a:spcAft>
                          <a:spcPts val="100"/>
                        </a:spcAft>
                        <a:buFont typeface="+mj-lt"/>
                        <a:buNone/>
                      </a:pPr>
                      <a:r>
                        <a:rPr lang="en-AU" sz="1100" b="1" kern="12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03. Supervision and teaching</a:t>
                      </a:r>
                      <a:r>
                        <a:rPr lang="en-AU" sz="1100" kern="12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Supervise and teach professional colleagues</a:t>
                      </a: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911092251"/>
                  </a:ext>
                </a:extLst>
              </a:tr>
              <a:tr h="215840">
                <a:tc>
                  <a:txBody>
                    <a:bodyPr/>
                    <a:lstStyle/>
                    <a:p>
                      <a:pPr marL="0" indent="0">
                        <a:lnSpc>
                          <a:spcPct val="115000"/>
                        </a:lnSpc>
                        <a:spcBef>
                          <a:spcPts val="200"/>
                        </a:spcBef>
                        <a:spcAft>
                          <a:spcPts val="100"/>
                        </a:spcAft>
                        <a:buFont typeface="+mj-lt"/>
                        <a:buNone/>
                      </a:pPr>
                      <a:r>
                        <a:rPr lang="en-AU" sz="1100" b="1"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04. Quality improvement:</a:t>
                      </a:r>
                      <a:r>
                        <a:rPr lang="en-AU" sz="11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Identify and address failures in health care delivery</a:t>
                      </a: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1</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960569557"/>
                  </a:ext>
                </a:extLst>
              </a:tr>
              <a:tr h="215840">
                <a:tc>
                  <a:txBody>
                    <a:bodyPr/>
                    <a:lstStyle/>
                    <a:p>
                      <a:pPr marL="0" indent="0">
                        <a:lnSpc>
                          <a:spcPct val="115000"/>
                        </a:lnSpc>
                        <a:spcBef>
                          <a:spcPts val="200"/>
                        </a:spcBef>
                        <a:spcAft>
                          <a:spcPts val="200"/>
                        </a:spcAft>
                        <a:buFont typeface="+mj-lt"/>
                        <a:buNone/>
                      </a:pPr>
                      <a:r>
                        <a:rPr lang="en-AU" sz="1100" b="1"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05. Clinical assessment and management: </a:t>
                      </a:r>
                      <a:r>
                        <a:rPr lang="en-AU" sz="11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Clinically assess and manage the ongoing care of patients</a:t>
                      </a: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21364502"/>
                  </a:ext>
                </a:extLst>
              </a:tr>
              <a:tr h="215840">
                <a:tc>
                  <a:txBody>
                    <a:bodyPr/>
                    <a:lstStyle/>
                    <a:p>
                      <a:pPr marL="0" indent="0">
                        <a:lnSpc>
                          <a:spcPct val="115000"/>
                        </a:lnSpc>
                        <a:spcBef>
                          <a:spcPts val="200"/>
                        </a:spcBef>
                        <a:spcAft>
                          <a:spcPts val="200"/>
                        </a:spcAft>
                        <a:buFont typeface="+mj-lt"/>
                        <a:buNone/>
                      </a:pPr>
                      <a:r>
                        <a:rPr lang="en-AU" sz="1100" b="1"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06. Management of transitions in care: </a:t>
                      </a:r>
                      <a:r>
                        <a:rPr lang="en-AU" sz="11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Manage transition of patient care between health professionals, providers, and contexts</a:t>
                      </a: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354817"/>
                  </a:ext>
                </a:extLst>
              </a:tr>
              <a:tr h="215840">
                <a:tc>
                  <a:txBody>
                    <a:bodyPr/>
                    <a:lstStyle/>
                    <a:p>
                      <a:pPr marL="0" indent="0">
                        <a:lnSpc>
                          <a:spcPct val="115000"/>
                        </a:lnSpc>
                        <a:spcBef>
                          <a:spcPts val="200"/>
                        </a:spcBef>
                        <a:spcAft>
                          <a:spcPts val="200"/>
                        </a:spcAft>
                        <a:buFont typeface="+mj-lt"/>
                        <a:buNone/>
                      </a:pPr>
                      <a:r>
                        <a:rPr lang="en-AU" sz="1100" b="1"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07. Longitudinal care: </a:t>
                      </a:r>
                      <a:r>
                        <a:rPr lang="en-AU" sz="11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Manage and coordinate longitudinal care of patients with chronic illness, disability, and/or long-term health issues</a:t>
                      </a: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70154089"/>
                  </a:ext>
                </a:extLst>
              </a:tr>
              <a:tr h="215840">
                <a:tc>
                  <a:txBody>
                    <a:bodyPr/>
                    <a:lstStyle/>
                    <a:p>
                      <a:pPr marL="0" indent="0">
                        <a:lnSpc>
                          <a:spcPct val="115000"/>
                        </a:lnSpc>
                        <a:spcBef>
                          <a:spcPts val="200"/>
                        </a:spcBef>
                        <a:spcAft>
                          <a:spcPts val="200"/>
                        </a:spcAft>
                        <a:buFont typeface="+mj-lt"/>
                        <a:buNone/>
                      </a:pPr>
                      <a:r>
                        <a:rPr lang="en-AU" sz="1100" b="1"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08. Communication with patients: </a:t>
                      </a:r>
                      <a:r>
                        <a:rPr lang="en-AU" sz="11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Discuss diagnoses and management plans with patients</a:t>
                      </a: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169166004"/>
                  </a:ext>
                </a:extLst>
              </a:tr>
              <a:tr h="215840">
                <a:tc>
                  <a:txBody>
                    <a:bodyPr/>
                    <a:lstStyle/>
                    <a:p>
                      <a:pPr marL="0" indent="0">
                        <a:lnSpc>
                          <a:spcPct val="115000"/>
                        </a:lnSpc>
                        <a:spcBef>
                          <a:spcPts val="200"/>
                        </a:spcBef>
                        <a:spcAft>
                          <a:spcPts val="200"/>
                        </a:spcAft>
                        <a:buFont typeface="+mj-lt"/>
                        <a:buNone/>
                      </a:pPr>
                      <a:r>
                        <a:rPr lang="en-AU" sz="1100" b="1"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09. Prescribing: </a:t>
                      </a:r>
                      <a:r>
                        <a:rPr lang="en-AU" sz="11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Prescribe therapies tailored to patients’ needs and conditions</a:t>
                      </a: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0497696"/>
                  </a:ext>
                </a:extLst>
              </a:tr>
              <a:tr h="215840">
                <a:tc>
                  <a:txBody>
                    <a:bodyPr/>
                    <a:lstStyle/>
                    <a:p>
                      <a:pPr marL="228600" indent="-228600">
                        <a:lnSpc>
                          <a:spcPct val="115000"/>
                        </a:lnSpc>
                        <a:spcBef>
                          <a:spcPts val="200"/>
                        </a:spcBef>
                        <a:spcAft>
                          <a:spcPts val="200"/>
                        </a:spcAft>
                        <a:buFont typeface="+mj-lt"/>
                        <a:buAutoNum type="arabicPeriod" startAt="10"/>
                      </a:pPr>
                      <a:r>
                        <a:rPr lang="en-AU" sz="1100" b="1"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Investigations: </a:t>
                      </a:r>
                      <a:r>
                        <a:rPr lang="en-AU" sz="11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Select, organise, and interpret investigations</a:t>
                      </a: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634576924"/>
                  </a:ext>
                </a:extLst>
              </a:tr>
              <a:tr h="215840">
                <a:tc>
                  <a:txBody>
                    <a:bodyPr/>
                    <a:lstStyle/>
                    <a:p>
                      <a:pPr marL="228600" indent="-228600">
                        <a:lnSpc>
                          <a:spcPct val="115000"/>
                        </a:lnSpc>
                        <a:spcBef>
                          <a:spcPts val="200"/>
                        </a:spcBef>
                        <a:spcAft>
                          <a:spcPts val="200"/>
                        </a:spcAft>
                        <a:buFont typeface="+mj-lt"/>
                        <a:buAutoNum type="arabicPeriod" startAt="11"/>
                      </a:pPr>
                      <a:r>
                        <a:rPr lang="en-AU" sz="1100" b="1"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Clinic management and procedures: </a:t>
                      </a:r>
                      <a:r>
                        <a:rPr lang="en-AU" sz="11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Manage an outpatient clinic and plan, prepare for, perform, and provide aftercare for important practical procedures</a:t>
                      </a: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1</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271574946"/>
                  </a:ext>
                </a:extLst>
              </a:tr>
              <a:tr h="215840">
                <a:tc>
                  <a:txBody>
                    <a:bodyPr/>
                    <a:lstStyle/>
                    <a:p>
                      <a:pPr marL="228600" indent="-228600">
                        <a:lnSpc>
                          <a:spcPct val="115000"/>
                        </a:lnSpc>
                        <a:spcBef>
                          <a:spcPts val="200"/>
                        </a:spcBef>
                        <a:spcAft>
                          <a:spcPts val="200"/>
                        </a:spcAft>
                        <a:buFont typeface="+mj-lt"/>
                        <a:buAutoNum type="arabicPeriod" startAt="12"/>
                      </a:pPr>
                      <a:r>
                        <a:rPr lang="en-AU" sz="1100" b="1"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Scientific foundations of Sleep Medicine (including investigations and measurements) </a:t>
                      </a:r>
                      <a:endParaRPr lang="en-AU" sz="11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1</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557660501"/>
                  </a:ext>
                </a:extLst>
              </a:tr>
              <a:tr h="215840">
                <a:tc>
                  <a:txBody>
                    <a:bodyPr/>
                    <a:lstStyle/>
                    <a:p>
                      <a:pPr marL="228600" indent="-228600">
                        <a:lnSpc>
                          <a:spcPct val="115000"/>
                        </a:lnSpc>
                        <a:spcBef>
                          <a:spcPts val="200"/>
                        </a:spcBef>
                        <a:spcAft>
                          <a:spcPts val="200"/>
                        </a:spcAft>
                        <a:buFont typeface="+mj-lt"/>
                        <a:buAutoNum type="arabicPeriod" startAt="13"/>
                      </a:pPr>
                      <a:r>
                        <a:rPr lang="en-AU" sz="1100" b="1"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Sleep related breathing disorders</a:t>
                      </a:r>
                      <a:endParaRPr lang="en-AU" sz="11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1</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258961292"/>
                  </a:ext>
                </a:extLst>
              </a:tr>
              <a:tr h="215840">
                <a:tc>
                  <a:txBody>
                    <a:bodyPr/>
                    <a:lstStyle/>
                    <a:p>
                      <a:pPr marL="228600" indent="-228600">
                        <a:lnSpc>
                          <a:spcPct val="115000"/>
                        </a:lnSpc>
                        <a:spcBef>
                          <a:spcPts val="200"/>
                        </a:spcBef>
                        <a:spcAft>
                          <a:spcPts val="200"/>
                        </a:spcAft>
                        <a:buFont typeface="+mj-lt"/>
                        <a:buAutoNum type="arabicPeriod" startAt="14"/>
                      </a:pPr>
                      <a:r>
                        <a:rPr lang="en-AU" sz="1100" b="1"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Central disorders of hypersomnolence</a:t>
                      </a:r>
                      <a:endParaRPr lang="en-AU" sz="11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1</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729989861"/>
                  </a:ext>
                </a:extLst>
              </a:tr>
              <a:tr h="215840">
                <a:tc>
                  <a:txBody>
                    <a:bodyPr/>
                    <a:lstStyle/>
                    <a:p>
                      <a:pPr marL="228600" indent="-228600">
                        <a:lnSpc>
                          <a:spcPct val="115000"/>
                        </a:lnSpc>
                        <a:spcBef>
                          <a:spcPts val="200"/>
                        </a:spcBef>
                        <a:spcAft>
                          <a:spcPts val="200"/>
                        </a:spcAft>
                        <a:buFont typeface="+mj-lt"/>
                        <a:buAutoNum type="arabicPeriod" startAt="15"/>
                      </a:pPr>
                      <a:r>
                        <a:rPr lang="en-AU" sz="1100" b="1"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Sleep related movement disorders</a:t>
                      </a:r>
                      <a:endParaRPr lang="en-AU" sz="11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1</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72547895"/>
                  </a:ext>
                </a:extLst>
              </a:tr>
              <a:tr h="215840">
                <a:tc>
                  <a:txBody>
                    <a:bodyPr/>
                    <a:lstStyle/>
                    <a:p>
                      <a:pPr marL="228600" indent="-228600">
                        <a:lnSpc>
                          <a:spcPct val="115000"/>
                        </a:lnSpc>
                        <a:spcBef>
                          <a:spcPts val="200"/>
                        </a:spcBef>
                        <a:spcAft>
                          <a:spcPts val="200"/>
                        </a:spcAft>
                        <a:buFont typeface="+mj-lt"/>
                        <a:buAutoNum type="arabicPeriod" startAt="16"/>
                      </a:pPr>
                      <a:r>
                        <a:rPr lang="en-AU" sz="1100" b="1"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Parasomnia</a:t>
                      </a:r>
                      <a:endParaRPr lang="en-AU" sz="11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1</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91404284"/>
                  </a:ext>
                </a:extLst>
              </a:tr>
              <a:tr h="215840">
                <a:tc>
                  <a:txBody>
                    <a:bodyPr/>
                    <a:lstStyle/>
                    <a:p>
                      <a:pPr marL="228600" indent="-228600">
                        <a:lnSpc>
                          <a:spcPct val="115000"/>
                        </a:lnSpc>
                        <a:spcBef>
                          <a:spcPts val="200"/>
                        </a:spcBef>
                        <a:spcAft>
                          <a:spcPts val="200"/>
                        </a:spcAft>
                        <a:buFont typeface="+mj-lt"/>
                        <a:buAutoNum type="arabicPeriod" startAt="17"/>
                      </a:pPr>
                      <a:r>
                        <a:rPr lang="en-AU" sz="1100" b="1"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Insomnia</a:t>
                      </a:r>
                      <a:endParaRPr lang="en-AU" sz="11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1</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88170392"/>
                  </a:ext>
                </a:extLst>
              </a:tr>
              <a:tr h="215840">
                <a:tc>
                  <a:txBody>
                    <a:bodyPr/>
                    <a:lstStyle/>
                    <a:p>
                      <a:pPr marL="228600" indent="-228600">
                        <a:lnSpc>
                          <a:spcPct val="115000"/>
                        </a:lnSpc>
                        <a:spcBef>
                          <a:spcPts val="200"/>
                        </a:spcBef>
                        <a:spcAft>
                          <a:spcPts val="200"/>
                        </a:spcAft>
                        <a:buFont typeface="+mj-lt"/>
                        <a:buAutoNum type="arabicPeriod" startAt="18"/>
                      </a:pPr>
                      <a:r>
                        <a:rPr lang="en-AU" sz="1100" b="1"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Circadian Disorders of the Sleep-Wake Cycle</a:t>
                      </a:r>
                      <a:endParaRPr lang="en-AU" sz="1100" dirty="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1</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407580995"/>
                  </a:ext>
                </a:extLst>
              </a:tr>
            </a:tbl>
          </a:graphicData>
        </a:graphic>
      </p:graphicFrame>
    </p:spTree>
    <p:extLst>
      <p:ext uri="{BB962C8B-B14F-4D97-AF65-F5344CB8AC3E}">
        <p14:creationId xmlns:p14="http://schemas.microsoft.com/office/powerpoint/2010/main" val="270330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692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4031873"/>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Professional behaviours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6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1"/>
          </a:xfrm>
        </p:spPr>
        <p:txBody>
          <a:bodyPr>
            <a:normAutofit/>
          </a:bodyPr>
          <a:lstStyle/>
          <a:p>
            <a:r>
              <a:rPr lang="en-US" sz="3100">
                <a:solidFill>
                  <a:srgbClr val="384967"/>
                </a:solidFill>
                <a:latin typeface="Georgia" panose="02040502050405020303" pitchFamily="18" charset="0"/>
              </a:rPr>
              <a:t>Next steps for new ATs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52962"/>
            <a:ext cx="10972800" cy="4525963"/>
          </a:xfrm>
        </p:spPr>
        <p:txBody>
          <a:bodyPr vert="horz" lIns="91440" tIns="45720" rIns="91440" bIns="45720" rtlCol="0" anchor="t">
            <a:normAutofit fontScale="92500" lnSpcReduction="10000"/>
          </a:bodyPr>
          <a:lstStyle/>
          <a:p>
            <a:pPr>
              <a:buFont typeface="Wingdings" panose="05000000000000000000" pitchFamily="2" charset="2"/>
              <a:buChar char="ü"/>
            </a:pPr>
            <a:r>
              <a:rPr lang="en-US" dirty="0"/>
              <a:t>Apply for your training program before the close date</a:t>
            </a:r>
          </a:p>
          <a:p>
            <a:pPr lvl="1">
              <a:buFont typeface="Wingdings" panose="05000000000000000000" pitchFamily="2" charset="2"/>
              <a:buChar char="ü"/>
            </a:pPr>
            <a:r>
              <a:rPr lang="en-US" dirty="0"/>
              <a:t>28 February if starting at the beginning of the year. </a:t>
            </a:r>
          </a:p>
          <a:p>
            <a:pPr lvl="1">
              <a:buFont typeface="Wingdings" panose="05000000000000000000" pitchFamily="2" charset="2"/>
              <a:buChar char="ü"/>
            </a:pPr>
            <a:r>
              <a:rPr lang="en-US" dirty="0"/>
              <a:t>31 August if starting mid-year</a:t>
            </a:r>
          </a:p>
          <a:p>
            <a:pPr marL="0" indent="0">
              <a:buNone/>
            </a:pPr>
            <a:endParaRPr lang="en-US" dirty="0"/>
          </a:p>
          <a:p>
            <a:pPr>
              <a:buFont typeface="Wingdings" panose="05000000000000000000" pitchFamily="2" charset="2"/>
              <a:buChar char="ü"/>
            </a:pPr>
            <a:r>
              <a:rPr lang="en-US" dirty="0"/>
              <a:t>Review your curriculum standards and learning, teaching and assessment programs documents on the </a:t>
            </a:r>
            <a:r>
              <a:rPr lang="en-US" dirty="0">
                <a:solidFill>
                  <a:srgbClr val="CB972B"/>
                </a:solidFill>
                <a:hlinkClick r:id="rId3">
                  <a:extLst>
                    <a:ext uri="{A12FA001-AC4F-418D-AE19-62706E023703}">
                      <ahyp:hlinkClr xmlns:ahyp="http://schemas.microsoft.com/office/drawing/2018/hyperlinkcolor" val="tx"/>
                    </a:ext>
                  </a:extLst>
                </a:hlinkClick>
              </a:rPr>
              <a:t>RACP eLearning portal  </a:t>
            </a:r>
            <a:endParaRPr lang="en-US" dirty="0">
              <a:solidFill>
                <a:srgbClr val="CB972B"/>
              </a:solidFill>
            </a:endParaRPr>
          </a:p>
          <a:p>
            <a:pPr>
              <a:buFont typeface="Wingdings" panose="05000000000000000000" pitchFamily="2" charset="2"/>
              <a:buChar char="ü"/>
            </a:pPr>
            <a:endParaRPr lang="en-US" dirty="0"/>
          </a:p>
          <a:p>
            <a:pPr>
              <a:buFont typeface="Wingdings" panose="05000000000000000000" pitchFamily="2" charset="2"/>
              <a:buChar char="ü"/>
            </a:pPr>
            <a:r>
              <a:rPr lang="en-US" dirty="0"/>
              <a:t>Nominate 2 x supervisors who meet the Sleep Medicine (PCH) teaching requirements for the upcoming rotation. A list of eligible supervisors can be found on </a:t>
            </a:r>
            <a:r>
              <a:rPr lang="en-US" dirty="0" err="1">
                <a:solidFill>
                  <a:srgbClr val="CB972B"/>
                </a:solidFill>
                <a:hlinkClick r:id="rId4">
                  <a:extLst>
                    <a:ext uri="{A12FA001-AC4F-418D-AE19-62706E023703}">
                      <ahyp:hlinkClr xmlns:ahyp="http://schemas.microsoft.com/office/drawing/2018/hyperlinkcolor" val="tx"/>
                    </a:ext>
                  </a:extLst>
                </a:hlinkClick>
              </a:rPr>
              <a:t>MyRACP</a:t>
            </a:r>
            <a:endParaRPr lang="en-US" dirty="0">
              <a:solidFill>
                <a:srgbClr val="CB972B"/>
              </a:solidFill>
            </a:endParaRPr>
          </a:p>
          <a:p>
            <a:pPr>
              <a:buFont typeface="Wingdings" panose="05000000000000000000" pitchFamily="2" charset="2"/>
              <a:buChar char="ü"/>
            </a:pPr>
            <a:endParaRPr lang="en-US" dirty="0"/>
          </a:p>
          <a:p>
            <a:pPr>
              <a:buFont typeface="Wingdings" panose="05000000000000000000" pitchFamily="2" charset="2"/>
              <a:buChar char="ü"/>
            </a:pPr>
            <a:r>
              <a:rPr lang="en-US" dirty="0"/>
              <a:t>Find out what the learning opportunities at your setting might be so you can complete your rotation plan </a:t>
            </a:r>
          </a:p>
          <a:p>
            <a:endParaRPr lang="en-US" dirty="0"/>
          </a:p>
        </p:txBody>
      </p:sp>
      <p:sp>
        <p:nvSpPr>
          <p:cNvPr id="4" name="Straight Connector 3">
            <a:extLst>
              <a:ext uri="{FF2B5EF4-FFF2-40B4-BE49-F238E27FC236}">
                <a16:creationId xmlns:a16="http://schemas.microsoft.com/office/drawing/2014/main" id="{81D0B897-6B04-8151-AAB6-B39D882C5341}"/>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825612"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pic>
        <p:nvPicPr>
          <p:cNvPr id="3" name="Picture 2" descr="A qr code on a white background&#10;&#10;AI-generated content may be incorrect.">
            <a:extLst>
              <a:ext uri="{FF2B5EF4-FFF2-40B4-BE49-F238E27FC236}">
                <a16:creationId xmlns:a16="http://schemas.microsoft.com/office/drawing/2014/main" id="{5D3536D1-4771-B8F7-4720-776E994E6D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7380" y="1280581"/>
            <a:ext cx="1324884" cy="1324884"/>
          </a:xfrm>
          <a:prstGeom prst="rect">
            <a:avLst/>
          </a:prstGeom>
        </p:spPr>
      </p:pic>
      <p:pic>
        <p:nvPicPr>
          <p:cNvPr id="4" name="Picture 3" descr="A qr code with black squares&#10;&#10;AI-generated content may be incorrect.">
            <a:extLst>
              <a:ext uri="{FF2B5EF4-FFF2-40B4-BE49-F238E27FC236}">
                <a16:creationId xmlns:a16="http://schemas.microsoft.com/office/drawing/2014/main" id="{04825B3A-C9C3-906C-AF71-AD48725D0A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57380" y="2766558"/>
            <a:ext cx="1324884" cy="1324884"/>
          </a:xfrm>
          <a:prstGeom prst="rect">
            <a:avLst/>
          </a:prstGeom>
        </p:spPr>
      </p:pic>
      <p:pic>
        <p:nvPicPr>
          <p:cNvPr id="5" name="Picture 4" descr="A qr code on a white background&#10;&#10;AI-generated content may be incorrect.">
            <a:extLst>
              <a:ext uri="{FF2B5EF4-FFF2-40B4-BE49-F238E27FC236}">
                <a16:creationId xmlns:a16="http://schemas.microsoft.com/office/drawing/2014/main" id="{569202A1-F0D5-8C6D-C988-5AD57B3054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57379" y="4252535"/>
            <a:ext cx="1324885" cy="1324885"/>
          </a:xfrm>
          <a:prstGeom prst="rect">
            <a:avLst/>
          </a:prstGeom>
        </p:spPr>
      </p:pic>
    </p:spTree>
    <p:extLst>
      <p:ext uri="{BB962C8B-B14F-4D97-AF65-F5344CB8AC3E}">
        <p14:creationId xmlns:p14="http://schemas.microsoft.com/office/powerpoint/2010/main" val="3075568607"/>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226413" y="1640662"/>
            <a:ext cx="5944734" cy="2976442"/>
            <a:chOff x="114054" y="1651955"/>
            <a:chExt cx="5944734" cy="2976442"/>
          </a:xfrm>
        </p:grpSpPr>
        <p:sp>
          <p:nvSpPr>
            <p:cNvPr id="3" name="TextBox 2">
              <a:extLst>
                <a:ext uri="{FF2B5EF4-FFF2-40B4-BE49-F238E27FC236}">
                  <a16:creationId xmlns:a16="http://schemas.microsoft.com/office/drawing/2014/main" id="{64FBC17B-85ED-451A-634F-0C278104F06F}"/>
                </a:ext>
              </a:extLst>
            </p:cNvPr>
            <p:cNvSpPr txBox="1"/>
            <p:nvPr/>
          </p:nvSpPr>
          <p:spPr>
            <a:xfrm>
              <a:off x="956385" y="3858250"/>
              <a:ext cx="4960635" cy="770147"/>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Progression</a:t>
              </a:r>
              <a:r>
                <a:rPr lang="en-AU" sz="200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a:cs typeface="Times New Roman"/>
                </a:rPr>
                <a:t>Progress Review Panels</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5102403"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356427" y="1764643"/>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a:t>
              </a: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39393" y="3875044"/>
              <a:ext cx="665444" cy="665444"/>
            </a:xfrm>
            <a:prstGeom prst="rect">
              <a:avLst/>
            </a:prstGeom>
          </p:spPr>
        </p:pic>
      </p:grpSp>
    </p:spTree>
    <p:extLst>
      <p:ext uri="{BB962C8B-B14F-4D97-AF65-F5344CB8AC3E}">
        <p14:creationId xmlns:p14="http://schemas.microsoft.com/office/powerpoint/2010/main" val="259502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a:solidFill>
                  <a:srgbClr val="384967"/>
                </a:solidFill>
                <a:latin typeface="Georgia"/>
              </a:rPr>
              <a:t>The new curricula  </a:t>
            </a:r>
            <a:endParaRPr lang="en-AU" sz="3100">
              <a:solidFill>
                <a:srgbClr val="384967"/>
              </a:solidFill>
              <a:latin typeface="Georgia"/>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22717" y="1197898"/>
            <a:ext cx="5572028" cy="5295052"/>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64484" y="1359755"/>
            <a:ext cx="5288494" cy="4955203"/>
          </a:xfrm>
          <a:prstGeom prst="rect">
            <a:avLst/>
          </a:prstGeom>
          <a:noFill/>
        </p:spPr>
        <p:txBody>
          <a:bodyPr wrap="square" lIns="91440" tIns="45720" rIns="91440" bIns="45720" anchor="t">
            <a:spAutoFit/>
          </a:bodyPr>
          <a:lstStyle/>
          <a:p>
            <a:pPr algn="ctr"/>
            <a:r>
              <a:rPr lang="en-US" b="1">
                <a:solidFill>
                  <a:srgbClr val="CB972B"/>
                </a:solidFill>
              </a:rPr>
              <a:t>What's not changing  </a:t>
            </a:r>
          </a:p>
          <a:p>
            <a:endParaRPr lang="en-US" sz="1400">
              <a:cs typeface="Arial"/>
            </a:endParaRPr>
          </a:p>
          <a:p>
            <a:r>
              <a:rPr lang="en-US" sz="1400">
                <a:cs typeface="Arial"/>
              </a:rPr>
              <a:t>Trainees and supervisors will still.... </a:t>
            </a:r>
          </a:p>
          <a:p>
            <a:pPr marL="285750" indent="-285750">
              <a:buFont typeface="Arial" panose="020B0604020202020204" pitchFamily="34" charset="0"/>
              <a:buChar char="•"/>
            </a:pPr>
            <a:r>
              <a:rPr lang="en-US"/>
              <a:t>Plan learning for a rotation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Work with and observe trainees doing their job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Provide feedback to trainees on their performance and progress</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Assess trainees through rotation and at the end via a report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Contribute to the learning and understanding of the curriculum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Enter learning and assessment information onto an online platform</a:t>
            </a:r>
            <a:endParaRPr lang="en-US">
              <a:cs typeface="Arial"/>
            </a:endParaRP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66884" y="1197898"/>
            <a:ext cx="5572028" cy="5295052"/>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90931" y="1413989"/>
            <a:ext cx="5323934" cy="4862870"/>
          </a:xfrm>
          <a:prstGeom prst="rect">
            <a:avLst/>
          </a:prstGeom>
          <a:noFill/>
        </p:spPr>
        <p:txBody>
          <a:bodyPr wrap="square" lIns="91440" tIns="45720" rIns="91440" bIns="45720" rtlCol="0" anchor="t">
            <a:spAutoFit/>
          </a:bodyPr>
          <a:lstStyle/>
          <a:p>
            <a:pPr algn="ctr"/>
            <a:r>
              <a:rPr lang="en-US" b="1">
                <a:solidFill>
                  <a:srgbClr val="384967"/>
                </a:solidFill>
              </a:rPr>
              <a:t>PREP versus new curricula </a:t>
            </a:r>
          </a:p>
          <a:p>
            <a:r>
              <a:rPr lang="en-US" b="1"/>
              <a:t> </a:t>
            </a:r>
            <a:endParaRPr lang="en-US" b="1">
              <a:cs typeface="Arial"/>
            </a:endParaRPr>
          </a:p>
          <a:p>
            <a:pPr marL="285750" indent="-285750">
              <a:buFont typeface="Arial" panose="020B0604020202020204" pitchFamily="34" charset="0"/>
              <a:buChar char="•"/>
            </a:pPr>
            <a:r>
              <a:rPr lang="en-US" sz="1600" b="1">
                <a:solidFill>
                  <a:srgbClr val="384967"/>
                </a:solidFill>
              </a:rPr>
              <a:t>Be aware of the different learning goals/outcomes  </a:t>
            </a:r>
            <a:endParaRPr lang="en-US" sz="1600" b="1">
              <a:solidFill>
                <a:srgbClr val="384967"/>
              </a:solidFill>
              <a:cs typeface="Arial"/>
            </a:endParaRPr>
          </a:p>
          <a:p>
            <a:pPr marL="742950" lvl="1" indent="-285750">
              <a:buFont typeface="Arial" panose="020B0604020202020204" pitchFamily="34" charset="0"/>
              <a:buChar char="•"/>
            </a:pPr>
            <a:r>
              <a:rPr lang="en-US" sz="1600"/>
              <a:t>New curriculum learning goals </a:t>
            </a:r>
            <a:endParaRPr lang="en-US" sz="1600">
              <a:cs typeface="Arial"/>
            </a:endParaRPr>
          </a:p>
          <a:p>
            <a:pPr marL="742950" lvl="1" indent="-285750">
              <a:buFont typeface="Arial" panose="020B0604020202020204" pitchFamily="34" charset="0"/>
              <a:buChar char="•"/>
            </a:pPr>
            <a:r>
              <a:rPr lang="en-US" sz="1600"/>
              <a:t>PREP and PQC</a:t>
            </a:r>
            <a:endParaRPr lang="en-US" sz="160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a:solidFill>
                  <a:srgbClr val="384967"/>
                </a:solidFill>
                <a:ea typeface="Calibri"/>
                <a:cs typeface="Calibri"/>
              </a:rPr>
              <a:t>Use 2 online platforms</a:t>
            </a:r>
          </a:p>
          <a:p>
            <a:pPr marL="742950" lvl="1" indent="-285750">
              <a:buFont typeface="Arial" panose="020B0604020202020204" pitchFamily="34" charset="0"/>
              <a:buChar char="•"/>
            </a:pPr>
            <a:r>
              <a:rPr lang="en-US" sz="1600">
                <a:ea typeface="Calibri"/>
                <a:cs typeface="Calibri"/>
              </a:rPr>
              <a:t>PREP portal  </a:t>
            </a:r>
          </a:p>
          <a:p>
            <a:pPr marL="742950" lvl="1" indent="-285750">
              <a:buFont typeface="Arial" panose="020B0604020202020204" pitchFamily="34" charset="0"/>
              <a:buChar char="•"/>
            </a:pPr>
            <a:r>
              <a:rPr lang="en-US" sz="1600">
                <a:ea typeface="Calibri"/>
                <a:cs typeface="Calibri"/>
              </a:rPr>
              <a:t>TMP</a:t>
            </a:r>
          </a:p>
          <a:p>
            <a:pPr lvl="1"/>
            <a:r>
              <a:rPr lang="en-US" sz="1600">
                <a:ea typeface="Calibri"/>
                <a:cs typeface="Calibri"/>
              </a:rPr>
              <a:t> </a:t>
            </a:r>
          </a:p>
          <a:p>
            <a:pPr marL="285750" indent="-285750">
              <a:buFont typeface="Arial" panose="020B0604020202020204" pitchFamily="34" charset="0"/>
              <a:buChar char="•"/>
            </a:pPr>
            <a:r>
              <a:rPr lang="en-US" sz="1600" b="1">
                <a:solidFill>
                  <a:srgbClr val="384967"/>
                </a:solidFill>
                <a:ea typeface="Calibri"/>
                <a:cs typeface="Calibri"/>
              </a:rPr>
              <a:t>Use different learning and assessment tools with differences in rating scales </a:t>
            </a:r>
          </a:p>
          <a:p>
            <a:pPr marL="742950" lvl="1" indent="-285750">
              <a:buFont typeface="Arial" panose="020B0604020202020204" pitchFamily="34" charset="0"/>
              <a:buChar char="•"/>
            </a:pPr>
            <a:r>
              <a:rPr lang="en-US" sz="1600">
                <a:ea typeface="Calibri"/>
                <a:cs typeface="Calibri"/>
              </a:rPr>
              <a:t>LNA or rotation plan </a:t>
            </a:r>
          </a:p>
          <a:p>
            <a:pPr marL="742950" lvl="1" indent="-285750">
              <a:buFont typeface="Arial" panose="020B0604020202020204" pitchFamily="34" charset="0"/>
              <a:buChar char="•"/>
            </a:pPr>
            <a:r>
              <a:rPr lang="en-US" sz="1600">
                <a:ea typeface="Calibri"/>
                <a:cs typeface="Calibri"/>
              </a:rPr>
              <a:t>Mini-CEX/</a:t>
            </a:r>
            <a:r>
              <a:rPr lang="en-US" sz="1600" err="1">
                <a:ea typeface="Calibri"/>
                <a:cs typeface="Calibri"/>
              </a:rPr>
              <a:t>CbD</a:t>
            </a:r>
            <a:r>
              <a:rPr lang="en-US" sz="1600">
                <a:ea typeface="Calibri"/>
                <a:cs typeface="Calibri"/>
              </a:rPr>
              <a:t> or observation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a:ea typeface="Calibri"/>
                <a:cs typeface="Calibri"/>
              </a:rPr>
              <a:t>Progression criteria (new program only) </a:t>
            </a:r>
          </a:p>
          <a:p>
            <a:endParaRPr lang="en-AU"/>
          </a:p>
        </p:txBody>
      </p:sp>
    </p:spTree>
    <p:extLst>
      <p:ext uri="{BB962C8B-B14F-4D97-AF65-F5344CB8AC3E}">
        <p14:creationId xmlns:p14="http://schemas.microsoft.com/office/powerpoint/2010/main" val="167750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6652651" y="1912545"/>
            <a:ext cx="4728602" cy="646331"/>
          </a:xfrm>
          <a:prstGeom prst="rect">
            <a:avLst/>
          </a:prstGeom>
          <a:noFill/>
        </p:spPr>
        <p:txBody>
          <a:bodyPr wrap="none" rtlCol="0">
            <a:spAutoFit/>
          </a:bodyPr>
          <a:lstStyle/>
          <a:p>
            <a:r>
              <a:rPr lang="en-US" b="1">
                <a:solidFill>
                  <a:srgbClr val="384967"/>
                </a:solidFill>
              </a:rPr>
              <a:t>Learning, teaching and assessment</a:t>
            </a:r>
            <a:r>
              <a:rPr lang="en-AU" b="1">
                <a:solidFill>
                  <a:srgbClr val="384967"/>
                </a:solidFill>
              </a:rPr>
              <a:t> (LTA)</a:t>
            </a:r>
          </a:p>
          <a:p>
            <a:pPr algn="ctr"/>
            <a:r>
              <a:rPr lang="en-AU" b="1">
                <a:solidFill>
                  <a:srgbClr val="384967"/>
                </a:solidFill>
              </a:rPr>
              <a:t>structure</a:t>
            </a:r>
            <a:endParaRPr lang="en-US" b="1">
              <a:solidFill>
                <a:srgbClr val="384967"/>
              </a:solidFill>
            </a:endParaRPr>
          </a:p>
        </p:txBody>
      </p:sp>
      <p:pic>
        <p:nvPicPr>
          <p:cNvPr id="15" name="Picture 14">
            <a:extLst>
              <a:ext uri="{FF2B5EF4-FFF2-40B4-BE49-F238E27FC236}">
                <a16:creationId xmlns:a16="http://schemas.microsoft.com/office/drawing/2014/main" id="{2F945543-F6BC-85A7-F21F-8CCFC2B4144B}"/>
              </a:ext>
            </a:extLst>
          </p:cNvPr>
          <p:cNvPicPr>
            <a:picLocks noChangeAspect="1"/>
          </p:cNvPicPr>
          <p:nvPr/>
        </p:nvPicPr>
        <p:blipFill>
          <a:blip r:embed="rId4"/>
          <a:srcRect t="8280"/>
          <a:stretch/>
        </p:blipFill>
        <p:spPr>
          <a:xfrm>
            <a:off x="6177990" y="3066387"/>
            <a:ext cx="5264027" cy="1623918"/>
          </a:xfrm>
          <a:prstGeom prst="rect">
            <a:avLst/>
          </a:prstGeom>
        </p:spPr>
      </p:pic>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a:t>All new curricula in Advanced Training programs use the same frameworks</a:t>
            </a:r>
            <a:endParaRPr lang="en-AU"/>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spTree>
    <p:extLst>
      <p:ext uri="{BB962C8B-B14F-4D97-AF65-F5344CB8AC3E}">
        <p14:creationId xmlns:p14="http://schemas.microsoft.com/office/powerpoint/2010/main" val="29351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a:solidFill>
                  <a:schemeClr val="tx2"/>
                </a:solidFill>
                <a:ea typeface="+mn-ea"/>
                <a:cs typeface="Poppins"/>
              </a:rPr>
              <a:t>Curriculum documents </a:t>
            </a:r>
            <a:endParaRPr lang="en-AU" sz="310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184043" y="4334625"/>
            <a:ext cx="4229542" cy="132220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a:stretch/>
        </p:blipFill>
        <p:spPr>
          <a:xfrm>
            <a:off x="6796818" y="4857116"/>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99E8CA6A-8C3A-E640-133A-E1FA6C61E317}"/>
              </a:ext>
            </a:extLst>
          </p:cNvPr>
          <p:cNvSpPr/>
          <p:nvPr/>
        </p:nvSpPr>
        <p:spPr>
          <a:xfrm>
            <a:off x="6875561" y="1562346"/>
            <a:ext cx="3959689" cy="1309643"/>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LTA location&gt;</a:t>
            </a:r>
            <a:endParaRPr lang="en-AU">
              <a:solidFill>
                <a:schemeClr val="tx1"/>
              </a:solidFill>
              <a:highlight>
                <a:srgbClr val="FFFF00"/>
              </a:highlight>
            </a:endParaRPr>
          </a:p>
        </p:txBody>
      </p:sp>
      <p:sp>
        <p:nvSpPr>
          <p:cNvPr id="7" name="Rectangle 6">
            <a:extLst>
              <a:ext uri="{FF2B5EF4-FFF2-40B4-BE49-F238E27FC236}">
                <a16:creationId xmlns:a16="http://schemas.microsoft.com/office/drawing/2014/main" id="{B2C7FF8E-C964-9A0B-63B7-49D35F3DCB0D}"/>
              </a:ext>
            </a:extLst>
          </p:cNvPr>
          <p:cNvSpPr/>
          <p:nvPr/>
        </p:nvSpPr>
        <p:spPr>
          <a:xfrm>
            <a:off x="1318969" y="1562346"/>
            <a:ext cx="3959689" cy="1914779"/>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curriculum standards location&gt;</a:t>
            </a:r>
            <a:endParaRPr lang="en-AU">
              <a:solidFill>
                <a:schemeClr val="tx1"/>
              </a:solidFill>
              <a:highlight>
                <a:srgbClr val="FFFF00"/>
              </a:highlight>
            </a:endParaRPr>
          </a:p>
        </p:txBody>
      </p:sp>
      <p:pic>
        <p:nvPicPr>
          <p:cNvPr id="16" name="Picture 15">
            <a:extLst>
              <a:ext uri="{FF2B5EF4-FFF2-40B4-BE49-F238E27FC236}">
                <a16:creationId xmlns:a16="http://schemas.microsoft.com/office/drawing/2014/main" id="{1C92D717-242F-BCB3-A655-2037B24072DA}"/>
              </a:ext>
            </a:extLst>
          </p:cNvPr>
          <p:cNvPicPr>
            <a:picLocks noChangeAspect="1"/>
          </p:cNvPicPr>
          <p:nvPr/>
        </p:nvPicPr>
        <p:blipFill>
          <a:blip r:embed="rId4"/>
          <a:srcRect r="50000" b="15380"/>
          <a:stretch>
            <a:fillRect/>
          </a:stretch>
        </p:blipFill>
        <p:spPr>
          <a:xfrm>
            <a:off x="6743810" y="3985445"/>
            <a:ext cx="4038431" cy="994684"/>
          </a:xfrm>
          <a:prstGeom prst="rect">
            <a:avLst/>
          </a:prstGeom>
        </p:spPr>
      </p:pic>
      <p:pic>
        <p:nvPicPr>
          <p:cNvPr id="18" name="Picture 17">
            <a:extLst>
              <a:ext uri="{FF2B5EF4-FFF2-40B4-BE49-F238E27FC236}">
                <a16:creationId xmlns:a16="http://schemas.microsoft.com/office/drawing/2014/main" id="{6E39C8E0-BCAF-FCB1-401B-D61245F87E3C}"/>
              </a:ext>
            </a:extLst>
          </p:cNvPr>
          <p:cNvPicPr>
            <a:picLocks noChangeAspect="1"/>
          </p:cNvPicPr>
          <p:nvPr/>
        </p:nvPicPr>
        <p:blipFill>
          <a:blip r:embed="rId5"/>
          <a:stretch>
            <a:fillRect/>
          </a:stretch>
        </p:blipFill>
        <p:spPr>
          <a:xfrm>
            <a:off x="1262784" y="1562345"/>
            <a:ext cx="4097720" cy="2477895"/>
          </a:xfrm>
          <a:prstGeom prst="rect">
            <a:avLst/>
          </a:prstGeom>
        </p:spPr>
      </p:pic>
      <p:sp>
        <p:nvSpPr>
          <p:cNvPr id="19" name="Rectangle 18">
            <a:extLst>
              <a:ext uri="{FF2B5EF4-FFF2-40B4-BE49-F238E27FC236}">
                <a16:creationId xmlns:a16="http://schemas.microsoft.com/office/drawing/2014/main" id="{557A0190-8DF0-255A-3DA3-E076F17EA540}"/>
              </a:ext>
            </a:extLst>
          </p:cNvPr>
          <p:cNvSpPr/>
          <p:nvPr/>
        </p:nvSpPr>
        <p:spPr>
          <a:xfrm>
            <a:off x="1318969" y="3164690"/>
            <a:ext cx="3959689" cy="395995"/>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Picture 19">
            <a:extLst>
              <a:ext uri="{FF2B5EF4-FFF2-40B4-BE49-F238E27FC236}">
                <a16:creationId xmlns:a16="http://schemas.microsoft.com/office/drawing/2014/main" id="{C4F79908-0335-DB4F-B472-FDBF009270C9}"/>
              </a:ext>
            </a:extLst>
          </p:cNvPr>
          <p:cNvPicPr>
            <a:picLocks noChangeAspect="1"/>
          </p:cNvPicPr>
          <p:nvPr/>
        </p:nvPicPr>
        <p:blipFill>
          <a:blip r:embed="rId5"/>
          <a:stretch>
            <a:fillRect/>
          </a:stretch>
        </p:blipFill>
        <p:spPr>
          <a:xfrm>
            <a:off x="6743810" y="1562345"/>
            <a:ext cx="4097720" cy="2477895"/>
          </a:xfrm>
          <a:prstGeom prst="rect">
            <a:avLst/>
          </a:prstGeom>
        </p:spPr>
      </p:pic>
      <p:sp>
        <p:nvSpPr>
          <p:cNvPr id="21" name="Rectangle 20">
            <a:extLst>
              <a:ext uri="{FF2B5EF4-FFF2-40B4-BE49-F238E27FC236}">
                <a16:creationId xmlns:a16="http://schemas.microsoft.com/office/drawing/2014/main" id="{6547FAC4-7307-996D-63BF-44858C41090D}"/>
              </a:ext>
            </a:extLst>
          </p:cNvPr>
          <p:cNvSpPr/>
          <p:nvPr/>
        </p:nvSpPr>
        <p:spPr>
          <a:xfrm>
            <a:off x="6800027" y="3580959"/>
            <a:ext cx="3997438" cy="431727"/>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D646F670-9B59-6C1A-BA7A-9C6191B91960}"/>
              </a:ext>
            </a:extLst>
          </p:cNvPr>
          <p:cNvPicPr>
            <a:picLocks noChangeAspect="1"/>
          </p:cNvPicPr>
          <p:nvPr/>
        </p:nvPicPr>
        <p:blipFill>
          <a:blip r:embed="rId6"/>
          <a:stretch>
            <a:fillRect/>
          </a:stretch>
        </p:blipFill>
        <p:spPr>
          <a:xfrm>
            <a:off x="1312689" y="1589535"/>
            <a:ext cx="3959689" cy="1095600"/>
          </a:xfrm>
          <a:prstGeom prst="rect">
            <a:avLst/>
          </a:prstGeom>
        </p:spPr>
      </p:pic>
      <p:pic>
        <p:nvPicPr>
          <p:cNvPr id="9" name="Picture 8">
            <a:extLst>
              <a:ext uri="{FF2B5EF4-FFF2-40B4-BE49-F238E27FC236}">
                <a16:creationId xmlns:a16="http://schemas.microsoft.com/office/drawing/2014/main" id="{A7CF22D8-A86F-F8CB-263E-D2EBA10DC8F9}"/>
              </a:ext>
            </a:extLst>
          </p:cNvPr>
          <p:cNvPicPr>
            <a:picLocks noChangeAspect="1"/>
          </p:cNvPicPr>
          <p:nvPr/>
        </p:nvPicPr>
        <p:blipFill>
          <a:blip r:embed="rId6"/>
          <a:stretch>
            <a:fillRect/>
          </a:stretch>
        </p:blipFill>
        <p:spPr>
          <a:xfrm>
            <a:off x="6812825" y="1589535"/>
            <a:ext cx="3959689" cy="1095600"/>
          </a:xfrm>
          <a:prstGeom prst="rect">
            <a:avLst/>
          </a:prstGeom>
        </p:spPr>
      </p:pic>
    </p:spTree>
    <p:extLst>
      <p:ext uri="{BB962C8B-B14F-4D97-AF65-F5344CB8AC3E}">
        <p14:creationId xmlns:p14="http://schemas.microsoft.com/office/powerpoint/2010/main" val="4089347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TextBox 6">
            <a:extLst>
              <a:ext uri="{FF2B5EF4-FFF2-40B4-BE49-F238E27FC236}">
                <a16:creationId xmlns:a16="http://schemas.microsoft.com/office/drawing/2014/main" id="{18DA664A-B0A4-5E71-33DA-66C72F8795A8}"/>
              </a:ext>
            </a:extLst>
          </p:cNvPr>
          <p:cNvSpPr txBox="1"/>
          <p:nvPr/>
        </p:nvSpPr>
        <p:spPr>
          <a:xfrm>
            <a:off x="883231" y="1435373"/>
            <a:ext cx="3182112" cy="230832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384967"/>
                </a:solidFill>
                <a:effectLst/>
                <a:uLnTx/>
                <a:uFillTx/>
                <a:latin typeface="Arial"/>
                <a:ea typeface="+mn-ea"/>
                <a:cs typeface="Arial"/>
              </a:rPr>
              <a:t>Sleep Medicine (PCH)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84967"/>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404040"/>
                </a:solidFill>
                <a:effectLst/>
                <a:uLnTx/>
                <a:uFillTx/>
                <a:latin typeface="Arial"/>
                <a:ea typeface="+mn-ea"/>
                <a:cs typeface="Arial"/>
              </a:rPr>
              <a:t>The Advanced Training curricula standards are grouped into </a:t>
            </a:r>
            <a:r>
              <a:rPr kumimoji="0" lang="en-AU" sz="1800" b="0" i="0" u="none" strike="noStrike" kern="1200" cap="none" spc="0" normalizeH="0" baseline="0" noProof="0" dirty="0">
                <a:ln>
                  <a:noFill/>
                </a:ln>
                <a:solidFill>
                  <a:srgbClr val="C69214"/>
                </a:solidFill>
                <a:effectLst/>
                <a:uLnTx/>
                <a:uFillTx/>
                <a:latin typeface="Arial"/>
                <a:ea typeface="+mn-ea"/>
                <a:cs typeface="Arial"/>
              </a:rPr>
              <a:t>key learning goals</a:t>
            </a:r>
            <a:r>
              <a:rPr kumimoji="0" lang="en-AU" sz="1800" b="0" i="0" u="none" strike="noStrike" kern="1200" cap="none" spc="0" normalizeH="0" baseline="0" noProof="0" dirty="0">
                <a:ln>
                  <a:noFill/>
                </a:ln>
                <a:solidFill>
                  <a:srgbClr val="404040"/>
                </a:solidFill>
                <a:effectLst/>
                <a:uLnTx/>
                <a:uFillTx/>
                <a:latin typeface="Arial"/>
                <a:ea typeface="+mn-ea"/>
                <a:cs typeface="Arial"/>
              </a:rPr>
              <a:t> that guide learning, teaching, and assessment in the new programs.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Rectangle 5">
            <a:extLst>
              <a:ext uri="{FF2B5EF4-FFF2-40B4-BE49-F238E27FC236}">
                <a16:creationId xmlns:a16="http://schemas.microsoft.com/office/drawing/2014/main" id="{F3BC333E-1BAA-0506-98F1-4A4B0F41C7CA}"/>
              </a:ext>
            </a:extLst>
          </p:cNvPr>
          <p:cNvSpPr/>
          <p:nvPr/>
        </p:nvSpPr>
        <p:spPr>
          <a:xfrm>
            <a:off x="4323425" y="781235"/>
            <a:ext cx="5104660" cy="5921406"/>
          </a:xfrm>
          <a:prstGeom prst="rect">
            <a:avLst/>
          </a:prstGeom>
          <a:solidFill>
            <a:schemeClr val="bg1"/>
          </a:solidFill>
          <a:ln>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highlight>
                <a:srgbClr val="FFFF00"/>
              </a:highlight>
              <a:uLnTx/>
              <a:uFillTx/>
              <a:latin typeface="Arial"/>
              <a:ea typeface="+mn-ea"/>
              <a:cs typeface="+mn-cs"/>
            </a:endParaRPr>
          </a:p>
        </p:txBody>
      </p:sp>
      <p:pic>
        <p:nvPicPr>
          <p:cNvPr id="8" name="Picture 7">
            <a:extLst>
              <a:ext uri="{FF2B5EF4-FFF2-40B4-BE49-F238E27FC236}">
                <a16:creationId xmlns:a16="http://schemas.microsoft.com/office/drawing/2014/main" id="{8EC9967C-A7ED-701B-AAC6-E81292E88B40}"/>
              </a:ext>
            </a:extLst>
          </p:cNvPr>
          <p:cNvPicPr>
            <a:picLocks noChangeAspect="1"/>
          </p:cNvPicPr>
          <p:nvPr/>
        </p:nvPicPr>
        <p:blipFill>
          <a:blip r:embed="rId3"/>
          <a:stretch>
            <a:fillRect/>
          </a:stretch>
        </p:blipFill>
        <p:spPr>
          <a:xfrm>
            <a:off x="4586280" y="1309507"/>
            <a:ext cx="4673010" cy="4743457"/>
          </a:xfrm>
          <a:prstGeom prst="rect">
            <a:avLst/>
          </a:prstGeom>
        </p:spPr>
      </p:pic>
    </p:spTree>
    <p:extLst>
      <p:ext uri="{BB962C8B-B14F-4D97-AF65-F5344CB8AC3E}">
        <p14:creationId xmlns:p14="http://schemas.microsoft.com/office/powerpoint/2010/main" val="590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100" b="1" i="0" u="none" strike="noStrike" kern="1200" cap="none" spc="0" normalizeH="0" baseline="0" noProof="0">
                <a:ln>
                  <a:noFill/>
                </a:ln>
                <a:solidFill>
                  <a:srgbClr val="384967"/>
                </a:solidFill>
                <a:effectLst/>
                <a:uLnTx/>
                <a:uFillTx/>
                <a:latin typeface="Georgia"/>
                <a:ea typeface="+mj-ea"/>
                <a:cs typeface="+mj-cs"/>
              </a:rPr>
              <a:t>Applying learning goals </a:t>
            </a:r>
            <a:endParaRPr kumimoji="0" lang="en-US" sz="3100" b="1" i="0" u="none" strike="noStrike" kern="1200" cap="none" spc="0" normalizeH="0" baseline="0" noProof="0">
              <a:ln>
                <a:noFill/>
              </a:ln>
              <a:solidFill>
                <a:srgbClr val="433E35"/>
              </a:solidFill>
              <a:effectLst/>
              <a:uLnTx/>
              <a:uFillTx/>
              <a:latin typeface="Georgia"/>
              <a:ea typeface="+mj-ea"/>
              <a:cs typeface="+mj-cs"/>
            </a:endParaRPr>
          </a:p>
        </p:txBody>
      </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TextBox 2">
            <a:extLst>
              <a:ext uri="{FF2B5EF4-FFF2-40B4-BE49-F238E27FC236}">
                <a16:creationId xmlns:a16="http://schemas.microsoft.com/office/drawing/2014/main" id="{DAD4957F-7EB0-BC14-B5F8-60490A4BD7F3}"/>
              </a:ext>
            </a:extLst>
          </p:cNvPr>
          <p:cNvSpPr txBox="1"/>
          <p:nvPr/>
        </p:nvSpPr>
        <p:spPr>
          <a:xfrm>
            <a:off x="1315189" y="1122640"/>
            <a:ext cx="956162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How an observed clinical activity achieves the learning goal components in real time.</a:t>
            </a:r>
            <a:endParaRPr kumimoji="0" lang="en-AU" sz="1600" b="0" i="0" u="none" strike="noStrike" kern="1200" cap="none" spc="0" normalizeH="0" baseline="0" noProof="0">
              <a:ln>
                <a:noFill/>
              </a:ln>
              <a:solidFill>
                <a:prstClr val="black"/>
              </a:solidFill>
              <a:effectLst/>
              <a:uLnTx/>
              <a:uFillTx/>
              <a:latin typeface="Arial"/>
              <a:ea typeface="+mn-ea"/>
              <a:cs typeface="+mn-cs"/>
            </a:endParaRPr>
          </a:p>
        </p:txBody>
      </p:sp>
      <p:sp>
        <p:nvSpPr>
          <p:cNvPr id="4" name="TextBox 3">
            <a:extLst>
              <a:ext uri="{FF2B5EF4-FFF2-40B4-BE49-F238E27FC236}">
                <a16:creationId xmlns:a16="http://schemas.microsoft.com/office/drawing/2014/main" id="{22469A5F-0CFB-878A-795C-C1A577779F36}"/>
              </a:ext>
            </a:extLst>
          </p:cNvPr>
          <p:cNvSpPr txBox="1"/>
          <p:nvPr/>
        </p:nvSpPr>
        <p:spPr>
          <a:xfrm>
            <a:off x="3115362" y="2144558"/>
            <a:ext cx="5961274" cy="73866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rial"/>
                <a:ea typeface="+mn-ea"/>
                <a:cs typeface="+mn-cs"/>
              </a:rPr>
              <a:t>Dr Alex, an Advanced Trainee in Sleep Medicine (AM), is tasked with managing a 14-year-old patient presenting with fatigue and difficulty maintaining sleep, and a history of chronic insomnia. </a:t>
            </a:r>
            <a:endParaRPr kumimoji="0" lang="en-AU" sz="1400" b="0" i="1" u="none" strike="noStrike" kern="1200" cap="none" spc="0" normalizeH="0" baseline="0" noProof="0" dirty="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D21E729B-4DBD-8C1F-154F-1C183F2E7466}"/>
              </a:ext>
            </a:extLst>
          </p:cNvPr>
          <p:cNvGrpSpPr/>
          <p:nvPr/>
        </p:nvGrpSpPr>
        <p:grpSpPr>
          <a:xfrm>
            <a:off x="564638" y="3010096"/>
            <a:ext cx="3925759" cy="2319095"/>
            <a:chOff x="74409" y="2852688"/>
            <a:chExt cx="3627782" cy="2015049"/>
          </a:xfrm>
        </p:grpSpPr>
        <p:pic>
          <p:nvPicPr>
            <p:cNvPr id="13" name="Picture 12">
              <a:extLst>
                <a:ext uri="{FF2B5EF4-FFF2-40B4-BE49-F238E27FC236}">
                  <a16:creationId xmlns:a16="http://schemas.microsoft.com/office/drawing/2014/main" id="{1E670894-F305-99C8-16B7-384DEEE4AFE7}"/>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4" name="TextBox 13">
              <a:extLst>
                <a:ext uri="{FF2B5EF4-FFF2-40B4-BE49-F238E27FC236}">
                  <a16:creationId xmlns:a16="http://schemas.microsoft.com/office/drawing/2014/main" id="{4B3AF2E3-8CD5-8DBD-65DF-FE18D77EDACA}"/>
                </a:ext>
              </a:extLst>
            </p:cNvPr>
            <p:cNvSpPr txBox="1"/>
            <p:nvPr/>
          </p:nvSpPr>
          <p:spPr>
            <a:xfrm>
              <a:off x="74409" y="3824778"/>
              <a:ext cx="3627782" cy="1042959"/>
            </a:xfrm>
            <a:prstGeom prst="rect">
              <a:avLst/>
            </a:prstGeom>
            <a:noFill/>
          </p:spPr>
          <p:txBody>
            <a:bodyPr wrap="square" rtlCol="0">
              <a:spAutoFit/>
            </a:bodyPr>
            <a:lstStyle/>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84967"/>
                  </a:solidFill>
                  <a:effectLst/>
                  <a:uLnTx/>
                  <a:uFillTx/>
                  <a:latin typeface="Arial"/>
                  <a:ea typeface="+mn-ea"/>
                  <a:cs typeface="+mn-cs"/>
                </a:rPr>
                <a:t>01. Professional behaviours</a:t>
              </a:r>
            </a:p>
            <a:p>
              <a:pPr marL="671513" marR="0" lvl="1"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84967"/>
                  </a:solidFill>
                  <a:effectLst/>
                  <a:uLnTx/>
                  <a:uFillTx/>
                  <a:latin typeface="Arial"/>
                  <a:ea typeface="+mn-ea"/>
                  <a:cs typeface="+mn-cs"/>
                </a:rPr>
                <a:t>Medical expertise</a:t>
              </a:r>
            </a:p>
            <a:p>
              <a:pPr marL="671513" marR="0" lvl="1"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84967"/>
                  </a:solidFill>
                  <a:effectLst/>
                  <a:uLnTx/>
                  <a:uFillTx/>
                  <a:latin typeface="Arial"/>
                  <a:ea typeface="+mn-ea"/>
                  <a:cs typeface="+mn-cs"/>
                </a:rPr>
                <a:t>Communication</a:t>
              </a:r>
            </a:p>
            <a:p>
              <a:pPr marL="671513" marR="0" lvl="1"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84967"/>
                  </a:solidFill>
                  <a:effectLst/>
                  <a:uLnTx/>
                  <a:uFillTx/>
                  <a:latin typeface="Arial"/>
                  <a:ea typeface="+mn-ea"/>
                  <a:cs typeface="+mn-cs"/>
                </a:rPr>
                <a:t>Ethics and professional behaviour</a:t>
              </a:r>
            </a:p>
            <a:p>
              <a:pPr marL="671513" marR="0" lvl="1"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84967"/>
                  </a:solidFill>
                  <a:effectLst/>
                  <a:uLnTx/>
                  <a:uFillTx/>
                  <a:latin typeface="Arial"/>
                  <a:ea typeface="+mn-ea"/>
                  <a:cs typeface="+mn-cs"/>
                </a:rPr>
                <a:t>Judgement and decision making</a:t>
              </a:r>
            </a:p>
            <a:p>
              <a:pPr marL="671513" marR="0" lvl="1"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84967"/>
                  </a:solidFill>
                  <a:effectLst/>
                  <a:uLnTx/>
                  <a:uFillTx/>
                  <a:latin typeface="Arial"/>
                  <a:ea typeface="+mn-ea"/>
                  <a:cs typeface="+mn-cs"/>
                </a:rPr>
                <a:t>Leadership, management, and teamwork</a:t>
              </a:r>
              <a:endParaRPr kumimoji="0" lang="en-AU" sz="1200" b="0" i="0" u="none" strike="noStrike" kern="1200" cap="none" spc="0" normalizeH="0" baseline="0" noProof="0" dirty="0">
                <a:ln>
                  <a:noFill/>
                </a:ln>
                <a:solidFill>
                  <a:srgbClr val="384967"/>
                </a:solidFill>
                <a:effectLst/>
                <a:uLnTx/>
                <a:uFillTx/>
                <a:latin typeface="Arial"/>
                <a:ea typeface="+mn-ea"/>
                <a:cs typeface="+mn-cs"/>
              </a:endParaRPr>
            </a:p>
          </p:txBody>
        </p:sp>
      </p:grpSp>
      <p:grpSp>
        <p:nvGrpSpPr>
          <p:cNvPr id="20" name="Group 19">
            <a:extLst>
              <a:ext uri="{FF2B5EF4-FFF2-40B4-BE49-F238E27FC236}">
                <a16:creationId xmlns:a16="http://schemas.microsoft.com/office/drawing/2014/main" id="{E11B02FB-E3C7-7A71-8141-4BBEE7480449}"/>
              </a:ext>
            </a:extLst>
          </p:cNvPr>
          <p:cNvGrpSpPr/>
          <p:nvPr/>
        </p:nvGrpSpPr>
        <p:grpSpPr>
          <a:xfrm>
            <a:off x="4575469" y="4576728"/>
            <a:ext cx="3316620" cy="2155923"/>
            <a:chOff x="5883649" y="2956456"/>
            <a:chExt cx="3064878" cy="1873269"/>
          </a:xfrm>
        </p:grpSpPr>
        <p:pic>
          <p:nvPicPr>
            <p:cNvPr id="21" name="Picture 20">
              <a:extLst>
                <a:ext uri="{FF2B5EF4-FFF2-40B4-BE49-F238E27FC236}">
                  <a16:creationId xmlns:a16="http://schemas.microsoft.com/office/drawing/2014/main" id="{7399F7A0-DF9E-4858-DC07-4B52EFB6301D}"/>
                </a:ext>
              </a:extLst>
            </p:cNvPr>
            <p:cNvPicPr>
              <a:picLocks noChangeAspect="1"/>
            </p:cNvPicPr>
            <p:nvPr/>
          </p:nvPicPr>
          <p:blipFill>
            <a:blip r:embed="rId4"/>
            <a:stretch>
              <a:fillRect/>
            </a:stretch>
          </p:blipFill>
          <p:spPr>
            <a:xfrm>
              <a:off x="6716853" y="2956456"/>
              <a:ext cx="1202839" cy="945087"/>
            </a:xfrm>
            <a:prstGeom prst="rect">
              <a:avLst/>
            </a:prstGeom>
          </p:spPr>
        </p:pic>
        <p:sp>
          <p:nvSpPr>
            <p:cNvPr id="22" name="TextBox 21">
              <a:extLst>
                <a:ext uri="{FF2B5EF4-FFF2-40B4-BE49-F238E27FC236}">
                  <a16:creationId xmlns:a16="http://schemas.microsoft.com/office/drawing/2014/main" id="{0BBF5011-0591-28C6-FE73-F36C5362C739}"/>
                </a:ext>
              </a:extLst>
            </p:cNvPr>
            <p:cNvSpPr txBox="1"/>
            <p:nvPr/>
          </p:nvSpPr>
          <p:spPr>
            <a:xfrm>
              <a:off x="5883649" y="3947221"/>
              <a:ext cx="3064878" cy="882504"/>
            </a:xfrm>
            <a:prstGeom prst="rect">
              <a:avLst/>
            </a:prstGeom>
            <a:noFill/>
          </p:spPr>
          <p:txBody>
            <a:bodyPr wrap="square" rtlCol="0">
              <a:spAutoFit/>
            </a:bodyPr>
            <a:lstStyle/>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84967"/>
                  </a:solidFill>
                  <a:effectLst/>
                  <a:uLnTx/>
                  <a:uFillTx/>
                  <a:latin typeface="Arial"/>
                  <a:ea typeface="+mn-ea"/>
                  <a:cs typeface="+mn-cs"/>
                </a:rPr>
                <a:t>02. Team leadership</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84967"/>
                  </a:solidFill>
                  <a:effectLst/>
                  <a:uLnTx/>
                  <a:uFillTx/>
                  <a:latin typeface="Arial"/>
                  <a:ea typeface="+mn-ea"/>
                  <a:cs typeface="+mn-cs"/>
                </a:rPr>
                <a:t>05. Clinical assessment and management </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84967"/>
                  </a:solidFill>
                  <a:effectLst/>
                  <a:uLnTx/>
                  <a:uFillTx/>
                  <a:latin typeface="Arial"/>
                  <a:ea typeface="+mn-ea"/>
                  <a:cs typeface="+mn-cs"/>
                </a:rPr>
                <a:t>07. Longitudinal care</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84967"/>
                  </a:solidFill>
                  <a:effectLst/>
                  <a:uLnTx/>
                  <a:uFillTx/>
                  <a:latin typeface="Arial"/>
                  <a:ea typeface="+mn-ea"/>
                  <a:cs typeface="+mn-cs"/>
                </a:rPr>
                <a:t>08. Communication with patients</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84967"/>
                  </a:solidFill>
                  <a:effectLst/>
                  <a:uLnTx/>
                  <a:uFillTx/>
                  <a:latin typeface="Arial"/>
                  <a:ea typeface="+mn-ea"/>
                  <a:cs typeface="+mn-cs"/>
                </a:rPr>
                <a:t>09. Prescribing</a:t>
              </a:r>
            </a:p>
          </p:txBody>
        </p:sp>
      </p:grpSp>
      <p:grpSp>
        <p:nvGrpSpPr>
          <p:cNvPr id="23" name="Group 22">
            <a:extLst>
              <a:ext uri="{FF2B5EF4-FFF2-40B4-BE49-F238E27FC236}">
                <a16:creationId xmlns:a16="http://schemas.microsoft.com/office/drawing/2014/main" id="{55865AB4-4057-E0D0-ED30-02813363D36E}"/>
              </a:ext>
            </a:extLst>
          </p:cNvPr>
          <p:cNvGrpSpPr/>
          <p:nvPr/>
        </p:nvGrpSpPr>
        <p:grpSpPr>
          <a:xfrm>
            <a:off x="8149557" y="3081757"/>
            <a:ext cx="4428989" cy="1880299"/>
            <a:chOff x="2956897" y="5043077"/>
            <a:chExt cx="4092816" cy="1633785"/>
          </a:xfrm>
        </p:grpSpPr>
        <p:pic>
          <p:nvPicPr>
            <p:cNvPr id="24" name="Picture 23">
              <a:extLst>
                <a:ext uri="{FF2B5EF4-FFF2-40B4-BE49-F238E27FC236}">
                  <a16:creationId xmlns:a16="http://schemas.microsoft.com/office/drawing/2014/main" id="{FBBDCEB3-3EC3-B1F9-FB7C-A9B4630586AB}"/>
                </a:ext>
              </a:extLst>
            </p:cNvPr>
            <p:cNvPicPr>
              <a:picLocks noChangeAspect="1"/>
            </p:cNvPicPr>
            <p:nvPr/>
          </p:nvPicPr>
          <p:blipFill>
            <a:blip r:embed="rId5"/>
            <a:stretch>
              <a:fillRect/>
            </a:stretch>
          </p:blipFill>
          <p:spPr>
            <a:xfrm>
              <a:off x="4061422" y="5043077"/>
              <a:ext cx="1021156" cy="945258"/>
            </a:xfrm>
            <a:prstGeom prst="rect">
              <a:avLst/>
            </a:prstGeom>
          </p:spPr>
        </p:pic>
        <p:sp>
          <p:nvSpPr>
            <p:cNvPr id="25" name="TextBox 24">
              <a:extLst>
                <a:ext uri="{FF2B5EF4-FFF2-40B4-BE49-F238E27FC236}">
                  <a16:creationId xmlns:a16="http://schemas.microsoft.com/office/drawing/2014/main" id="{C706113E-A8D7-AFAC-B8BE-7C7C0AEE95DD}"/>
                </a:ext>
              </a:extLst>
            </p:cNvPr>
            <p:cNvSpPr txBox="1"/>
            <p:nvPr/>
          </p:nvSpPr>
          <p:spPr>
            <a:xfrm>
              <a:off x="2956897" y="6135324"/>
              <a:ext cx="4092816" cy="541538"/>
            </a:xfrm>
            <a:prstGeom prst="rect">
              <a:avLst/>
            </a:prstGeom>
            <a:noFill/>
          </p:spPr>
          <p:txBody>
            <a:bodyPr wrap="square" lIns="68580" tIns="34290" rIns="68580" bIns="34290" rtlCol="0" anchor="t">
              <a:spAutoFit/>
            </a:bodyPr>
            <a:lstStyle/>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84967"/>
                  </a:solidFill>
                  <a:effectLst/>
                  <a:uLnTx/>
                  <a:uFillTx/>
                  <a:latin typeface="Arial"/>
                  <a:ea typeface="+mn-ea"/>
                  <a:cs typeface="Arial"/>
                </a:rPr>
                <a:t>12. Scientific foundations of sleep medicine (including investigations and measurements)</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84967"/>
                  </a:solidFill>
                  <a:effectLst/>
                  <a:uLnTx/>
                  <a:uFillTx/>
                  <a:latin typeface="Arial"/>
                  <a:ea typeface="+mn-ea"/>
                  <a:cs typeface="Arial"/>
                </a:rPr>
                <a:t>17. Insomnia</a:t>
              </a:r>
            </a:p>
          </p:txBody>
        </p:sp>
      </p:grpSp>
    </p:spTree>
    <p:extLst>
      <p:ext uri="{BB962C8B-B14F-4D97-AF65-F5344CB8AC3E}">
        <p14:creationId xmlns:p14="http://schemas.microsoft.com/office/powerpoint/2010/main" val="38497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231E2-36A2-A53B-EF8A-F309FC9ABA7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11F5C7E-9EF9-0538-0F48-5BDC45C0914F}"/>
              </a:ext>
            </a:extLst>
          </p:cNvPr>
          <p:cNvSpPr/>
          <p:nvPr/>
        </p:nvSpPr>
        <p:spPr>
          <a:xfrm>
            <a:off x="143933" y="5748867"/>
            <a:ext cx="2743200" cy="1016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6">
            <a:extLst>
              <a:ext uri="{FF2B5EF4-FFF2-40B4-BE49-F238E27FC236}">
                <a16:creationId xmlns:a16="http://schemas.microsoft.com/office/drawing/2014/main" id="{7AA54AFD-F47C-9012-0A25-71A853D808BB}"/>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Covering learning goals </a:t>
            </a:r>
            <a:endParaRPr lang="en-US" sz="3100"/>
          </a:p>
        </p:txBody>
      </p:sp>
      <p:sp>
        <p:nvSpPr>
          <p:cNvPr id="2" name="Straight Connector 1">
            <a:extLst>
              <a:ext uri="{FF2B5EF4-FFF2-40B4-BE49-F238E27FC236}">
                <a16:creationId xmlns:a16="http://schemas.microsoft.com/office/drawing/2014/main" id="{A06D4DCD-95B6-C568-1D8A-68FD3CBDA6C9}"/>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TextBox 5">
            <a:extLst>
              <a:ext uri="{FF2B5EF4-FFF2-40B4-BE49-F238E27FC236}">
                <a16:creationId xmlns:a16="http://schemas.microsoft.com/office/drawing/2014/main" id="{BFCFA303-0D95-4169-8534-51B5D02C7D2A}"/>
              </a:ext>
            </a:extLst>
          </p:cNvPr>
          <p:cNvSpPr txBox="1"/>
          <p:nvPr/>
        </p:nvSpPr>
        <p:spPr>
          <a:xfrm>
            <a:off x="623808" y="1330792"/>
            <a:ext cx="10916653"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800"/>
              </a:spcBef>
            </a:pPr>
            <a:r>
              <a:rPr lang="en-US" sz="2000" b="1">
                <a:solidFill>
                  <a:srgbClr val="CB972B"/>
                </a:solidFill>
                <a:ea typeface="Calibri"/>
                <a:cs typeface="Calibri"/>
              </a:rPr>
              <a:t>Each trainee is expected to develop and demonstrate progress across all learning goals by the end of the Advanced Training program, not in every rotation.</a:t>
            </a:r>
          </a:p>
          <a:p>
            <a:pPr>
              <a:spcBef>
                <a:spcPts val="1800"/>
              </a:spcBef>
            </a:pPr>
            <a:r>
              <a:rPr lang="en-US">
                <a:ea typeface="Calibri"/>
                <a:cs typeface="Calibri"/>
              </a:rPr>
              <a:t>It is normal for some learning goals to have limited or no exposure in certain settings.</a:t>
            </a:r>
          </a:p>
          <a:p>
            <a:pPr marL="285750" indent="-285750">
              <a:spcBef>
                <a:spcPts val="1800"/>
              </a:spcBef>
              <a:buFont typeface="Wingdings" panose="05000000000000000000" pitchFamily="2" charset="2"/>
              <a:buChar char="ü"/>
            </a:pPr>
            <a:r>
              <a:rPr lang="en-US">
                <a:ea typeface="Calibri"/>
                <a:cs typeface="Calibri"/>
              </a:rPr>
              <a:t>Use your rotation plan to identify which goals can be developed in your current setting </a:t>
            </a:r>
          </a:p>
          <a:p>
            <a:pPr marL="285750" indent="-285750">
              <a:spcBef>
                <a:spcPts val="1800"/>
              </a:spcBef>
              <a:buFont typeface="Wingdings" panose="05000000000000000000" pitchFamily="2" charset="2"/>
              <a:buChar char="ü"/>
            </a:pPr>
            <a:r>
              <a:rPr lang="en-US">
                <a:ea typeface="Calibri"/>
                <a:cs typeface="Calibri"/>
              </a:rPr>
              <a:t>Use learning captures for less common, more complex tasks that may not be available during a rotation</a:t>
            </a:r>
          </a:p>
          <a:p>
            <a:pPr>
              <a:spcBef>
                <a:spcPts val="1800"/>
              </a:spcBef>
            </a:pPr>
            <a:endParaRPr lang="en-US">
              <a:ea typeface="Calibri"/>
              <a:cs typeface="Calibri"/>
            </a:endParaRPr>
          </a:p>
          <a:p>
            <a:r>
              <a:rPr lang="en-US">
                <a:ea typeface="Calibri"/>
                <a:cs typeface="Calibri"/>
              </a:rPr>
              <a:t>Progress Review Panels review evidence across all phases of training, considering overall growth rather than exposure per rotation.</a:t>
            </a:r>
            <a:endParaRPr lang="en-US">
              <a:solidFill>
                <a:srgbClr val="444444"/>
              </a:solidFill>
              <a:ea typeface="Calibri"/>
              <a:cs typeface="Calibri"/>
            </a:endParaRPr>
          </a:p>
        </p:txBody>
      </p:sp>
      <p:sp>
        <p:nvSpPr>
          <p:cNvPr id="3" name="Rectangle: Rounded Corners 2">
            <a:extLst>
              <a:ext uri="{FF2B5EF4-FFF2-40B4-BE49-F238E27FC236}">
                <a16:creationId xmlns:a16="http://schemas.microsoft.com/office/drawing/2014/main" id="{B0F47AD2-A56A-7C3E-3198-F73E9BEBE0EB}"/>
              </a:ext>
            </a:extLst>
          </p:cNvPr>
          <p:cNvSpPr/>
          <p:nvPr/>
        </p:nvSpPr>
        <p:spPr>
          <a:xfrm>
            <a:off x="838873" y="4998117"/>
            <a:ext cx="10515040" cy="1548988"/>
          </a:xfrm>
          <a:prstGeom prst="roundRect">
            <a:avLst/>
          </a:prstGeom>
          <a:solidFill>
            <a:srgbClr val="FCF3DC"/>
          </a:solidFill>
          <a:ln>
            <a:solidFill>
              <a:srgbClr val="CB97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FE0019FF-C6D9-78DE-26FD-4A86DDB8D736}"/>
              </a:ext>
            </a:extLst>
          </p:cNvPr>
          <p:cNvSpPr txBox="1"/>
          <p:nvPr/>
        </p:nvSpPr>
        <p:spPr>
          <a:xfrm>
            <a:off x="931351" y="5131337"/>
            <a:ext cx="10515039" cy="1785104"/>
          </a:xfrm>
          <a:prstGeom prst="rect">
            <a:avLst/>
          </a:prstGeom>
          <a:noFill/>
        </p:spPr>
        <p:txBody>
          <a:bodyPr wrap="square">
            <a:spAutoFit/>
          </a:bodyPr>
          <a:lstStyle/>
          <a:p>
            <a:pPr marL="285750" indent="-285750">
              <a:spcBef>
                <a:spcPts val="1800"/>
              </a:spcBef>
              <a:buFont typeface="Arial" panose="020B0604020202020204" pitchFamily="34" charset="0"/>
              <a:buChar char="•"/>
            </a:pPr>
            <a:r>
              <a:rPr lang="en-US" sz="1600"/>
              <a:t>Watch the </a:t>
            </a:r>
            <a:r>
              <a:rPr lang="en-US" sz="1600">
                <a:solidFill>
                  <a:srgbClr val="CB972B"/>
                </a:solidFill>
                <a:hlinkClick r:id="rId3">
                  <a:extLst>
                    <a:ext uri="{A12FA001-AC4F-418D-AE19-62706E023703}">
                      <ahyp:hlinkClr xmlns:ahyp="http://schemas.microsoft.com/office/drawing/2018/hyperlinkcolor" val="tx"/>
                    </a:ext>
                  </a:extLst>
                </a:hlinkClick>
              </a:rPr>
              <a:t>rotation plan on-demand workshop</a:t>
            </a:r>
            <a:r>
              <a:rPr lang="en-US" sz="1600">
                <a:solidFill>
                  <a:srgbClr val="CB972B"/>
                </a:solidFill>
              </a:rPr>
              <a:t> </a:t>
            </a:r>
            <a:r>
              <a:rPr lang="en-US" sz="1600"/>
              <a:t>to learn how to choose and track learning goals across each phase of training. </a:t>
            </a:r>
          </a:p>
          <a:p>
            <a:pPr marL="285750" indent="-285750">
              <a:spcBef>
                <a:spcPts val="1800"/>
              </a:spcBef>
              <a:buFont typeface="Arial" panose="020B0604020202020204" pitchFamily="34" charset="0"/>
              <a:buChar char="•"/>
            </a:pPr>
            <a:r>
              <a:rPr lang="en-US" sz="1600">
                <a:ea typeface="Calibri"/>
                <a:cs typeface="Calibri"/>
              </a:rPr>
              <a:t>Settings and networks are encouraged to participate in </a:t>
            </a:r>
            <a:r>
              <a:rPr lang="en-US" sz="1600">
                <a:solidFill>
                  <a:schemeClr val="accent2"/>
                </a:solidFill>
                <a:ea typeface="Calibri"/>
                <a:cs typeface="Calibri"/>
                <a:hlinkClick r:id="rId4">
                  <a:extLst>
                    <a:ext uri="{A12FA001-AC4F-418D-AE19-62706E023703}">
                      <ahyp:hlinkClr xmlns:ahyp="http://schemas.microsoft.com/office/drawing/2018/hyperlinkcolor" val="tx"/>
                    </a:ext>
                  </a:extLst>
                </a:hlinkClick>
              </a:rPr>
              <a:t>curriculum mapping</a:t>
            </a:r>
            <a:r>
              <a:rPr lang="en-US" sz="1600">
                <a:solidFill>
                  <a:schemeClr val="accent2"/>
                </a:solidFill>
                <a:ea typeface="Calibri"/>
                <a:cs typeface="Calibri"/>
              </a:rPr>
              <a:t> </a:t>
            </a:r>
            <a:r>
              <a:rPr lang="en-US" sz="1600">
                <a:ea typeface="Calibri"/>
                <a:cs typeface="Calibri"/>
              </a:rPr>
              <a:t>t</a:t>
            </a:r>
            <a:r>
              <a:rPr lang="en-US" sz="1600"/>
              <a:t>o show which learning goals are covered in their rotations and provide a resource to help trainees plan their learning.</a:t>
            </a:r>
            <a:endParaRPr lang="en-US" sz="1600">
              <a:ea typeface="Calibri"/>
              <a:cs typeface="Calibri"/>
            </a:endParaRPr>
          </a:p>
          <a:p>
            <a:pPr>
              <a:spcBef>
                <a:spcPts val="1800"/>
              </a:spcBef>
            </a:pPr>
            <a:endParaRPr lang="en-US" sz="1600">
              <a:ea typeface="Calibri"/>
              <a:cs typeface="Calibri"/>
            </a:endParaRPr>
          </a:p>
        </p:txBody>
      </p:sp>
    </p:spTree>
    <p:extLst>
      <p:ext uri="{BB962C8B-B14F-4D97-AF65-F5344CB8AC3E}">
        <p14:creationId xmlns:p14="http://schemas.microsoft.com/office/powerpoint/2010/main" val="21246516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6" ma:contentTypeDescription="Create a new document." ma:contentTypeScope="" ma:versionID="52c29fbb8a3c128a88b5a82e9bca32c3">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cdd05d38bc2679cbfce4694753316930"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CEF10AA-2B8B-4CFB-9B43-46B2F72DB037}">
  <ds:schemaRefs>
    <ds:schemaRef ds:uri="http://schemas.microsoft.com/sharepoint/v3/contenttype/forms"/>
  </ds:schemaRefs>
</ds:datastoreItem>
</file>

<file path=customXml/itemProps2.xml><?xml version="1.0" encoding="utf-8"?>
<ds:datastoreItem xmlns:ds="http://schemas.openxmlformats.org/officeDocument/2006/customXml" ds:itemID="{98D4E31D-F4B2-47D2-AAD8-D68224ABC6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45df18-1b1a-499d-90c6-d04be75f9f9a"/>
    <ds:schemaRef ds:uri="0b77cf3b-53b0-4276-95d6-69a9c81ff5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828305-EE30-498F-A162-22DAD1C7C4D2}">
  <ds:schemaRefs>
    <ds:schemaRef ds:uri="http://schemas.openxmlformats.org/package/2006/metadata/core-properties"/>
    <ds:schemaRef ds:uri="http://purl.org/dc/terms/"/>
    <ds:schemaRef ds:uri="http://schemas.microsoft.com/office/infopath/2007/PartnerControls"/>
    <ds:schemaRef ds:uri="http://purl.org/dc/dcmitype/"/>
    <ds:schemaRef ds:uri="http://www.w3.org/XML/1998/namespace"/>
    <ds:schemaRef ds:uri="http://purl.org/dc/elements/1.1/"/>
    <ds:schemaRef ds:uri="http://schemas.microsoft.com/office/2006/metadata/properties"/>
    <ds:schemaRef ds:uri="http://schemas.microsoft.com/office/2006/documentManagement/types"/>
    <ds:schemaRef ds:uri="0b77cf3b-53b0-4276-95d6-69a9c81ff526"/>
    <ds:schemaRef ds:uri="8a45df18-1b1a-499d-90c6-d04be75f9f9a"/>
  </ds:schemaRefs>
</ds:datastoreItem>
</file>

<file path=docProps/app.xml><?xml version="1.0" encoding="utf-8"?>
<Properties xmlns="http://schemas.openxmlformats.org/officeDocument/2006/extended-properties" xmlns:vt="http://schemas.openxmlformats.org/officeDocument/2006/docPropsVTypes">
  <TotalTime>9</TotalTime>
  <Words>3601</Words>
  <Application>Microsoft Office PowerPoint</Application>
  <PresentationFormat>Widescreen</PresentationFormat>
  <Paragraphs>556</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ATCR Theme</vt:lpstr>
      <vt:lpstr>Introduction to the new curriculum  2026 implementation – Advanced Training: Sleep Medicine  (Paediatrics &amp; Child Health)</vt:lpstr>
      <vt:lpstr>PowerPoint Presentation</vt:lpstr>
      <vt:lpstr>PowerPoint Presentation</vt:lpstr>
      <vt:lpstr>The new curricula  </vt:lpstr>
      <vt:lpstr>Framework overview </vt:lpstr>
      <vt:lpstr>Curriculum documents </vt:lpstr>
      <vt:lpstr>Learning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Rating scales</vt:lpstr>
      <vt:lpstr>PowerPoint Presentation</vt:lpstr>
      <vt:lpstr>PowerPoint Presentation</vt:lpstr>
      <vt:lpstr>PowerPoint Presentation</vt:lpstr>
      <vt:lpstr>Education policy</vt:lpstr>
      <vt:lpstr>Next steps for new ATs </vt:lpstr>
      <vt:lpstr>PowerPoint Presentation</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lastModifiedBy>Sarah Buxton</cp:lastModifiedBy>
  <cp:revision>7</cp:revision>
  <cp:lastPrinted>2019-03-29T01:57:58Z</cp:lastPrinted>
  <dcterms:created xsi:type="dcterms:W3CDTF">2016-05-05T00:00:36Z</dcterms:created>
  <dcterms:modified xsi:type="dcterms:W3CDTF">2025-11-06T04:51:09Z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