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91" r:id="rId10"/>
    <p:sldId id="2147481453" r:id="rId11"/>
    <p:sldId id="2147481469" r:id="rId12"/>
    <p:sldId id="2147481495" r:id="rId13"/>
    <p:sldId id="2147481470" r:id="rId14"/>
    <p:sldId id="2147481484" r:id="rId15"/>
    <p:sldId id="2147481485" r:id="rId16"/>
    <p:sldId id="2147481458" r:id="rId17"/>
    <p:sldId id="2147481467" r:id="rId18"/>
    <p:sldId id="2147481490" r:id="rId19"/>
    <p:sldId id="2147481492" r:id="rId20"/>
    <p:sldId id="2147481448" r:id="rId21"/>
    <p:sldId id="261" r:id="rId22"/>
    <p:sldId id="2147481474" r:id="rId23"/>
    <p:sldId id="2147481450" r:id="rId24"/>
    <p:sldId id="2147481442" r:id="rId25"/>
    <p:sldId id="2147481493"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2B"/>
    <a:srgbClr val="CB972B"/>
    <a:srgbClr val="99720F"/>
    <a:srgbClr val="F9E8BD"/>
    <a:srgbClr val="F1CD73"/>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10A43-4043-41CA-AC23-63440785085D}" v="7" dt="2025-10-22T03:17:06.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Sleep Medicine (AM),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Sleep Medicine </a:t>
            </a:r>
            <a:br>
              <a:rPr lang="en-US" sz="2400" dirty="0">
                <a:solidFill>
                  <a:schemeClr val="accent2"/>
                </a:solidFill>
              </a:rPr>
            </a:br>
            <a:r>
              <a:rPr lang="en-US" sz="2400" dirty="0">
                <a:solidFill>
                  <a:schemeClr val="accent2"/>
                </a:solidFill>
              </a:rPr>
              <a:t>(Adult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a:ea typeface="+mj-ea"/>
                <a:cs typeface="+mj-cs"/>
              </a:rPr>
              <a:t>Learning and assessment programs </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Requirements over the course of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training application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Complete at least 36 months FTE training - 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Research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logbook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national or international scientific meeting</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12 learning captures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12 observation captures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 rotation plan (per rotation)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4 progress reports</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Sleep related movement disorders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Parasomnia </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Sleep related movement disorders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a:rPr>
              <a:t>Parasomnia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601151"/>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Sleep Medicine (AM) 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Meeting attendance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Procedural logbook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capture data about and reflect on specific workplace experiences.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491674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8437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4182831030"/>
              </p:ext>
            </p:extLst>
          </p:nvPr>
        </p:nvGraphicFramePr>
        <p:xfrm>
          <a:off x="691753" y="1152674"/>
          <a:ext cx="10640051" cy="544969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336991487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dirty="0">
                          <a:solidFill>
                            <a:schemeClr val="accent2"/>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marL="0" indent="0">
                        <a:lnSpc>
                          <a:spcPct val="115000"/>
                        </a:lnSpc>
                        <a:spcBef>
                          <a:spcPts val="200"/>
                        </a:spcBef>
                        <a:spcAft>
                          <a:spcPts val="100"/>
                        </a:spcAft>
                        <a:buFont typeface="+mj-lt"/>
                        <a:buNone/>
                      </a:pPr>
                      <a:r>
                        <a:rPr lang="en-AU"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 Team leadership</a:t>
                      </a:r>
                      <a:r>
                        <a:rPr lang="en-AU"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Lead a team of health professionals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marL="0" indent="0">
                        <a:lnSpc>
                          <a:spcPct val="115000"/>
                        </a:lnSpc>
                        <a:spcBef>
                          <a:spcPts val="200"/>
                        </a:spcBef>
                        <a:spcAft>
                          <a:spcPts val="100"/>
                        </a:spcAft>
                        <a:buFont typeface="+mj-lt"/>
                        <a:buNone/>
                      </a:pPr>
                      <a:r>
                        <a:rPr lang="en-AU"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 Supervision and teaching</a:t>
                      </a:r>
                      <a:r>
                        <a:rPr lang="en-AU"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Supervise and teach professional colleagues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marL="0" indent="0">
                        <a:lnSpc>
                          <a:spcPct val="115000"/>
                        </a:lnSpc>
                        <a:spcBef>
                          <a:spcPts val="200"/>
                        </a:spcBef>
                        <a:spcAft>
                          <a:spcPts val="100"/>
                        </a:spcAft>
                        <a:buFont typeface="+mj-lt"/>
                        <a:buNone/>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 Quality improvement:</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Identify and address failures in health care delivery</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marL="0" indent="0">
                        <a:lnSpc>
                          <a:spcPct val="115000"/>
                        </a:lnSpc>
                        <a:spcBef>
                          <a:spcPts val="200"/>
                        </a:spcBef>
                        <a:spcAft>
                          <a:spcPts val="200"/>
                        </a:spcAft>
                        <a:buFont typeface="+mj-lt"/>
                        <a:buNone/>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 Clinical assessment and management: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Clinically assess and manage the ongoing care of patients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marL="0" indent="0">
                        <a:lnSpc>
                          <a:spcPct val="115000"/>
                        </a:lnSpc>
                        <a:spcBef>
                          <a:spcPts val="200"/>
                        </a:spcBef>
                        <a:spcAft>
                          <a:spcPts val="200"/>
                        </a:spcAft>
                        <a:buFont typeface="+mj-lt"/>
                        <a:buNone/>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 Management of transitions in care: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 transition of patient care between health professionals, providers, and contexts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marL="0" indent="0">
                        <a:lnSpc>
                          <a:spcPct val="115000"/>
                        </a:lnSpc>
                        <a:spcBef>
                          <a:spcPts val="200"/>
                        </a:spcBef>
                        <a:spcAft>
                          <a:spcPts val="200"/>
                        </a:spcAft>
                        <a:buFont typeface="+mj-lt"/>
                        <a:buNone/>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 Longitudinal care: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 and coordinate longitudinal care of patients with chronic illness, disability, and/or long-term health issues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marL="0" indent="0">
                        <a:lnSpc>
                          <a:spcPct val="115000"/>
                        </a:lnSpc>
                        <a:spcBef>
                          <a:spcPts val="200"/>
                        </a:spcBef>
                        <a:spcAft>
                          <a:spcPts val="200"/>
                        </a:spcAft>
                        <a:buFont typeface="+mj-lt"/>
                        <a:buNone/>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 Communication with patients: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Discuss diagnoses and management plans with patients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marL="0" indent="0">
                        <a:lnSpc>
                          <a:spcPct val="115000"/>
                        </a:lnSpc>
                        <a:spcBef>
                          <a:spcPts val="200"/>
                        </a:spcBef>
                        <a:spcAft>
                          <a:spcPts val="200"/>
                        </a:spcAft>
                        <a:buFont typeface="+mj-lt"/>
                        <a:buNone/>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 Prescribing: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Prescribe therapies tailored to patients’ needs and conditions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marL="228600" indent="-228600">
                        <a:lnSpc>
                          <a:spcPct val="115000"/>
                        </a:lnSpc>
                        <a:spcBef>
                          <a:spcPts val="200"/>
                        </a:spcBef>
                        <a:spcAft>
                          <a:spcPts val="200"/>
                        </a:spcAft>
                        <a:buFont typeface="+mj-lt"/>
                        <a:buAutoNum type="arabicPeriod" startAt="10"/>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Investigations: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Select, organise, and interpret investigations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marL="228600" indent="-228600">
                        <a:lnSpc>
                          <a:spcPct val="115000"/>
                        </a:lnSpc>
                        <a:spcBef>
                          <a:spcPts val="200"/>
                        </a:spcBef>
                        <a:spcAft>
                          <a:spcPts val="200"/>
                        </a:spcAft>
                        <a:buFont typeface="+mj-lt"/>
                        <a:buAutoNum type="arabicPeriod" startAt="11"/>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Clinic management and procedures: </a:t>
                      </a:r>
                      <a:r>
                        <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 an outpatient clinic and plan, prepare for, perform, and provide aftercare for important practical procedures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p>
                      <a:pPr marL="0" marR="0" lvl="0" indent="0" algn="ctr" defTabSz="914400" rtl="0" eaLnBrk="1" fontAlgn="auto" latinLnBrk="0" hangingPunct="1">
                        <a:lnSpc>
                          <a:spcPct val="115000"/>
                        </a:lnSpc>
                        <a:spcBef>
                          <a:spcPts val="200"/>
                        </a:spcBef>
                        <a:spcAft>
                          <a:spcPts val="200"/>
                        </a:spcAft>
                        <a:buClrTx/>
                        <a:buSzTx/>
                        <a:buFontTx/>
                        <a:buNone/>
                        <a:tabLst/>
                        <a:defRPr/>
                      </a:pP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marL="228600" indent="-228600">
                        <a:lnSpc>
                          <a:spcPct val="115000"/>
                        </a:lnSpc>
                        <a:spcBef>
                          <a:spcPts val="200"/>
                        </a:spcBef>
                        <a:spcAft>
                          <a:spcPts val="200"/>
                        </a:spcAft>
                        <a:buFont typeface="+mj-lt"/>
                        <a:buAutoNum type="arabicPeriod" startAt="12"/>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Scientific foundations of Sleep Medicine (including investigations and measurements)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marL="228600" indent="-228600">
                        <a:lnSpc>
                          <a:spcPct val="115000"/>
                        </a:lnSpc>
                        <a:spcBef>
                          <a:spcPts val="200"/>
                        </a:spcBef>
                        <a:spcAft>
                          <a:spcPts val="200"/>
                        </a:spcAft>
                        <a:buFont typeface="+mj-lt"/>
                        <a:buAutoNum type="arabicPeriod" startAt="13"/>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Sleep related breathing disorders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marL="228600" indent="-228600">
                        <a:lnSpc>
                          <a:spcPct val="115000"/>
                        </a:lnSpc>
                        <a:spcBef>
                          <a:spcPts val="200"/>
                        </a:spcBef>
                        <a:spcAft>
                          <a:spcPts val="200"/>
                        </a:spcAft>
                        <a:buFont typeface="+mj-lt"/>
                        <a:buAutoNum type="arabicPeriod" startAt="14"/>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Central disorders of hypersomnolence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marL="228600" indent="-228600">
                        <a:lnSpc>
                          <a:spcPct val="115000"/>
                        </a:lnSpc>
                        <a:spcBef>
                          <a:spcPts val="200"/>
                        </a:spcBef>
                        <a:spcAft>
                          <a:spcPts val="200"/>
                        </a:spcAft>
                        <a:buFont typeface="+mj-lt"/>
                        <a:buAutoNum type="arabicPeriod" startAt="15"/>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Sleep related movement disorders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marL="228600" indent="-228600">
                        <a:lnSpc>
                          <a:spcPct val="115000"/>
                        </a:lnSpc>
                        <a:spcBef>
                          <a:spcPts val="200"/>
                        </a:spcBef>
                        <a:spcAft>
                          <a:spcPts val="200"/>
                        </a:spcAft>
                        <a:buFont typeface="+mj-lt"/>
                        <a:buAutoNum type="arabicPeriod" startAt="16"/>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Parasomnia</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marL="228600" indent="-228600">
                        <a:lnSpc>
                          <a:spcPct val="115000"/>
                        </a:lnSpc>
                        <a:spcBef>
                          <a:spcPts val="200"/>
                        </a:spcBef>
                        <a:spcAft>
                          <a:spcPts val="200"/>
                        </a:spcAft>
                        <a:buFont typeface="+mj-lt"/>
                        <a:buAutoNum type="arabicPeriod" startAt="17"/>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Insomnia</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marL="228600" indent="-228600">
                        <a:lnSpc>
                          <a:spcPct val="115000"/>
                        </a:lnSpc>
                        <a:spcBef>
                          <a:spcPts val="200"/>
                        </a:spcBef>
                        <a:spcAft>
                          <a:spcPts val="200"/>
                        </a:spcAft>
                        <a:buFont typeface="+mj-lt"/>
                        <a:buAutoNum type="arabicPeriod" startAt="18"/>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Circadian Disorders of the Sleep-Wake Cycle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Sleep Medicine (AM)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AC46EBB4-A090-E32C-F8ED-C5FDA9248288}"/>
              </a:ext>
            </a:extLst>
          </p:cNvPr>
          <p:cNvPicPr>
            <a:picLocks noChangeAspect="1"/>
          </p:cNvPicPr>
          <p:nvPr/>
        </p:nvPicPr>
        <p:blipFill>
          <a:blip r:embed="rId6"/>
          <a:stretch>
            <a:fillRect/>
          </a:stretch>
        </p:blipFill>
        <p:spPr>
          <a:xfrm>
            <a:off x="1318970" y="1579469"/>
            <a:ext cx="3909014" cy="1075406"/>
          </a:xfrm>
          <a:prstGeom prst="rect">
            <a:avLst/>
          </a:prstGeom>
        </p:spPr>
      </p:pic>
      <p:pic>
        <p:nvPicPr>
          <p:cNvPr id="9" name="Picture 8">
            <a:extLst>
              <a:ext uri="{FF2B5EF4-FFF2-40B4-BE49-F238E27FC236}">
                <a16:creationId xmlns:a16="http://schemas.microsoft.com/office/drawing/2014/main" id="{3AAE5301-E687-E5D0-56C2-E97552279BFC}"/>
              </a:ext>
            </a:extLst>
          </p:cNvPr>
          <p:cNvPicPr>
            <a:picLocks noChangeAspect="1"/>
          </p:cNvPicPr>
          <p:nvPr/>
        </p:nvPicPr>
        <p:blipFill>
          <a:blip r:embed="rId6"/>
          <a:stretch>
            <a:fillRect/>
          </a:stretch>
        </p:blipFill>
        <p:spPr>
          <a:xfrm>
            <a:off x="6796818" y="1642516"/>
            <a:ext cx="3909014" cy="1075406"/>
          </a:xfrm>
          <a:prstGeom prst="rect">
            <a:avLst/>
          </a:prstGeom>
        </p:spPr>
      </p:pic>
    </p:spTree>
    <p:extLst>
      <p:ext uri="{BB962C8B-B14F-4D97-AF65-F5344CB8AC3E}">
        <p14:creationId xmlns:p14="http://schemas.microsoft.com/office/powerpoint/2010/main" val="16444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Sleep Medicine (AM) </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74B9CD2B-5631-05A3-B098-CC1857A26EBE}"/>
              </a:ext>
            </a:extLst>
          </p:cNvPr>
          <p:cNvPicPr>
            <a:picLocks noChangeAspect="1"/>
          </p:cNvPicPr>
          <p:nvPr/>
        </p:nvPicPr>
        <p:blipFill>
          <a:blip r:embed="rId3"/>
          <a:stretch>
            <a:fillRect/>
          </a:stretch>
        </p:blipFill>
        <p:spPr>
          <a:xfrm>
            <a:off x="4462759" y="1176145"/>
            <a:ext cx="4825992" cy="4900620"/>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Sleep Medicine (AM), is tasked with managing a 40-year-old patient presenting with fatigue and difficulty maintaining sleep, and a history of chronic insomnia.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2155923"/>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 </a:t>
              </a:r>
            </a:p>
            <a:p>
              <a:pPr marL="214313" indent="-214313">
                <a:buFont typeface="Arial" panose="020B0604020202020204" pitchFamily="34" charset="0"/>
                <a:buChar char="•"/>
              </a:pPr>
              <a:r>
                <a:rPr lang="en-US" sz="1200" dirty="0">
                  <a:solidFill>
                    <a:srgbClr val="384967"/>
                  </a:solidFill>
                </a:rPr>
                <a:t>07. Longitudinal care</a:t>
              </a:r>
            </a:p>
            <a:p>
              <a:pPr marL="214313" indent="-214313">
                <a:buFont typeface="Arial" panose="020B0604020202020204" pitchFamily="34" charset="0"/>
                <a:buChar char="•"/>
              </a:pPr>
              <a:r>
                <a:rPr lang="en-US" sz="1200" dirty="0">
                  <a:solidFill>
                    <a:srgbClr val="384967"/>
                  </a:solidFill>
                </a:rPr>
                <a:t>08. Communication with patients</a:t>
              </a:r>
            </a:p>
            <a:p>
              <a:pPr marL="214313" indent="-214313">
                <a:buFont typeface="Arial" panose="020B0604020202020204" pitchFamily="34" charset="0"/>
                <a:buChar char="•"/>
              </a:pPr>
              <a:r>
                <a:rPr lang="en-US" sz="1200" dirty="0">
                  <a:solidFill>
                    <a:srgbClr val="384967"/>
                  </a:solidFill>
                </a:rPr>
                <a:t>09. Prescribing</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12. Scientific foundations of sleep medicine (including investigations and measurements)</a:t>
              </a:r>
            </a:p>
            <a:p>
              <a:pPr marL="214313" indent="-214313">
                <a:buFont typeface="Arial" panose="020B0604020202020204" pitchFamily="34" charset="0"/>
                <a:buChar char="•"/>
              </a:pPr>
              <a:r>
                <a:rPr lang="en-US" sz="1200" dirty="0">
                  <a:solidFill>
                    <a:srgbClr val="384967"/>
                  </a:solidFill>
                  <a:cs typeface="Arial"/>
                </a:rPr>
                <a:t>17. Insomnia</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67E2D166-428C-4519-B633-F7B80B180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28305-EE30-498F-A162-22DAD1C7C4D2}">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0b77cf3b-53b0-4276-95d6-69a9c81ff526"/>
    <ds:schemaRef ds:uri="8a45df18-1b1a-499d-90c6-d04be75f9f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3594</Words>
  <Application>Microsoft Office PowerPoint</Application>
  <PresentationFormat>Widescreen</PresentationFormat>
  <Paragraphs>555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Sleep Medicine  (Adult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8</cp:revision>
  <cp:lastPrinted>2019-03-29T01:57:58Z</cp:lastPrinted>
  <dcterms:created xsi:type="dcterms:W3CDTF">2016-05-05T00:00:36Z</dcterms:created>
  <dcterms:modified xsi:type="dcterms:W3CDTF">2025-11-06T04:50:19Z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