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90" r:id="rId10"/>
    <p:sldId id="2147481453" r:id="rId11"/>
    <p:sldId id="2147481469" r:id="rId12"/>
    <p:sldId id="2147481495" r:id="rId13"/>
    <p:sldId id="2147481470" r:id="rId14"/>
    <p:sldId id="2147481484" r:id="rId15"/>
    <p:sldId id="2147481485" r:id="rId16"/>
    <p:sldId id="2147481458" r:id="rId17"/>
    <p:sldId id="2147481467" r:id="rId18"/>
    <p:sldId id="2147481489"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D73"/>
    <a:srgbClr val="E9B32B"/>
    <a:srgbClr val="CB972B"/>
    <a:srgbClr val="99720F"/>
    <a:srgbClr val="F9E8BD"/>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47690-8E63-46F5-BC5C-87A57933C96D}" v="7" dt="2025-10-22T03:14:33.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Respiratory Medicine (PCH),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Respiratory Medicine </a:t>
            </a:r>
            <a:br>
              <a:rPr lang="en-US" sz="2400" dirty="0">
                <a:solidFill>
                  <a:schemeClr val="accent2"/>
                </a:solidFill>
              </a:rPr>
            </a:br>
            <a:r>
              <a:rPr lang="en-US" sz="2400" dirty="0">
                <a:solidFill>
                  <a:schemeClr val="accent2"/>
                </a:solidFill>
              </a:rPr>
              <a:t>(</a:t>
            </a:r>
            <a:r>
              <a:rPr lang="en-US" sz="2400" dirty="0" err="1">
                <a:solidFill>
                  <a:schemeClr val="accent2"/>
                </a:solidFill>
              </a:rPr>
              <a:t>Paediatrics</a:t>
            </a:r>
            <a:r>
              <a:rPr lang="en-US" sz="2400" dirty="0">
                <a:solidFill>
                  <a:schemeClr val="accent2"/>
                </a:solidFill>
              </a:rPr>
              <a:t> &amp; Child Health)</a:t>
            </a:r>
            <a:endParaRPr lang="en-AU" sz="3200" dirty="0">
              <a:solidFill>
                <a:schemeClr val="accent2"/>
              </a:solidFill>
              <a:highlight>
                <a:srgbClr val="FFFF00"/>
              </a:highlight>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a:ea typeface="+mj-ea"/>
                <a:cs typeface="+mj-cs"/>
              </a:rPr>
              <a:t>Learning and assessment programs </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Requirements over the course of training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 training application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Complete at least 36 months FTE training - 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Arial"/>
              </a:rPr>
              <a:t>Complete developmental and psychosocial training</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Research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 logbook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 national or international scientific meeting</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12 learning captures  </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12 observation captures  </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 rotation plan (per rotation) </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4 progress reports</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Learning and assessment activities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Progress report   </a:t>
              </a:r>
              <a:endParaRPr kumimoji="0" lang="en-AU" sz="1200" b="0" i="0" u="none" strike="noStrike" kern="1200" cap="none" spc="0" normalizeH="0" baseline="0" noProof="0">
                <a:ln>
                  <a:noFill/>
                </a:ln>
                <a:solidFill>
                  <a:prstClr val="black"/>
                </a:solidFill>
                <a:effectLst/>
                <a:uLnTx/>
                <a:uFillTx/>
                <a:latin typeface="Aptos"/>
                <a:ea typeface="+mn-ea"/>
                <a:cs typeface="+mn-c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Start role</a:t>
              </a:r>
              <a:endParaRPr kumimoji="0" lang="en-AU"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Learning and assessment activities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Progress report</a:t>
              </a:r>
              <a:endParaRPr kumimoji="0" lang="en-AU" sz="1200" b="0" i="0" u="none" strike="noStrike" kern="1200" cap="none" spc="0" normalizeH="0" baseline="0" noProof="0">
                <a:ln>
                  <a:noFill/>
                </a:ln>
                <a:solidFill>
                  <a:prstClr val="black"/>
                </a:solidFill>
                <a:effectLst/>
                <a:uLnTx/>
                <a:uFillTx/>
                <a:latin typeface="Aptos"/>
                <a:ea typeface="+mn-ea"/>
                <a:cs typeface="+mn-c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Learning and assessment activities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End of phase</a:t>
              </a:r>
              <a:endParaRPr kumimoji="0" lang="en-AU"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noFill/>
              <a:effectLst/>
              <a:uLnTx/>
              <a:uFillTx/>
              <a:latin typeface="Arial"/>
              <a:ea typeface="+mn-ea"/>
              <a:cs typeface="+mn-cs"/>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noFill/>
              <a:effectLst/>
              <a:uLnTx/>
              <a:uFillTx/>
              <a:latin typeface="Arial"/>
              <a:ea typeface="+mn-ea"/>
              <a:cs typeface="+mn-cs"/>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noFill/>
              <a:effectLst/>
              <a:uLnTx/>
              <a:uFillTx/>
              <a:latin typeface="Arial"/>
              <a:ea typeface="+mn-ea"/>
              <a:cs typeface="+mn-cs"/>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noFill/>
              <a:effectLst/>
              <a:uLnTx/>
              <a:uFillTx/>
              <a:latin typeface="Arial"/>
              <a:ea typeface="+mn-ea"/>
              <a:cs typeface="+mn-cs"/>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120627" y="184689"/>
            <a:ext cx="3989657"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TextBox 94">
              <a:extLst>
                <a:ext uri="{FF2B5EF4-FFF2-40B4-BE49-F238E27FC236}">
                  <a16:creationId xmlns:a16="http://schemas.microsoft.com/office/drawing/2014/main" id="{D9D9977C-207B-BD74-38FB-9D2332354CDA}"/>
                </a:ext>
              </a:extLst>
            </p:cNvPr>
            <p:cNvSpPr txBox="1"/>
            <p:nvPr/>
          </p:nvSpPr>
          <p:spPr>
            <a:xfrm>
              <a:off x="3730373" y="434655"/>
              <a:ext cx="3837042"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Quarter 1 (Q1)</a:t>
              </a:r>
              <a:endPar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Nominate and meet with 2 supervisors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Discuss learning opportunities and learning goals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Complete rotation plan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Complete learning and observation captures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Begin thinking about research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5" idx="3"/>
          </p:cNvCxnSpPr>
          <p:nvPr/>
        </p:nvCxnSpPr>
        <p:spPr>
          <a:xfrm flipV="1">
            <a:off x="6069278" y="625484"/>
            <a:ext cx="1083465" cy="586160"/>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6075036" y="1590004"/>
            <a:ext cx="1055056" cy="274734"/>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panose="020B0004020202020204" pitchFamily="34" charset="0"/>
                <a:ea typeface="+mn-ea"/>
                <a:cs typeface="+mn-cs"/>
              </a:rPr>
              <a:t>Learning goals</a:t>
            </a:r>
            <a:endParaRPr kumimoji="0" lang="en-AU" sz="11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panose="020B0004020202020204" pitchFamily="34" charset="0"/>
                <a:ea typeface="+mn-ea"/>
                <a:cs typeface="+mn-cs"/>
              </a:rPr>
              <a:t>Learning opportunities</a:t>
            </a:r>
            <a:endParaRPr kumimoji="0" lang="en-AU" sz="11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Professional behaviours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a:ea typeface="+mn-ea"/>
                <a:cs typeface="+mn-cs"/>
              </a:rPr>
              <a:t>Team leadership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Clinical assessment and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a:ea typeface="+mn-ea"/>
                <a:cs typeface="+mn-cs"/>
              </a:rPr>
              <a:t>Airways, chest wall, and breathing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Chronic respiratory care</a:t>
            </a: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Ward rounds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Family meetings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Handovers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Teaching medical students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a:ea typeface="+mn-ea"/>
                <a:cs typeface="+mn-cs"/>
              </a:rPr>
              <a:t>Learning captures</a:t>
            </a:r>
            <a:endParaRPr kumimoji="0" lang="en-AU" sz="11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a:ea typeface="+mn-ea"/>
                <a:cs typeface="+mn-cs"/>
              </a:rPr>
              <a:t>Observation captures</a:t>
            </a:r>
            <a:endParaRPr kumimoji="0" lang="en-AU" sz="11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Professional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Airways, chest wall, and breathing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Team leadership </a:t>
            </a:r>
            <a:endPar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a:ea typeface="+mn-ea"/>
                <a:cs typeface="+mn-cs"/>
              </a:rPr>
              <a:t>Chronic respiratory care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Apply for program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Application approved</a:t>
            </a:r>
            <a:endParaRPr kumimoji="0" lang="en-AU"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mn-cs"/>
                </a:rPr>
                <a:t>End of phase progression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The Rotation Supervisor makes an overall progress recommendation at the end of the phase.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The Progress Review Panel make a progression decision based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Compliance with learning, teaching and assessment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Evidence of competence (assessment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0" y="575679"/>
            <a:ext cx="2094596"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84967"/>
                </a:solidFill>
                <a:effectLst/>
                <a:uLnTx/>
                <a:uFillTx/>
                <a:latin typeface="Georgia"/>
                <a:ea typeface="+mj-ea"/>
                <a:cs typeface="+mj-cs"/>
              </a:rPr>
              <a:t>Respiratory Medicine (PCH)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84967"/>
                </a:solidFill>
                <a:effectLst/>
                <a:uLnTx/>
                <a:uFillTx/>
                <a:latin typeface="Georgia"/>
                <a:ea typeface="+mj-ea"/>
                <a:cs typeface="+mj-cs"/>
              </a:rPr>
              <a:t>Example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84967"/>
                </a:solidFill>
                <a:effectLst/>
                <a:uLnTx/>
                <a:uFillTx/>
                <a:latin typeface="Georgia"/>
                <a:ea typeface="+mj-ea"/>
                <a:cs typeface="+mj-cs"/>
              </a:rPr>
              <a:t>Training Journey</a:t>
            </a:r>
            <a:endParaRPr kumimoji="0" lang="en-US" sz="2400" b="1" i="0" u="none" strike="noStrike" kern="1200" cap="none" spc="0" normalizeH="0" baseline="0" noProof="0" dirty="0">
              <a:ln>
                <a:noFill/>
              </a:ln>
              <a:solidFill>
                <a:srgbClr val="433E35"/>
              </a:solidFill>
              <a:effectLst/>
              <a:uLnTx/>
              <a:uFillTx/>
              <a:latin typeface="Georgia"/>
              <a:ea typeface="+mj-ea"/>
              <a:cs typeface="+mj-cs"/>
            </a:endParaRPr>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12 months core training – training setting 1</a:t>
            </a:r>
            <a:endParaRPr kumimoji="0" lang="en-AU"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Q1</a:t>
            </a:r>
            <a:endParaRPr kumimoji="0" lang="en-AU" sz="1100" b="0" i="0" u="none" strike="noStrike" kern="1200" cap="none" spc="0" normalizeH="0" baseline="0" noProof="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Q2</a:t>
            </a:r>
            <a:endParaRPr kumimoji="0" lang="en-AU" sz="11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Q3</a:t>
            </a:r>
            <a:endParaRPr kumimoji="0" lang="en-AU" sz="1100" b="0" i="0" u="none" strike="noStrike" kern="1200" cap="none" spc="0" normalizeH="0" baseline="0" noProof="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Q4</a:t>
            </a:r>
            <a:endParaRPr kumimoji="0" lang="en-AU" sz="1100" b="0" i="0" u="none" strike="noStrike" kern="1200" cap="none" spc="0" normalizeH="0" baseline="0" noProof="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Learning and assessment activities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Progress report   </a:t>
            </a:r>
            <a:endParaRPr kumimoji="0" lang="en-AU"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384967"/>
                </a:solidFill>
                <a:effectLst/>
                <a:uLnTx/>
                <a:uFillTx/>
                <a:latin typeface="Georgia" panose="02040502050405020303" pitchFamily="18" charset="0"/>
                <a:ea typeface="+mj-ea"/>
                <a:cs typeface="+mj-cs"/>
              </a:rPr>
              <a:t>Other learning and assessment requirements</a:t>
            </a:r>
            <a:endParaRPr kumimoji="0" lang="en-AU" sz="3100" b="1" i="0" u="none" strike="noStrike" kern="1200" cap="none" spc="0" normalizeH="0" baseline="50000" noProof="0" dirty="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Learning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Meeting attendance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4" name="TextBox 3">
            <a:extLst>
              <a:ext uri="{FF2B5EF4-FFF2-40B4-BE49-F238E27FC236}">
                <a16:creationId xmlns:a16="http://schemas.microsoft.com/office/drawing/2014/main" id="{B9573428-A8EA-196A-282A-A5C11E380FCB}"/>
              </a:ext>
            </a:extLst>
          </p:cNvPr>
          <p:cNvSpPr txBox="1"/>
          <p:nvPr/>
        </p:nvSpPr>
        <p:spPr>
          <a:xfrm>
            <a:off x="857287" y="1407482"/>
            <a:ext cx="2472323" cy="184665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Procedural logbook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Trainees capture data about and reflect on specific workplace experiences.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6" name="Freeform 2">
            <a:extLst>
              <a:ext uri="{FF2B5EF4-FFF2-40B4-BE49-F238E27FC236}">
                <a16:creationId xmlns:a16="http://schemas.microsoft.com/office/drawing/2014/main" id="{50EE65D7-0582-E49C-3185-1E1B3BCD6B10}"/>
              </a:ext>
            </a:extLst>
          </p:cNvPr>
          <p:cNvSpPr/>
          <p:nvPr/>
        </p:nvSpPr>
        <p:spPr>
          <a:xfrm>
            <a:off x="1330029" y="345652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6BDD5D72-D4C1-C9E7-8E78-F26CFA1633E2}"/>
              </a:ext>
            </a:extLst>
          </p:cNvPr>
          <p:cNvSpPr txBox="1"/>
          <p:nvPr/>
        </p:nvSpPr>
        <p:spPr>
          <a:xfrm>
            <a:off x="1025880" y="4962183"/>
            <a:ext cx="24723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 </a:t>
            </a:r>
            <a:r>
              <a:rPr kumimoji="0" lang="en-US" sz="1400" b="0" i="0" u="none" strike="noStrike" kern="1200" cap="none" spc="0" normalizeH="0" baseline="0" noProof="0" dirty="0">
                <a:ln>
                  <a:noFill/>
                </a:ln>
                <a:solidFill>
                  <a:srgbClr val="384967"/>
                </a:solidFill>
                <a:effectLst/>
                <a:uLnTx/>
                <a:uFillTx/>
                <a:latin typeface="Arial"/>
                <a:ea typeface="+mn-ea"/>
                <a:cs typeface="+mn-cs"/>
              </a:rPr>
              <a:t>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8530921" y="1407482"/>
            <a:ext cx="2969325" cy="252376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Research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A trainee-led study involving significant involvement in design, conduct and analysis.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8891772" y="4962183"/>
            <a:ext cx="224762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Research Project Supervisor</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6"/>
          <a:stretch>
            <a:fillRect/>
          </a:stretch>
        </p:blipFill>
        <p:spPr>
          <a:xfrm>
            <a:off x="5139030" y="3353563"/>
            <a:ext cx="1607794" cy="1278484"/>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088631" y="3285021"/>
            <a:ext cx="1853904" cy="14947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206971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1109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2553284306"/>
              </p:ext>
            </p:extLst>
          </p:nvPr>
        </p:nvGraphicFramePr>
        <p:xfrm>
          <a:off x="691753" y="905262"/>
          <a:ext cx="10640051" cy="5886063"/>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3703394736"/>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dirty="0">
                          <a:solidFill>
                            <a:schemeClr val="accent2"/>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Entry into training</a:t>
                      </a: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1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02. Team leadership: </a:t>
                      </a:r>
                      <a:r>
                        <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Lead a team of health professionals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1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03. Supervision and teaching: </a:t>
                      </a:r>
                      <a:r>
                        <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rPr>
                        <a:t>Supervise and teach professional colleagues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1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04. Quality Improvement: </a:t>
                      </a:r>
                      <a:r>
                        <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rPr>
                        <a:t>Identify and address failures in health care delivery</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05. Clinical assessment and management: </a:t>
                      </a:r>
                      <a:r>
                        <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Clinically assess and manage the ongoing care of patients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06. Management of transitions from paediatric to adult care: </a:t>
                      </a:r>
                      <a:r>
                        <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 transitions of patient care from paediatric to adult medicine</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07. Acute paediatric respiratory care: </a:t>
                      </a:r>
                      <a:r>
                        <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Assess and manage the care of acutely unwell paediatric respiratory patients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08. Longitudinal care of patients with chronic respiratory conditions, from birth to the adolescent and young adult: </a:t>
                      </a:r>
                      <a:r>
                        <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 and coordinate the longitudinal care of patients with complex respiratory conditions, including end-of-life</a:t>
                      </a: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09. Communication with patients and their parents/caregivers and other health professionals: </a:t>
                      </a:r>
                      <a:r>
                        <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Discuss diagnoses and management plans with patients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10. Prescribing: </a:t>
                      </a:r>
                      <a:r>
                        <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Prescribe therapies tailored to patients’ needs and conditions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11. Procedures: </a:t>
                      </a:r>
                      <a:r>
                        <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Plan, prepare for, perform, and provide aftercare </a:t>
                      </a:r>
                    </a:p>
                    <a:p>
                      <a:pPr>
                        <a:lnSpc>
                          <a:spcPct val="115000"/>
                        </a:lnSpc>
                        <a:spcBef>
                          <a:spcPts val="200"/>
                        </a:spcBef>
                        <a:spcAft>
                          <a:spcPts val="200"/>
                        </a:spcAft>
                      </a:pPr>
                      <a:r>
                        <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for important practical procedures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12. Investigations: </a:t>
                      </a:r>
                      <a:r>
                        <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Select, organise, and interpret investigations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13. Scientific foundations of paediatric respiratory medicine</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14. Acute respiratory care</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15. Chronic respiratory care</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16. Airways, chest wall and breathing</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17. Pulmonary and pleural disease</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18. Interstitial and diffuse lung disease, vasculitides, systemic diseases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Respiratory Medicine (PCH)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CA72FC4C-F9FB-A8E5-38D2-5CF7F55D7A06}"/>
              </a:ext>
            </a:extLst>
          </p:cNvPr>
          <p:cNvPicPr>
            <a:picLocks noChangeAspect="1"/>
          </p:cNvPicPr>
          <p:nvPr/>
        </p:nvPicPr>
        <p:blipFill>
          <a:blip r:embed="rId6"/>
          <a:stretch>
            <a:fillRect/>
          </a:stretch>
        </p:blipFill>
        <p:spPr>
          <a:xfrm>
            <a:off x="1288319" y="1618417"/>
            <a:ext cx="3990339" cy="1119029"/>
          </a:xfrm>
          <a:prstGeom prst="rect">
            <a:avLst/>
          </a:prstGeom>
        </p:spPr>
      </p:pic>
      <p:pic>
        <p:nvPicPr>
          <p:cNvPr id="9" name="Picture 8">
            <a:extLst>
              <a:ext uri="{FF2B5EF4-FFF2-40B4-BE49-F238E27FC236}">
                <a16:creationId xmlns:a16="http://schemas.microsoft.com/office/drawing/2014/main" id="{56E188C7-B159-6432-8102-722220B2BD22}"/>
              </a:ext>
            </a:extLst>
          </p:cNvPr>
          <p:cNvPicPr>
            <a:picLocks noChangeAspect="1"/>
          </p:cNvPicPr>
          <p:nvPr/>
        </p:nvPicPr>
        <p:blipFill>
          <a:blip r:embed="rId6"/>
          <a:stretch>
            <a:fillRect/>
          </a:stretch>
        </p:blipFill>
        <p:spPr>
          <a:xfrm>
            <a:off x="6791902" y="1622991"/>
            <a:ext cx="3990339" cy="1119029"/>
          </a:xfrm>
          <a:prstGeom prst="rect">
            <a:avLst/>
          </a:prstGeom>
        </p:spPr>
      </p:pic>
    </p:spTree>
    <p:extLst>
      <p:ext uri="{BB962C8B-B14F-4D97-AF65-F5344CB8AC3E}">
        <p14:creationId xmlns:p14="http://schemas.microsoft.com/office/powerpoint/2010/main" val="395575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dirty="0">
                <a:solidFill>
                  <a:srgbClr val="384967"/>
                </a:solidFill>
                <a:cs typeface="Arial"/>
              </a:rPr>
              <a:t>Respiratory Medicine (PCH) </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5" name="Picture 4">
            <a:extLst>
              <a:ext uri="{FF2B5EF4-FFF2-40B4-BE49-F238E27FC236}">
                <a16:creationId xmlns:a16="http://schemas.microsoft.com/office/drawing/2014/main" id="{53011694-5A9F-11D8-F566-42C900B2506E}"/>
              </a:ext>
            </a:extLst>
          </p:cNvPr>
          <p:cNvPicPr>
            <a:picLocks noChangeAspect="1"/>
          </p:cNvPicPr>
          <p:nvPr/>
        </p:nvPicPr>
        <p:blipFill>
          <a:blip r:embed="rId3"/>
          <a:stretch>
            <a:fillRect/>
          </a:stretch>
        </p:blipFill>
        <p:spPr>
          <a:xfrm>
            <a:off x="4658745" y="1010022"/>
            <a:ext cx="4436226" cy="5467350"/>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algn="ctr"/>
            <a:r>
              <a:rPr lang="en-US" sz="1400" i="1" dirty="0"/>
              <a:t>Dr Alex, an Advanced Trainee in Respiratory Medicine (AM), is tasked with managing a 2-year-old patient presenting with dyspnea and wheezing, later diagnosed as chronic lung disease of prematurity.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11930" y="3011291"/>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behaviour</a:t>
              </a: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437689" y="4022730"/>
            <a:ext cx="3316620" cy="2709919"/>
            <a:chOff x="5883649" y="2956456"/>
            <a:chExt cx="3064878" cy="235463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1363868"/>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05. Clinical assessment and management </a:t>
              </a:r>
            </a:p>
            <a:p>
              <a:pPr marL="214313" indent="-214313">
                <a:buFont typeface="Arial" panose="020B0604020202020204" pitchFamily="34" charset="0"/>
                <a:buChar char="•"/>
              </a:pPr>
              <a:r>
                <a:rPr lang="en-US" sz="1200" dirty="0">
                  <a:solidFill>
                    <a:srgbClr val="384967"/>
                  </a:solidFill>
                </a:rPr>
                <a:t>08. Longitudinal care of patients with chronic respiratory conditions, from birth to the adolescent and young adult</a:t>
              </a:r>
            </a:p>
            <a:p>
              <a:pPr marL="214313" indent="-214313">
                <a:buFont typeface="Arial" panose="020B0604020202020204" pitchFamily="34" charset="0"/>
                <a:buChar char="•"/>
              </a:pPr>
              <a:r>
                <a:rPr lang="en-US" sz="1200" dirty="0">
                  <a:solidFill>
                    <a:srgbClr val="384967"/>
                  </a:solidFill>
                </a:rPr>
                <a:t>09. Communication with patients and their parents/caregivers and other health professionals</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49136" y="3082956"/>
            <a:ext cx="4139664" cy="1880299"/>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cs typeface="Arial"/>
                </a:rPr>
                <a:t>13. Scientific foundations of paediatric respiratory medicine</a:t>
              </a:r>
            </a:p>
            <a:p>
              <a:pPr marL="214313" indent="-214313">
                <a:buFont typeface="Arial" panose="020B0604020202020204" pitchFamily="34" charset="0"/>
                <a:buChar char="•"/>
              </a:pPr>
              <a:r>
                <a:rPr lang="en-US" sz="1200" dirty="0">
                  <a:solidFill>
                    <a:srgbClr val="384967"/>
                  </a:solidFill>
                  <a:cs typeface="Arial"/>
                </a:rPr>
                <a:t>15. Chronic respiratory care </a:t>
              </a:r>
            </a:p>
            <a:p>
              <a:pPr marL="214313" indent="-214313">
                <a:buFont typeface="Arial" panose="020B0604020202020204" pitchFamily="34" charset="0"/>
                <a:buChar char="•"/>
              </a:pPr>
              <a:endParaRPr lang="en-US" sz="1200" dirty="0">
                <a:solidFill>
                  <a:srgbClr val="384967"/>
                </a:solidFill>
                <a:highlight>
                  <a:srgbClr val="FFFF00"/>
                </a:highlight>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A30315-EBB9-47FB-934A-B0F3E9153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828305-EE30-498F-A162-22DAD1C7C4D2}">
  <ds:schemaRefs>
    <ds:schemaRef ds:uri="0b77cf3b-53b0-4276-95d6-69a9c81ff526"/>
    <ds:schemaRef ds:uri="http://www.w3.org/XML/1998/namespace"/>
    <ds:schemaRef ds:uri="http://purl.org/dc/elements/1.1/"/>
    <ds:schemaRef ds:uri="8a45df18-1b1a-499d-90c6-d04be75f9f9a"/>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TotalTime>
  <Words>3676</Words>
  <Application>Microsoft Office PowerPoint</Application>
  <PresentationFormat>Widescreen</PresentationFormat>
  <Paragraphs>557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Respiratory Medicine  (Paediatrics &amp; Child Health)</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9</cp:revision>
  <cp:lastPrinted>2019-03-29T01:57:58Z</cp:lastPrinted>
  <dcterms:created xsi:type="dcterms:W3CDTF">2016-05-05T00:00:36Z</dcterms:created>
  <dcterms:modified xsi:type="dcterms:W3CDTF">2025-11-06T04:49:27Z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