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90" r:id="rId10"/>
    <p:sldId id="2147481453" r:id="rId11"/>
    <p:sldId id="2147481469" r:id="rId12"/>
    <p:sldId id="2147481495" r:id="rId13"/>
    <p:sldId id="2147481470" r:id="rId14"/>
    <p:sldId id="2147481484" r:id="rId15"/>
    <p:sldId id="2147481485" r:id="rId16"/>
    <p:sldId id="2147481458" r:id="rId17"/>
    <p:sldId id="2147481467" r:id="rId18"/>
    <p:sldId id="2147481489"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90"/>
            <p14:sldId id="2147481453"/>
            <p14:sldId id="2147481469"/>
            <p14:sldId id="2147481495"/>
            <p14:sldId id="2147481470"/>
            <p14:sldId id="2147481484"/>
            <p14:sldId id="2147481485"/>
            <p14:sldId id="2147481458"/>
            <p14:sldId id="2147481467"/>
            <p14:sldId id="2147481489"/>
            <p14:sldId id="2147481491"/>
            <p14:sldId id="2147481448"/>
            <p14:sldId id="261"/>
            <p14:sldId id="2147481474"/>
            <p14:sldId id="2147481450"/>
            <p14:sldId id="2147481442"/>
            <p14:sldId id="2147481492"/>
          </p14:sldIdLst>
        </p14:section>
        <p14:section name="Default Section" id="{B97879F3-3672-4EEA-84A1-500F7F52C1E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FC560"/>
    <a:srgbClr val="E9B32B"/>
    <a:srgbClr val="99720F"/>
    <a:srgbClr val="CB972B"/>
    <a:srgbClr val="B3BFD5"/>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BD29F-B55C-4BA6-84DD-67B6028B63EB}" v="8" dt="2025-10-22T03:13:19.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Respiratory Medicine (AM),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Respiratory Medicine </a:t>
            </a:r>
            <a:br>
              <a:rPr lang="en-US" sz="2400" dirty="0">
                <a:solidFill>
                  <a:schemeClr val="accent2"/>
                </a:solidFill>
              </a:rPr>
            </a:br>
            <a:r>
              <a:rPr lang="en-US" sz="2400" dirty="0">
                <a:solidFill>
                  <a:schemeClr val="accent2"/>
                </a:solidFill>
              </a:rPr>
              <a:t>(Adult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Research project</a:t>
            </a:r>
          </a:p>
          <a:p>
            <a:pPr marL="285750" indent="-285750">
              <a:buFont typeface="Arial" panose="020B0604020202020204" pitchFamily="34" charset="0"/>
              <a:buChar char="•"/>
            </a:pPr>
            <a:r>
              <a:rPr lang="en-US" dirty="0"/>
              <a:t>1 logbook</a:t>
            </a:r>
          </a:p>
          <a:p>
            <a:pPr marL="285750" indent="-285750">
              <a:buFont typeface="Arial" panose="020B0604020202020204" pitchFamily="34" charset="0"/>
              <a:buChar char="•"/>
            </a:pPr>
            <a:r>
              <a:rPr lang="en-US" dirty="0"/>
              <a:t>1 national or international scientific meeting</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learning </a:t>
            </a:r>
            <a:r>
              <a:rPr lang="en-US" dirty="0"/>
              <a:t>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a:t>
            </a:r>
            <a:r>
              <a:rPr lang="en-US" dirty="0"/>
              <a:t>plan (per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120627" y="184689"/>
            <a:ext cx="3989657"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30373" y="434655"/>
              <a:ext cx="3837042"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5" idx="3"/>
          </p:cNvCxnSpPr>
          <p:nvPr/>
        </p:nvCxnSpPr>
        <p:spPr>
          <a:xfrm flipV="1">
            <a:off x="6069278" y="625484"/>
            <a:ext cx="1083465" cy="586160"/>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6075036" y="1590004"/>
            <a:ext cx="1055056" cy="274734"/>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dk1"/>
                </a:solidFill>
                <a:effectLst/>
                <a:latin typeface="Aptos"/>
              </a:rPr>
              <a:t>Chronic respiratory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dk1"/>
                </a:solidFill>
                <a:effectLst/>
                <a:latin typeface="Aptos"/>
              </a:rPr>
              <a:t>Pleural disorders</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dirty="0">
                <a:latin typeface="Aptos" panose="020B0004020202020204" pitchFamily="34" charset="0"/>
              </a:rPr>
              <a:t>M</a:t>
            </a:r>
            <a:r>
              <a:rPr lang="en-US" sz="900" b="0" i="0" kern="1200" dirty="0">
                <a:solidFill>
                  <a:schemeClr val="tx1"/>
                </a:solidFill>
                <a:effectLst/>
                <a:latin typeface="Aptos" panose="020B0004020202020204" pitchFamily="34" charset="0"/>
              </a:rPr>
              <a:t>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Pleural disorders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a:rPr>
              <a:t>Chronic respiratory care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0" y="575679"/>
            <a:ext cx="2094596"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Respiratory Medicine (AM)</a:t>
            </a:r>
          </a:p>
          <a:p>
            <a:r>
              <a:rPr lang="en-US" sz="2400" dirty="0">
                <a:solidFill>
                  <a:srgbClr val="384967"/>
                </a:solidFill>
                <a:latin typeface="Georgia"/>
              </a:rPr>
              <a:t>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dirty="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Meeting attendance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857287" y="1407482"/>
            <a:ext cx="2472323" cy="184665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Procedural logbook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5"/>
                </a:solidFill>
                <a:effectLst/>
                <a:uLnTx/>
                <a:uFillTx/>
                <a:latin typeface="Arial"/>
                <a:ea typeface="+mn-ea"/>
                <a:cs typeface="+mn-cs"/>
              </a:rPr>
              <a:t>Trainees capture data about and reflect on specific workplace experiences.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lt"/>
                <a:cs typeface="Arial"/>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1330029" y="345652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6BDD5D72-D4C1-C9E7-8E78-F26CFA1633E2}"/>
              </a:ext>
            </a:extLst>
          </p:cNvPr>
          <p:cNvSpPr txBox="1"/>
          <p:nvPr/>
        </p:nvSpPr>
        <p:spPr>
          <a:xfrm>
            <a:off x="1025880" y="4962183"/>
            <a:ext cx="247232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 </a:t>
            </a:r>
            <a:r>
              <a:rPr kumimoji="0" lang="en-US" sz="1400" b="0" i="0" u="none" strike="noStrike" kern="1200" cap="none" spc="0" normalizeH="0" baseline="0" noProof="0" dirty="0">
                <a:ln>
                  <a:noFill/>
                </a:ln>
                <a:solidFill>
                  <a:srgbClr val="384967"/>
                </a:solidFill>
                <a:effectLst/>
                <a:uLnTx/>
                <a:uFillTx/>
                <a:latin typeface="Arial"/>
                <a:ea typeface="+mn-ea"/>
                <a:cs typeface="+mn-cs"/>
              </a:rPr>
              <a:t>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8530921" y="1407482"/>
            <a:ext cx="2969325" cy="252376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891772" y="4962183"/>
            <a:ext cx="224762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When:</a:t>
            </a:r>
            <a:r>
              <a:rPr kumimoji="0" lang="en-US" sz="1400" b="0" i="0" u="none" strike="noStrike" kern="1200" cap="none" spc="0" normalizeH="0" baseline="0" noProof="0" dirty="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Trainee</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dirty="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5139030" y="3353563"/>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088631"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206971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624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748857714"/>
              </p:ext>
            </p:extLst>
          </p:nvPr>
        </p:nvGraphicFramePr>
        <p:xfrm>
          <a:off x="691753" y="1152674"/>
          <a:ext cx="10640051" cy="5535236"/>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158614172"/>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dirty="0">
                          <a:solidFill>
                            <a:schemeClr val="accent2"/>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1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02. Team leadership: </a:t>
                      </a:r>
                      <a:r>
                        <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rPr>
                        <a:t>Lead a team of health professionals</a:t>
                      </a: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1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03. Supervision and teaching: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Supervise and teach professional colleagues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1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04. Quality improvement: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Identify and address failures in health care delivery</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05. Clinical assessment and management: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Clinically assess and manage the ongoing care of patients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06. Management of transitions in care: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Manage transition of patient care between health professionals, providers, and contexts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07. Acute care: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Manage the early care of acutely unwell patients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08. Longitudinal care: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Manage and coordinate longitudinal care of patients with chronic illness, disability, and/or long-term health issues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09. Communication with patients: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Discuss diagnoses and management plans with patients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10. Prescribing: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Prescribe therapies tailored to patients’ needs and conditions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11. Procedures: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Plan, prepare for, perform, and provide aftercare for important practical procedures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12. Investigations: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Select, organise, and interpret investigations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13. Clinic management: </a:t>
                      </a:r>
                      <a:r>
                        <a:rPr lang="en-A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Manage an outpatient clinic</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kern="1200" dirty="0">
                          <a:solidFill>
                            <a:schemeClr val="tx1"/>
                          </a:solidFill>
                          <a:effectLst/>
                          <a:latin typeface="Arial" panose="020B0604020202020204" pitchFamily="34" charset="0"/>
                          <a:ea typeface="+mn-ea"/>
                          <a:cs typeface="Arial" panose="020B0604020202020204" pitchFamily="34" charset="0"/>
                        </a:rPr>
                        <a:t>14. Palliative care: </a:t>
                      </a:r>
                      <a:r>
                        <a:rPr lang="en-AU" sz="1100" kern="1200" dirty="0">
                          <a:solidFill>
                            <a:schemeClr val="tx1"/>
                          </a:solidFill>
                          <a:effectLst/>
                          <a:latin typeface="Arial" panose="020B0604020202020204" pitchFamily="34" charset="0"/>
                          <a:ea typeface="+mn-ea"/>
                          <a:cs typeface="Arial" panose="020B0604020202020204" pitchFamily="34" charset="0"/>
                        </a:rPr>
                        <a:t>Manage the care of patients at the end of their lives</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Scientific foundations of respiratory medicine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 Acute respiratory care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 Chronic respiratory care</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 Thoracic tumours, including mediastinal diseases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 Pleural disorders</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pPr>
                        <a:lnSpc>
                          <a:spcPct val="115000"/>
                        </a:lnSpc>
                        <a:spcBef>
                          <a:spcPts val="200"/>
                        </a:spcBef>
                        <a:spcAft>
                          <a:spcPts val="200"/>
                        </a:spcAft>
                      </a:pPr>
                      <a:r>
                        <a:rPr lang="en-AU"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Respiratory failure, including sleep disordered breathing</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 </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1772359"/>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a:buFont typeface="Wingdings" panose="05000000000000000000" pitchFamily="2" charset="2"/>
              <a:buChar char="ü"/>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Respiratory Medicine (AM)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52C3C55F-F6D3-E6CF-A317-CB3FFA4E2040}"/>
              </a:ext>
            </a:extLst>
          </p:cNvPr>
          <p:cNvPicPr>
            <a:picLocks noChangeAspect="1"/>
          </p:cNvPicPr>
          <p:nvPr/>
        </p:nvPicPr>
        <p:blipFill>
          <a:blip r:embed="rId6"/>
          <a:stretch>
            <a:fillRect/>
          </a:stretch>
        </p:blipFill>
        <p:spPr>
          <a:xfrm>
            <a:off x="1278793" y="1581922"/>
            <a:ext cx="3999865" cy="1110591"/>
          </a:xfrm>
          <a:prstGeom prst="rect">
            <a:avLst/>
          </a:prstGeom>
        </p:spPr>
      </p:pic>
      <p:pic>
        <p:nvPicPr>
          <p:cNvPr id="9" name="Picture 8">
            <a:extLst>
              <a:ext uri="{FF2B5EF4-FFF2-40B4-BE49-F238E27FC236}">
                <a16:creationId xmlns:a16="http://schemas.microsoft.com/office/drawing/2014/main" id="{7A0BFF21-6E8C-F0BB-B454-F31030B6C564}"/>
              </a:ext>
            </a:extLst>
          </p:cNvPr>
          <p:cNvPicPr>
            <a:picLocks noChangeAspect="1"/>
          </p:cNvPicPr>
          <p:nvPr/>
        </p:nvPicPr>
        <p:blipFill>
          <a:blip r:embed="rId6"/>
          <a:stretch>
            <a:fillRect/>
          </a:stretch>
        </p:blipFill>
        <p:spPr>
          <a:xfrm>
            <a:off x="6763092" y="1597335"/>
            <a:ext cx="3999865" cy="1110591"/>
          </a:xfrm>
          <a:prstGeom prst="rect">
            <a:avLst/>
          </a:prstGeom>
        </p:spPr>
      </p:pic>
    </p:spTree>
    <p:extLst>
      <p:ext uri="{BB962C8B-B14F-4D97-AF65-F5344CB8AC3E}">
        <p14:creationId xmlns:p14="http://schemas.microsoft.com/office/powerpoint/2010/main" val="317601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dirty="0">
                <a:solidFill>
                  <a:srgbClr val="384967"/>
                </a:solidFill>
                <a:cs typeface="Arial"/>
              </a:rPr>
              <a:t>Respiratory Medicine (AM)</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698329" y="781235"/>
            <a:ext cx="4783999"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5" name="Picture 4">
            <a:extLst>
              <a:ext uri="{FF2B5EF4-FFF2-40B4-BE49-F238E27FC236}">
                <a16:creationId xmlns:a16="http://schemas.microsoft.com/office/drawing/2014/main" id="{C14453A9-A4A5-D92A-FED8-5B54D7C379C9}"/>
              </a:ext>
            </a:extLst>
          </p:cNvPr>
          <p:cNvPicPr>
            <a:picLocks noChangeAspect="1"/>
          </p:cNvPicPr>
          <p:nvPr/>
        </p:nvPicPr>
        <p:blipFill>
          <a:blip r:embed="rId3"/>
          <a:stretch>
            <a:fillRect/>
          </a:stretch>
        </p:blipFill>
        <p:spPr>
          <a:xfrm>
            <a:off x="4989443" y="891166"/>
            <a:ext cx="4181061" cy="5705061"/>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738664"/>
          </a:xfrm>
          <a:prstGeom prst="rect">
            <a:avLst/>
          </a:prstGeom>
          <a:noFill/>
        </p:spPr>
        <p:txBody>
          <a:bodyPr wrap="square" lIns="91440" tIns="45720" rIns="91440" bIns="45720" rtlCol="0" anchor="t">
            <a:spAutoFit/>
          </a:bodyPr>
          <a:lstStyle/>
          <a:p>
            <a:pPr algn="ctr"/>
            <a:r>
              <a:rPr lang="en-US" sz="1400" i="1" dirty="0"/>
              <a:t>Dr Alex, an Advanced Trainee in Respiratory Medicine (AM), is tasked with managing a 32-year-old patient presenting with haemoptysis and chest pain, later diagnosed as a pulmonary embolism.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behaviour</a:t>
              </a: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1971257"/>
            <a:chOff x="5883649" y="2956456"/>
            <a:chExt cx="3064878" cy="171281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 </a:t>
              </a:r>
            </a:p>
            <a:p>
              <a:pPr marL="214313" indent="-214313">
                <a:buFont typeface="Arial" panose="020B0604020202020204" pitchFamily="34" charset="0"/>
                <a:buChar char="•"/>
              </a:pPr>
              <a:r>
                <a:rPr lang="en-US" sz="1200" dirty="0">
                  <a:solidFill>
                    <a:srgbClr val="384967"/>
                  </a:solidFill>
                </a:rPr>
                <a:t>07. Acute care </a:t>
              </a:r>
            </a:p>
            <a:p>
              <a:pPr marL="214313" indent="-214313">
                <a:buFont typeface="Arial" panose="020B0604020202020204" pitchFamily="34" charset="0"/>
                <a:buChar char="•"/>
              </a:pPr>
              <a:r>
                <a:rPr lang="en-US" sz="1200" dirty="0">
                  <a:solidFill>
                    <a:srgbClr val="384967"/>
                  </a:solidFill>
                </a:rPr>
                <a:t>09. Communication with patients </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8"/>
            <a:ext cx="4428989" cy="1695633"/>
            <a:chOff x="2956897" y="5043077"/>
            <a:chExt cx="4092816"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cs typeface="Arial"/>
                </a:rPr>
                <a:t>15. Scientific foundations of respiratory medicine</a:t>
              </a:r>
            </a:p>
            <a:p>
              <a:pPr marL="214313" indent="-214313">
                <a:buFont typeface="Arial" panose="020B0604020202020204" pitchFamily="34" charset="0"/>
                <a:buChar char="•"/>
              </a:pPr>
              <a:r>
                <a:rPr lang="en-US" sz="1200" dirty="0">
                  <a:solidFill>
                    <a:srgbClr val="384967"/>
                  </a:solidFill>
                  <a:cs typeface="Arial"/>
                </a:rPr>
                <a:t>16. Acute respiratory care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0b77cf3b-53b0-4276-95d6-69a9c81ff526"/>
    <ds:schemaRef ds:uri="8a45df18-1b1a-499d-90c6-d04be75f9f9a"/>
    <ds:schemaRef ds:uri="http://purl.org/dc/dcmitype/"/>
  </ds:schemaRefs>
</ds:datastoreItem>
</file>

<file path=customXml/itemProps2.xml><?xml version="1.0" encoding="utf-8"?>
<ds:datastoreItem xmlns:ds="http://schemas.openxmlformats.org/officeDocument/2006/customXml" ds:itemID="{B79B0F34-5857-40C8-B9D8-EE893F92D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369</TotalTime>
  <Words>3642</Words>
  <Application>Microsoft Office PowerPoint</Application>
  <PresentationFormat>Widescreen</PresentationFormat>
  <Paragraphs>565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Respiratory Medicine  (Adult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13</cp:revision>
  <cp:lastPrinted>2019-03-29T01:57:58Z</cp:lastPrinted>
  <dcterms:created xsi:type="dcterms:W3CDTF">2016-05-05T00:00:36Z</dcterms:created>
  <dcterms:modified xsi:type="dcterms:W3CDTF">2025-11-06T04:48:15Z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