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785" r:id="rId5"/>
  </p:sldMasterIdLst>
  <p:notesMasterIdLst>
    <p:notesMasterId r:id="rId28"/>
  </p:notesMasterIdLst>
  <p:handoutMasterIdLst>
    <p:handoutMasterId r:id="rId29"/>
  </p:handoutMasterIdLst>
  <p:sldIdLst>
    <p:sldId id="2147481456" r:id="rId6"/>
    <p:sldId id="2147481457" r:id="rId7"/>
    <p:sldId id="2147481475" r:id="rId8"/>
    <p:sldId id="2147481476" r:id="rId9"/>
    <p:sldId id="2147481477" r:id="rId10"/>
    <p:sldId id="2147481493" r:id="rId11"/>
    <p:sldId id="2147481453" r:id="rId12"/>
    <p:sldId id="2147481469" r:id="rId13"/>
    <p:sldId id="2147481495" r:id="rId14"/>
    <p:sldId id="2147481470" r:id="rId15"/>
    <p:sldId id="2147481484" r:id="rId16"/>
    <p:sldId id="2147481485" r:id="rId17"/>
    <p:sldId id="2147481491" r:id="rId18"/>
    <p:sldId id="2147481467" r:id="rId19"/>
    <p:sldId id="2147481488" r:id="rId20"/>
    <p:sldId id="2147481439" r:id="rId21"/>
    <p:sldId id="2147481448" r:id="rId22"/>
    <p:sldId id="261" r:id="rId23"/>
    <p:sldId id="2147481490" r:id="rId24"/>
    <p:sldId id="2147481450" r:id="rId25"/>
    <p:sldId id="2147481442" r:id="rId26"/>
    <p:sldId id="2147481494" r:id="rId27"/>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16A440-81A1-43C2-AD12-17483B22F937}">
          <p14:sldIdLst>
            <p14:sldId id="2147481456"/>
            <p14:sldId id="2147481457"/>
            <p14:sldId id="2147481475"/>
            <p14:sldId id="2147481476"/>
            <p14:sldId id="2147481477"/>
            <p14:sldId id="2147481493"/>
            <p14:sldId id="2147481453"/>
            <p14:sldId id="2147481469"/>
            <p14:sldId id="2147481495"/>
            <p14:sldId id="2147481470"/>
            <p14:sldId id="2147481484"/>
            <p14:sldId id="2147481485"/>
            <p14:sldId id="2147481491"/>
            <p14:sldId id="2147481467"/>
            <p14:sldId id="2147481488"/>
            <p14:sldId id="2147481439"/>
            <p14:sldId id="2147481448"/>
            <p14:sldId id="261"/>
            <p14:sldId id="2147481490"/>
            <p14:sldId id="2147481450"/>
            <p14:sldId id="2147481442"/>
            <p14:sldId id="2147481494"/>
          </p14:sldIdLst>
        </p14:section>
        <p14:section name="Default Section" id="{B97879F3-3672-4EEA-84A1-500F7F52C1E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DD4E5D29-839C-B95D-0060-461C27B5C299}" name="Katherine Deller" initials="KD" userId="S::katherine.deller@racp.edu.au::d26b8489-aec9-4b1d-840a-66f2b9645d87"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 id="{24FF19C7-FEDA-72A9-8275-AA128974B991}" name="Mona Saleh" initials="MS" userId="S::Mona.Saleh@racp.edu.au::c06044de-515d-4383-8c67-fbcc0ebc9c90" providerId="AD"/>
  <p188:author id="{490BA1E9-6699-5743-8C9F-B3F62B5C90A0}" name="Caroline Atkins" initials="CA" userId="S::caroline.atkins@racp.edu.au::73a213fa-5c86-4503-b2eb-552f2c24388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B32B"/>
    <a:srgbClr val="F1CD73"/>
    <a:srgbClr val="F9E8BD"/>
    <a:srgbClr val="CB972B"/>
    <a:srgbClr val="99720F"/>
    <a:srgbClr val="B3BFD5"/>
    <a:srgbClr val="005850"/>
    <a:srgbClr val="7F7F7F"/>
    <a:srgbClr val="384967"/>
    <a:srgbClr val="6880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39AC80-7CAA-408A-A2F2-60B89EA9EAD4}" v="7" dt="2025-10-22T03:08:00.6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8" y="6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557214"/>
          <a:ext cx="8402320" cy="1292850"/>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3112" y="620326"/>
        <a:ext cx="8276096" cy="1166626"/>
      </dsp:txXfrm>
    </dsp:sp>
    <dsp:sp modelId="{1E5D78C1-6F9F-4761-AFFB-3F2FEC6684AA}">
      <dsp:nvSpPr>
        <dsp:cNvPr id="0" name=""/>
        <dsp:cNvSpPr/>
      </dsp:nvSpPr>
      <dsp:spPr>
        <a:xfrm>
          <a:off x="0" y="2090168"/>
          <a:ext cx="8402320" cy="1292850"/>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3112" y="2153280"/>
        <a:ext cx="8276096" cy="1166626"/>
      </dsp:txXfrm>
    </dsp:sp>
    <dsp:sp modelId="{1FD26981-7F25-4E81-B95B-683E8A2A5C8E}">
      <dsp:nvSpPr>
        <dsp:cNvPr id="0" name=""/>
        <dsp:cNvSpPr/>
      </dsp:nvSpPr>
      <dsp:spPr>
        <a:xfrm>
          <a:off x="0" y="3593504"/>
          <a:ext cx="8402320" cy="1292850"/>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3112" y="3656616"/>
        <a:ext cx="8276096" cy="11666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5/11/2025</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5/11/2025</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learning.racp.edu.au/mod/videotime/view.php?id=44947&#820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dirty="0"/>
              <a:t>This information session is for trainees completing the Advanced Training: </a:t>
            </a:r>
            <a:r>
              <a:rPr lang="en-US" b="1" dirty="0"/>
              <a:t>Palliative Medicine (Paediatrics and Child Health), </a:t>
            </a:r>
            <a:r>
              <a:rPr lang="en-US" dirty="0"/>
              <a:t>as an introduction to the new curriculum.</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Here we have the learning and assessment programs information. Over the course of training, trainees are required to complete </a:t>
            </a:r>
            <a:r>
              <a:rPr lang="en-US" b="1"/>
              <a:t>36 </a:t>
            </a:r>
            <a:r>
              <a:rPr lang="en-US"/>
              <a:t>months of full time clinical experience, 1 rotation plan per rotation and a variety of learning courses. </a:t>
            </a:r>
          </a:p>
          <a:p>
            <a:r>
              <a:rPr lang="en-US"/>
              <a:t>Per phase of training,  there are assessment program requirements. Here we have outlined the requirements for the foundation year of training. </a:t>
            </a:r>
          </a:p>
          <a:p>
            <a:r>
              <a:rPr lang="en-US"/>
              <a:t>We will have a closer look at all the required tools over the next few slides.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10</a:t>
            </a:fld>
            <a:endParaRPr lang="en-AU"/>
          </a:p>
        </p:txBody>
      </p:sp>
    </p:spTree>
    <p:extLst>
      <p:ext uri="{BB962C8B-B14F-4D97-AF65-F5344CB8AC3E}">
        <p14:creationId xmlns:p14="http://schemas.microsoft.com/office/powerpoint/2010/main" val="3133742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420724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does this all come together? </a:t>
            </a:r>
          </a:p>
          <a:p>
            <a:r>
              <a:rPr lang="en-US"/>
              <a:t>This is the overall journey of an Advanced Trainee over a phase of training. In this example, the trainee is completing 4 quarters over their phase of training. Looking at their first quarter, you can see the learning and assessment activities that take place. These activities are conducted in each quarter, with the addition of a Phase Progress report check-in point in quarter 2 and the Phase Progress Report in quarter 4 that brings together the evidence from the phase. The rotation supervisor reviews the information and makes a progression decision which is forwarded to the Progress Review Panel for a decision. </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12</a:t>
            </a:fld>
            <a:endParaRPr lang="en-AU"/>
          </a:p>
        </p:txBody>
      </p:sp>
    </p:spTree>
    <p:extLst>
      <p:ext uri="{BB962C8B-B14F-4D97-AF65-F5344CB8AC3E}">
        <p14:creationId xmlns:p14="http://schemas.microsoft.com/office/powerpoint/2010/main" val="18522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a:ea typeface="Calibri"/>
                <a:cs typeface="Calibri"/>
              </a:rPr>
              <a:t>As per our overall learning journey, in each rotation, steps 2, 3 and 4 are repeated. This cycle is planning learning using the Rotation Plan, demonstrating achievement towards learning goals via the assessment tools and being rated by a Rotation Supervisor in a </a:t>
            </a:r>
            <a:r>
              <a:rPr lang="en-US">
                <a:solidFill>
                  <a:srgbClr val="000000"/>
                </a:solidFill>
                <a:latin typeface="Calibri"/>
                <a:ea typeface="Calibri"/>
                <a:cs typeface="Calibri"/>
              </a:rPr>
              <a:t>progress</a:t>
            </a:r>
            <a:r>
              <a:rPr lang="en-US" b="0" i="0" u="none" strike="noStrike">
                <a:solidFill>
                  <a:srgbClr val="000000"/>
                </a:solidFill>
                <a:effectLst/>
                <a:latin typeface="Calibri"/>
                <a:ea typeface="Calibri"/>
                <a:cs typeface="Calibri"/>
              </a:rPr>
              <a:t> </a:t>
            </a:r>
            <a:r>
              <a:rPr lang="en-US">
                <a:solidFill>
                  <a:srgbClr val="000000"/>
                </a:solidFill>
                <a:latin typeface="Calibri"/>
                <a:ea typeface="Calibri"/>
                <a:cs typeface="Calibri"/>
              </a:rPr>
              <a:t>report</a:t>
            </a:r>
            <a:r>
              <a:rPr lang="en-US" b="0" i="0" u="none" strike="noStrike">
                <a:solidFill>
                  <a:srgbClr val="000000"/>
                </a:solidFill>
                <a:effectLst/>
                <a:latin typeface="Calibri"/>
                <a:ea typeface="Calibri"/>
                <a:cs typeface="Calibri"/>
              </a:rPr>
              <a:t>.  The progress decision occurs at the end of the final rotation for a phase.  </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317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other learning and assessment requirements. For more details, please visit the program LTA.</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15</a:t>
            </a:fld>
            <a:endParaRPr lang="en-AU"/>
          </a:p>
        </p:txBody>
      </p:sp>
    </p:spTree>
    <p:extLst>
      <p:ext uri="{BB962C8B-B14F-4D97-AF65-F5344CB8AC3E}">
        <p14:creationId xmlns:p14="http://schemas.microsoft.com/office/powerpoint/2010/main" val="4266466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key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19</a:t>
            </a:fld>
            <a:endParaRPr lang="en-AU"/>
          </a:p>
        </p:txBody>
      </p:sp>
    </p:spTree>
    <p:extLst>
      <p:ext uri="{BB962C8B-B14F-4D97-AF65-F5344CB8AC3E}">
        <p14:creationId xmlns:p14="http://schemas.microsoft.com/office/powerpoint/2010/main" val="147320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20</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21</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22</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US" b="0" i="0"/>
              <a:t>Assessments are designed to be quick and integrated into routine activities.</a:t>
            </a:r>
          </a:p>
          <a:p>
            <a:pPr defTabSz="914874">
              <a:defRPr/>
            </a:pPr>
            <a:r>
              <a:rPr lang="en-US" b="0" i="0"/>
              <a:t>Assessment feedback is streamlined and unnecessary paperwork is reduced</a:t>
            </a:r>
          </a:p>
          <a:p>
            <a:pPr defTabSz="914874">
              <a:defRPr/>
            </a:pPr>
            <a:r>
              <a:rPr lang="en-US" b="0" i="0"/>
              <a:t>The new tech minimizes administrative burden</a:t>
            </a:r>
          </a:p>
          <a:p>
            <a:pPr defTabSz="914874">
              <a:defRPr/>
            </a:pPr>
            <a:r>
              <a:rPr lang="en-US" b="0" i="0"/>
              <a:t>The panels provide a structured way to evaluate trainee progress. </a:t>
            </a:r>
          </a:p>
          <a:p>
            <a:pPr defTabSz="914874">
              <a:defRPr/>
            </a:pPr>
            <a:r>
              <a:rPr lang="en-US" b="0" i="0"/>
              <a:t>The differences between PREP and the new curriculum will be discussed on the next slide.</a:t>
            </a:r>
            <a:endParaRPr lang="en-AU">
              <a:effectLst/>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some different learning and assessment tools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more assessments in the new program</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There is new technology to support these changes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We are introducing Progress Review Panels to check that trainees are ok to pass into their next stage of training. </a:t>
            </a:r>
            <a:endParaRPr lang="en-AU" sz="1100">
              <a:effectLst/>
              <a:latin typeface="Calibri" panose="020F0502020204030204" pitchFamily="34" charset="0"/>
              <a:ea typeface="Aptos" panose="020B0004020202020204" pitchFamily="34" charset="0"/>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supervision overview, highlighting the things that are staying the same and the things that are changing that supervisors must be aware of. 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a:p>
          <a:p>
            <a:r>
              <a:rPr lang="en-US"/>
              <a:t>The learning goals are changing as well as the online platform. The new curriculum has different assessment tools and standards for trainees. It is important for supervisors to understand these changes, especially when managing trainees on both programs.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new curricula in Advanced Training programs use the same framework</a:t>
            </a:r>
            <a:r>
              <a:rPr lang="en-AU" b="0" dirty="0"/>
              <a:t>. </a:t>
            </a:r>
            <a:r>
              <a:rPr lang="en-US" b="0" dirty="0"/>
              <a:t>You can see here the ten learning goals, the three phases of the training program and the learning, teaching and assessment requirements as outlined in the program requirements. We will go though each of these areas in more detail.  </a:t>
            </a:r>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5</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information that we are going to refer to today is outlined in the Basic and Advanced Training Curricula which can be found on the RACP eLearning Portal. </a:t>
            </a:r>
          </a:p>
          <a:p>
            <a:pPr marL="171450" indent="-171450">
              <a:buFont typeface="Arial" panose="020B0604020202020204" pitchFamily="34" charset="0"/>
              <a:buChar char="•"/>
            </a:pPr>
            <a:r>
              <a:rPr lang="en-US"/>
              <a:t>The curriculum standards contains the key learning goals used in Training programs, and include ‘Be’ – the competencies which outline the professional behaviours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a:t>The learning, teaching and assessment programs outline the entry requirements, teaching program requirements, learning program requirements and the assessment program requirements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training program is grouped into learning goals, guided by the curriculum standards: Be, Do &amp; Know.</a:t>
            </a:r>
            <a:r>
              <a:rPr lang="en-AU"/>
              <a:t> </a:t>
            </a:r>
            <a:r>
              <a:rPr lang="en-US"/>
              <a:t>This includes professional behaviours, </a:t>
            </a:r>
            <a:r>
              <a:rPr lang="en-US" err="1"/>
              <a:t>entrustable</a:t>
            </a:r>
            <a:r>
              <a:rPr lang="en-US"/>
              <a:t> professional activities or EPAs and knowledge. These learning goals are used for all learning and assessment activities across each program. </a:t>
            </a:r>
            <a:r>
              <a:rPr lang="en-US" sz="1200" i="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use this scenario as a formal assessment, you would need to focus on one learning goal. If you were to use this scenario as a formal assessment, you would need to focus on one learning goal.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9167E-BEDD-60A0-A3B9-E1FBE4A152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665AB-A768-D487-D9F1-696EED58A625}"/>
              </a:ext>
            </a:extLst>
          </p:cNvPr>
          <p:cNvSpPr>
            <a:spLocks noGrp="1" noRot="1" noChangeAspect="1"/>
          </p:cNvSpPr>
          <p:nvPr>
            <p:ph type="sldImg"/>
          </p:nvPr>
        </p:nvSpPr>
        <p:spPr>
          <a:xfrm>
            <a:off x="85725" y="744538"/>
            <a:ext cx="6618288" cy="3724275"/>
          </a:xfrm>
        </p:spPr>
      </p:sp>
      <p:sp>
        <p:nvSpPr>
          <p:cNvPr id="3" name="Notes Placeholder 2">
            <a:extLst>
              <a:ext uri="{FF2B5EF4-FFF2-40B4-BE49-F238E27FC236}">
                <a16:creationId xmlns:a16="http://schemas.microsoft.com/office/drawing/2014/main" id="{A12CA4E2-8898-4D81-2E5C-D1A14173908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a:ea typeface="Calibri"/>
                <a:cs typeface="Arial"/>
              </a:rPr>
              <a:t>Send links to participants</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a:latin typeface="Arial"/>
                <a:ea typeface="Calibri"/>
                <a:cs typeface="Arial"/>
                <a:hlinkClick r:id="rId3"/>
              </a:rPr>
              <a:t>Rotation plan (video)</a:t>
            </a:r>
          </a:p>
          <a:p>
            <a:pPr marL="0" indent="0">
              <a:buFont typeface="Arial"/>
              <a:buNone/>
              <a:defRPr/>
            </a:pPr>
            <a:r>
              <a:rPr lang="en-US">
                <a:latin typeface="Arial"/>
                <a:ea typeface="Calibri"/>
                <a:cs typeface="Arial"/>
                <a:hlinkClick r:id="rId4"/>
              </a:rPr>
              <a:t>Curriculum mapping (video)</a:t>
            </a:r>
            <a:endParaRPr lang="en-US">
              <a:latin typeface="Arial"/>
              <a:ea typeface="Calibri"/>
              <a:cs typeface="Arial"/>
            </a:endParaRPr>
          </a:p>
          <a:p>
            <a:pPr marL="0" indent="0">
              <a:buFont typeface="Arial"/>
              <a:buNone/>
              <a:defRPr/>
            </a:pPr>
            <a:endParaRPr lang="en-US">
              <a:latin typeface="Arial"/>
              <a:ea typeface="Calibri"/>
              <a:cs typeface="Arial"/>
            </a:endParaRPr>
          </a:p>
        </p:txBody>
      </p:sp>
      <p:sp>
        <p:nvSpPr>
          <p:cNvPr id="4" name="Footer Placeholder 3">
            <a:extLst>
              <a:ext uri="{FF2B5EF4-FFF2-40B4-BE49-F238E27FC236}">
                <a16:creationId xmlns:a16="http://schemas.microsoft.com/office/drawing/2014/main" id="{1CCE1BEE-7E1D-0896-9321-93651FB3EB38}"/>
              </a:ext>
            </a:extLst>
          </p:cNvPr>
          <p:cNvSpPr>
            <a:spLocks noGrp="1"/>
          </p:cNvSpPr>
          <p:nvPr>
            <p:ph type="ftr" sz="quarter" idx="4"/>
          </p:nvPr>
        </p:nvSpPr>
        <p:spPr/>
        <p:txBody>
          <a:bodyPr/>
          <a:lstStyle/>
          <a:p>
            <a:endParaRPr lang="en-AU"/>
          </a:p>
        </p:txBody>
      </p:sp>
      <p:sp>
        <p:nvSpPr>
          <p:cNvPr id="5" name="Slide Number Placeholder 4">
            <a:extLst>
              <a:ext uri="{FF2B5EF4-FFF2-40B4-BE49-F238E27FC236}">
                <a16:creationId xmlns:a16="http://schemas.microsoft.com/office/drawing/2014/main" id="{2D48332A-16E9-DD5E-2149-328158B740B1}"/>
              </a:ext>
            </a:extLst>
          </p:cNvPr>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3554646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640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809277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3746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3"/>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472419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13425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5/11/2025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19072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5/11/2025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700214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5/11/2025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942327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3"/>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1897899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709960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9559031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41"/>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35505499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004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5/11/2025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5/11/2025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5/11/2025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5/11/2025</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 id="2147483784" r:id="rId14"/>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5/11/2025</a:t>
            </a:fld>
            <a:endParaRPr lang="en-AU"/>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51748213"/>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notesSlide" Target="../notesSlides/notesSlide14.xml"/><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earning.racp.edu.au/course/view.php?id=356"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y.racp.edu.au/"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0.png"/><Relationship Id="rId4" Type="http://schemas.openxmlformats.org/officeDocument/2006/relationships/diagramLayout" Target="../diagrams/layout1.xml"/><Relationship Id="rId9" Type="http://schemas.openxmlformats.org/officeDocument/2006/relationships/image" Target="../media/image39.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learning.racp.edu.au/mod/videotime/view.php?id=449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7" y="2252838"/>
            <a:ext cx="10154333" cy="1225858"/>
          </a:xfrm>
        </p:spPr>
        <p:txBody>
          <a:bodyPr>
            <a:noAutofit/>
          </a:bodyPr>
          <a:lstStyle/>
          <a:p>
            <a:r>
              <a:rPr lang="en-US" sz="2400" dirty="0">
                <a:solidFill>
                  <a:schemeClr val="tx2">
                    <a:lumMod val="75000"/>
                  </a:schemeClr>
                </a:solidFill>
              </a:rPr>
              <a:t>Introduction to the new curriculum </a:t>
            </a:r>
            <a:br>
              <a:rPr lang="en-US" sz="2400" dirty="0"/>
            </a:br>
            <a:r>
              <a:rPr lang="en-US" sz="2400" dirty="0">
                <a:solidFill>
                  <a:schemeClr val="accent2"/>
                </a:solidFill>
              </a:rPr>
              <a:t>2026 implementation – Advanced Training: Palliative Medicine (Paediatrics and Child Health)</a:t>
            </a:r>
            <a:endParaRPr lang="en-AU" sz="3200" dirty="0">
              <a:solidFill>
                <a:schemeClr val="accent2"/>
              </a:solidFill>
            </a:endParaRPr>
          </a:p>
        </p:txBody>
      </p:sp>
      <p:sp>
        <p:nvSpPr>
          <p:cNvPr id="5" name="Text Placeholder 4"/>
          <p:cNvSpPr>
            <a:spLocks noGrp="1"/>
          </p:cNvSpPr>
          <p:nvPr>
            <p:ph type="body" idx="1"/>
          </p:nvPr>
        </p:nvSpPr>
        <p:spPr>
          <a:xfrm>
            <a:off x="275128" y="3429000"/>
            <a:ext cx="9361294" cy="528079"/>
          </a:xfrm>
        </p:spPr>
        <p:txBody>
          <a:bodyPr>
            <a:normAutofit/>
          </a:bodyPr>
          <a:lstStyle/>
          <a:p>
            <a:r>
              <a:rPr lang="en-US" dirty="0"/>
              <a:t>October 2025</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691753" y="1183857"/>
            <a:ext cx="8999819" cy="1754326"/>
          </a:xfrm>
          <a:prstGeom prst="rect">
            <a:avLst/>
          </a:prstGeom>
          <a:noFill/>
        </p:spPr>
        <p:txBody>
          <a:bodyPr wrap="square" rtlCol="0">
            <a:spAutoFit/>
          </a:bodyPr>
          <a:lstStyle/>
          <a:p>
            <a:r>
              <a:rPr lang="en-US" b="1" dirty="0"/>
              <a:t>Requirements over the course of training </a:t>
            </a:r>
          </a:p>
          <a:p>
            <a:pPr marL="285750" indent="-285750">
              <a:buFont typeface="Arial" panose="020B0604020202020204" pitchFamily="34" charset="0"/>
              <a:buChar char="•"/>
            </a:pPr>
            <a:r>
              <a:rPr lang="en-US" dirty="0">
                <a:solidFill>
                  <a:schemeClr val="tx1">
                    <a:lumMod val="75000"/>
                    <a:lumOff val="25000"/>
                  </a:schemeClr>
                </a:solidFill>
                <a:latin typeface="Arial" panose="020B0604020202020204" pitchFamily="34" charset="0"/>
              </a:rPr>
              <a:t>1 training application </a:t>
            </a:r>
          </a:p>
          <a:p>
            <a:pPr marL="285750" indent="-285750">
              <a:buFont typeface="Arial" panose="020B0604020202020204" pitchFamily="34" charset="0"/>
              <a:buChar char="•"/>
            </a:pPr>
            <a:r>
              <a:rPr lang="en-US" dirty="0">
                <a:solidFill>
                  <a:schemeClr val="tx1">
                    <a:lumMod val="75000"/>
                    <a:lumOff val="25000"/>
                  </a:schemeClr>
                </a:solidFill>
                <a:latin typeface="Arial" panose="020B0604020202020204" pitchFamily="34" charset="0"/>
              </a:rPr>
              <a:t>Complete at least 36 months FTE training - professional experience</a:t>
            </a:r>
          </a:p>
          <a:p>
            <a:pPr marL="285750" indent="-285750">
              <a:buFont typeface="Arial" panose="020B0604020202020204" pitchFamily="34" charset="0"/>
              <a:buChar char="•"/>
            </a:pPr>
            <a:r>
              <a:rPr lang="en-US" dirty="0">
                <a:solidFill>
                  <a:schemeClr val="tx1">
                    <a:lumMod val="75000"/>
                    <a:lumOff val="25000"/>
                  </a:schemeClr>
                </a:solidFill>
                <a:latin typeface="Arial" panose="020B0604020202020204" pitchFamily="34" charset="0"/>
              </a:rPr>
              <a:t>Complete developmental </a:t>
            </a:r>
            <a:r>
              <a:rPr lang="en-US">
                <a:solidFill>
                  <a:schemeClr val="tx1">
                    <a:lumMod val="75000"/>
                    <a:lumOff val="25000"/>
                  </a:schemeClr>
                </a:solidFill>
                <a:latin typeface="Arial" panose="020B0604020202020204" pitchFamily="34" charset="0"/>
              </a:rPr>
              <a:t>and psychosocial training</a:t>
            </a:r>
            <a:endParaRPr lang="en-US" dirty="0">
              <a:solidFill>
                <a:schemeClr val="tx1">
                  <a:lumMod val="75000"/>
                  <a:lumOff val="25000"/>
                </a:schemeClr>
              </a:solidFill>
              <a:latin typeface="Arial" panose="020B0604020202020204" pitchFamily="34" charset="0"/>
            </a:endParaRPr>
          </a:p>
          <a:p>
            <a:pPr marL="285750" indent="-285750">
              <a:buFont typeface="Arial" panose="020B0604020202020204" pitchFamily="34" charset="0"/>
              <a:buChar char="•"/>
            </a:pPr>
            <a:r>
              <a:rPr lang="en-US" sz="1800" b="0" i="0" u="none" strike="noStrike" dirty="0">
                <a:solidFill>
                  <a:schemeClr val="tx1">
                    <a:lumMod val="75000"/>
                    <a:lumOff val="25000"/>
                  </a:schemeClr>
                </a:solidFill>
                <a:effectLst/>
                <a:latin typeface="Arial" panose="020B0604020202020204" pitchFamily="34" charset="0"/>
              </a:rPr>
              <a:t>Learning courses </a:t>
            </a:r>
            <a:r>
              <a:rPr lang="en-US" sz="1800" b="0" i="0" dirty="0">
                <a:solidFill>
                  <a:schemeClr val="tx1">
                    <a:lumMod val="75000"/>
                    <a:lumOff val="25000"/>
                  </a:schemeClr>
                </a:solidFill>
                <a:effectLst/>
                <a:latin typeface="Arial" panose="020B0604020202020204" pitchFamily="34" charset="0"/>
              </a:rPr>
              <a:t>​</a:t>
            </a:r>
            <a:endParaRPr lang="en-US" dirty="0">
              <a:solidFill>
                <a:schemeClr val="tx1">
                  <a:lumMod val="75000"/>
                  <a:lumOff val="25000"/>
                </a:schemeClr>
              </a:solidFill>
              <a:latin typeface="Arial" panose="020B0604020202020204" pitchFamily="34" charset="0"/>
            </a:endParaRPr>
          </a:p>
          <a:p>
            <a:pPr marL="285750" indent="-285750">
              <a:buFont typeface="Arial" panose="020B0604020202020204" pitchFamily="34" charset="0"/>
              <a:buChar char="•"/>
            </a:pPr>
            <a:r>
              <a:rPr lang="en-US" sz="1800" b="0" i="0" u="none" strike="noStrike" dirty="0">
                <a:solidFill>
                  <a:schemeClr val="tx1">
                    <a:lumMod val="75000"/>
                    <a:lumOff val="25000"/>
                  </a:schemeClr>
                </a:solidFill>
                <a:effectLst/>
                <a:latin typeface="Arial" panose="020B0604020202020204" pitchFamily="34" charset="0"/>
              </a:rPr>
              <a:t>Research project </a:t>
            </a:r>
            <a:r>
              <a:rPr lang="en-US" sz="1800" b="0" i="0" dirty="0">
                <a:solidFill>
                  <a:schemeClr val="tx1">
                    <a:lumMod val="75000"/>
                    <a:lumOff val="25000"/>
                  </a:schemeClr>
                </a:solidFill>
                <a:effectLst/>
                <a:latin typeface="Arial" panose="020B0604020202020204" pitchFamily="34" charset="0"/>
              </a:rPr>
              <a:t>​</a:t>
            </a:r>
            <a:endParaRPr lang="en-US" b="0" i="0" dirty="0">
              <a:solidFill>
                <a:schemeClr val="tx1">
                  <a:lumMod val="75000"/>
                  <a:lumOff val="25000"/>
                </a:schemeClr>
              </a:solidFill>
              <a:effectLst/>
              <a:latin typeface="Arial" panose="020B0604020202020204" pitchFamily="34" charset="0"/>
            </a:endParaRPr>
          </a:p>
        </p:txBody>
      </p:sp>
      <p:sp>
        <p:nvSpPr>
          <p:cNvPr id="8" name="Rectangle 7">
            <a:extLst>
              <a:ext uri="{FF2B5EF4-FFF2-40B4-BE49-F238E27FC236}">
                <a16:creationId xmlns:a16="http://schemas.microsoft.com/office/drawing/2014/main" id="{E3E95EAC-5DBD-0349-435D-3799132FEF05}"/>
              </a:ext>
            </a:extLst>
          </p:cNvPr>
          <p:cNvSpPr/>
          <p:nvPr/>
        </p:nvSpPr>
        <p:spPr>
          <a:xfrm>
            <a:off x="691753" y="3394130"/>
            <a:ext cx="10190612" cy="2616145"/>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12 </a:t>
            </a:r>
            <a:r>
              <a:rPr lang="en-US"/>
              <a:t>learning captures  </a:t>
            </a:r>
            <a:endParaRPr lang="en-AU"/>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12</a:t>
            </a:r>
            <a:r>
              <a:rPr lang="en-US"/>
              <a:t> observation captures  </a:t>
            </a:r>
            <a:endParaRPr lang="en-AU"/>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 rotation plan (per rotation) </a:t>
            </a:r>
            <a:endParaRPr lang="en-AU" dirty="0">
              <a:solidFill>
                <a:schemeClr val="bg1"/>
              </a:solidFill>
            </a:endParaRPr>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4</a:t>
            </a:r>
            <a:r>
              <a:rPr lang="en-US"/>
              <a:t> progress reports</a:t>
            </a:r>
            <a:endParaRPr lang="en-AU"/>
          </a:p>
        </p:txBody>
      </p:sp>
    </p:spTree>
    <p:extLst>
      <p:ext uri="{BB962C8B-B14F-4D97-AF65-F5344CB8AC3E}">
        <p14:creationId xmlns:p14="http://schemas.microsoft.com/office/powerpoint/2010/main" val="2985017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954341"/>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1035079"/>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359938"/>
              </a:xfrm>
              <a:prstGeom prst="rect">
                <a:avLst/>
              </a:prstGeom>
              <a:grp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000" kern="100" dirty="0">
                    <a:latin typeface="Arial"/>
                    <a:ea typeface="Aptos" panose="020B0004020202020204" pitchFamily="34" charset="0"/>
                    <a:cs typeface="Arial"/>
                  </a:rPr>
                  <a:t>Identify rotation learning opportunities</a:t>
                </a:r>
              </a:p>
              <a:p>
                <a:pPr marL="171450" indent="-171450">
                  <a:lnSpc>
                    <a:spcPct val="150000"/>
                  </a:lnSpc>
                  <a:buFont typeface="Arial" panose="020B0604020202020204" pitchFamily="34" charset="0"/>
                  <a:buChar char="•"/>
                </a:pPr>
                <a:r>
                  <a:rPr lang="en-AU" sz="1000" kern="100" dirty="0">
                    <a:latin typeface="Arial"/>
                    <a:ea typeface="Aptos" panose="020B0004020202020204" pitchFamily="34" charset="0"/>
                    <a:cs typeface="Arial"/>
                  </a:rPr>
                  <a:t>Complete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638234"/>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2551148"/>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Are nominated by trainee</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Access to trainee information</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Feedback on learning captures (optional)</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Complete progress reports and make a progression decision</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a:rPr>
              <a:t>Supervision overview for Advanced Training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6088AC"/>
                </a:solidFill>
                <a:latin typeface="Arial" panose="020B0604020202020204" pitchFamily="34" charset="0"/>
                <a:cs typeface="Arial" panose="020B0604020202020204" pitchFamily="34" charset="0"/>
              </a:rPr>
              <a:t>Progress Review Panel</a:t>
            </a: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a:t>Check the teaching requirements for more information about supervisor requirements </a:t>
            </a:r>
            <a:endParaRPr lang="en-AU" sz="1000"/>
          </a:p>
        </p:txBody>
      </p:sp>
    </p:spTree>
    <p:extLst>
      <p:ext uri="{BB962C8B-B14F-4D97-AF65-F5344CB8AC3E}">
        <p14:creationId xmlns:p14="http://schemas.microsoft.com/office/powerpoint/2010/main" val="408435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595421" cy="1864819"/>
            <a:chOff x="846933" y="1875752"/>
            <a:chExt cx="11595421" cy="1864819"/>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r>
                <a:rPr lang="en-US" sz="1400">
                  <a:latin typeface="Aptos" panose="020B0004020202020204" pitchFamily="34" charset="0"/>
                </a:rPr>
                <a:t>Start role</a:t>
              </a:r>
              <a:endParaRPr lang="en-AU" sz="14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397527"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endParaRPr lang="en-AU" sz="1200">
                <a:latin typeface="Aptos"/>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320615" y="3032165"/>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a:latin typeface="Aptos" panose="020B0004020202020204" pitchFamily="34" charset="0"/>
                </a:rPr>
                <a:t>End of phase</a:t>
              </a:r>
              <a:endParaRPr lang="en-AU" sz="1400">
                <a:latin typeface="Aptos" panose="020B0004020202020204" pitchFamily="34" charset="0"/>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1"/>
            <a:ext cx="2352606" cy="124690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48012" y="1550710"/>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69"/>
            <a:ext cx="2352606" cy="1246427"/>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712436" y="1569423"/>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1930198" y="168872"/>
            <a:ext cx="3969259" cy="2132974"/>
            <a:chOff x="3638953" y="423363"/>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705319" y="434655"/>
              <a:ext cx="3862096" cy="2031325"/>
            </a:xfrm>
            <a:prstGeom prst="rect">
              <a:avLst/>
            </a:prstGeom>
            <a:noFill/>
          </p:spPr>
          <p:txBody>
            <a:bodyPr wrap="square" rtlCol="0">
              <a:spAutoFit/>
            </a:bodyPr>
            <a:lstStyle/>
            <a:p>
              <a:pPr algn="ctr"/>
              <a:r>
                <a:rPr lang="en-US" sz="1600" b="1" dirty="0">
                  <a:latin typeface="Aptos" panose="020B0004020202020204" pitchFamily="34" charset="0"/>
                </a:rPr>
                <a:t>Quarter 1 (Q1)</a:t>
              </a:r>
              <a:endParaRPr lang="en-US" sz="1400" b="1" dirty="0">
                <a:latin typeface="Aptos" panose="020B0004020202020204" pitchFamily="34" charset="0"/>
              </a:endParaRPr>
            </a:p>
            <a:p>
              <a:pPr marL="285750" indent="-285750">
                <a:buFont typeface="Wingdings" panose="05000000000000000000" pitchFamily="2" charset="2"/>
                <a:buChar char="ü"/>
              </a:pPr>
              <a:r>
                <a:rPr lang="en-US" sz="1400" dirty="0">
                  <a:latin typeface="Aptos" panose="020B0004020202020204" pitchFamily="34" charset="0"/>
                </a:rPr>
                <a:t>Nominate and meet with 2 supervisors</a:t>
              </a:r>
            </a:p>
            <a:p>
              <a:pPr marL="285750" indent="-285750">
                <a:buFont typeface="Wingdings" panose="05000000000000000000" pitchFamily="2" charset="2"/>
                <a:buChar char="ü"/>
              </a:pPr>
              <a:r>
                <a:rPr lang="en-US" sz="1400" dirty="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400" dirty="0">
                  <a:latin typeface="Aptos" panose="020B0004020202020204" pitchFamily="34" charset="0"/>
                </a:rPr>
                <a:t>Complete rotation plan</a:t>
              </a:r>
            </a:p>
            <a:p>
              <a:pPr marL="285750" indent="-285750">
                <a:buFont typeface="Wingdings" panose="05000000000000000000" pitchFamily="2" charset="2"/>
                <a:buChar char="ü"/>
              </a:pPr>
              <a:r>
                <a:rPr lang="en-AU" sz="1400" dirty="0">
                  <a:latin typeface="Aptos" panose="020B0004020202020204" pitchFamily="34" charset="0"/>
                </a:rPr>
                <a:t>Complete learning and observation captures</a:t>
              </a:r>
            </a:p>
            <a:p>
              <a:pPr marL="285750" indent="-285750">
                <a:buFont typeface="Wingdings" panose="05000000000000000000" pitchFamily="2" charset="2"/>
                <a:buChar char="ü"/>
              </a:pPr>
              <a:r>
                <a:rPr lang="en-AU" sz="1400" dirty="0">
                  <a:latin typeface="Aptos" panose="020B0004020202020204" pitchFamily="34" charset="0"/>
                </a:rPr>
                <a:t>Begin thinking about research project</a:t>
              </a:r>
            </a:p>
            <a:p>
              <a:endParaRPr lang="en-AU" sz="1200" dirty="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p:cNvCxnSpPr>
          <p:nvPr/>
        </p:nvCxnSpPr>
        <p:spPr>
          <a:xfrm flipV="1">
            <a:off x="5899457" y="625484"/>
            <a:ext cx="1253286" cy="609875"/>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5899457" y="1523129"/>
            <a:ext cx="1230635" cy="341609"/>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r>
              <a:rPr lang="en-US" sz="1100" b="1">
                <a:latin typeface="Aptos" panose="020B0004020202020204" pitchFamily="34" charset="0"/>
              </a:rPr>
              <a:t>Learning goals</a:t>
            </a:r>
            <a:endParaRPr lang="en-AU" sz="1100" b="1">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422" y="396634"/>
            <a:ext cx="2448117" cy="923330"/>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panose="020B0004020202020204" pitchFamily="34" charset="0"/>
              </a:rPr>
              <a:t>Professional behaviours </a:t>
            </a:r>
          </a:p>
          <a:p>
            <a:pPr marL="171450" indent="-171450">
              <a:buFont typeface="Arial" panose="020B0604020202020204" pitchFamily="34" charset="0"/>
              <a:buChar char="•"/>
            </a:pPr>
            <a:r>
              <a:rPr lang="en-AU" sz="900" dirty="0">
                <a:solidFill>
                  <a:schemeClr val="dk1"/>
                </a:solidFill>
                <a:latin typeface="Aptos"/>
              </a:rPr>
              <a:t>Team leadership </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Clinical assessment and management</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Communication with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a:rPr>
              <a:t>Symptom management</a:t>
            </a:r>
            <a:endParaRPr lang="en-AU" sz="900" b="0" i="0" kern="1200" dirty="0">
              <a:solidFill>
                <a:schemeClr val="dk1"/>
              </a:solidFill>
              <a:effectLst/>
              <a:latin typeface="Apto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panose="020B0004020202020204" pitchFamily="34" charset="0"/>
              </a:rPr>
              <a:t> End-of-life and after-death care</a:t>
            </a:r>
            <a:endParaRPr lang="en-AU" sz="900" b="0" i="0" kern="1200" dirty="0">
              <a:solidFill>
                <a:schemeClr val="dk1"/>
              </a:solidFill>
              <a:effectLst/>
              <a:latin typeface="Aptos" panose="020B0004020202020204" pitchFamily="34" charset="0"/>
            </a:endParaRPr>
          </a:p>
        </p:txBody>
      </p:sp>
      <p:sp>
        <p:nvSpPr>
          <p:cNvPr id="118" name="TextBox 117">
            <a:extLst>
              <a:ext uri="{FF2B5EF4-FFF2-40B4-BE49-F238E27FC236}">
                <a16:creationId xmlns:a16="http://schemas.microsoft.com/office/drawing/2014/main" id="{7115F66A-2C38-A166-4580-8E9228765663}"/>
              </a:ext>
            </a:extLst>
          </p:cNvPr>
          <p:cNvSpPr txBox="1"/>
          <p:nvPr/>
        </p:nvSpPr>
        <p:spPr>
          <a:xfrm>
            <a:off x="9777480" y="402014"/>
            <a:ext cx="2086465" cy="646331"/>
          </a:xfrm>
          <a:prstGeom prst="rect">
            <a:avLst/>
          </a:prstGeom>
          <a:noFill/>
        </p:spPr>
        <p:txBody>
          <a:bodyPr wrap="square">
            <a:spAutoFit/>
          </a:bodyPr>
          <a:lstStyle/>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Ward rounds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Family meetings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Handovers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Teaching medical students ​</a:t>
            </a:r>
          </a:p>
        </p:txBody>
      </p:sp>
      <p:sp>
        <p:nvSpPr>
          <p:cNvPr id="119" name="TextBox 118">
            <a:extLst>
              <a:ext uri="{FF2B5EF4-FFF2-40B4-BE49-F238E27FC236}">
                <a16:creationId xmlns:a16="http://schemas.microsoft.com/office/drawing/2014/main" id="{35D77249-D9C3-B080-67ED-E31F069C72F0}"/>
              </a:ext>
            </a:extLst>
          </p:cNvPr>
          <p:cNvSpPr txBox="1"/>
          <p:nvPr/>
        </p:nvSpPr>
        <p:spPr>
          <a:xfrm>
            <a:off x="7742878" y="1625598"/>
            <a:ext cx="1362874" cy="261610"/>
          </a:xfrm>
          <a:prstGeom prst="rect">
            <a:avLst/>
          </a:prstGeom>
          <a:noFill/>
          <a:ln>
            <a:noFill/>
          </a:ln>
        </p:spPr>
        <p:txBody>
          <a:bodyPr wrap="none" lIns="91440" tIns="45720" rIns="91440" bIns="45720" rtlCol="0" anchor="t">
            <a:spAutoFit/>
          </a:bodyPr>
          <a:lstStyle/>
          <a:p>
            <a:r>
              <a:rPr lang="en-US" sz="1100" b="1">
                <a:latin typeface="Aptos"/>
              </a:rPr>
              <a:t>Learning captures</a:t>
            </a:r>
            <a:endParaRPr lang="en-AU" sz="1100" b="1">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10004249" y="1634181"/>
            <a:ext cx="1595309" cy="261610"/>
          </a:xfrm>
          <a:prstGeom prst="rect">
            <a:avLst/>
          </a:prstGeom>
          <a:noFill/>
          <a:ln>
            <a:noFill/>
          </a:ln>
        </p:spPr>
        <p:txBody>
          <a:bodyPr wrap="none" lIns="91440" tIns="45720" rIns="91440" bIns="45720" rtlCol="0" anchor="t">
            <a:spAutoFit/>
          </a:bodyPr>
          <a:lstStyle/>
          <a:p>
            <a:r>
              <a:rPr lang="en-US" sz="1100" b="1">
                <a:latin typeface="Aptos"/>
              </a:rPr>
              <a:t>Observation captures</a:t>
            </a:r>
            <a:endParaRPr lang="en-AU" sz="1100" b="1">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278727" y="1932150"/>
            <a:ext cx="2086465" cy="5078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panose="020B0004020202020204" pitchFamily="34" charset="0"/>
              </a:rPr>
              <a:t>Professional</a:t>
            </a:r>
            <a:r>
              <a:rPr lang="en-AU" sz="900" b="0" kern="1200" dirty="0">
                <a:solidFill>
                  <a:schemeClr val="dk1"/>
                </a:solidFill>
                <a:effectLst/>
                <a:latin typeface="Aptos" panose="020B0004020202020204" pitchFamily="34" charset="0"/>
              </a:rPr>
              <a:t> behaviours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dirty="0">
                <a:solidFill>
                  <a:schemeClr val="dk1"/>
                </a:solidFill>
                <a:latin typeface="Aptos" panose="020B0004020202020204" pitchFamily="34" charset="0"/>
              </a:rPr>
              <a:t>Symptom management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panose="020B0004020202020204" pitchFamily="34" charset="0"/>
              </a:rPr>
              <a:t>Team leadership </a:t>
            </a:r>
            <a:endParaRPr lang="en-AU" sz="900" b="0" i="0" kern="1200" dirty="0">
              <a:solidFill>
                <a:schemeClr val="dk1"/>
              </a:solidFill>
              <a:effectLst/>
              <a:latin typeface="Aptos" panose="020B0004020202020204" pitchFamily="34" charset="0"/>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812123" y="1882246"/>
            <a:ext cx="2086465" cy="6463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a:rPr>
              <a:t>Prescribing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dirty="0">
                <a:solidFill>
                  <a:schemeClr val="dk1"/>
                </a:solidFill>
                <a:latin typeface="Aptos" panose="020B0004020202020204" pitchFamily="34" charset="0"/>
              </a:rPr>
              <a:t>Clinical assessment and management</a:t>
            </a:r>
            <a:endParaRPr lang="en-AU" sz="900" dirty="0">
              <a:solidFill>
                <a:schemeClr val="dk1"/>
              </a:solidFill>
              <a:latin typeface="Aptos" panose="020B00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i="0" kern="1200" dirty="0">
                <a:solidFill>
                  <a:schemeClr val="dk1"/>
                </a:solidFill>
                <a:effectLst/>
                <a:latin typeface="Aptos" panose="020B0004020202020204" pitchFamily="34" charset="0"/>
              </a:rPr>
              <a:t>Communication with patients</a:t>
            </a: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Apply for program</a:t>
            </a:r>
          </a:p>
          <a:p>
            <a:pPr marL="171450" indent="-171450">
              <a:buFont typeface="Wingdings" panose="05000000000000000000" pitchFamily="2" charset="2"/>
              <a:buChar char="ü"/>
            </a:pPr>
            <a:r>
              <a:rPr lang="en-US" sz="1200">
                <a:latin typeface="Aptos" panose="020B0004020202020204" pitchFamily="34" charset="0"/>
              </a:rPr>
              <a:t>Application approved</a:t>
            </a:r>
            <a:endParaRPr lang="en-AU" sz="1200">
              <a:latin typeface="Aptos" panose="020B0004020202020204" pitchFamily="34" charset="0"/>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899457" y="4833157"/>
            <a:ext cx="6165585"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algn="ctr"/>
              <a:endParaRPr lang="en-US" sz="1200">
                <a:latin typeface="Aptos" panose="020B0004020202020204" pitchFamily="34" charset="0"/>
              </a:endParaRPr>
            </a:p>
            <a:p>
              <a:pPr algn="ctr"/>
              <a:r>
                <a:rPr lang="en-US" sz="1200" b="1">
                  <a:latin typeface="Aptos" panose="020B0004020202020204" pitchFamily="34" charset="0"/>
                </a:rPr>
                <a:t>End of phase progression</a:t>
              </a:r>
            </a:p>
            <a:p>
              <a:endParaRPr lang="en-US" sz="1200" b="1">
                <a:latin typeface="Aptos" panose="020B0004020202020204" pitchFamily="34" charset="0"/>
              </a:endParaRPr>
            </a:p>
            <a:p>
              <a:r>
                <a:rPr lang="en-US" sz="1200">
                  <a:latin typeface="Aptos" panose="020B0004020202020204" pitchFamily="34" charset="0"/>
                </a:rPr>
                <a:t>The Rotation Supervisor makes an overall progress recommendation at the end of the phase. </a:t>
              </a:r>
            </a:p>
            <a:p>
              <a:r>
                <a:rPr lang="en-US" sz="1200">
                  <a:latin typeface="Aptos"/>
                </a:rPr>
                <a:t>The Progress Review Panel make a progression decision based on:</a:t>
              </a:r>
            </a:p>
            <a:p>
              <a:pPr marL="171450" indent="-171450">
                <a:buFont typeface="Arial" panose="020B0604020202020204" pitchFamily="34" charset="0"/>
                <a:buChar char="•"/>
              </a:pPr>
              <a:r>
                <a:rPr lang="en-US" sz="1200">
                  <a:latin typeface="Aptos" panose="020B0004020202020204" pitchFamily="34" charset="0"/>
                </a:rPr>
                <a:t>Compliance with learning, teaching and assessment requirements </a:t>
              </a:r>
            </a:p>
            <a:p>
              <a:pPr marL="171450" indent="-171450">
                <a:buFont typeface="Arial" panose="020B0604020202020204" pitchFamily="34" charset="0"/>
                <a:buChar char="•"/>
              </a:pPr>
              <a:r>
                <a:rPr lang="en-US" sz="1200">
                  <a:latin typeface="Aptos" panose="020B0004020202020204" pitchFamily="34" charset="0"/>
                </a:rPr>
                <a:t>Evidence of competence (assessment data)</a:t>
              </a:r>
            </a:p>
            <a:p>
              <a:pPr marL="171450" indent="-171450">
                <a:buFont typeface="Arial" panose="020B0604020202020204" pitchFamily="34" charset="0"/>
                <a:buChar char="•"/>
              </a:pPr>
              <a:r>
                <a:rPr lang="en-US" sz="1200">
                  <a:latin typeface="Apto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40344" y="572235"/>
            <a:ext cx="188758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2400" dirty="0">
                <a:solidFill>
                  <a:srgbClr val="384967"/>
                </a:solidFill>
                <a:latin typeface="Georgia"/>
              </a:rPr>
              <a:t>Palliative Medicine Example Training Journey</a:t>
            </a:r>
            <a:endParaRPr lang="en-US" sz="2400" dirty="0"/>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r>
              <a:rPr lang="en-US" sz="1400">
                <a:latin typeface="Aptos" panose="020B0004020202020204" pitchFamily="34" charset="0"/>
              </a:rPr>
              <a:t>12 months core training – training setting 1</a:t>
            </a:r>
            <a:endParaRPr lang="en-AU" sz="1400">
              <a:latin typeface="Aptos" panose="020B0004020202020204" pitchFamily="34" charset="0"/>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r>
              <a:rPr lang="en-US" sz="1100"/>
              <a:t>Q1</a:t>
            </a:r>
            <a:endParaRPr lang="en-AU" sz="1100"/>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r>
              <a:rPr lang="en-US" sz="1100"/>
              <a:t>Q2</a:t>
            </a:r>
            <a:endParaRPr lang="en-AU" sz="1100"/>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r>
              <a:rPr lang="en-US" sz="1100"/>
              <a:t>Q3</a:t>
            </a:r>
            <a:endParaRPr lang="en-AU" sz="1100"/>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r>
              <a:rPr lang="en-US" sz="1100"/>
              <a:t>Q4</a:t>
            </a:r>
            <a:endParaRPr lang="en-AU" sz="1100"/>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panose="020B0004020202020204" pitchFamily="34" charset="0"/>
            </a:endParaRPr>
          </a:p>
        </p:txBody>
      </p:sp>
    </p:spTree>
    <p:extLst>
      <p:ext uri="{BB962C8B-B14F-4D97-AF65-F5344CB8AC3E}">
        <p14:creationId xmlns:p14="http://schemas.microsoft.com/office/powerpoint/2010/main" val="176008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33E35"/>
                </a:solidFill>
                <a:effectLst/>
                <a:uLnTx/>
                <a:uFillTx/>
                <a:latin typeface="Poppins" pitchFamily="2" charset="77"/>
                <a:ea typeface="League Spartan" charset="0"/>
                <a:cs typeface="Poppins" pitchFamily="2" charset="77"/>
              </a:rPr>
              <a:t>Assessment tools </a:t>
            </a:r>
          </a:p>
          <a:p>
            <a:pPr marL="96441" marR="0" lvl="0" indent="-9644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33E35"/>
                </a:solidFill>
                <a:effectLst/>
                <a:uLnTx/>
                <a:uFillTx/>
                <a:latin typeface="Poppins" pitchFamily="2" charset="77"/>
                <a:ea typeface="League Spartan" charset="0"/>
                <a:cs typeface="Poppins" pitchFamily="2" charset="77"/>
              </a:rPr>
              <a:t>Complete work-based tasks and assessment activities throughout the rotation</a:t>
            </a:r>
          </a:p>
          <a:p>
            <a:pPr marL="96441" marR="0" lvl="0" indent="-9644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33E35"/>
                </a:solidFill>
                <a:effectLst/>
                <a:uLnTx/>
                <a:uFillTx/>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0"/>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a:ln>
                  <a:noFill/>
                </a:ln>
                <a:solidFill>
                  <a:srgbClr val="433E35"/>
                </a:solidFill>
                <a:effectLst/>
                <a:uLnTx/>
                <a:uFillTx/>
                <a:latin typeface="Lato Light" panose="020F0502020204030203" pitchFamily="34" charset="0"/>
                <a:ea typeface="+mn-ea"/>
                <a:cs typeface="+mn-cs"/>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825" b="0" i="0" u="none" strike="noStrike" kern="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825" b="0" i="0" u="none" strike="noStrike" kern="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825" b="0" i="0" u="none" strike="noStrike" kern="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a:ln>
                  <a:noFill/>
                </a:ln>
                <a:solidFill>
                  <a:srgbClr val="433E35"/>
                </a:solidFill>
                <a:effectLst/>
                <a:uLnTx/>
                <a:uFillTx/>
                <a:latin typeface="Lato Light" panose="020F0502020204030203" pitchFamily="34" charset="0"/>
                <a:ea typeface="+mn-ea"/>
                <a:cs typeface="+mn-cs"/>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a:ln>
                    <a:noFill/>
                  </a:ln>
                  <a:solidFill>
                    <a:prstClr val="white"/>
                  </a:solidFill>
                  <a:effectLst/>
                  <a:uLnTx/>
                  <a:uFillTx/>
                  <a:latin typeface="Poppins" pitchFamily="2" charset="77"/>
                  <a:ea typeface="+mn-ea"/>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a:ln>
                    <a:noFill/>
                  </a:ln>
                  <a:solidFill>
                    <a:prstClr val="white"/>
                  </a:solidFill>
                  <a:effectLst/>
                  <a:uLnTx/>
                  <a:uFillTx/>
                  <a:latin typeface="Poppins" pitchFamily="2" charset="77"/>
                  <a:ea typeface="+mn-ea"/>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a:ln>
                    <a:noFill/>
                  </a:ln>
                  <a:solidFill>
                    <a:prstClr val="white"/>
                  </a:solidFill>
                  <a:effectLst/>
                  <a:uLnTx/>
                  <a:uFillTx/>
                  <a:latin typeface="Poppins" pitchFamily="2" charset="77"/>
                  <a:ea typeface="+mn-ea"/>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a:ln>
                    <a:noFill/>
                  </a:ln>
                  <a:solidFill>
                    <a:prstClr val="white"/>
                  </a:solidFill>
                  <a:effectLst/>
                  <a:uLnTx/>
                  <a:uFillTx/>
                  <a:latin typeface="Poppins" pitchFamily="2" charset="77"/>
                  <a:ea typeface="+mn-ea"/>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a:ln>
                    <a:noFill/>
                  </a:ln>
                  <a:solidFill>
                    <a:prstClr val="white"/>
                  </a:solidFill>
                  <a:effectLst/>
                  <a:uLnTx/>
                  <a:uFillTx/>
                  <a:latin typeface="Poppins" pitchFamily="2" charset="77"/>
                  <a:ea typeface="+mn-ea"/>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94864"/>
                  </a:solidFill>
                  <a:effectLst/>
                  <a:uLnTx/>
                  <a:uFillTx/>
                  <a:latin typeface="Poppins" pitchFamily="2" charset="77"/>
                  <a:ea typeface="League Spartan" charset="0"/>
                  <a:cs typeface="Poppins" pitchFamily="2" charset="77"/>
                </a:rPr>
                <a:t>Entry application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94864"/>
                  </a:solidFill>
                  <a:effectLst/>
                  <a:uLnTx/>
                  <a:uFillTx/>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CB972B"/>
                  </a:solidFill>
                  <a:effectLst/>
                  <a:uLnTx/>
                  <a:uFillTx/>
                  <a:latin typeface="Poppins"/>
                  <a:ea typeface="League Spartan" charset="0"/>
                  <a:cs typeface="Poppins"/>
                </a:rPr>
                <a:t>Plan and support learning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CB972B"/>
                  </a:solidFill>
                  <a:effectLst/>
                  <a:uLnTx/>
                  <a:uFillTx/>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3D79"/>
                  </a:solidFill>
                  <a:effectLst/>
                  <a:uLnTx/>
                  <a:uFillTx/>
                  <a:latin typeface="Poppins" pitchFamily="2" charset="77"/>
                  <a:ea typeface="League Spartan" charset="0"/>
                  <a:cs typeface="Poppins" pitchFamily="2" charset="77"/>
                </a:rPr>
                <a:t>Progression decision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3D79"/>
                  </a:solidFill>
                  <a:effectLst/>
                  <a:uLnTx/>
                  <a:uFillTx/>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70685A"/>
                  </a:solidFill>
                  <a:effectLst/>
                  <a:uLnTx/>
                  <a:uFillTx/>
                  <a:latin typeface="Poppins"/>
                  <a:ea typeface="League Spartan" charset="0"/>
                  <a:cs typeface="Poppins"/>
                </a:rPr>
                <a:t>Progress Report </a:t>
              </a:r>
            </a:p>
            <a:p>
              <a:pPr marL="95885" marR="0" lvl="0" indent="-9588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70685A"/>
                  </a:solidFill>
                  <a:effectLst/>
                  <a:uLnTx/>
                  <a:uFillTx/>
                  <a:latin typeface="Poppins"/>
                  <a:ea typeface="League Spartan" charset="0"/>
                  <a:cs typeface="Poppins"/>
                </a:rPr>
                <a:t>Reflect on and discuss progress during the rotation</a:t>
              </a:r>
            </a:p>
            <a:p>
              <a:pPr marL="95885" marR="0" lvl="0" indent="-9588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70685A"/>
                  </a:solidFill>
                  <a:effectLst/>
                  <a:uLnTx/>
                  <a:uFillTx/>
                  <a:latin typeface="Poppins"/>
                  <a:ea typeface="League Spartan" charset="0"/>
                  <a:cs typeface="Poppins"/>
                </a:rPr>
                <a:t>Trainee and supervisor meet </a:t>
              </a:r>
            </a:p>
            <a:p>
              <a:pPr marL="95885" marR="0" lvl="0" indent="-9588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70685A"/>
                  </a:solidFill>
                  <a:effectLst/>
                  <a:uLnTx/>
                  <a:uFillTx/>
                  <a:latin typeface="Poppins"/>
                  <a:ea typeface="League Spartan" charset="0"/>
                  <a:cs typeface="Poppins"/>
                </a:rPr>
                <a:t>Supervisor provides feedback and an overall rating against each learning goal </a:t>
              </a:r>
              <a:endParaRPr kumimoji="0" lang="en-US" sz="1400" b="1" i="0" u="none" strike="noStrike" kern="1200" cap="none" spc="0" normalizeH="0" baseline="0" noProof="0">
                <a:ln>
                  <a:noFill/>
                </a:ln>
                <a:solidFill>
                  <a:srgbClr val="70685A"/>
                </a:solidFill>
                <a:effectLst/>
                <a:uLnTx/>
                <a:uFillTx/>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100" b="1" i="0" u="none" strike="noStrike" kern="1200" cap="none" spc="0" normalizeH="0" baseline="0" noProof="0">
                <a:ln>
                  <a:noFill/>
                </a:ln>
                <a:solidFill>
                  <a:srgbClr val="384967"/>
                </a:solidFill>
                <a:effectLst/>
                <a:uLnTx/>
                <a:uFillTx/>
                <a:latin typeface="Georgia" panose="02040502050405020303" pitchFamily="18" charset="0"/>
                <a:ea typeface="+mj-ea"/>
                <a:cs typeface="+mj-cs"/>
              </a:rPr>
              <a:t>Learning and assessment cycle</a:t>
            </a:r>
            <a:endParaRPr kumimoji="0" lang="en-AU" sz="3100" b="1" i="0" u="none" strike="noStrike" kern="1200" cap="none" spc="0" normalizeH="0" baseline="50000" noProof="0">
              <a:ln>
                <a:noFill/>
              </a:ln>
              <a:solidFill>
                <a:srgbClr val="384967"/>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344078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plan</a:t>
            </a: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capture</a:t>
            </a: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capture</a:t>
            </a: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302719"/>
            <a:ext cx="2536621" cy="2200602"/>
          </a:xfrm>
          <a:prstGeom prst="rect">
            <a:avLst/>
          </a:prstGeom>
          <a:noFill/>
        </p:spPr>
        <p:txBody>
          <a:bodyPr wrap="square" lIns="91440" tIns="45720" rIns="91440" bIns="45720" rtlCol="0" anchor="t">
            <a:spAutoFit/>
          </a:bodyPr>
          <a:lstStyle/>
          <a:p>
            <a:pPr algn="ctr"/>
            <a:r>
              <a:rPr lang="en-US" b="1">
                <a:solidFill>
                  <a:srgbClr val="384967"/>
                </a:solidFill>
              </a:rPr>
              <a:t>Progress reports</a:t>
            </a:r>
          </a:p>
          <a:p>
            <a:pPr algn="ctr"/>
            <a:endParaRPr lang="en-US" b="1">
              <a:solidFill>
                <a:srgbClr val="384967"/>
              </a:solidFill>
            </a:endParaRPr>
          </a:p>
          <a:p>
            <a:pPr algn="ctr"/>
            <a:r>
              <a:rPr lang="en-US" sz="1400">
                <a:solidFill>
                  <a:srgbClr val="384967"/>
                </a:solidFill>
              </a:rPr>
              <a:t>Supervisors document trainee progress against learning goals.</a:t>
            </a:r>
            <a:endParaRPr lang="en-US" sz="1400">
              <a:solidFill>
                <a:srgbClr val="384967"/>
              </a:solidFill>
              <a:cs typeface="Arial"/>
            </a:endParaRPr>
          </a:p>
          <a:p>
            <a:pPr algn="ctr"/>
            <a:endParaRPr lang="en-US" sz="1600">
              <a:solidFill>
                <a:srgbClr val="384967"/>
              </a:solidFill>
            </a:endParaRPr>
          </a:p>
          <a:p>
            <a:pPr algn="ctr"/>
            <a:endParaRPr lang="en-US" sz="1600">
              <a:solidFill>
                <a:srgbClr val="384967"/>
              </a:solidFill>
            </a:endParaRPr>
          </a:p>
          <a:p>
            <a:pPr algn="ctr"/>
            <a:endParaRPr lang="en-US" sz="1200">
              <a:solidFill>
                <a:srgbClr val="384967"/>
              </a:solidFill>
            </a:endParaRPr>
          </a:p>
          <a:p>
            <a:pPr algn="ctr"/>
            <a:endParaRPr lang="en-US" sz="150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r:embed="rId7">
              <a:extLst>
                <a:ext uri="{96DAC541-7B7A-43D3-8B79-37D633B846F1}">
                  <asvg:svgBlip xmlns:asvg="http://schemas.microsoft.com/office/drawing/2016/SVG/main" r:embed="rId8"/>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11"/>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3E708CF-35F9-798F-6267-467242B83C6A}"/>
              </a:ext>
            </a:extLst>
          </p:cNvPr>
          <p:cNvPicPr>
            <a:picLocks noChangeAspect="1"/>
          </p:cNvPicPr>
          <p:nvPr/>
        </p:nvPicPr>
        <p:blipFill>
          <a:blip r:embed="rId4"/>
          <a:stretch>
            <a:fillRect/>
          </a:stretch>
        </p:blipFill>
        <p:spPr>
          <a:xfrm>
            <a:off x="35566" y="6039425"/>
            <a:ext cx="2560361" cy="638264"/>
          </a:xfrm>
          <a:prstGeom prst="rect">
            <a:avLst/>
          </a:prstGeom>
        </p:spPr>
      </p:pic>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dirty="0">
                <a:solidFill>
                  <a:srgbClr val="384967"/>
                </a:solidFill>
                <a:latin typeface="Georgia" panose="02040502050405020303" pitchFamily="18" charset="0"/>
              </a:rPr>
              <a:t>Other learning and assessment requirements</a:t>
            </a:r>
            <a:endParaRPr lang="en-AU" sz="3100" baseline="50000" dirty="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6CE0DB02-3BFB-9D80-6ABF-58DA08E7EFA6}"/>
              </a:ext>
            </a:extLst>
          </p:cNvPr>
          <p:cNvSpPr txBox="1"/>
          <p:nvPr/>
        </p:nvSpPr>
        <p:spPr>
          <a:xfrm>
            <a:off x="1868989" y="1470710"/>
            <a:ext cx="2381672" cy="1969770"/>
          </a:xfrm>
          <a:prstGeom prst="rect">
            <a:avLst/>
          </a:prstGeom>
          <a:noFill/>
        </p:spPr>
        <p:txBody>
          <a:bodyPr wrap="square" lIns="91440" tIns="45720" rIns="91440" bIns="45720" rtlCol="0" anchor="t">
            <a:spAutoFit/>
          </a:bodyPr>
          <a:lstStyle/>
          <a:p>
            <a:pPr algn="ctr"/>
            <a:r>
              <a:rPr lang="en-US" b="1">
                <a:solidFill>
                  <a:srgbClr val="384967"/>
                </a:solidFill>
              </a:rPr>
              <a:t>Learning programs </a:t>
            </a:r>
          </a:p>
          <a:p>
            <a:pPr algn="ctr"/>
            <a:endParaRPr lang="en-US" b="1">
              <a:solidFill>
                <a:srgbClr val="384967"/>
              </a:solidFill>
            </a:endParaRPr>
          </a:p>
          <a:p>
            <a:pPr algn="ctr"/>
            <a:endParaRPr lang="en-US" sz="1400" b="1">
              <a:solidFill>
                <a:srgbClr val="384965"/>
              </a:solidFill>
            </a:endParaRPr>
          </a:p>
          <a:p>
            <a:pPr marL="285750" indent="-285750">
              <a:buFont typeface="Arial" panose="020B0604020202020204" pitchFamily="34" charset="0"/>
              <a:buChar char="•"/>
            </a:pPr>
            <a:r>
              <a:rPr lang="en-US" sz="1400">
                <a:solidFill>
                  <a:srgbClr val="384965"/>
                </a:solidFill>
              </a:rPr>
              <a:t>Professional experience</a:t>
            </a:r>
          </a:p>
          <a:p>
            <a:pPr marL="285750" indent="-285750">
              <a:buFont typeface="Arial" panose="020B0604020202020204" pitchFamily="34" charset="0"/>
              <a:buChar char="•"/>
            </a:pPr>
            <a:r>
              <a:rPr lang="en-US" sz="1400">
                <a:solidFill>
                  <a:srgbClr val="384965"/>
                </a:solidFill>
              </a:rPr>
              <a:t>Learning courses</a:t>
            </a:r>
          </a:p>
          <a:p>
            <a:pPr marL="742950" lvl="1" indent="-285750">
              <a:buFont typeface="Arial" panose="020B0604020202020204" pitchFamily="34" charset="0"/>
              <a:buChar char="•"/>
            </a:pPr>
            <a:endParaRPr lang="en-US" sz="1400">
              <a:solidFill>
                <a:srgbClr val="384965"/>
              </a:solidFill>
            </a:endParaRPr>
          </a:p>
          <a:p>
            <a:pPr marL="742950" lvl="1" indent="-285750">
              <a:buFont typeface="Arial" panose="020B0604020202020204" pitchFamily="34" charset="0"/>
              <a:buChar char="•"/>
            </a:pPr>
            <a:endParaRPr lang="en-US" sz="1400">
              <a:solidFill>
                <a:srgbClr val="384965"/>
              </a:solidFill>
            </a:endParaRPr>
          </a:p>
          <a:p>
            <a:pPr lvl="1" algn="ctr"/>
            <a:r>
              <a:rPr lang="en-US" sz="1600">
                <a:solidFill>
                  <a:srgbClr val="384965"/>
                </a:solidFill>
                <a:ea typeface="+mn-lt"/>
                <a:cs typeface="+mn-lt"/>
              </a:rPr>
              <a:t> </a:t>
            </a:r>
          </a:p>
        </p:txBody>
      </p:sp>
      <p:sp>
        <p:nvSpPr>
          <p:cNvPr id="24" name="TextBox 23">
            <a:extLst>
              <a:ext uri="{FF2B5EF4-FFF2-40B4-BE49-F238E27FC236}">
                <a16:creationId xmlns:a16="http://schemas.microsoft.com/office/drawing/2014/main" id="{37DCC9B8-E6D6-DA50-DF0E-53F9DDC9D0E8}"/>
              </a:ext>
            </a:extLst>
          </p:cNvPr>
          <p:cNvSpPr txBox="1"/>
          <p:nvPr/>
        </p:nvSpPr>
        <p:spPr>
          <a:xfrm>
            <a:off x="6819213" y="1348349"/>
            <a:ext cx="2780408" cy="1754326"/>
          </a:xfrm>
          <a:prstGeom prst="rect">
            <a:avLst/>
          </a:prstGeom>
          <a:noFill/>
        </p:spPr>
        <p:txBody>
          <a:bodyPr wrap="square" lIns="91440" tIns="45720" rIns="91440" bIns="45720" rtlCol="0" anchor="t">
            <a:spAutoFit/>
          </a:bodyPr>
          <a:lstStyle/>
          <a:p>
            <a:pPr algn="ctr"/>
            <a:r>
              <a:rPr lang="en-US" b="1">
                <a:solidFill>
                  <a:srgbClr val="384967"/>
                </a:solidFill>
              </a:rPr>
              <a:t>Research project</a:t>
            </a:r>
          </a:p>
          <a:p>
            <a:endParaRPr lang="en-US" b="1">
              <a:solidFill>
                <a:srgbClr val="384967"/>
              </a:solidFill>
            </a:endParaRPr>
          </a:p>
          <a:p>
            <a:endParaRPr lang="en-US" sz="1400" b="1">
              <a:solidFill>
                <a:srgbClr val="384967"/>
              </a:solidFill>
            </a:endParaRPr>
          </a:p>
          <a:p>
            <a:r>
              <a:rPr lang="en-US" sz="1400">
                <a:solidFill>
                  <a:srgbClr val="384967"/>
                </a:solidFill>
              </a:rPr>
              <a:t>A trainee-led study involving significant involvement in design, conduct and analysis.</a:t>
            </a:r>
            <a:endParaRPr lang="en-US" sz="1400"/>
          </a:p>
          <a:p>
            <a:pPr lvl="1" algn="ctr"/>
            <a:r>
              <a:rPr lang="en-US" sz="1600">
                <a:ea typeface="+mn-lt"/>
                <a:cs typeface="+mn-lt"/>
              </a:rPr>
              <a:t> </a:t>
            </a:r>
          </a:p>
        </p:txBody>
      </p:sp>
      <p:sp>
        <p:nvSpPr>
          <p:cNvPr id="27" name="TextBox 26">
            <a:extLst>
              <a:ext uri="{FF2B5EF4-FFF2-40B4-BE49-F238E27FC236}">
                <a16:creationId xmlns:a16="http://schemas.microsoft.com/office/drawing/2014/main" id="{E7B2B4E7-8E73-7EBF-DD4C-DC69691270A9}"/>
              </a:ext>
            </a:extLst>
          </p:cNvPr>
          <p:cNvSpPr txBox="1"/>
          <p:nvPr/>
        </p:nvSpPr>
        <p:spPr>
          <a:xfrm>
            <a:off x="2099032" y="5036790"/>
            <a:ext cx="2203142" cy="1384995"/>
          </a:xfrm>
          <a:prstGeom prst="rect">
            <a:avLst/>
          </a:prstGeom>
          <a:noFill/>
        </p:spPr>
        <p:txBody>
          <a:bodyPr wrap="square" lIns="91440" tIns="45720" rIns="91440" bIns="45720" anchor="t">
            <a:spAutoFit/>
          </a:bodyPr>
          <a:lstStyle/>
          <a:p>
            <a:r>
              <a:rPr lang="en-US" sz="1400" b="1">
                <a:solidFill>
                  <a:srgbClr val="384967"/>
                </a:solidFill>
              </a:rPr>
              <a:t>When:</a:t>
            </a:r>
            <a:r>
              <a:rPr lang="en-US" sz="1400">
                <a:solidFill>
                  <a:srgbClr val="384967"/>
                </a:solidFill>
              </a:rPr>
              <a:t> Before the end of Advanced Training</a:t>
            </a:r>
          </a:p>
          <a:p>
            <a:endParaRPr lang="en-US" sz="1400">
              <a:solidFill>
                <a:srgbClr val="384967"/>
              </a:solidFill>
              <a:cs typeface="Arial"/>
            </a:endParaRPr>
          </a:p>
          <a:p>
            <a:endParaRPr lang="en-US" sz="1400" b="1">
              <a:solidFill>
                <a:srgbClr val="384967"/>
              </a:solidFill>
            </a:endParaRPr>
          </a:p>
          <a:p>
            <a:r>
              <a:rPr lang="en-US" sz="1400" b="1">
                <a:solidFill>
                  <a:srgbClr val="384967"/>
                </a:solidFill>
              </a:rPr>
              <a:t>Roles involved:</a:t>
            </a:r>
            <a:endParaRPr lang="en-US" sz="1400" b="1">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a:solidFill>
                <a:srgbClr val="384967"/>
              </a:solidFill>
              <a:cs typeface="Arial"/>
            </a:endParaRPr>
          </a:p>
        </p:txBody>
      </p:sp>
      <p:sp>
        <p:nvSpPr>
          <p:cNvPr id="31" name="TextBox 30">
            <a:extLst>
              <a:ext uri="{FF2B5EF4-FFF2-40B4-BE49-F238E27FC236}">
                <a16:creationId xmlns:a16="http://schemas.microsoft.com/office/drawing/2014/main" id="{3060907B-3F93-E3FA-37AE-709D095665BE}"/>
              </a:ext>
            </a:extLst>
          </p:cNvPr>
          <p:cNvSpPr txBox="1"/>
          <p:nvPr/>
        </p:nvSpPr>
        <p:spPr>
          <a:xfrm>
            <a:off x="6800999" y="4929069"/>
            <a:ext cx="2780406" cy="1600438"/>
          </a:xfrm>
          <a:prstGeom prst="rect">
            <a:avLst/>
          </a:prstGeom>
          <a:noFill/>
        </p:spPr>
        <p:txBody>
          <a:bodyPr wrap="square" lIns="91440" tIns="45720" rIns="91440" bIns="45720" anchor="t">
            <a:spAutoFit/>
          </a:bodyPr>
          <a:lstStyle/>
          <a:p>
            <a:r>
              <a:rPr lang="en-US" sz="1400" b="1">
                <a:solidFill>
                  <a:srgbClr val="384967"/>
                </a:solidFill>
              </a:rPr>
              <a:t>When:</a:t>
            </a:r>
            <a:r>
              <a:rPr lang="en-US" sz="1400">
                <a:solidFill>
                  <a:srgbClr val="384967"/>
                </a:solidFill>
              </a:rPr>
              <a:t> Before the end of Advanced Training</a:t>
            </a:r>
            <a:endParaRPr lang="en-US" sz="1400">
              <a:solidFill>
                <a:srgbClr val="384967"/>
              </a:solidFill>
              <a:cs typeface="Arial"/>
            </a:endParaRPr>
          </a:p>
          <a:p>
            <a:endParaRPr lang="en-US" sz="1400">
              <a:solidFill>
                <a:srgbClr val="384967"/>
              </a:solidFill>
              <a:cs typeface="Arial"/>
            </a:endParaRPr>
          </a:p>
          <a:p>
            <a:endParaRPr lang="en-US" sz="1400" b="1">
              <a:solidFill>
                <a:srgbClr val="384967"/>
              </a:solidFill>
            </a:endParaRPr>
          </a:p>
          <a:p>
            <a:r>
              <a:rPr lang="en-US" sz="1400" b="1">
                <a:solidFill>
                  <a:srgbClr val="384967"/>
                </a:solidFill>
              </a:rPr>
              <a:t>Roles involved:</a:t>
            </a:r>
            <a:endParaRPr lang="en-US" sz="1400" b="1">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a:solidFill>
                <a:srgbClr val="384967"/>
              </a:solidFill>
              <a:cs typeface="Arial"/>
            </a:endParaRPr>
          </a:p>
          <a:p>
            <a:pPr marL="285750" indent="-285750">
              <a:buFont typeface="Arial" panose="020B0604020202020204" pitchFamily="34" charset="0"/>
              <a:buChar char="•"/>
            </a:pPr>
            <a:r>
              <a:rPr lang="en-US" sz="1400">
                <a:solidFill>
                  <a:srgbClr val="384967"/>
                </a:solidFill>
              </a:rPr>
              <a:t>Research Project Supervisor</a:t>
            </a:r>
            <a:endParaRPr lang="en-US" sz="1400">
              <a:solidFill>
                <a:srgbClr val="384967"/>
              </a:solidFill>
              <a:cs typeface="Arial"/>
            </a:endParaRPr>
          </a:p>
        </p:txBody>
      </p:sp>
      <p:pic>
        <p:nvPicPr>
          <p:cNvPr id="1026" name="Picture 2" descr="Free research reading information vector">
            <a:extLst>
              <a:ext uri="{FF2B5EF4-FFF2-40B4-BE49-F238E27FC236}">
                <a16:creationId xmlns:a16="http://schemas.microsoft.com/office/drawing/2014/main" id="{1E803E13-A1D7-6F4A-2DC5-C31F114F77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264250" y="3211919"/>
            <a:ext cx="1853904" cy="149474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A316F6EC-F686-A01D-F545-31F3E80C1938}"/>
              </a:ext>
            </a:extLst>
          </p:cNvPr>
          <p:cNvPicPr>
            <a:picLocks noChangeAspect="1"/>
          </p:cNvPicPr>
          <p:nvPr/>
        </p:nvPicPr>
        <p:blipFill>
          <a:blip r:embed="rId6"/>
          <a:stretch>
            <a:fillRect/>
          </a:stretch>
        </p:blipFill>
        <p:spPr>
          <a:xfrm>
            <a:off x="2316905" y="3452625"/>
            <a:ext cx="1607794" cy="1278484"/>
          </a:xfrm>
          <a:prstGeom prst="rect">
            <a:avLst/>
          </a:prstGeom>
        </p:spPr>
      </p:pic>
      <p:cxnSp>
        <p:nvCxnSpPr>
          <p:cNvPr id="10" name="Straight Connector 9">
            <a:extLst>
              <a:ext uri="{FF2B5EF4-FFF2-40B4-BE49-F238E27FC236}">
                <a16:creationId xmlns:a16="http://schemas.microsoft.com/office/drawing/2014/main" id="{9668434E-34A9-A69B-5ED3-7D6F447297ED}"/>
              </a:ext>
            </a:extLst>
          </p:cNvPr>
          <p:cNvCxnSpPr>
            <a:cxnSpLocks/>
          </p:cNvCxnSpPr>
          <p:nvPr/>
        </p:nvCxnSpPr>
        <p:spPr>
          <a:xfrm>
            <a:off x="5608362" y="1407082"/>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9059781"/>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4" name="Table 3">
            <a:extLst>
              <a:ext uri="{FF2B5EF4-FFF2-40B4-BE49-F238E27FC236}">
                <a16:creationId xmlns:a16="http://schemas.microsoft.com/office/drawing/2014/main" id="{CAA73F34-493F-C069-BE3E-C1AFB23E5218}"/>
              </a:ext>
            </a:extLst>
          </p:cNvPr>
          <p:cNvGraphicFramePr>
            <a:graphicFrameLocks noGrp="1"/>
          </p:cNvGraphicFramePr>
          <p:nvPr/>
        </p:nvGraphicFramePr>
        <p:xfrm>
          <a:off x="186190" y="980731"/>
          <a:ext cx="3612812" cy="3486402"/>
        </p:xfrm>
        <a:graphic>
          <a:graphicData uri="http://schemas.openxmlformats.org/drawingml/2006/table">
            <a:tbl>
              <a:tblPr/>
              <a:tblGrid>
                <a:gridCol w="637557">
                  <a:extLst>
                    <a:ext uri="{9D8B030D-6E8A-4147-A177-3AD203B41FA5}">
                      <a16:colId xmlns:a16="http://schemas.microsoft.com/office/drawing/2014/main" val="216105414"/>
                    </a:ext>
                  </a:extLst>
                </a:gridCol>
                <a:gridCol w="2975255">
                  <a:extLst>
                    <a:ext uri="{9D8B030D-6E8A-4147-A177-3AD203B41FA5}">
                      <a16:colId xmlns:a16="http://schemas.microsoft.com/office/drawing/2014/main" val="327167305"/>
                    </a:ext>
                  </a:extLst>
                </a:gridCol>
              </a:tblGrid>
              <a:tr h="260104">
                <a:tc gridSpan="2">
                  <a:txBody>
                    <a:bodyPr/>
                    <a:lstStyle/>
                    <a:p>
                      <a:pPr algn="ctr" fontAlgn="base"/>
                      <a:r>
                        <a:rPr lang="en-AU" sz="1200" b="1" i="0">
                          <a:solidFill>
                            <a:srgbClr val="384967"/>
                          </a:solidFill>
                          <a:effectLst/>
                          <a:latin typeface="Arial" panose="020B0604020202020204" pitchFamily="34" charset="0"/>
                        </a:rPr>
                        <a:t>Be - Professional behaviours</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0104">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34151">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more than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16613">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four or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634151">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two or three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447128">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one </a:t>
                      </a:r>
                      <a:r>
                        <a:rPr lang="en-US" sz="1200" b="0" i="0">
                          <a:solidFill>
                            <a:srgbClr val="000000"/>
                          </a:solidFill>
                          <a:effectLst/>
                          <a:latin typeface="Arial" panose="020B0604020202020204" pitchFamily="34" charset="0"/>
                        </a:rPr>
                        <a:t>domain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634151">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a:solidFill>
                            <a:srgbClr val="000000"/>
                          </a:solidFill>
                          <a:effectLst/>
                          <a:latin typeface="Arial" panose="020B0604020202020204" pitchFamily="34" charset="0"/>
                        </a:rPr>
                        <a:t>consistently </a:t>
                      </a:r>
                      <a:r>
                        <a:rPr lang="en-US" sz="1200" b="0" i="0">
                          <a:solidFill>
                            <a:srgbClr val="000000"/>
                          </a:solidFill>
                          <a:effectLst/>
                          <a:latin typeface="Arial" panose="020B0604020202020204" pitchFamily="34" charset="0"/>
                        </a:rPr>
                        <a:t>behaves in line with each of the ten 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7" name="Table 6">
            <a:extLst>
              <a:ext uri="{FF2B5EF4-FFF2-40B4-BE49-F238E27FC236}">
                <a16:creationId xmlns:a16="http://schemas.microsoft.com/office/drawing/2014/main" id="{1E094D1E-402B-8844-B4BB-31784F49E27D}"/>
              </a:ext>
            </a:extLst>
          </p:cNvPr>
          <p:cNvGraphicFramePr>
            <a:graphicFrameLocks noGrp="1"/>
          </p:cNvGraphicFramePr>
          <p:nvPr/>
        </p:nvGraphicFramePr>
        <p:xfrm>
          <a:off x="4037403" y="980731"/>
          <a:ext cx="3843405" cy="3486401"/>
        </p:xfrm>
        <a:graphic>
          <a:graphicData uri="http://schemas.openxmlformats.org/drawingml/2006/table">
            <a:tbl>
              <a:tblPr/>
              <a:tblGrid>
                <a:gridCol w="678251">
                  <a:extLst>
                    <a:ext uri="{9D8B030D-6E8A-4147-A177-3AD203B41FA5}">
                      <a16:colId xmlns:a16="http://schemas.microsoft.com/office/drawing/2014/main" val="216105414"/>
                    </a:ext>
                  </a:extLst>
                </a:gridCol>
                <a:gridCol w="3165154">
                  <a:extLst>
                    <a:ext uri="{9D8B030D-6E8A-4147-A177-3AD203B41FA5}">
                      <a16:colId xmlns:a16="http://schemas.microsoft.com/office/drawing/2014/main" val="327167305"/>
                    </a:ext>
                  </a:extLst>
                </a:gridCol>
              </a:tblGrid>
              <a:tr h="261851">
                <a:tc gridSpan="2">
                  <a:txBody>
                    <a:bodyPr/>
                    <a:lstStyle/>
                    <a:p>
                      <a:pPr algn="ctr" fontAlgn="base"/>
                      <a:r>
                        <a:rPr lang="en-AU" sz="1200" b="1" i="0">
                          <a:solidFill>
                            <a:srgbClr val="384967"/>
                          </a:solidFill>
                          <a:effectLst/>
                          <a:latin typeface="Arial" panose="020B0604020202020204" pitchFamily="34" charset="0"/>
                        </a:rPr>
                        <a:t>Do – </a:t>
                      </a:r>
                      <a:r>
                        <a:rPr lang="en-AU" sz="1200" b="1" i="0" err="1">
                          <a:solidFill>
                            <a:srgbClr val="384967"/>
                          </a:solidFill>
                          <a:effectLst/>
                          <a:latin typeface="Arial" panose="020B0604020202020204" pitchFamily="34" charset="0"/>
                        </a:rPr>
                        <a:t>Entrustable</a:t>
                      </a:r>
                      <a:r>
                        <a:rPr lang="en-AU" sz="1200" b="1" i="0">
                          <a:solidFill>
                            <a:srgbClr val="384967"/>
                          </a:solidFill>
                          <a:effectLst/>
                          <a:latin typeface="Arial" panose="020B0604020202020204" pitchFamily="34" charset="0"/>
                        </a:rPr>
                        <a:t> professional activities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1851">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74778">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be present and observe </a:t>
                      </a:r>
                      <a:endParaRPr lang="en-US" sz="1200" b="1"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48270">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direct supervision </a:t>
                      </a:r>
                      <a:endParaRPr lang="en-US" sz="1200" b="1"/>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490156">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lvl="0" algn="l">
                        <a:buNone/>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indirect supervision </a:t>
                      </a:r>
                      <a:r>
                        <a:rPr lang="en-US" sz="1200" b="0" i="0" kern="1200">
                          <a:solidFill>
                            <a:schemeClr val="tx1"/>
                          </a:solidFill>
                          <a:effectLst/>
                          <a:latin typeface="+mn-lt"/>
                          <a:ea typeface="+mn-ea"/>
                          <a:cs typeface="+mn-cs"/>
                        </a:rPr>
                        <a:t>(i.e., ready access to a supervisor)</a:t>
                      </a:r>
                      <a:endParaRPr lang="en-US" sz="1200" b="0" i="0" u="none" strike="noStrike" noProof="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648270">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supervision at a distance </a:t>
                      </a:r>
                      <a:r>
                        <a:rPr lang="en-US" sz="1200" b="0" i="0" kern="1200">
                          <a:solidFill>
                            <a:schemeClr val="tx1"/>
                          </a:solidFill>
                          <a:effectLst/>
                          <a:latin typeface="+mn-lt"/>
                          <a:ea typeface="+mn-ea"/>
                          <a:cs typeface="+mn-cs"/>
                        </a:rPr>
                        <a:t>(i.e., limited access to a supervisor)</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01225">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supervise others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14" name="Table 13">
            <a:extLst>
              <a:ext uri="{FF2B5EF4-FFF2-40B4-BE49-F238E27FC236}">
                <a16:creationId xmlns:a16="http://schemas.microsoft.com/office/drawing/2014/main" id="{FC7C87C5-4F68-021F-B9EF-62CA56D05DDD}"/>
              </a:ext>
            </a:extLst>
          </p:cNvPr>
          <p:cNvGraphicFramePr>
            <a:graphicFrameLocks noGrp="1"/>
          </p:cNvGraphicFramePr>
          <p:nvPr/>
        </p:nvGraphicFramePr>
        <p:xfrm>
          <a:off x="8197299" y="980731"/>
          <a:ext cx="3661621" cy="3486401"/>
        </p:xfrm>
        <a:graphic>
          <a:graphicData uri="http://schemas.openxmlformats.org/drawingml/2006/table">
            <a:tbl>
              <a:tblPr/>
              <a:tblGrid>
                <a:gridCol w="442886">
                  <a:extLst>
                    <a:ext uri="{9D8B030D-6E8A-4147-A177-3AD203B41FA5}">
                      <a16:colId xmlns:a16="http://schemas.microsoft.com/office/drawing/2014/main" val="870808485"/>
                    </a:ext>
                  </a:extLst>
                </a:gridCol>
                <a:gridCol w="3218735">
                  <a:extLst>
                    <a:ext uri="{9D8B030D-6E8A-4147-A177-3AD203B41FA5}">
                      <a16:colId xmlns:a16="http://schemas.microsoft.com/office/drawing/2014/main" val="169882953"/>
                    </a:ext>
                  </a:extLst>
                </a:gridCol>
              </a:tblGrid>
              <a:tr h="293772">
                <a:tc gridSpan="2">
                  <a:txBody>
                    <a:bodyPr/>
                    <a:lstStyle/>
                    <a:p>
                      <a:pPr algn="ctr" fontAlgn="base"/>
                      <a:r>
                        <a:rPr lang="en-AU" sz="1200" b="1" i="0">
                          <a:solidFill>
                            <a:srgbClr val="384967"/>
                          </a:solidFill>
                          <a:effectLst/>
                          <a:latin typeface="Arial" panose="020B0604020202020204" pitchFamily="34" charset="0"/>
                        </a:rPr>
                        <a:t>Know - Knowledge</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771967700"/>
                  </a:ext>
                </a:extLst>
              </a:tr>
              <a:tr h="293772">
                <a:tc>
                  <a:txBody>
                    <a:bodyPr/>
                    <a:lstStyle/>
                    <a:p>
                      <a:pPr algn="ctr" fontAlgn="base"/>
                      <a:r>
                        <a:rPr lang="en-AU" sz="1200" b="0" i="0">
                          <a:solidFill>
                            <a:srgbClr val="433E35"/>
                          </a:solidFill>
                          <a:effectLst/>
                          <a:latin typeface="Arial" panose="020B0604020202020204" pitchFamily="34" charset="0"/>
                        </a:rPr>
                        <a:t>0 ​</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907217455"/>
                  </a:ext>
                </a:extLst>
              </a:tr>
              <a:tr h="567452">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has</a:t>
                      </a:r>
                      <a:r>
                        <a:rPr lang="en-US" sz="1200" b="1" i="0" kern="1200">
                          <a:solidFill>
                            <a:schemeClr val="tx1"/>
                          </a:solidFill>
                          <a:effectLst/>
                          <a:latin typeface="+mn-lt"/>
                          <a:ea typeface="+mn-ea"/>
                          <a:cs typeface="+mn-cs"/>
                        </a:rPr>
                        <a:t> heard of </a:t>
                      </a:r>
                      <a:r>
                        <a:rPr lang="en-US" sz="1200" b="0" i="0" kern="1200">
                          <a:solidFill>
                            <a:schemeClr val="tx1"/>
                          </a:solidFill>
                          <a:effectLst/>
                          <a:latin typeface="+mn-lt"/>
                          <a:ea typeface="+mn-ea"/>
                          <a:cs typeface="+mn-cs"/>
                        </a:rPr>
                        <a:t>some of the topics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85507697"/>
                  </a:ext>
                </a:extLst>
              </a:tr>
              <a:tr h="567452">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1" i="0" kern="1200">
                          <a:solidFill>
                            <a:schemeClr val="tx1"/>
                          </a:solidFill>
                          <a:effectLst/>
                          <a:latin typeface="+mn-lt"/>
                          <a:ea typeface="+mn-ea"/>
                          <a:cs typeface="+mn-cs"/>
                        </a:rPr>
                        <a:t>knows the topics and concepts</a:t>
                      </a:r>
                      <a:r>
                        <a:rPr lang="en-US" sz="1200" b="0" i="0" kern="1200">
                          <a:solidFill>
                            <a:schemeClr val="tx1"/>
                          </a:solidFill>
                          <a:effectLst/>
                          <a:latin typeface="+mn-lt"/>
                          <a:ea typeface="+mn-ea"/>
                          <a:cs typeface="+mn-cs"/>
                        </a:rPr>
                        <a:t> described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12758771"/>
                  </a:ext>
                </a:extLst>
              </a:tr>
              <a:tr h="496758">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1" i="0" kern="1200">
                          <a:solidFill>
                            <a:schemeClr val="tx1"/>
                          </a:solidFill>
                          <a:effectLst/>
                          <a:latin typeface="+mn-lt"/>
                          <a:ea typeface="+mn-ea"/>
                          <a:cs typeface="+mn-cs"/>
                        </a:rPr>
                        <a:t>knows how to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922005560"/>
                  </a:ext>
                </a:extLst>
              </a:tr>
              <a:tr h="567452">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kern="1200">
                          <a:solidFill>
                            <a:schemeClr val="tx1"/>
                          </a:solidFill>
                          <a:effectLst/>
                          <a:latin typeface="+mn-lt"/>
                          <a:ea typeface="+mn-ea"/>
                          <a:cs typeface="+mn-cs"/>
                        </a:rPr>
                        <a:t>frequently </a:t>
                      </a:r>
                      <a:r>
                        <a:rPr lang="en-US" sz="1200" b="1" i="0" kern="1200">
                          <a:solidFill>
                            <a:schemeClr val="tx1"/>
                          </a:solidFill>
                          <a:effectLst/>
                          <a:latin typeface="+mn-lt"/>
                          <a:ea typeface="+mn-ea"/>
                          <a:cs typeface="+mn-cs"/>
                        </a:rPr>
                        <a:t>shows they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171628888"/>
                  </a:ext>
                </a:extLst>
              </a:tr>
              <a:tr h="699743">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kern="1200">
                          <a:solidFill>
                            <a:schemeClr val="tx1"/>
                          </a:solidFill>
                          <a:effectLst/>
                          <a:latin typeface="+mn-lt"/>
                          <a:ea typeface="+mn-ea"/>
                          <a:cs typeface="+mn-cs"/>
                        </a:rPr>
                        <a:t>consistently demonstrates</a:t>
                      </a:r>
                      <a:r>
                        <a:rPr lang="en-US" sz="1200" b="0" i="0" kern="1200">
                          <a:solidFill>
                            <a:schemeClr val="tx1"/>
                          </a:solidFill>
                          <a:effectLst/>
                          <a:latin typeface="+mn-lt"/>
                          <a:ea typeface="+mn-ea"/>
                          <a:cs typeface="+mn-cs"/>
                        </a:rPr>
                        <a:t> application of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289239446"/>
                  </a:ext>
                </a:extLst>
              </a:tr>
            </a:tbl>
          </a:graphicData>
        </a:graphic>
      </p:graphicFrame>
    </p:spTree>
    <p:extLst>
      <p:ext uri="{BB962C8B-B14F-4D97-AF65-F5344CB8AC3E}">
        <p14:creationId xmlns:p14="http://schemas.microsoft.com/office/powerpoint/2010/main" val="200482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a:solidFill>
                  <a:schemeClr val="accent1">
                    <a:lumMod val="50000"/>
                  </a:schemeClr>
                </a:solidFill>
                <a:latin typeface="Arial"/>
                <a:cs typeface="Arial"/>
              </a:rPr>
              <a:t>Each </a:t>
            </a:r>
            <a:r>
              <a:rPr lang="en-US" sz="1600" b="1">
                <a:solidFill>
                  <a:schemeClr val="accent1">
                    <a:lumMod val="50000"/>
                  </a:schemeClr>
                </a:solidFill>
                <a:latin typeface="Arial"/>
                <a:cs typeface="Arial"/>
              </a:rPr>
              <a:t>phase of training </a:t>
            </a:r>
            <a:r>
              <a:rPr lang="en-US" sz="1600">
                <a:solidFill>
                  <a:schemeClr val="accent1">
                    <a:lumMod val="50000"/>
                  </a:schemeClr>
                </a:solidFill>
                <a:latin typeface="Arial"/>
                <a:cs typeface="Arial"/>
              </a:rPr>
              <a:t>has clear </a:t>
            </a:r>
            <a:r>
              <a:rPr lang="en-US" sz="1600" b="1">
                <a:solidFill>
                  <a:schemeClr val="accent1">
                    <a:lumMod val="50000"/>
                  </a:schemeClr>
                </a:solidFill>
                <a:latin typeface="Arial"/>
                <a:cs typeface="Arial"/>
              </a:rPr>
              <a:t>progression criteria. </a:t>
            </a:r>
            <a:r>
              <a:rPr lang="en-US" sz="1600">
                <a:solidFill>
                  <a:schemeClr val="tx2"/>
                </a:solidFill>
                <a:latin typeface="Arial"/>
                <a:cs typeface="Arial"/>
              </a:rPr>
              <a:t>Trainees must meet these standards to progress to the next phase or complete the program. </a:t>
            </a:r>
            <a:endParaRPr lang="en-US" sz="1600" b="1">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a:solidFill>
                  <a:schemeClr val="accent1">
                    <a:lumMod val="50000"/>
                  </a:schemeClr>
                </a:solidFill>
                <a:latin typeface="Arial"/>
                <a:cs typeface="Arial"/>
              </a:rPr>
              <a:t>Progression decisions </a:t>
            </a:r>
            <a:r>
              <a:rPr lang="en-US" sz="1600">
                <a:solidFill>
                  <a:schemeClr val="accent1">
                    <a:lumMod val="50000"/>
                  </a:schemeClr>
                </a:solidFill>
                <a:latin typeface="Arial"/>
                <a:cs typeface="Arial"/>
              </a:rPr>
              <a:t>and </a:t>
            </a:r>
            <a:r>
              <a:rPr lang="en-US" sz="1600" b="1">
                <a:solidFill>
                  <a:schemeClr val="accent1">
                    <a:lumMod val="50000"/>
                  </a:schemeClr>
                </a:solidFill>
                <a:latin typeface="Arial"/>
                <a:cs typeface="Arial"/>
              </a:rPr>
              <a:t>completion decisions </a:t>
            </a:r>
            <a:r>
              <a:rPr lang="en-US" sz="160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a:solidFill>
                  <a:schemeClr val="accent1">
                    <a:lumMod val="50000"/>
                  </a:schemeClr>
                </a:solidFill>
                <a:latin typeface="Arial"/>
                <a:cs typeface="Arial"/>
              </a:rPr>
              <a:t>The </a:t>
            </a:r>
            <a:r>
              <a:rPr lang="en-US" sz="1600" b="1">
                <a:solidFill>
                  <a:schemeClr val="accent1">
                    <a:lumMod val="50000"/>
                  </a:schemeClr>
                </a:solidFill>
                <a:latin typeface="Arial"/>
                <a:cs typeface="Arial"/>
              </a:rPr>
              <a:t>Progress Review Panel </a:t>
            </a:r>
            <a:r>
              <a:rPr lang="en-US" sz="160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4B4FF397-5607-1F44-7500-288F0A4FEF61}"/>
              </a:ext>
            </a:extLst>
          </p:cNvPr>
          <p:cNvPicPr>
            <a:picLocks noChangeAspect="1"/>
          </p:cNvPicPr>
          <p:nvPr/>
        </p:nvPicPr>
        <p:blipFill>
          <a:blip r:embed="rId4"/>
          <a:srcRect t="8280"/>
          <a:stretch/>
        </p:blipFill>
        <p:spPr>
          <a:xfrm>
            <a:off x="3138794" y="1800231"/>
            <a:ext cx="5882871" cy="1847105"/>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 criteria</a:t>
            </a:r>
            <a:endParaRPr lang="en-AU" sz="2800"/>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7" name="Table 6">
            <a:extLst>
              <a:ext uri="{FF2B5EF4-FFF2-40B4-BE49-F238E27FC236}">
                <a16:creationId xmlns:a16="http://schemas.microsoft.com/office/drawing/2014/main" id="{9D81BFAF-73A1-154E-19CD-89EC2C5431E7}"/>
              </a:ext>
            </a:extLst>
          </p:cNvPr>
          <p:cNvGraphicFramePr>
            <a:graphicFrameLocks noGrp="1"/>
          </p:cNvGraphicFramePr>
          <p:nvPr>
            <p:extLst>
              <p:ext uri="{D42A27DB-BD31-4B8C-83A1-F6EECF244321}">
                <p14:modId xmlns:p14="http://schemas.microsoft.com/office/powerpoint/2010/main" val="3542010598"/>
              </p:ext>
            </p:extLst>
          </p:nvPr>
        </p:nvGraphicFramePr>
        <p:xfrm>
          <a:off x="691753" y="1152674"/>
          <a:ext cx="10640051" cy="3842640"/>
        </p:xfrm>
        <a:graphic>
          <a:graphicData uri="http://schemas.openxmlformats.org/drawingml/2006/table">
            <a:tbl>
              <a:tblPr firstRow="1" firstCol="1" bandRow="1"/>
              <a:tblGrid>
                <a:gridCol w="5056683">
                  <a:extLst>
                    <a:ext uri="{9D8B030D-6E8A-4147-A177-3AD203B41FA5}">
                      <a16:colId xmlns:a16="http://schemas.microsoft.com/office/drawing/2014/main" val="503044453"/>
                    </a:ext>
                  </a:extLst>
                </a:gridCol>
                <a:gridCol w="1395842">
                  <a:extLst>
                    <a:ext uri="{9D8B030D-6E8A-4147-A177-3AD203B41FA5}">
                      <a16:colId xmlns:a16="http://schemas.microsoft.com/office/drawing/2014/main" val="1705453664"/>
                    </a:ext>
                  </a:extLst>
                </a:gridCol>
                <a:gridCol w="1395842">
                  <a:extLst>
                    <a:ext uri="{9D8B030D-6E8A-4147-A177-3AD203B41FA5}">
                      <a16:colId xmlns:a16="http://schemas.microsoft.com/office/drawing/2014/main" val="935343356"/>
                    </a:ext>
                  </a:extLst>
                </a:gridCol>
                <a:gridCol w="1395842">
                  <a:extLst>
                    <a:ext uri="{9D8B030D-6E8A-4147-A177-3AD203B41FA5}">
                      <a16:colId xmlns:a16="http://schemas.microsoft.com/office/drawing/2014/main" val="397025310"/>
                    </a:ext>
                  </a:extLst>
                </a:gridCol>
                <a:gridCol w="1395842">
                  <a:extLst>
                    <a:ext uri="{9D8B030D-6E8A-4147-A177-3AD203B41FA5}">
                      <a16:colId xmlns:a16="http://schemas.microsoft.com/office/drawing/2014/main" val="2301343084"/>
                    </a:ext>
                  </a:extLst>
                </a:gridCol>
              </a:tblGrid>
              <a:tr h="451691">
                <a:tc>
                  <a:txBody>
                    <a:bodyPr/>
                    <a:lstStyle/>
                    <a:p>
                      <a:pPr>
                        <a:lnSpc>
                          <a:spcPct val="115000"/>
                        </a:lnSpc>
                        <a:spcBef>
                          <a:spcPts val="400"/>
                        </a:spcBef>
                        <a:spcAft>
                          <a:spcPts val="400"/>
                        </a:spcAft>
                      </a:pPr>
                      <a:r>
                        <a:rPr lang="en-AU" sz="1100" b="1">
                          <a:solidFill>
                            <a:srgbClr val="C69214"/>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Learning goals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l" defTabSz="1280160" rtl="0" eaLnBrk="1" fontAlgn="auto" latinLnBrk="0" hangingPunct="1">
                        <a:lnSpc>
                          <a:spcPct val="115000"/>
                        </a:lnSpc>
                        <a:spcBef>
                          <a:spcPts val="400"/>
                        </a:spcBef>
                        <a:spcAft>
                          <a:spcPts val="400"/>
                        </a:spcAft>
                        <a:buClrTx/>
                        <a:buSzTx/>
                        <a:buFontTx/>
                        <a:buNone/>
                        <a:tabLst/>
                        <a:defRPr/>
                      </a:pPr>
                      <a:r>
                        <a:rPr lang="en-AU" sz="1050" b="0" dirty="0">
                          <a:solidFill>
                            <a:srgbClr val="CC9900"/>
                          </a:solidFill>
                          <a:effectLst/>
                          <a:latin typeface="+mn-lt"/>
                          <a:ea typeface="Calibri" panose="020F0502020204030204" pitchFamily="34" charset="0"/>
                          <a:cs typeface="Times New Roman" panose="02020603050405020304" pitchFamily="18" charset="0"/>
                        </a:rPr>
                        <a:t>Entry to training</a:t>
                      </a:r>
                      <a:endParaRPr lang="en-AU" sz="1050" b="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solidFill>
                      <a:srgbClr val="D9D9D9"/>
                    </a:solidFill>
                  </a:tcPr>
                </a:tc>
                <a:tc>
                  <a:txBody>
                    <a:bodyPr/>
                    <a:lstStyle/>
                    <a:p>
                      <a:pPr>
                        <a:lnSpc>
                          <a:spcPct val="115000"/>
                        </a:lnSpc>
                        <a:spcBef>
                          <a:spcPts val="400"/>
                        </a:spcBef>
                        <a:spcAft>
                          <a:spcPts val="400"/>
                        </a:spcAft>
                      </a:pPr>
                      <a:r>
                        <a:rPr lang="en-AU" sz="1050" b="0" dirty="0">
                          <a:solidFill>
                            <a:srgbClr val="CC9900"/>
                          </a:solidFill>
                          <a:effectLst/>
                          <a:latin typeface="+mn-lt"/>
                          <a:ea typeface="Calibri" panose="020F0502020204030204" pitchFamily="34" charset="0"/>
                          <a:cs typeface="Times New Roman" panose="02020603050405020304" pitchFamily="18" charset="0"/>
                        </a:rPr>
                        <a:t>End of specialty foundation</a:t>
                      </a:r>
                      <a:endParaRPr lang="en-AU" sz="1200" b="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nchor="ctr">
                    <a:lnL w="1270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nSpc>
                          <a:spcPct val="115000"/>
                        </a:lnSpc>
                        <a:spcBef>
                          <a:spcPts val="400"/>
                        </a:spcBef>
                        <a:spcAft>
                          <a:spcPts val="400"/>
                        </a:spcAft>
                      </a:pPr>
                      <a:r>
                        <a:rPr lang="en-AU" sz="1050" b="0" dirty="0">
                          <a:solidFill>
                            <a:srgbClr val="CC9900"/>
                          </a:solidFill>
                          <a:effectLst/>
                          <a:latin typeface="+mn-lt"/>
                          <a:ea typeface="Calibri" panose="020F0502020204030204" pitchFamily="34" charset="0"/>
                          <a:cs typeface="Times New Roman" panose="02020603050405020304" pitchFamily="18" charset="0"/>
                        </a:rPr>
                        <a:t>End of specialty consolidation</a:t>
                      </a:r>
                      <a:endParaRPr lang="en-AU" sz="1200" b="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nchor="ctr">
                    <a:lnL>
                      <a:noFill/>
                    </a:lnL>
                    <a:lnR>
                      <a:noFill/>
                    </a:lnR>
                    <a:lnT>
                      <a:noFill/>
                    </a:lnT>
                    <a:lnB>
                      <a:noFill/>
                    </a:lnB>
                    <a:solidFill>
                      <a:srgbClr val="D9D9D9"/>
                    </a:solidFill>
                  </a:tcPr>
                </a:tc>
                <a:tc>
                  <a:txBody>
                    <a:bodyPr/>
                    <a:lstStyle/>
                    <a:p>
                      <a:pPr>
                        <a:lnSpc>
                          <a:spcPct val="115000"/>
                        </a:lnSpc>
                        <a:spcBef>
                          <a:spcPts val="400"/>
                        </a:spcBef>
                        <a:spcAft>
                          <a:spcPts val="400"/>
                        </a:spcAft>
                      </a:pPr>
                      <a:r>
                        <a:rPr lang="en-AU" sz="1050" b="0" dirty="0">
                          <a:solidFill>
                            <a:srgbClr val="CC9900"/>
                          </a:solidFill>
                          <a:effectLst/>
                          <a:latin typeface="+mn-lt"/>
                          <a:ea typeface="Calibri" panose="020F0502020204030204" pitchFamily="34" charset="0"/>
                          <a:cs typeface="Times New Roman" panose="02020603050405020304" pitchFamily="18" charset="0"/>
                        </a:rPr>
                        <a:t>End of Transition to Fellowship</a:t>
                      </a:r>
                      <a:endParaRPr lang="en-AU" sz="1200" b="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nchor="ctr">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01. Professional behaviours</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US" sz="1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algn="ctr">
                        <a:lnSpc>
                          <a:spcPct val="115000"/>
                        </a:lnSpc>
                        <a:spcBef>
                          <a:spcPts val="200"/>
                        </a:spcBef>
                        <a:spcAft>
                          <a:spcPts val="200"/>
                        </a:spcAft>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55148628"/>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02.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Team leadership</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1</a:t>
                      </a:r>
                      <a:endPar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495128965"/>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03.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Supervision and teaching </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1</a:t>
                      </a:r>
                      <a:endPar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911092251"/>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04.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Quality improvement</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1</a:t>
                      </a:r>
                      <a:endPar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960569557"/>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05.</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Clinical assessment and management</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2 </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21364502"/>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06.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Management of transitions in care settings</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2 </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354817"/>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07.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Manage acute changes in clinical condition</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2 </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70154089"/>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08. </a:t>
                      </a:r>
                      <a:r>
                        <a:rPr lang="en-US" sz="1100" b="1" dirty="0">
                          <a:solidFill>
                            <a:srgbClr val="404040"/>
                          </a:solidFill>
                          <a:effectLst/>
                          <a:highlight>
                            <a:srgbClr val="F2F2F2"/>
                          </a:highlight>
                          <a:latin typeface="+mn-lt"/>
                          <a:ea typeface="Calibri" panose="020F0502020204030204" pitchFamily="34" charset="0"/>
                          <a:cs typeface="Arial" panose="020B0604020202020204" pitchFamily="34" charset="0"/>
                        </a:rPr>
                        <a:t>Longitudinal care, including management of transitions across developmental ages and stages</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319187879"/>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09.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Communication with patients</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2 </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169166004"/>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10.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Prescribing</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2 </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0497696"/>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11.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Investigations and </a:t>
                      </a:r>
                      <a:r>
                        <a:rPr lang="en-US" sz="1100" b="1" dirty="0">
                          <a:solidFill>
                            <a:srgbClr val="404040"/>
                          </a:solidFill>
                          <a:effectLst/>
                          <a:latin typeface="+mn-lt"/>
                          <a:ea typeface="Calibri" panose="020F0502020204030204" pitchFamily="34" charset="0"/>
                          <a:cs typeface="Arial" panose="020B0604020202020204" pitchFamily="34" charset="0"/>
                        </a:rPr>
                        <a:t>procedures</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2 </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271574946"/>
                  </a:ext>
                </a:extLst>
              </a:tr>
              <a:tr h="215840">
                <a:tc>
                  <a:txBody>
                    <a:bodyPr/>
                    <a:lstStyle/>
                    <a:p>
                      <a:pPr>
                        <a:lnSpc>
                          <a:spcPct val="115000"/>
                        </a:lnSpc>
                        <a:spcBef>
                          <a:spcPts val="800"/>
                        </a:spcBef>
                        <a:spcAft>
                          <a:spcPts val="8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12.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End-of-life care</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1</a:t>
                      </a:r>
                      <a:endPar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258961292"/>
                  </a:ext>
                </a:extLst>
              </a:tr>
              <a:tr h="215840">
                <a:tc>
                  <a:txBody>
                    <a:bodyPr/>
                    <a:lstStyle/>
                    <a:p>
                      <a:pPr>
                        <a:lnSpc>
                          <a:spcPct val="115000"/>
                        </a:lnSpc>
                        <a:spcBef>
                          <a:spcPts val="800"/>
                        </a:spcBef>
                        <a:spcAft>
                          <a:spcPts val="8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13.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Symptom management</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1</a:t>
                      </a:r>
                      <a:endPar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729989861"/>
                  </a:ext>
                </a:extLst>
              </a:tr>
              <a:tr h="215840">
                <a:tc>
                  <a:txBody>
                    <a:bodyPr/>
                    <a:lstStyle/>
                    <a:p>
                      <a:pPr>
                        <a:lnSpc>
                          <a:spcPct val="115000"/>
                        </a:lnSpc>
                        <a:spcBef>
                          <a:spcPts val="800"/>
                        </a:spcBef>
                        <a:spcAft>
                          <a:spcPts val="8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14.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Life-limiting and life-threatening conditions</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1</a:t>
                      </a:r>
                      <a:endPar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72547895"/>
                  </a:ext>
                </a:extLst>
              </a:tr>
              <a:tr h="215840">
                <a:tc>
                  <a:txBody>
                    <a:bodyPr/>
                    <a:lstStyle/>
                    <a:p>
                      <a:pPr>
                        <a:lnSpc>
                          <a:spcPct val="115000"/>
                        </a:lnSpc>
                        <a:spcBef>
                          <a:spcPts val="800"/>
                        </a:spcBef>
                        <a:spcAft>
                          <a:spcPts val="8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15.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End-of-life and after death care</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1</a:t>
                      </a:r>
                      <a:endPar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91404284"/>
                  </a:ext>
                </a:extLst>
              </a:tr>
            </a:tbl>
          </a:graphicData>
        </a:graphic>
      </p:graphicFrame>
    </p:spTree>
    <p:extLst>
      <p:ext uri="{BB962C8B-B14F-4D97-AF65-F5344CB8AC3E}">
        <p14:creationId xmlns:p14="http://schemas.microsoft.com/office/powerpoint/2010/main" val="2994480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692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4031873"/>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Professional behaviours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6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1"/>
          </a:xfrm>
        </p:spPr>
        <p:txBody>
          <a:bodyPr>
            <a:normAutofit/>
          </a:bodyPr>
          <a:lstStyle/>
          <a:p>
            <a:r>
              <a:rPr lang="en-US" sz="3100">
                <a:solidFill>
                  <a:srgbClr val="384967"/>
                </a:solidFill>
                <a:latin typeface="Georgia" panose="02040502050405020303" pitchFamily="18" charset="0"/>
              </a:rPr>
              <a:t>Next steps for new ATs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52962"/>
            <a:ext cx="10972800" cy="4525963"/>
          </a:xfrm>
        </p:spPr>
        <p:txBody>
          <a:bodyPr vert="horz" lIns="91440" tIns="45720" rIns="91440" bIns="45720" rtlCol="0" anchor="t">
            <a:normAutofit fontScale="92500" lnSpcReduction="10000"/>
          </a:bodyPr>
          <a:lstStyle/>
          <a:p>
            <a:pPr>
              <a:buFont typeface="Wingdings" panose="05000000000000000000" pitchFamily="2" charset="2"/>
              <a:buChar char="ü"/>
            </a:pPr>
            <a:r>
              <a:rPr lang="en-US" dirty="0"/>
              <a:t>Apply for your training program before the close date</a:t>
            </a:r>
          </a:p>
          <a:p>
            <a:pPr algn="l" rtl="0" fontAlgn="base">
              <a:lnSpc>
                <a:spcPts val="2025"/>
              </a:lnSpc>
              <a:buFont typeface="Arial" panose="020B0604020202020204" pitchFamily="34" charset="0"/>
              <a:buChar char="•"/>
            </a:pPr>
            <a:r>
              <a:rPr lang="en-US" sz="1800" b="0" i="0" u="none" strike="noStrike" dirty="0">
                <a:solidFill>
                  <a:srgbClr val="000000"/>
                </a:solidFill>
                <a:effectLst/>
                <a:latin typeface="Arial" panose="020B0604020202020204" pitchFamily="34" charset="0"/>
              </a:rPr>
              <a:t>28 February if starting at the beginning of the year. </a:t>
            </a:r>
            <a:r>
              <a:rPr lang="en-US" sz="1800" b="0" i="0" dirty="0">
                <a:solidFill>
                  <a:srgbClr val="000000"/>
                </a:solidFill>
                <a:effectLst/>
                <a:latin typeface="Arial" panose="020B0604020202020204" pitchFamily="34" charset="0"/>
              </a:rPr>
              <a:t>​</a:t>
            </a:r>
            <a:endParaRPr lang="en-US" b="0" i="0" dirty="0">
              <a:solidFill>
                <a:srgbClr val="000000"/>
              </a:solidFill>
              <a:effectLst/>
              <a:latin typeface="Arial" panose="020B0604020202020204" pitchFamily="34" charset="0"/>
            </a:endParaRPr>
          </a:p>
          <a:p>
            <a:pPr algn="l" rtl="0" fontAlgn="base">
              <a:lnSpc>
                <a:spcPts val="2025"/>
              </a:lnSpc>
              <a:buFont typeface="Arial" panose="020B0604020202020204" pitchFamily="34" charset="0"/>
              <a:buChar char="•"/>
            </a:pPr>
            <a:r>
              <a:rPr lang="en-US" sz="1800" b="0" i="0" u="none" strike="noStrike" dirty="0">
                <a:solidFill>
                  <a:srgbClr val="000000"/>
                </a:solidFill>
                <a:effectLst/>
                <a:latin typeface="Arial" panose="020B0604020202020204" pitchFamily="34" charset="0"/>
              </a:rPr>
              <a:t>31 August if starting mid-year</a:t>
            </a:r>
            <a:endParaRPr lang="en-US" b="0" i="0" dirty="0">
              <a:solidFill>
                <a:srgbClr val="000000"/>
              </a:solidFill>
              <a:effectLst/>
              <a:latin typeface="Arial" panose="020B0604020202020204" pitchFamily="34" charset="0"/>
            </a:endParaRPr>
          </a:p>
          <a:p>
            <a:pPr marL="0" indent="0">
              <a:buNone/>
            </a:pPr>
            <a:endParaRPr lang="en-US" dirty="0"/>
          </a:p>
          <a:p>
            <a:pPr>
              <a:buFont typeface="Wingdings" panose="05000000000000000000" pitchFamily="2" charset="2"/>
              <a:buChar char="ü"/>
            </a:pPr>
            <a:r>
              <a:rPr lang="en-US" dirty="0"/>
              <a:t>Review your curriculum standards and learning, teaching and assessment programs documents on the </a:t>
            </a:r>
            <a:r>
              <a:rPr lang="en-US" dirty="0">
                <a:solidFill>
                  <a:srgbClr val="CB972B"/>
                </a:solidFill>
                <a:hlinkClick r:id="rId3">
                  <a:extLst>
                    <a:ext uri="{A12FA001-AC4F-418D-AE19-62706E023703}">
                      <ahyp:hlinkClr xmlns:ahyp="http://schemas.microsoft.com/office/drawing/2018/hyperlinkcolor" val="tx"/>
                    </a:ext>
                  </a:extLst>
                </a:hlinkClick>
              </a:rPr>
              <a:t>RACP eLearning portal  </a:t>
            </a:r>
            <a:endParaRPr lang="en-US" dirty="0">
              <a:solidFill>
                <a:srgbClr val="CB972B"/>
              </a:solidFill>
            </a:endParaRPr>
          </a:p>
          <a:p>
            <a:pPr>
              <a:buFont typeface="Wingdings" panose="05000000000000000000" pitchFamily="2" charset="2"/>
              <a:buChar char="ü"/>
            </a:pPr>
            <a:endParaRPr lang="en-US" dirty="0"/>
          </a:p>
          <a:p>
            <a:pPr>
              <a:buFont typeface="Wingdings" panose="05000000000000000000" pitchFamily="2" charset="2"/>
              <a:buChar char="ü"/>
            </a:pPr>
            <a:r>
              <a:rPr lang="en-US" dirty="0"/>
              <a:t>Nominate 2 x supervisors who meet the </a:t>
            </a:r>
            <a:r>
              <a:rPr lang="en-US" dirty="0">
                <a:latin typeface="Arial" panose="020B0604020202020204" pitchFamily="34" charset="0"/>
                <a:cs typeface="Arial" panose="020B0604020202020204" pitchFamily="34" charset="0"/>
              </a:rPr>
              <a:t>P</a:t>
            </a:r>
            <a:r>
              <a:rPr lang="en-US" sz="2400" b="0" kern="1200" dirty="0">
                <a:solidFill>
                  <a:schemeClr val="tx1"/>
                </a:solidFill>
                <a:effectLst/>
                <a:latin typeface="Arial" panose="020B0604020202020204" pitchFamily="34" charset="0"/>
                <a:ea typeface="+mn-ea"/>
                <a:cs typeface="Arial" panose="020B0604020202020204" pitchFamily="34" charset="0"/>
              </a:rPr>
              <a:t>alliative </a:t>
            </a:r>
            <a:r>
              <a:rPr lang="en-US" dirty="0">
                <a:latin typeface="Arial" panose="020B0604020202020204" pitchFamily="34" charset="0"/>
                <a:cs typeface="Arial" panose="020B0604020202020204" pitchFamily="34" charset="0"/>
              </a:rPr>
              <a:t>M</a:t>
            </a:r>
            <a:r>
              <a:rPr lang="en-US" sz="2400" b="0" kern="1200" dirty="0">
                <a:solidFill>
                  <a:schemeClr val="tx1"/>
                </a:solidFill>
                <a:effectLst/>
                <a:latin typeface="Arial" panose="020B0604020202020204" pitchFamily="34" charset="0"/>
                <a:ea typeface="+mn-ea"/>
                <a:cs typeface="Arial" panose="020B0604020202020204" pitchFamily="34" charset="0"/>
              </a:rPr>
              <a:t>edicine</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(Paediatric and Child Health)</a:t>
            </a:r>
            <a:r>
              <a:rPr lang="en-US" b="1" dirty="0">
                <a:latin typeface="Arial" panose="020B0604020202020204" pitchFamily="34" charset="0"/>
                <a:cs typeface="Arial" panose="020B0604020202020204" pitchFamily="34" charset="0"/>
              </a:rPr>
              <a:t> </a:t>
            </a:r>
            <a:r>
              <a:rPr lang="en-US" dirty="0"/>
              <a:t>teaching requirements for the upcoming rotation. A list of eligible supervisors can be found on </a:t>
            </a:r>
            <a:r>
              <a:rPr lang="en-US" dirty="0" err="1">
                <a:solidFill>
                  <a:srgbClr val="CB972B"/>
                </a:solidFill>
                <a:hlinkClick r:id="rId4">
                  <a:extLst>
                    <a:ext uri="{A12FA001-AC4F-418D-AE19-62706E023703}">
                      <ahyp:hlinkClr xmlns:ahyp="http://schemas.microsoft.com/office/drawing/2018/hyperlinkcolor" val="tx"/>
                    </a:ext>
                  </a:extLst>
                </a:hlinkClick>
              </a:rPr>
              <a:t>MyRACP</a:t>
            </a:r>
            <a:endParaRPr lang="en-US" dirty="0"/>
          </a:p>
          <a:p>
            <a:pPr>
              <a:buFont typeface="Wingdings" panose="05000000000000000000" pitchFamily="2" charset="2"/>
              <a:buChar char="ü"/>
            </a:pPr>
            <a:endParaRPr lang="en-US" dirty="0"/>
          </a:p>
          <a:p>
            <a:pPr>
              <a:buFont typeface="Wingdings" panose="05000000000000000000" pitchFamily="2" charset="2"/>
              <a:buChar char="ü"/>
            </a:pPr>
            <a:r>
              <a:rPr lang="en-US" dirty="0"/>
              <a:t>Find out what the learning opportunities at your setting might be so you can complete your rotation plan </a:t>
            </a:r>
          </a:p>
          <a:p>
            <a:endParaRPr lang="en-US" dirty="0"/>
          </a:p>
        </p:txBody>
      </p:sp>
      <p:sp>
        <p:nvSpPr>
          <p:cNvPr id="4" name="Straight Connector 3">
            <a:extLst>
              <a:ext uri="{FF2B5EF4-FFF2-40B4-BE49-F238E27FC236}">
                <a16:creationId xmlns:a16="http://schemas.microsoft.com/office/drawing/2014/main" id="{81D0B897-6B04-8151-AAB6-B39D882C5341}"/>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825612"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pic>
        <p:nvPicPr>
          <p:cNvPr id="3" name="Picture 2" descr="A qr code on a white background&#10;&#10;AI-generated content may be incorrect.">
            <a:extLst>
              <a:ext uri="{FF2B5EF4-FFF2-40B4-BE49-F238E27FC236}">
                <a16:creationId xmlns:a16="http://schemas.microsoft.com/office/drawing/2014/main" id="{5D3536D1-4771-B8F7-4720-776E994E6D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7380" y="1280581"/>
            <a:ext cx="1324884" cy="1324884"/>
          </a:xfrm>
          <a:prstGeom prst="rect">
            <a:avLst/>
          </a:prstGeom>
        </p:spPr>
      </p:pic>
      <p:pic>
        <p:nvPicPr>
          <p:cNvPr id="4" name="Picture 3" descr="A qr code with black squares&#10;&#10;AI-generated content may be incorrect.">
            <a:extLst>
              <a:ext uri="{FF2B5EF4-FFF2-40B4-BE49-F238E27FC236}">
                <a16:creationId xmlns:a16="http://schemas.microsoft.com/office/drawing/2014/main" id="{04825B3A-C9C3-906C-AF71-AD48725D0A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57380" y="2766558"/>
            <a:ext cx="1324884" cy="1324884"/>
          </a:xfrm>
          <a:prstGeom prst="rect">
            <a:avLst/>
          </a:prstGeom>
        </p:spPr>
      </p:pic>
      <p:pic>
        <p:nvPicPr>
          <p:cNvPr id="5" name="Picture 4" descr="A qr code on a white background&#10;&#10;AI-generated content may be incorrect.">
            <a:extLst>
              <a:ext uri="{FF2B5EF4-FFF2-40B4-BE49-F238E27FC236}">
                <a16:creationId xmlns:a16="http://schemas.microsoft.com/office/drawing/2014/main" id="{569202A1-F0D5-8C6D-C988-5AD57B3054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57379" y="4252535"/>
            <a:ext cx="1324885" cy="1324885"/>
          </a:xfrm>
          <a:prstGeom prst="rect">
            <a:avLst/>
          </a:prstGeom>
        </p:spPr>
      </p:pic>
    </p:spTree>
    <p:extLst>
      <p:ext uri="{BB962C8B-B14F-4D97-AF65-F5344CB8AC3E}">
        <p14:creationId xmlns:p14="http://schemas.microsoft.com/office/powerpoint/2010/main" val="3075568607"/>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226413" y="1640662"/>
            <a:ext cx="5944734" cy="2976442"/>
            <a:chOff x="114054" y="1651955"/>
            <a:chExt cx="5944734" cy="2976442"/>
          </a:xfrm>
        </p:grpSpPr>
        <p:sp>
          <p:nvSpPr>
            <p:cNvPr id="3" name="TextBox 2">
              <a:extLst>
                <a:ext uri="{FF2B5EF4-FFF2-40B4-BE49-F238E27FC236}">
                  <a16:creationId xmlns:a16="http://schemas.microsoft.com/office/drawing/2014/main" id="{64FBC17B-85ED-451A-634F-0C278104F06F}"/>
                </a:ext>
              </a:extLst>
            </p:cNvPr>
            <p:cNvSpPr txBox="1"/>
            <p:nvPr/>
          </p:nvSpPr>
          <p:spPr>
            <a:xfrm>
              <a:off x="956385" y="3858250"/>
              <a:ext cx="4960635" cy="770147"/>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Progression</a:t>
              </a:r>
              <a:r>
                <a:rPr lang="en-AU" sz="200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a:cs typeface="Times New Roman"/>
                </a:rPr>
                <a:t>Progress Review Panels</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5102403"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356427" y="1764643"/>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a:t>
              </a: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39393" y="3875044"/>
              <a:ext cx="665444" cy="665444"/>
            </a:xfrm>
            <a:prstGeom prst="rect">
              <a:avLst/>
            </a:prstGeom>
          </p:spPr>
        </p:pic>
      </p:grpSp>
    </p:spTree>
    <p:extLst>
      <p:ext uri="{BB962C8B-B14F-4D97-AF65-F5344CB8AC3E}">
        <p14:creationId xmlns:p14="http://schemas.microsoft.com/office/powerpoint/2010/main" val="259502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a:solidFill>
                  <a:srgbClr val="384967"/>
                </a:solidFill>
                <a:latin typeface="Georgia"/>
              </a:rPr>
              <a:t>The new curricula  </a:t>
            </a:r>
            <a:endParaRPr lang="en-AU" sz="3100">
              <a:solidFill>
                <a:srgbClr val="384967"/>
              </a:solidFill>
              <a:latin typeface="Georgia"/>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22717" y="1197898"/>
            <a:ext cx="5572028" cy="5295052"/>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64484" y="1359755"/>
            <a:ext cx="5288494" cy="4955203"/>
          </a:xfrm>
          <a:prstGeom prst="rect">
            <a:avLst/>
          </a:prstGeom>
          <a:noFill/>
        </p:spPr>
        <p:txBody>
          <a:bodyPr wrap="square" lIns="91440" tIns="45720" rIns="91440" bIns="45720" anchor="t">
            <a:spAutoFit/>
          </a:bodyPr>
          <a:lstStyle/>
          <a:p>
            <a:pPr algn="ctr"/>
            <a:r>
              <a:rPr lang="en-US" b="1">
                <a:solidFill>
                  <a:srgbClr val="CB972B"/>
                </a:solidFill>
              </a:rPr>
              <a:t>What's not changing  </a:t>
            </a:r>
          </a:p>
          <a:p>
            <a:endParaRPr lang="en-US" sz="1400">
              <a:cs typeface="Arial"/>
            </a:endParaRPr>
          </a:p>
          <a:p>
            <a:r>
              <a:rPr lang="en-US" sz="1400">
                <a:cs typeface="Arial"/>
              </a:rPr>
              <a:t>Trainees and supervisors will still.... </a:t>
            </a:r>
          </a:p>
          <a:p>
            <a:pPr marL="285750" indent="-285750">
              <a:buFont typeface="Arial" panose="020B0604020202020204" pitchFamily="34" charset="0"/>
              <a:buChar char="•"/>
            </a:pPr>
            <a:r>
              <a:rPr lang="en-US"/>
              <a:t>Plan learning for a rotation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Work with and observe trainees doing their job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Provide feedback to trainees on their performance and progress</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Assess trainees through rotation and at the end via a report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Contribute to the learning and understanding of the curriculum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Enter learning and assessment information onto an online platform</a:t>
            </a:r>
            <a:endParaRPr lang="en-US">
              <a:cs typeface="Arial"/>
            </a:endParaRP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66884" y="1197898"/>
            <a:ext cx="5572028" cy="5295052"/>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90931" y="1413989"/>
            <a:ext cx="5323934" cy="4862870"/>
          </a:xfrm>
          <a:prstGeom prst="rect">
            <a:avLst/>
          </a:prstGeom>
          <a:noFill/>
        </p:spPr>
        <p:txBody>
          <a:bodyPr wrap="square" lIns="91440" tIns="45720" rIns="91440" bIns="45720" rtlCol="0" anchor="t">
            <a:spAutoFit/>
          </a:bodyPr>
          <a:lstStyle/>
          <a:p>
            <a:pPr algn="ctr"/>
            <a:r>
              <a:rPr lang="en-US" b="1">
                <a:solidFill>
                  <a:srgbClr val="384967"/>
                </a:solidFill>
              </a:rPr>
              <a:t>PREP versus new curricula </a:t>
            </a:r>
          </a:p>
          <a:p>
            <a:r>
              <a:rPr lang="en-US" b="1"/>
              <a:t> </a:t>
            </a:r>
            <a:endParaRPr lang="en-US" b="1">
              <a:cs typeface="Arial"/>
            </a:endParaRPr>
          </a:p>
          <a:p>
            <a:pPr marL="285750" indent="-285750">
              <a:buFont typeface="Arial" panose="020B0604020202020204" pitchFamily="34" charset="0"/>
              <a:buChar char="•"/>
            </a:pPr>
            <a:r>
              <a:rPr lang="en-US" sz="1600" b="1">
                <a:solidFill>
                  <a:srgbClr val="384967"/>
                </a:solidFill>
              </a:rPr>
              <a:t>Be aware of the different learning goals/outcomes  </a:t>
            </a:r>
            <a:endParaRPr lang="en-US" sz="1600" b="1">
              <a:solidFill>
                <a:srgbClr val="384967"/>
              </a:solidFill>
              <a:cs typeface="Arial"/>
            </a:endParaRPr>
          </a:p>
          <a:p>
            <a:pPr marL="742950" lvl="1" indent="-285750">
              <a:buFont typeface="Arial" panose="020B0604020202020204" pitchFamily="34" charset="0"/>
              <a:buChar char="•"/>
            </a:pPr>
            <a:r>
              <a:rPr lang="en-US" sz="1600"/>
              <a:t>New curriculum learning goals </a:t>
            </a:r>
            <a:endParaRPr lang="en-US" sz="1600">
              <a:cs typeface="Arial"/>
            </a:endParaRPr>
          </a:p>
          <a:p>
            <a:pPr marL="742950" lvl="1" indent="-285750">
              <a:buFont typeface="Arial" panose="020B0604020202020204" pitchFamily="34" charset="0"/>
              <a:buChar char="•"/>
            </a:pPr>
            <a:r>
              <a:rPr lang="en-US" sz="1600"/>
              <a:t>PREP and PQC</a:t>
            </a:r>
            <a:endParaRPr lang="en-US" sz="160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a:solidFill>
                  <a:srgbClr val="384967"/>
                </a:solidFill>
                <a:ea typeface="Calibri"/>
                <a:cs typeface="Calibri"/>
              </a:rPr>
              <a:t>Use 2 online platforms</a:t>
            </a:r>
          </a:p>
          <a:p>
            <a:pPr marL="742950" lvl="1" indent="-285750">
              <a:buFont typeface="Arial" panose="020B0604020202020204" pitchFamily="34" charset="0"/>
              <a:buChar char="•"/>
            </a:pPr>
            <a:r>
              <a:rPr lang="en-US" sz="1600">
                <a:ea typeface="Calibri"/>
                <a:cs typeface="Calibri"/>
              </a:rPr>
              <a:t>PREP portal  </a:t>
            </a:r>
          </a:p>
          <a:p>
            <a:pPr marL="742950" lvl="1" indent="-285750">
              <a:buFont typeface="Arial" panose="020B0604020202020204" pitchFamily="34" charset="0"/>
              <a:buChar char="•"/>
            </a:pPr>
            <a:r>
              <a:rPr lang="en-US" sz="1600">
                <a:ea typeface="Calibri"/>
                <a:cs typeface="Calibri"/>
              </a:rPr>
              <a:t>TMP</a:t>
            </a:r>
          </a:p>
          <a:p>
            <a:pPr lvl="1"/>
            <a:r>
              <a:rPr lang="en-US" sz="1600">
                <a:ea typeface="Calibri"/>
                <a:cs typeface="Calibri"/>
              </a:rPr>
              <a:t> </a:t>
            </a:r>
          </a:p>
          <a:p>
            <a:pPr marL="285750" indent="-285750">
              <a:buFont typeface="Arial" panose="020B0604020202020204" pitchFamily="34" charset="0"/>
              <a:buChar char="•"/>
            </a:pPr>
            <a:r>
              <a:rPr lang="en-US" sz="1600" b="1">
                <a:solidFill>
                  <a:srgbClr val="384967"/>
                </a:solidFill>
                <a:ea typeface="Calibri"/>
                <a:cs typeface="Calibri"/>
              </a:rPr>
              <a:t>Use different learning and assessment tools with differences in rating scales </a:t>
            </a:r>
          </a:p>
          <a:p>
            <a:pPr marL="742950" lvl="1" indent="-285750">
              <a:buFont typeface="Arial" panose="020B0604020202020204" pitchFamily="34" charset="0"/>
              <a:buChar char="•"/>
            </a:pPr>
            <a:r>
              <a:rPr lang="en-US" sz="1600">
                <a:ea typeface="Calibri"/>
                <a:cs typeface="Calibri"/>
              </a:rPr>
              <a:t>LNA or rotation plan </a:t>
            </a:r>
          </a:p>
          <a:p>
            <a:pPr marL="742950" lvl="1" indent="-285750">
              <a:buFont typeface="Arial" panose="020B0604020202020204" pitchFamily="34" charset="0"/>
              <a:buChar char="•"/>
            </a:pPr>
            <a:r>
              <a:rPr lang="en-US" sz="1600">
                <a:ea typeface="Calibri"/>
                <a:cs typeface="Calibri"/>
              </a:rPr>
              <a:t>Mini-CEX/</a:t>
            </a:r>
            <a:r>
              <a:rPr lang="en-US" sz="1600" err="1">
                <a:ea typeface="Calibri"/>
                <a:cs typeface="Calibri"/>
              </a:rPr>
              <a:t>CbD</a:t>
            </a:r>
            <a:r>
              <a:rPr lang="en-US" sz="1600">
                <a:ea typeface="Calibri"/>
                <a:cs typeface="Calibri"/>
              </a:rPr>
              <a:t> or observation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a:ea typeface="Calibri"/>
                <a:cs typeface="Calibri"/>
              </a:rPr>
              <a:t>Progression criteria (new program only) </a:t>
            </a:r>
          </a:p>
          <a:p>
            <a:endParaRPr lang="en-AU"/>
          </a:p>
        </p:txBody>
      </p:sp>
    </p:spTree>
    <p:extLst>
      <p:ext uri="{BB962C8B-B14F-4D97-AF65-F5344CB8AC3E}">
        <p14:creationId xmlns:p14="http://schemas.microsoft.com/office/powerpoint/2010/main" val="167750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6652651" y="1912545"/>
            <a:ext cx="4728602" cy="646331"/>
          </a:xfrm>
          <a:prstGeom prst="rect">
            <a:avLst/>
          </a:prstGeom>
          <a:noFill/>
        </p:spPr>
        <p:txBody>
          <a:bodyPr wrap="none" rtlCol="0">
            <a:spAutoFit/>
          </a:bodyPr>
          <a:lstStyle/>
          <a:p>
            <a:r>
              <a:rPr lang="en-US" b="1">
                <a:solidFill>
                  <a:srgbClr val="384967"/>
                </a:solidFill>
              </a:rPr>
              <a:t>Learning, teaching and assessment</a:t>
            </a:r>
            <a:r>
              <a:rPr lang="en-AU" b="1">
                <a:solidFill>
                  <a:srgbClr val="384967"/>
                </a:solidFill>
              </a:rPr>
              <a:t> (LTA)</a:t>
            </a:r>
          </a:p>
          <a:p>
            <a:pPr algn="ctr"/>
            <a:r>
              <a:rPr lang="en-AU" b="1">
                <a:solidFill>
                  <a:srgbClr val="384967"/>
                </a:solidFill>
              </a:rPr>
              <a:t>structure</a:t>
            </a:r>
            <a:endParaRPr lang="en-US" b="1">
              <a:solidFill>
                <a:srgbClr val="384967"/>
              </a:solidFill>
            </a:endParaRPr>
          </a:p>
        </p:txBody>
      </p:sp>
      <p:pic>
        <p:nvPicPr>
          <p:cNvPr id="15" name="Picture 14">
            <a:extLst>
              <a:ext uri="{FF2B5EF4-FFF2-40B4-BE49-F238E27FC236}">
                <a16:creationId xmlns:a16="http://schemas.microsoft.com/office/drawing/2014/main" id="{2F945543-F6BC-85A7-F21F-8CCFC2B4144B}"/>
              </a:ext>
            </a:extLst>
          </p:cNvPr>
          <p:cNvPicPr>
            <a:picLocks noChangeAspect="1"/>
          </p:cNvPicPr>
          <p:nvPr/>
        </p:nvPicPr>
        <p:blipFill>
          <a:blip r:embed="rId4"/>
          <a:srcRect t="8280"/>
          <a:stretch/>
        </p:blipFill>
        <p:spPr>
          <a:xfrm>
            <a:off x="6177990" y="3066387"/>
            <a:ext cx="5264027" cy="1623918"/>
          </a:xfrm>
          <a:prstGeom prst="rect">
            <a:avLst/>
          </a:prstGeom>
        </p:spPr>
      </p:pic>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a:t>All new curricula in Advanced Training programs use the same frameworks</a:t>
            </a:r>
            <a:endParaRPr lang="en-AU"/>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spTree>
    <p:extLst>
      <p:ext uri="{BB962C8B-B14F-4D97-AF65-F5344CB8AC3E}">
        <p14:creationId xmlns:p14="http://schemas.microsoft.com/office/powerpoint/2010/main" val="29351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a:solidFill>
                  <a:schemeClr val="tx2"/>
                </a:solidFill>
                <a:ea typeface="+mn-ea"/>
                <a:cs typeface="Poppins"/>
              </a:rPr>
              <a:t>Curriculum documents </a:t>
            </a:r>
            <a:endParaRPr lang="en-AU" sz="310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184043" y="4334625"/>
            <a:ext cx="4229542" cy="132220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a:stretch/>
        </p:blipFill>
        <p:spPr>
          <a:xfrm>
            <a:off x="6796818" y="4857116"/>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99E8CA6A-8C3A-E640-133A-E1FA6C61E317}"/>
              </a:ext>
            </a:extLst>
          </p:cNvPr>
          <p:cNvSpPr/>
          <p:nvPr/>
        </p:nvSpPr>
        <p:spPr>
          <a:xfrm>
            <a:off x="6875561" y="1562346"/>
            <a:ext cx="3959689" cy="1309643"/>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LTA location&gt;</a:t>
            </a:r>
            <a:endParaRPr lang="en-AU">
              <a:solidFill>
                <a:schemeClr val="tx1"/>
              </a:solidFill>
              <a:highlight>
                <a:srgbClr val="FFFF00"/>
              </a:highlight>
            </a:endParaRPr>
          </a:p>
        </p:txBody>
      </p:sp>
      <p:sp>
        <p:nvSpPr>
          <p:cNvPr id="7" name="Rectangle 6">
            <a:extLst>
              <a:ext uri="{FF2B5EF4-FFF2-40B4-BE49-F238E27FC236}">
                <a16:creationId xmlns:a16="http://schemas.microsoft.com/office/drawing/2014/main" id="{B2C7FF8E-C964-9A0B-63B7-49D35F3DCB0D}"/>
              </a:ext>
            </a:extLst>
          </p:cNvPr>
          <p:cNvSpPr/>
          <p:nvPr/>
        </p:nvSpPr>
        <p:spPr>
          <a:xfrm>
            <a:off x="1318969" y="1562346"/>
            <a:ext cx="3959689" cy="1914779"/>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curriculum standards location&gt;</a:t>
            </a:r>
            <a:endParaRPr lang="en-AU">
              <a:solidFill>
                <a:schemeClr val="tx1"/>
              </a:solidFill>
              <a:highlight>
                <a:srgbClr val="FFFF00"/>
              </a:highlight>
            </a:endParaRPr>
          </a:p>
        </p:txBody>
      </p:sp>
      <p:pic>
        <p:nvPicPr>
          <p:cNvPr id="16" name="Picture 15">
            <a:extLst>
              <a:ext uri="{FF2B5EF4-FFF2-40B4-BE49-F238E27FC236}">
                <a16:creationId xmlns:a16="http://schemas.microsoft.com/office/drawing/2014/main" id="{1C92D717-242F-BCB3-A655-2037B24072DA}"/>
              </a:ext>
            </a:extLst>
          </p:cNvPr>
          <p:cNvPicPr>
            <a:picLocks noChangeAspect="1"/>
          </p:cNvPicPr>
          <p:nvPr/>
        </p:nvPicPr>
        <p:blipFill>
          <a:blip r:embed="rId4"/>
          <a:srcRect r="50000" b="15380"/>
          <a:stretch>
            <a:fillRect/>
          </a:stretch>
        </p:blipFill>
        <p:spPr>
          <a:xfrm>
            <a:off x="6743810" y="3985445"/>
            <a:ext cx="4038431" cy="994684"/>
          </a:xfrm>
          <a:prstGeom prst="rect">
            <a:avLst/>
          </a:prstGeom>
        </p:spPr>
      </p:pic>
      <p:pic>
        <p:nvPicPr>
          <p:cNvPr id="18" name="Picture 17">
            <a:extLst>
              <a:ext uri="{FF2B5EF4-FFF2-40B4-BE49-F238E27FC236}">
                <a16:creationId xmlns:a16="http://schemas.microsoft.com/office/drawing/2014/main" id="{6E39C8E0-BCAF-FCB1-401B-D61245F87E3C}"/>
              </a:ext>
            </a:extLst>
          </p:cNvPr>
          <p:cNvPicPr>
            <a:picLocks noChangeAspect="1"/>
          </p:cNvPicPr>
          <p:nvPr/>
        </p:nvPicPr>
        <p:blipFill>
          <a:blip r:embed="rId5"/>
          <a:stretch>
            <a:fillRect/>
          </a:stretch>
        </p:blipFill>
        <p:spPr>
          <a:xfrm>
            <a:off x="1262784" y="1562345"/>
            <a:ext cx="4097720" cy="2477895"/>
          </a:xfrm>
          <a:prstGeom prst="rect">
            <a:avLst/>
          </a:prstGeom>
        </p:spPr>
      </p:pic>
      <p:sp>
        <p:nvSpPr>
          <p:cNvPr id="19" name="Rectangle 18">
            <a:extLst>
              <a:ext uri="{FF2B5EF4-FFF2-40B4-BE49-F238E27FC236}">
                <a16:creationId xmlns:a16="http://schemas.microsoft.com/office/drawing/2014/main" id="{557A0190-8DF0-255A-3DA3-E076F17EA540}"/>
              </a:ext>
            </a:extLst>
          </p:cNvPr>
          <p:cNvSpPr/>
          <p:nvPr/>
        </p:nvSpPr>
        <p:spPr>
          <a:xfrm>
            <a:off x="1318969" y="3164690"/>
            <a:ext cx="3959689" cy="395995"/>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Picture 19">
            <a:extLst>
              <a:ext uri="{FF2B5EF4-FFF2-40B4-BE49-F238E27FC236}">
                <a16:creationId xmlns:a16="http://schemas.microsoft.com/office/drawing/2014/main" id="{C4F79908-0335-DB4F-B472-FDBF009270C9}"/>
              </a:ext>
            </a:extLst>
          </p:cNvPr>
          <p:cNvPicPr>
            <a:picLocks noChangeAspect="1"/>
          </p:cNvPicPr>
          <p:nvPr/>
        </p:nvPicPr>
        <p:blipFill>
          <a:blip r:embed="rId5"/>
          <a:stretch>
            <a:fillRect/>
          </a:stretch>
        </p:blipFill>
        <p:spPr>
          <a:xfrm>
            <a:off x="6743810" y="1562345"/>
            <a:ext cx="4097720" cy="2477895"/>
          </a:xfrm>
          <a:prstGeom prst="rect">
            <a:avLst/>
          </a:prstGeom>
        </p:spPr>
      </p:pic>
      <p:sp>
        <p:nvSpPr>
          <p:cNvPr id="21" name="Rectangle 20">
            <a:extLst>
              <a:ext uri="{FF2B5EF4-FFF2-40B4-BE49-F238E27FC236}">
                <a16:creationId xmlns:a16="http://schemas.microsoft.com/office/drawing/2014/main" id="{6547FAC4-7307-996D-63BF-44858C41090D}"/>
              </a:ext>
            </a:extLst>
          </p:cNvPr>
          <p:cNvSpPr/>
          <p:nvPr/>
        </p:nvSpPr>
        <p:spPr>
          <a:xfrm>
            <a:off x="6800027" y="3580959"/>
            <a:ext cx="3997438" cy="431727"/>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20DBE49A-4558-5BE9-0F33-B21536241571}"/>
              </a:ext>
            </a:extLst>
          </p:cNvPr>
          <p:cNvPicPr>
            <a:picLocks noChangeAspect="1"/>
          </p:cNvPicPr>
          <p:nvPr/>
        </p:nvPicPr>
        <p:blipFill>
          <a:blip r:embed="rId6"/>
          <a:stretch>
            <a:fillRect/>
          </a:stretch>
        </p:blipFill>
        <p:spPr>
          <a:xfrm>
            <a:off x="1302772" y="1597955"/>
            <a:ext cx="4032044" cy="1139491"/>
          </a:xfrm>
          <a:prstGeom prst="rect">
            <a:avLst/>
          </a:prstGeom>
        </p:spPr>
      </p:pic>
      <p:pic>
        <p:nvPicPr>
          <p:cNvPr id="9" name="Picture 8">
            <a:extLst>
              <a:ext uri="{FF2B5EF4-FFF2-40B4-BE49-F238E27FC236}">
                <a16:creationId xmlns:a16="http://schemas.microsoft.com/office/drawing/2014/main" id="{5302C4F3-D9A5-4799-6ABA-2B57BB1EA29B}"/>
              </a:ext>
            </a:extLst>
          </p:cNvPr>
          <p:cNvPicPr>
            <a:picLocks noChangeAspect="1"/>
          </p:cNvPicPr>
          <p:nvPr/>
        </p:nvPicPr>
        <p:blipFill>
          <a:blip r:embed="rId6"/>
          <a:stretch>
            <a:fillRect/>
          </a:stretch>
        </p:blipFill>
        <p:spPr>
          <a:xfrm>
            <a:off x="6776648" y="1562344"/>
            <a:ext cx="4032044" cy="1139491"/>
          </a:xfrm>
          <a:prstGeom prst="rect">
            <a:avLst/>
          </a:prstGeom>
        </p:spPr>
      </p:pic>
    </p:spTree>
    <p:extLst>
      <p:ext uri="{BB962C8B-B14F-4D97-AF65-F5344CB8AC3E}">
        <p14:creationId xmlns:p14="http://schemas.microsoft.com/office/powerpoint/2010/main" val="263533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7" name="TextBox 6">
            <a:extLst>
              <a:ext uri="{FF2B5EF4-FFF2-40B4-BE49-F238E27FC236}">
                <a16:creationId xmlns:a16="http://schemas.microsoft.com/office/drawing/2014/main" id="{18DA664A-B0A4-5E71-33DA-66C72F8795A8}"/>
              </a:ext>
            </a:extLst>
          </p:cNvPr>
          <p:cNvSpPr txBox="1"/>
          <p:nvPr/>
        </p:nvSpPr>
        <p:spPr>
          <a:xfrm>
            <a:off x="883231" y="1435373"/>
            <a:ext cx="3182112" cy="2585323"/>
          </a:xfrm>
          <a:prstGeom prst="rect">
            <a:avLst/>
          </a:prstGeom>
          <a:noFill/>
        </p:spPr>
        <p:txBody>
          <a:bodyPr wrap="square" lIns="91440" tIns="45720" rIns="91440" bIns="45720" rtlCol="0" anchor="t">
            <a:spAutoFit/>
          </a:bodyPr>
          <a:lstStyle/>
          <a:p>
            <a:pPr algn="ctr"/>
            <a:r>
              <a:rPr lang="en-US" u="sng" dirty="0">
                <a:solidFill>
                  <a:srgbClr val="384967"/>
                </a:solidFill>
              </a:rPr>
              <a:t>Palliative Medicine - Paediatrics and Child Health</a:t>
            </a:r>
          </a:p>
          <a:p>
            <a:pPr algn="ctr"/>
            <a:endParaRPr lang="en-US" dirty="0">
              <a:solidFill>
                <a:srgbClr val="384967"/>
              </a:solidFill>
              <a:cs typeface="Arial"/>
            </a:endParaRPr>
          </a:p>
          <a:p>
            <a:pPr algn="ctr"/>
            <a:r>
              <a:rPr lang="en-AU" dirty="0">
                <a:solidFill>
                  <a:srgbClr val="404040"/>
                </a:solidFill>
                <a:cs typeface="Arial"/>
              </a:rPr>
              <a:t>The Advanced Training curricula standards are grouped into </a:t>
            </a:r>
            <a:r>
              <a:rPr lang="en-AU" dirty="0">
                <a:solidFill>
                  <a:schemeClr val="accent2"/>
                </a:solidFill>
                <a:cs typeface="Arial"/>
              </a:rPr>
              <a:t>15 </a:t>
            </a:r>
            <a:r>
              <a:rPr lang="en-AU" dirty="0">
                <a:solidFill>
                  <a:srgbClr val="C69214"/>
                </a:solidFill>
                <a:cs typeface="Arial"/>
              </a:rPr>
              <a:t>key learning goals</a:t>
            </a:r>
            <a:r>
              <a:rPr lang="en-AU" dirty="0">
                <a:solidFill>
                  <a:srgbClr val="404040"/>
                </a:solidFill>
                <a:cs typeface="Arial"/>
              </a:rPr>
              <a:t> that guide learning, teaching, and assessment in the new programs. </a:t>
            </a:r>
            <a:endParaRPr lang="en-US" dirty="0"/>
          </a:p>
        </p:txBody>
      </p:sp>
      <p:pic>
        <p:nvPicPr>
          <p:cNvPr id="5" name="Picture 4">
            <a:extLst>
              <a:ext uri="{FF2B5EF4-FFF2-40B4-BE49-F238E27FC236}">
                <a16:creationId xmlns:a16="http://schemas.microsoft.com/office/drawing/2014/main" id="{CE5AF337-487F-7DD7-90E5-7B02EA234920}"/>
              </a:ext>
            </a:extLst>
          </p:cNvPr>
          <p:cNvPicPr>
            <a:picLocks noChangeAspect="1"/>
          </p:cNvPicPr>
          <p:nvPr/>
        </p:nvPicPr>
        <p:blipFill>
          <a:blip r:embed="rId3"/>
          <a:stretch>
            <a:fillRect/>
          </a:stretch>
        </p:blipFill>
        <p:spPr>
          <a:xfrm>
            <a:off x="4446917" y="809810"/>
            <a:ext cx="4857676" cy="5835416"/>
          </a:xfrm>
          <a:prstGeom prst="rect">
            <a:avLst/>
          </a:prstGeom>
        </p:spPr>
      </p:pic>
    </p:spTree>
    <p:extLst>
      <p:ext uri="{BB962C8B-B14F-4D97-AF65-F5344CB8AC3E}">
        <p14:creationId xmlns:p14="http://schemas.microsoft.com/office/powerpoint/2010/main" val="590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dirty="0">
                <a:solidFill>
                  <a:srgbClr val="384967"/>
                </a:solidFill>
                <a:latin typeface="Georgia"/>
              </a:rPr>
              <a:t>Applying learning goals </a:t>
            </a:r>
            <a:endParaRPr lang="en-US" sz="3100" dirty="0"/>
          </a:p>
        </p:txBody>
      </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TextBox 2">
            <a:extLst>
              <a:ext uri="{FF2B5EF4-FFF2-40B4-BE49-F238E27FC236}">
                <a16:creationId xmlns:a16="http://schemas.microsoft.com/office/drawing/2014/main" id="{DAD4957F-7EB0-BC14-B5F8-60490A4BD7F3}"/>
              </a:ext>
            </a:extLst>
          </p:cNvPr>
          <p:cNvSpPr txBox="1"/>
          <p:nvPr/>
        </p:nvSpPr>
        <p:spPr>
          <a:xfrm>
            <a:off x="1315189" y="1122640"/>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4" name="TextBox 3">
            <a:extLst>
              <a:ext uri="{FF2B5EF4-FFF2-40B4-BE49-F238E27FC236}">
                <a16:creationId xmlns:a16="http://schemas.microsoft.com/office/drawing/2014/main" id="{22469A5F-0CFB-878A-795C-C1A577779F36}"/>
              </a:ext>
            </a:extLst>
          </p:cNvPr>
          <p:cNvSpPr txBox="1"/>
          <p:nvPr/>
        </p:nvSpPr>
        <p:spPr>
          <a:xfrm>
            <a:off x="1865061" y="1727905"/>
            <a:ext cx="8054794" cy="954107"/>
          </a:xfrm>
          <a:prstGeom prst="rect">
            <a:avLst/>
          </a:prstGeom>
          <a:noFill/>
        </p:spPr>
        <p:txBody>
          <a:bodyPr wrap="square" lIns="91440" tIns="45720" rIns="91440" bIns="45720" rtlCol="0" anchor="t">
            <a:spAutoFit/>
          </a:bodyPr>
          <a:lstStyle/>
          <a:p>
            <a:pPr algn="ctr"/>
            <a:r>
              <a:rPr lang="en-US" sz="1400" i="1" dirty="0"/>
              <a:t>Dr Alex, an Advanced Trainee in Palliative Medicine (Paediatrics and Child Health) meets with a mother who has agreed that a palliative approach is best for her teenage daughter but is repeatedly demanding life-prolonging therapy. Dr Alex is tasked with discussing the goals of care with the family. </a:t>
            </a:r>
            <a:endParaRPr lang="en-AU" sz="1400" i="1" dirty="0"/>
          </a:p>
        </p:txBody>
      </p:sp>
      <p:grpSp>
        <p:nvGrpSpPr>
          <p:cNvPr id="5" name="Group 4">
            <a:extLst>
              <a:ext uri="{FF2B5EF4-FFF2-40B4-BE49-F238E27FC236}">
                <a16:creationId xmlns:a16="http://schemas.microsoft.com/office/drawing/2014/main" id="{D21E729B-4DBD-8C1F-154F-1C183F2E7466}"/>
              </a:ext>
            </a:extLst>
          </p:cNvPr>
          <p:cNvGrpSpPr/>
          <p:nvPr/>
        </p:nvGrpSpPr>
        <p:grpSpPr>
          <a:xfrm>
            <a:off x="564638" y="3010097"/>
            <a:ext cx="3925759" cy="2134429"/>
            <a:chOff x="74409" y="2852688"/>
            <a:chExt cx="3627782" cy="1854593"/>
          </a:xfrm>
        </p:grpSpPr>
        <p:pic>
          <p:nvPicPr>
            <p:cNvPr id="13" name="Picture 12">
              <a:extLst>
                <a:ext uri="{FF2B5EF4-FFF2-40B4-BE49-F238E27FC236}">
                  <a16:creationId xmlns:a16="http://schemas.microsoft.com/office/drawing/2014/main" id="{1E670894-F305-99C8-16B7-384DEEE4AFE7}"/>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4" name="TextBox 13">
              <a:extLst>
                <a:ext uri="{FF2B5EF4-FFF2-40B4-BE49-F238E27FC236}">
                  <a16:creationId xmlns:a16="http://schemas.microsoft.com/office/drawing/2014/main" id="{4B3AF2E3-8CD5-8DBD-65DF-FE18D77EDACA}"/>
                </a:ext>
              </a:extLst>
            </p:cNvPr>
            <p:cNvSpPr txBox="1"/>
            <p:nvPr/>
          </p:nvSpPr>
          <p:spPr>
            <a:xfrm>
              <a:off x="74409" y="3824777"/>
              <a:ext cx="3627782" cy="882504"/>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01. Professional </a:t>
              </a:r>
              <a:r>
                <a:rPr lang="en-US" sz="1200" dirty="0" err="1">
                  <a:solidFill>
                    <a:srgbClr val="384967"/>
                  </a:solidFill>
                </a:rPr>
                <a:t>behaviours</a:t>
              </a:r>
              <a:endParaRPr lang="en-US" sz="1200" dirty="0">
                <a:solidFill>
                  <a:srgbClr val="384967"/>
                </a:solidFill>
              </a:endParaRPr>
            </a:p>
            <a:p>
              <a:pPr marL="671513" lvl="1" indent="-214313">
                <a:buFont typeface="Arial" panose="020B0604020202020204" pitchFamily="34" charset="0"/>
                <a:buChar char="•"/>
              </a:pPr>
              <a:r>
                <a:rPr lang="en-US" sz="1200" dirty="0">
                  <a:solidFill>
                    <a:srgbClr val="384967"/>
                  </a:solidFill>
                </a:rPr>
                <a:t>Medical expertise</a:t>
              </a:r>
            </a:p>
            <a:p>
              <a:pPr marL="671513" lvl="1" indent="-214313">
                <a:buFont typeface="Arial" panose="020B0604020202020204" pitchFamily="34" charset="0"/>
                <a:buChar char="•"/>
              </a:pPr>
              <a:r>
                <a:rPr lang="en-US" sz="1200" dirty="0">
                  <a:solidFill>
                    <a:srgbClr val="384967"/>
                  </a:solidFill>
                </a:rPr>
                <a:t>Communication</a:t>
              </a:r>
            </a:p>
            <a:p>
              <a:pPr marL="671513" lvl="1" indent="-214313">
                <a:buFont typeface="Arial" panose="020B0604020202020204" pitchFamily="34" charset="0"/>
                <a:buChar char="•"/>
              </a:pPr>
              <a:r>
                <a:rPr lang="en-US" sz="1200" dirty="0">
                  <a:solidFill>
                    <a:srgbClr val="384967"/>
                  </a:solidFill>
                </a:rPr>
                <a:t>Cultural safety</a:t>
              </a:r>
            </a:p>
            <a:p>
              <a:pPr marL="671513" lvl="1" indent="-214313">
                <a:buFont typeface="Arial" panose="020B0604020202020204" pitchFamily="34" charset="0"/>
                <a:buChar char="•"/>
              </a:pPr>
              <a:r>
                <a:rPr lang="en-US" sz="1200" dirty="0">
                  <a:solidFill>
                    <a:srgbClr val="384967"/>
                  </a:solidFill>
                </a:rPr>
                <a:t>Ethics and professional </a:t>
              </a:r>
              <a:r>
                <a:rPr lang="en-US" sz="1200" dirty="0" err="1">
                  <a:solidFill>
                    <a:srgbClr val="384967"/>
                  </a:solidFill>
                </a:rPr>
                <a:t>behaviour</a:t>
              </a:r>
              <a:endParaRPr lang="en-US" sz="1200" dirty="0">
                <a:solidFill>
                  <a:srgbClr val="384967"/>
                </a:solidFill>
              </a:endParaRPr>
            </a:p>
          </p:txBody>
        </p:sp>
      </p:grpSp>
      <p:grpSp>
        <p:nvGrpSpPr>
          <p:cNvPr id="20" name="Group 19">
            <a:extLst>
              <a:ext uri="{FF2B5EF4-FFF2-40B4-BE49-F238E27FC236}">
                <a16:creationId xmlns:a16="http://schemas.microsoft.com/office/drawing/2014/main" id="{E11B02FB-E3C7-7A71-8141-4BBEE7480449}"/>
              </a:ext>
            </a:extLst>
          </p:cNvPr>
          <p:cNvGrpSpPr/>
          <p:nvPr/>
        </p:nvGrpSpPr>
        <p:grpSpPr>
          <a:xfrm>
            <a:off x="4156578" y="3088658"/>
            <a:ext cx="3632202" cy="2340589"/>
            <a:chOff x="5737837" y="2956456"/>
            <a:chExt cx="3356506" cy="2033724"/>
          </a:xfrm>
        </p:grpSpPr>
        <p:pic>
          <p:nvPicPr>
            <p:cNvPr id="21" name="Picture 20">
              <a:extLst>
                <a:ext uri="{FF2B5EF4-FFF2-40B4-BE49-F238E27FC236}">
                  <a16:creationId xmlns:a16="http://schemas.microsoft.com/office/drawing/2014/main" id="{7399F7A0-DF9E-4858-DC07-4B52EFB6301D}"/>
                </a:ext>
              </a:extLst>
            </p:cNvPr>
            <p:cNvPicPr>
              <a:picLocks noChangeAspect="1"/>
            </p:cNvPicPr>
            <p:nvPr/>
          </p:nvPicPr>
          <p:blipFill>
            <a:blip r:embed="rId4"/>
            <a:stretch>
              <a:fillRect/>
            </a:stretch>
          </p:blipFill>
          <p:spPr>
            <a:xfrm>
              <a:off x="6716853" y="2956456"/>
              <a:ext cx="1202839" cy="945087"/>
            </a:xfrm>
            <a:prstGeom prst="rect">
              <a:avLst/>
            </a:prstGeom>
          </p:spPr>
        </p:pic>
        <p:sp>
          <p:nvSpPr>
            <p:cNvPr id="22" name="TextBox 21">
              <a:extLst>
                <a:ext uri="{FF2B5EF4-FFF2-40B4-BE49-F238E27FC236}">
                  <a16:creationId xmlns:a16="http://schemas.microsoft.com/office/drawing/2014/main" id="{0BBF5011-0591-28C6-FE73-F36C5362C739}"/>
                </a:ext>
              </a:extLst>
            </p:cNvPr>
            <p:cNvSpPr txBox="1"/>
            <p:nvPr/>
          </p:nvSpPr>
          <p:spPr>
            <a:xfrm>
              <a:off x="5737837" y="3947221"/>
              <a:ext cx="3356506" cy="1042959"/>
            </a:xfrm>
            <a:prstGeom prst="rect">
              <a:avLst/>
            </a:prstGeom>
            <a:noFill/>
          </p:spPr>
          <p:txBody>
            <a:bodyPr wrap="square" rtlCol="0">
              <a:spAutoFit/>
            </a:bodyPr>
            <a:lstStyle/>
            <a:p>
              <a:pPr marL="182563" indent="-182563">
                <a:buFont typeface="Arial" panose="020B0604020202020204" pitchFamily="34" charset="0"/>
                <a:buChar char="•"/>
              </a:pPr>
              <a:r>
                <a:rPr lang="en-US" sz="1200" dirty="0">
                  <a:solidFill>
                    <a:srgbClr val="384967"/>
                  </a:solidFill>
                </a:rPr>
                <a:t>08. Longitudinal care, including management of transitions across developmental ages and stages</a:t>
              </a:r>
            </a:p>
            <a:p>
              <a:pPr marL="214313" indent="-214313">
                <a:buFont typeface="Arial" panose="020B0604020202020204" pitchFamily="34" charset="0"/>
                <a:buChar char="•"/>
              </a:pPr>
              <a:r>
                <a:rPr lang="en-US" sz="1200" dirty="0">
                  <a:solidFill>
                    <a:srgbClr val="384967"/>
                  </a:solidFill>
                </a:rPr>
                <a:t>09. Communication with patients</a:t>
              </a:r>
            </a:p>
            <a:p>
              <a:pPr marL="214313" indent="-214313">
                <a:buFont typeface="Arial" panose="020B0604020202020204" pitchFamily="34" charset="0"/>
                <a:buChar char="•"/>
              </a:pPr>
              <a:r>
                <a:rPr lang="en-US" sz="1200" dirty="0">
                  <a:solidFill>
                    <a:srgbClr val="384967"/>
                  </a:solidFill>
                </a:rPr>
                <a:t>12. End-of-life care</a:t>
              </a:r>
            </a:p>
            <a:p>
              <a:pPr marL="214313" indent="-214313">
                <a:buFont typeface="Arial" panose="020B0604020202020204" pitchFamily="34" charset="0"/>
                <a:buChar char="•"/>
              </a:pPr>
              <a:endParaRPr lang="en-US" sz="1200" dirty="0">
                <a:solidFill>
                  <a:srgbClr val="384967"/>
                </a:solidFill>
              </a:endParaRPr>
            </a:p>
          </p:txBody>
        </p:sp>
      </p:grpSp>
      <p:grpSp>
        <p:nvGrpSpPr>
          <p:cNvPr id="23" name="Group 22">
            <a:extLst>
              <a:ext uri="{FF2B5EF4-FFF2-40B4-BE49-F238E27FC236}">
                <a16:creationId xmlns:a16="http://schemas.microsoft.com/office/drawing/2014/main" id="{55865AB4-4057-E0D0-ED30-02813363D36E}"/>
              </a:ext>
            </a:extLst>
          </p:cNvPr>
          <p:cNvGrpSpPr/>
          <p:nvPr/>
        </p:nvGrpSpPr>
        <p:grpSpPr>
          <a:xfrm>
            <a:off x="7912102" y="3081758"/>
            <a:ext cx="4222748" cy="1695633"/>
            <a:chOff x="2737465" y="5043077"/>
            <a:chExt cx="3902229" cy="1473329"/>
          </a:xfrm>
        </p:grpSpPr>
        <p:pic>
          <p:nvPicPr>
            <p:cNvPr id="24" name="Picture 23">
              <a:extLst>
                <a:ext uri="{FF2B5EF4-FFF2-40B4-BE49-F238E27FC236}">
                  <a16:creationId xmlns:a16="http://schemas.microsoft.com/office/drawing/2014/main" id="{FBBDCEB3-3EC3-B1F9-FB7C-A9B4630586AB}"/>
                </a:ext>
              </a:extLst>
            </p:cNvPr>
            <p:cNvPicPr>
              <a:picLocks noChangeAspect="1"/>
            </p:cNvPicPr>
            <p:nvPr/>
          </p:nvPicPr>
          <p:blipFill>
            <a:blip r:embed="rId5"/>
            <a:stretch>
              <a:fillRect/>
            </a:stretch>
          </p:blipFill>
          <p:spPr>
            <a:xfrm>
              <a:off x="4061422" y="5043077"/>
              <a:ext cx="1021156" cy="945258"/>
            </a:xfrm>
            <a:prstGeom prst="rect">
              <a:avLst/>
            </a:prstGeom>
          </p:spPr>
        </p:pic>
        <p:sp>
          <p:nvSpPr>
            <p:cNvPr id="25" name="TextBox 24">
              <a:extLst>
                <a:ext uri="{FF2B5EF4-FFF2-40B4-BE49-F238E27FC236}">
                  <a16:creationId xmlns:a16="http://schemas.microsoft.com/office/drawing/2014/main" id="{C706113E-A8D7-AFAC-B8BE-7C7C0AEE95DD}"/>
                </a:ext>
              </a:extLst>
            </p:cNvPr>
            <p:cNvSpPr txBox="1"/>
            <p:nvPr/>
          </p:nvSpPr>
          <p:spPr>
            <a:xfrm>
              <a:off x="2737465" y="6135324"/>
              <a:ext cx="3902229" cy="381082"/>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US" sz="1200" dirty="0">
                  <a:solidFill>
                    <a:srgbClr val="384967"/>
                  </a:solidFill>
                </a:rPr>
                <a:t>13. </a:t>
              </a:r>
              <a:r>
                <a:rPr lang="en-US" sz="1200" dirty="0">
                  <a:solidFill>
                    <a:srgbClr val="384967"/>
                  </a:solidFill>
                  <a:cs typeface="Arial"/>
                </a:rPr>
                <a:t>Symptom management </a:t>
              </a:r>
            </a:p>
            <a:p>
              <a:pPr marL="214313" indent="-214313">
                <a:buFont typeface="Arial" panose="020B0604020202020204" pitchFamily="34" charset="0"/>
                <a:buChar char="•"/>
              </a:pPr>
              <a:r>
                <a:rPr lang="en-US" sz="1200" dirty="0">
                  <a:solidFill>
                    <a:srgbClr val="384967"/>
                  </a:solidFill>
                </a:rPr>
                <a:t>14. </a:t>
              </a:r>
              <a:r>
                <a:rPr lang="en-US" sz="1200" dirty="0">
                  <a:solidFill>
                    <a:srgbClr val="384967"/>
                  </a:solidFill>
                  <a:cs typeface="Arial"/>
                </a:rPr>
                <a:t>Life-limiting and life-threatening conditions </a:t>
              </a:r>
            </a:p>
          </p:txBody>
        </p:sp>
      </p:grpSp>
    </p:spTree>
    <p:extLst>
      <p:ext uri="{BB962C8B-B14F-4D97-AF65-F5344CB8AC3E}">
        <p14:creationId xmlns:p14="http://schemas.microsoft.com/office/powerpoint/2010/main" val="38497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231E2-36A2-A53B-EF8A-F309FC9ABA7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11F5C7E-9EF9-0538-0F48-5BDC45C0914F}"/>
              </a:ext>
            </a:extLst>
          </p:cNvPr>
          <p:cNvSpPr/>
          <p:nvPr/>
        </p:nvSpPr>
        <p:spPr>
          <a:xfrm>
            <a:off x="143933" y="5748867"/>
            <a:ext cx="2743200" cy="1016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6">
            <a:extLst>
              <a:ext uri="{FF2B5EF4-FFF2-40B4-BE49-F238E27FC236}">
                <a16:creationId xmlns:a16="http://schemas.microsoft.com/office/drawing/2014/main" id="{7AA54AFD-F47C-9012-0A25-71A853D808BB}"/>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Covering learning goals </a:t>
            </a:r>
            <a:endParaRPr lang="en-US" sz="3100"/>
          </a:p>
        </p:txBody>
      </p:sp>
      <p:sp>
        <p:nvSpPr>
          <p:cNvPr id="2" name="Straight Connector 1">
            <a:extLst>
              <a:ext uri="{FF2B5EF4-FFF2-40B4-BE49-F238E27FC236}">
                <a16:creationId xmlns:a16="http://schemas.microsoft.com/office/drawing/2014/main" id="{A06D4DCD-95B6-C568-1D8A-68FD3CBDA6C9}"/>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TextBox 5">
            <a:extLst>
              <a:ext uri="{FF2B5EF4-FFF2-40B4-BE49-F238E27FC236}">
                <a16:creationId xmlns:a16="http://schemas.microsoft.com/office/drawing/2014/main" id="{BFCFA303-0D95-4169-8534-51B5D02C7D2A}"/>
              </a:ext>
            </a:extLst>
          </p:cNvPr>
          <p:cNvSpPr txBox="1"/>
          <p:nvPr/>
        </p:nvSpPr>
        <p:spPr>
          <a:xfrm>
            <a:off x="623808" y="1330792"/>
            <a:ext cx="10916653"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800"/>
              </a:spcBef>
            </a:pPr>
            <a:r>
              <a:rPr lang="en-US" sz="2000" b="1">
                <a:solidFill>
                  <a:srgbClr val="CB972B"/>
                </a:solidFill>
                <a:ea typeface="Calibri"/>
                <a:cs typeface="Calibri"/>
              </a:rPr>
              <a:t>Each trainee is expected to develop and demonstrate progress across all learning goals by the end of the Advanced Training program, not in every rotation.</a:t>
            </a:r>
          </a:p>
          <a:p>
            <a:pPr>
              <a:spcBef>
                <a:spcPts val="1800"/>
              </a:spcBef>
            </a:pPr>
            <a:r>
              <a:rPr lang="en-US">
                <a:ea typeface="Calibri"/>
                <a:cs typeface="Calibri"/>
              </a:rPr>
              <a:t>It is normal for some learning goals to have limited or no exposure in certain settings.</a:t>
            </a:r>
          </a:p>
          <a:p>
            <a:pPr marL="285750" indent="-285750">
              <a:spcBef>
                <a:spcPts val="1800"/>
              </a:spcBef>
              <a:buFont typeface="Wingdings" panose="05000000000000000000" pitchFamily="2" charset="2"/>
              <a:buChar char="ü"/>
            </a:pPr>
            <a:r>
              <a:rPr lang="en-US">
                <a:ea typeface="Calibri"/>
                <a:cs typeface="Calibri"/>
              </a:rPr>
              <a:t>Use your rotation plan to identify which goals can be developed in your current setting </a:t>
            </a:r>
          </a:p>
          <a:p>
            <a:pPr marL="285750" indent="-285750">
              <a:spcBef>
                <a:spcPts val="1800"/>
              </a:spcBef>
              <a:buFont typeface="Wingdings" panose="05000000000000000000" pitchFamily="2" charset="2"/>
              <a:buChar char="ü"/>
            </a:pPr>
            <a:r>
              <a:rPr lang="en-US">
                <a:ea typeface="Calibri"/>
                <a:cs typeface="Calibri"/>
              </a:rPr>
              <a:t>Use learning captures for less common, more complex tasks that may not be available during a rotation</a:t>
            </a:r>
          </a:p>
          <a:p>
            <a:pPr>
              <a:spcBef>
                <a:spcPts val="1800"/>
              </a:spcBef>
            </a:pPr>
            <a:endParaRPr lang="en-US">
              <a:ea typeface="Calibri"/>
              <a:cs typeface="Calibri"/>
            </a:endParaRPr>
          </a:p>
          <a:p>
            <a:r>
              <a:rPr lang="en-US">
                <a:ea typeface="Calibri"/>
                <a:cs typeface="Calibri"/>
              </a:rPr>
              <a:t>Progress Review Panels review evidence across all phases of training, considering overall growth rather than exposure per rotation.</a:t>
            </a:r>
            <a:endParaRPr lang="en-US">
              <a:solidFill>
                <a:srgbClr val="444444"/>
              </a:solidFill>
              <a:ea typeface="Calibri"/>
              <a:cs typeface="Calibri"/>
            </a:endParaRPr>
          </a:p>
        </p:txBody>
      </p:sp>
      <p:sp>
        <p:nvSpPr>
          <p:cNvPr id="3" name="Rectangle: Rounded Corners 2">
            <a:extLst>
              <a:ext uri="{FF2B5EF4-FFF2-40B4-BE49-F238E27FC236}">
                <a16:creationId xmlns:a16="http://schemas.microsoft.com/office/drawing/2014/main" id="{B0F47AD2-A56A-7C3E-3198-F73E9BEBE0EB}"/>
              </a:ext>
            </a:extLst>
          </p:cNvPr>
          <p:cNvSpPr/>
          <p:nvPr/>
        </p:nvSpPr>
        <p:spPr>
          <a:xfrm>
            <a:off x="838873" y="4998117"/>
            <a:ext cx="10515040" cy="1548988"/>
          </a:xfrm>
          <a:prstGeom prst="roundRect">
            <a:avLst/>
          </a:prstGeom>
          <a:solidFill>
            <a:srgbClr val="FCF3DC"/>
          </a:solidFill>
          <a:ln>
            <a:solidFill>
              <a:srgbClr val="CB97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FE0019FF-C6D9-78DE-26FD-4A86DDB8D736}"/>
              </a:ext>
            </a:extLst>
          </p:cNvPr>
          <p:cNvSpPr txBox="1"/>
          <p:nvPr/>
        </p:nvSpPr>
        <p:spPr>
          <a:xfrm>
            <a:off x="931351" y="5131337"/>
            <a:ext cx="10515039" cy="1785104"/>
          </a:xfrm>
          <a:prstGeom prst="rect">
            <a:avLst/>
          </a:prstGeom>
          <a:noFill/>
        </p:spPr>
        <p:txBody>
          <a:bodyPr wrap="square">
            <a:spAutoFit/>
          </a:bodyPr>
          <a:lstStyle/>
          <a:p>
            <a:pPr marL="285750" indent="-285750">
              <a:spcBef>
                <a:spcPts val="1800"/>
              </a:spcBef>
              <a:buFont typeface="Arial" panose="020B0604020202020204" pitchFamily="34" charset="0"/>
              <a:buChar char="•"/>
            </a:pPr>
            <a:r>
              <a:rPr lang="en-US" sz="1600"/>
              <a:t>Watch the </a:t>
            </a:r>
            <a:r>
              <a:rPr lang="en-US" sz="1600">
                <a:solidFill>
                  <a:srgbClr val="CB972B"/>
                </a:solidFill>
                <a:hlinkClick r:id="rId3">
                  <a:extLst>
                    <a:ext uri="{A12FA001-AC4F-418D-AE19-62706E023703}">
                      <ahyp:hlinkClr xmlns:ahyp="http://schemas.microsoft.com/office/drawing/2018/hyperlinkcolor" val="tx"/>
                    </a:ext>
                  </a:extLst>
                </a:hlinkClick>
              </a:rPr>
              <a:t>rotation plan on-demand workshop</a:t>
            </a:r>
            <a:r>
              <a:rPr lang="en-US" sz="1600">
                <a:solidFill>
                  <a:srgbClr val="CB972B"/>
                </a:solidFill>
              </a:rPr>
              <a:t> </a:t>
            </a:r>
            <a:r>
              <a:rPr lang="en-US" sz="1600"/>
              <a:t>to learn how to choose and track learning goals across each phase of training. </a:t>
            </a:r>
          </a:p>
          <a:p>
            <a:pPr marL="285750" indent="-285750">
              <a:spcBef>
                <a:spcPts val="1800"/>
              </a:spcBef>
              <a:buFont typeface="Arial" panose="020B0604020202020204" pitchFamily="34" charset="0"/>
              <a:buChar char="•"/>
            </a:pPr>
            <a:r>
              <a:rPr lang="en-US" sz="1600">
                <a:ea typeface="Calibri"/>
                <a:cs typeface="Calibri"/>
              </a:rPr>
              <a:t>Settings and networks are encouraged to participate in </a:t>
            </a:r>
            <a:r>
              <a:rPr lang="en-US" sz="1600">
                <a:solidFill>
                  <a:schemeClr val="accent2"/>
                </a:solidFill>
                <a:ea typeface="Calibri"/>
                <a:cs typeface="Calibri"/>
                <a:hlinkClick r:id="rId4">
                  <a:extLst>
                    <a:ext uri="{A12FA001-AC4F-418D-AE19-62706E023703}">
                      <ahyp:hlinkClr xmlns:ahyp="http://schemas.microsoft.com/office/drawing/2018/hyperlinkcolor" val="tx"/>
                    </a:ext>
                  </a:extLst>
                </a:hlinkClick>
              </a:rPr>
              <a:t>curriculum mapping</a:t>
            </a:r>
            <a:r>
              <a:rPr lang="en-US" sz="1600">
                <a:solidFill>
                  <a:schemeClr val="accent2"/>
                </a:solidFill>
                <a:ea typeface="Calibri"/>
                <a:cs typeface="Calibri"/>
              </a:rPr>
              <a:t> </a:t>
            </a:r>
            <a:r>
              <a:rPr lang="en-US" sz="1600">
                <a:ea typeface="Calibri"/>
                <a:cs typeface="Calibri"/>
              </a:rPr>
              <a:t>t</a:t>
            </a:r>
            <a:r>
              <a:rPr lang="en-US" sz="1600"/>
              <a:t>o show which learning goals are covered in their rotations and provide a resource to help trainees plan their learning.</a:t>
            </a:r>
            <a:endParaRPr lang="en-US" sz="1600">
              <a:ea typeface="Calibri"/>
              <a:cs typeface="Calibri"/>
            </a:endParaRPr>
          </a:p>
          <a:p>
            <a:pPr>
              <a:spcBef>
                <a:spcPts val="1800"/>
              </a:spcBef>
            </a:pPr>
            <a:endParaRPr lang="en-US" sz="1600">
              <a:ea typeface="Calibri"/>
              <a:cs typeface="Calibri"/>
            </a:endParaRPr>
          </a:p>
        </p:txBody>
      </p:sp>
    </p:spTree>
    <p:extLst>
      <p:ext uri="{BB962C8B-B14F-4D97-AF65-F5344CB8AC3E}">
        <p14:creationId xmlns:p14="http://schemas.microsoft.com/office/powerpoint/2010/main" val="21246516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2.xml><?xml version="1.0" encoding="utf-8"?>
<a:theme xmlns:a="http://schemas.openxmlformats.org/drawingml/2006/main" name="1_Office Theme">
  <a:themeElements>
    <a:clrScheme name="RACP New Brand">
      <a:dk1>
        <a:srgbClr val="433E35"/>
      </a:dk1>
      <a:lt1>
        <a:sysClr val="window" lastClr="FFFFFF"/>
      </a:lt1>
      <a:dk2>
        <a:srgbClr val="294864"/>
      </a:dk2>
      <a:lt2>
        <a:srgbClr val="EEECE1"/>
      </a:lt2>
      <a:accent1>
        <a:srgbClr val="294864"/>
      </a:accent1>
      <a:accent2>
        <a:srgbClr val="CB972B"/>
      </a:accent2>
      <a:accent3>
        <a:srgbClr val="433E35"/>
      </a:accent3>
      <a:accent4>
        <a:srgbClr val="70685A"/>
      </a:accent4>
      <a:accent5>
        <a:srgbClr val="003D79"/>
      </a:accent5>
      <a:accent6>
        <a:srgbClr val="F79646"/>
      </a:accent6>
      <a:hlink>
        <a:srgbClr val="CB972B"/>
      </a:hlink>
      <a:folHlink>
        <a:srgbClr val="CB972B"/>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6" ma:contentTypeDescription="Create a new document." ma:contentTypeScope="" ma:versionID="52c29fbb8a3c128a88b5a82e9bca32c3">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cdd05d38bc2679cbfce4694753316930"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B2E960-01E2-4510-A277-52DAC7A316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45df18-1b1a-499d-90c6-d04be75f9f9a"/>
    <ds:schemaRef ds:uri="0b77cf3b-53b0-4276-95d6-69a9c81ff5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828305-EE30-498F-A162-22DAD1C7C4D2}">
  <ds:schemaRefs>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purl.org/dc/dcmitype/"/>
    <ds:schemaRef ds:uri="0b77cf3b-53b0-4276-95d6-69a9c81ff526"/>
    <ds:schemaRef ds:uri="8a45df18-1b1a-499d-90c6-d04be75f9f9a"/>
    <ds:schemaRef ds:uri="http://purl.org/dc/terms/"/>
    <ds:schemaRef ds:uri="http://purl.org/dc/elements/1.1/"/>
  </ds:schemaRefs>
</ds:datastoreItem>
</file>

<file path=customXml/itemProps3.xml><?xml version="1.0" encoding="utf-8"?>
<ds:datastoreItem xmlns:ds="http://schemas.openxmlformats.org/officeDocument/2006/customXml" ds:itemID="{9CEF10AA-2B8B-4CFB-9B43-46B2F72DB0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205</TotalTime>
  <Words>3445</Words>
  <Application>Microsoft Office PowerPoint</Application>
  <PresentationFormat>Widescreen</PresentationFormat>
  <Paragraphs>520</Paragraphs>
  <Slides>22</Slides>
  <Notes>22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ATCR Theme</vt:lpstr>
      <vt:lpstr>1_Office Theme</vt:lpstr>
      <vt:lpstr>Introduction to the new curriculum  2026 implementation – Advanced Training: Palliative Medicine (Paediatrics and Child Health)</vt:lpstr>
      <vt:lpstr>PowerPoint Presentation</vt:lpstr>
      <vt:lpstr>PowerPoint Presentation</vt:lpstr>
      <vt:lpstr>The new curricula  </vt:lpstr>
      <vt:lpstr>Framework overview </vt:lpstr>
      <vt:lpstr>Curriculum documents </vt:lpstr>
      <vt:lpstr>Learning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Rating scales</vt:lpstr>
      <vt:lpstr>PowerPoint Presentation</vt:lpstr>
      <vt:lpstr>PowerPoint Presentation</vt:lpstr>
      <vt:lpstr>PowerPoint Presentation</vt:lpstr>
      <vt:lpstr>Education policy</vt:lpstr>
      <vt:lpstr>Next steps for new ATs </vt:lpstr>
      <vt:lpstr>PowerPoint Presentation</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lastModifiedBy>Sarah Buxton</cp:lastModifiedBy>
  <cp:revision>9</cp:revision>
  <cp:lastPrinted>2019-03-29T01:57:58Z</cp:lastPrinted>
  <dcterms:created xsi:type="dcterms:W3CDTF">2016-05-05T00:00:36Z</dcterms:created>
  <dcterms:modified xsi:type="dcterms:W3CDTF">2025-11-06T02:39:47Z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