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85" r:id="rId5"/>
    <p:sldMasterId id="2147483798" r:id="rId6"/>
    <p:sldMasterId id="2147483804" r:id="rId7"/>
  </p:sldMasterIdLst>
  <p:notesMasterIdLst>
    <p:notesMasterId r:id="rId47"/>
  </p:notesMasterIdLst>
  <p:handoutMasterIdLst>
    <p:handoutMasterId r:id="rId48"/>
  </p:handoutMasterIdLst>
  <p:sldIdLst>
    <p:sldId id="2147481456" r:id="rId8"/>
    <p:sldId id="2147481457" r:id="rId9"/>
    <p:sldId id="2147481475" r:id="rId10"/>
    <p:sldId id="2147481476" r:id="rId11"/>
    <p:sldId id="2147481477" r:id="rId12"/>
    <p:sldId id="2147481493" r:id="rId13"/>
    <p:sldId id="2147481453" r:id="rId14"/>
    <p:sldId id="2147481498" r:id="rId15"/>
    <p:sldId id="2147481496" r:id="rId16"/>
    <p:sldId id="2147481469" r:id="rId17"/>
    <p:sldId id="2147481495" r:id="rId18"/>
    <p:sldId id="2147481470" r:id="rId19"/>
    <p:sldId id="2147481484" r:id="rId20"/>
    <p:sldId id="2147481485" r:id="rId21"/>
    <p:sldId id="2147481491" r:id="rId22"/>
    <p:sldId id="2147481467" r:id="rId23"/>
    <p:sldId id="2147481627" r:id="rId24"/>
    <p:sldId id="2147481422" r:id="rId25"/>
    <p:sldId id="2147481659" r:id="rId26"/>
    <p:sldId id="2147481635" r:id="rId27"/>
    <p:sldId id="2147481636" r:id="rId28"/>
    <p:sldId id="2147481458" r:id="rId29"/>
    <p:sldId id="2147481930" r:id="rId30"/>
    <p:sldId id="2147481488" r:id="rId31"/>
    <p:sldId id="2147481439" r:id="rId32"/>
    <p:sldId id="2147481448" r:id="rId33"/>
    <p:sldId id="261" r:id="rId34"/>
    <p:sldId id="2147481829" r:id="rId35"/>
    <p:sldId id="2147481601" r:id="rId36"/>
    <p:sldId id="2147481490" r:id="rId37"/>
    <p:sldId id="2147481497" r:id="rId38"/>
    <p:sldId id="2147481905" r:id="rId39"/>
    <p:sldId id="2147481908" r:id="rId40"/>
    <p:sldId id="2147481910" r:id="rId41"/>
    <p:sldId id="2147481450" r:id="rId42"/>
    <p:sldId id="2147481860" r:id="rId43"/>
    <p:sldId id="2147481939" r:id="rId44"/>
    <p:sldId id="2147481442" r:id="rId45"/>
    <p:sldId id="2147481494" r:id="rId4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62B9012A-D405-14A6-DCBC-2245181DF131}" name="Eleanor Darton-Rooke" initials="ED" userId="S::eleanor.darton-rooke@racp.edu.au::3a5c3de3-0186-49d3-b1d0-e092bad8d245"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24FF19C7-FEDA-72A9-8275-AA128974B991}" name="Mona Saleh" initials="MS" userId="S::Mona.Saleh@racp.edu.au::c06044de-515d-4383-8c67-fbcc0ebc9c90" providerId="AD"/>
  <p188:author id="{490BA1E9-6699-5743-8C9F-B3F62B5C90A0}" name="Caroline Atkins" initials="CA" userId="S::caroline.atkins@racp.edu.au::73a213fa-5c86-4503-b2eb-552f2c243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72B"/>
    <a:srgbClr val="F9E8BD"/>
    <a:srgbClr val="F1CD73"/>
    <a:srgbClr val="E9B3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051" autoAdjust="0"/>
  </p:normalViewPr>
  <p:slideViewPr>
    <p:cSldViewPr snapToGrid="0">
      <p:cViewPr varScale="1">
        <p:scale>
          <a:sx n="48" d="100"/>
          <a:sy n="48" d="100"/>
        </p:scale>
        <p:origin x="1836" y="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529FB-0B34-47EB-AF18-0ED3F92DB652}" type="doc">
      <dgm:prSet loTypeId="urn:microsoft.com/office/officeart/2005/8/layout/process2" loCatId="process" qsTypeId="urn:microsoft.com/office/officeart/2005/8/quickstyle/simple1" qsCatId="simple" csTypeId="urn:microsoft.com/office/officeart/2005/8/colors/accent1_2" csCatId="accent1" phldr="1"/>
      <dgm:spPr/>
    </dgm:pt>
    <dgm:pt modelId="{65D6A124-3A05-46EA-B2E8-20234E8AB2DE}" type="pres">
      <dgm:prSet presAssocID="{D56529FB-0B34-47EB-AF18-0ED3F92DB652}" presName="linearFlow" presStyleCnt="0">
        <dgm:presLayoutVars>
          <dgm:resizeHandles val="exact"/>
        </dgm:presLayoutVars>
      </dgm:prSet>
      <dgm:spPr/>
    </dgm:pt>
  </dgm:ptLst>
  <dgm:cxnLst>
    <dgm:cxn modelId="{6FC107D6-FBBA-408A-AE42-02FCC0B364FB}" type="presOf" srcId="{D56529FB-0B34-47EB-AF18-0ED3F92DB652}" destId="{65D6A124-3A05-46EA-B2E8-20234E8AB2DE}"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529FB-0B34-47EB-AF18-0ED3F92DB652}" type="doc">
      <dgm:prSet loTypeId="urn:microsoft.com/office/officeart/2005/8/layout/process2" loCatId="process" qsTypeId="urn:microsoft.com/office/officeart/2005/8/quickstyle/simple1" qsCatId="simple" csTypeId="urn:microsoft.com/office/officeart/2005/8/colors/accent1_2" csCatId="accent1" phldr="1"/>
      <dgm:spPr/>
    </dgm:pt>
    <dgm:pt modelId="{0AB9A8EF-A777-4DEF-9320-30B6CB7E1421}">
      <dgm:prSet phldrT="[Text]" custT="1"/>
      <dgm:spPr/>
      <dgm:t>
        <a:bodyPr/>
        <a:lstStyle/>
        <a:p>
          <a:r>
            <a:rPr lang="en-US" sz="1400"/>
            <a:t>Trainee submits evidence and reflection of learning via TMP</a:t>
          </a:r>
          <a:endParaRPr lang="en-AU" sz="1400"/>
        </a:p>
      </dgm:t>
    </dgm:pt>
    <dgm:pt modelId="{263B2AB0-2202-43BA-8DE7-FDFFAA7A5A54}" type="parTrans" cxnId="{03AF47A4-B373-4B0B-99E3-B2128AFA418E}">
      <dgm:prSet/>
      <dgm:spPr/>
      <dgm:t>
        <a:bodyPr/>
        <a:lstStyle/>
        <a:p>
          <a:endParaRPr lang="en-AU"/>
        </a:p>
      </dgm:t>
    </dgm:pt>
    <dgm:pt modelId="{9CFAD9DC-7AB0-4FA2-9F2F-E7A50B095632}" type="sibTrans" cxnId="{03AF47A4-B373-4B0B-99E3-B2128AFA418E}">
      <dgm:prSet/>
      <dgm:spPr/>
      <dgm:t>
        <a:bodyPr/>
        <a:lstStyle/>
        <a:p>
          <a:endParaRPr lang="en-AU"/>
        </a:p>
      </dgm:t>
    </dgm:pt>
    <dgm:pt modelId="{9D61337C-3F21-4F41-9E63-944259E76A35}">
      <dgm:prSet custT="1"/>
      <dgm:spPr/>
      <dgm:t>
        <a:bodyPr/>
        <a:lstStyle/>
        <a:p>
          <a:r>
            <a:rPr lang="en-US" sz="1400"/>
            <a:t>Trainee requests assessor feedback (optional)</a:t>
          </a:r>
          <a:endParaRPr lang="en-AU" sz="1400"/>
        </a:p>
      </dgm:t>
    </dgm:pt>
    <dgm:pt modelId="{F1D8B436-9EF7-4D5B-9962-D6D4C42D31FC}" type="parTrans" cxnId="{F058AAAF-118C-4318-8055-C73D1612E1EF}">
      <dgm:prSet/>
      <dgm:spPr/>
      <dgm:t>
        <a:bodyPr/>
        <a:lstStyle/>
        <a:p>
          <a:endParaRPr lang="en-AU"/>
        </a:p>
      </dgm:t>
    </dgm:pt>
    <dgm:pt modelId="{1BB88728-FD8B-43B3-BE46-B09062A63700}" type="sibTrans" cxnId="{F058AAAF-118C-4318-8055-C73D1612E1EF}">
      <dgm:prSet/>
      <dgm:spPr/>
      <dgm:t>
        <a:bodyPr/>
        <a:lstStyle/>
        <a:p>
          <a:endParaRPr lang="en-AU"/>
        </a:p>
      </dgm:t>
    </dgm:pt>
    <dgm:pt modelId="{65D6A124-3A05-46EA-B2E8-20234E8AB2DE}" type="pres">
      <dgm:prSet presAssocID="{D56529FB-0B34-47EB-AF18-0ED3F92DB652}" presName="linearFlow" presStyleCnt="0">
        <dgm:presLayoutVars>
          <dgm:resizeHandles val="exact"/>
        </dgm:presLayoutVars>
      </dgm:prSet>
      <dgm:spPr/>
    </dgm:pt>
    <dgm:pt modelId="{850076B6-BE15-45F2-AE2F-C0F4FFE76763}" type="pres">
      <dgm:prSet presAssocID="{0AB9A8EF-A777-4DEF-9320-30B6CB7E1421}" presName="node" presStyleLbl="node1" presStyleIdx="0" presStyleCnt="2" custLinFactNeighborX="-4744" custLinFactNeighborY="2769">
        <dgm:presLayoutVars>
          <dgm:bulletEnabled val="1"/>
        </dgm:presLayoutVars>
      </dgm:prSet>
      <dgm:spPr/>
    </dgm:pt>
    <dgm:pt modelId="{19D08E44-24AA-4CA1-A6AE-1644FA508CB2}" type="pres">
      <dgm:prSet presAssocID="{9CFAD9DC-7AB0-4FA2-9F2F-E7A50B095632}" presName="sibTrans" presStyleLbl="sibTrans2D1" presStyleIdx="0" presStyleCnt="1"/>
      <dgm:spPr/>
    </dgm:pt>
    <dgm:pt modelId="{9904F05E-CAB4-4F54-8E5C-B6CC0F62A916}" type="pres">
      <dgm:prSet presAssocID="{9CFAD9DC-7AB0-4FA2-9F2F-E7A50B095632}" presName="connectorText" presStyleLbl="sibTrans2D1" presStyleIdx="0" presStyleCnt="1"/>
      <dgm:spPr/>
    </dgm:pt>
    <dgm:pt modelId="{66EEA207-4935-49CC-B0F3-B33F66D62CB5}" type="pres">
      <dgm:prSet presAssocID="{9D61337C-3F21-4F41-9E63-944259E76A35}" presName="node" presStyleLbl="node1" presStyleIdx="1" presStyleCnt="2" custLinFactNeighborX="2448" custLinFactNeighborY="8673">
        <dgm:presLayoutVars>
          <dgm:bulletEnabled val="1"/>
        </dgm:presLayoutVars>
      </dgm:prSet>
      <dgm:spPr/>
    </dgm:pt>
  </dgm:ptLst>
  <dgm:cxnLst>
    <dgm:cxn modelId="{F7B0E644-9794-4AB3-9BE2-457CA736F2F0}" type="presOf" srcId="{9CFAD9DC-7AB0-4FA2-9F2F-E7A50B095632}" destId="{9904F05E-CAB4-4F54-8E5C-B6CC0F62A916}" srcOrd="1" destOrd="0" presId="urn:microsoft.com/office/officeart/2005/8/layout/process2"/>
    <dgm:cxn modelId="{03AF47A4-B373-4B0B-99E3-B2128AFA418E}" srcId="{D56529FB-0B34-47EB-AF18-0ED3F92DB652}" destId="{0AB9A8EF-A777-4DEF-9320-30B6CB7E1421}" srcOrd="0" destOrd="0" parTransId="{263B2AB0-2202-43BA-8DE7-FDFFAA7A5A54}" sibTransId="{9CFAD9DC-7AB0-4FA2-9F2F-E7A50B095632}"/>
    <dgm:cxn modelId="{F058AAAF-118C-4318-8055-C73D1612E1EF}" srcId="{D56529FB-0B34-47EB-AF18-0ED3F92DB652}" destId="{9D61337C-3F21-4F41-9E63-944259E76A35}" srcOrd="1" destOrd="0" parTransId="{F1D8B436-9EF7-4D5B-9962-D6D4C42D31FC}" sibTransId="{1BB88728-FD8B-43B3-BE46-B09062A63700}"/>
    <dgm:cxn modelId="{D1D0A6BF-9CDF-44F6-9650-6CDBB6455370}" type="presOf" srcId="{0AB9A8EF-A777-4DEF-9320-30B6CB7E1421}" destId="{850076B6-BE15-45F2-AE2F-C0F4FFE76763}" srcOrd="0" destOrd="0" presId="urn:microsoft.com/office/officeart/2005/8/layout/process2"/>
    <dgm:cxn modelId="{32CF24CB-A2CE-4A7D-BA7D-AB866E73CC5B}" type="presOf" srcId="{9CFAD9DC-7AB0-4FA2-9F2F-E7A50B095632}" destId="{19D08E44-24AA-4CA1-A6AE-1644FA508CB2}" srcOrd="0" destOrd="0" presId="urn:microsoft.com/office/officeart/2005/8/layout/process2"/>
    <dgm:cxn modelId="{6FC107D6-FBBA-408A-AE42-02FCC0B364FB}" type="presOf" srcId="{D56529FB-0B34-47EB-AF18-0ED3F92DB652}" destId="{65D6A124-3A05-46EA-B2E8-20234E8AB2DE}" srcOrd="0" destOrd="0" presId="urn:microsoft.com/office/officeart/2005/8/layout/process2"/>
    <dgm:cxn modelId="{C7DAC8DC-9E45-4DA6-A9DC-A8C2EEBD3564}" type="presOf" srcId="{9D61337C-3F21-4F41-9E63-944259E76A35}" destId="{66EEA207-4935-49CC-B0F3-B33F66D62CB5}" srcOrd="0" destOrd="0" presId="urn:microsoft.com/office/officeart/2005/8/layout/process2"/>
    <dgm:cxn modelId="{8E37297D-9335-4361-983C-71CBA481F394}" type="presParOf" srcId="{65D6A124-3A05-46EA-B2E8-20234E8AB2DE}" destId="{850076B6-BE15-45F2-AE2F-C0F4FFE76763}" srcOrd="0" destOrd="0" presId="urn:microsoft.com/office/officeart/2005/8/layout/process2"/>
    <dgm:cxn modelId="{7D6B4832-9832-4BB9-8986-FE0AFB219DC3}" type="presParOf" srcId="{65D6A124-3A05-46EA-B2E8-20234E8AB2DE}" destId="{19D08E44-24AA-4CA1-A6AE-1644FA508CB2}" srcOrd="1" destOrd="0" presId="urn:microsoft.com/office/officeart/2005/8/layout/process2"/>
    <dgm:cxn modelId="{5157F0FE-4FE0-4B12-8E40-2B39ED7C1F1C}" type="presParOf" srcId="{19D08E44-24AA-4CA1-A6AE-1644FA508CB2}" destId="{9904F05E-CAB4-4F54-8E5C-B6CC0F62A916}" srcOrd="0" destOrd="0" presId="urn:microsoft.com/office/officeart/2005/8/layout/process2"/>
    <dgm:cxn modelId="{4DAD6847-2768-42A3-8FBF-FEACF450E5A9}" type="presParOf" srcId="{65D6A124-3A05-46EA-B2E8-20234E8AB2DE}" destId="{66EEA207-4935-49CC-B0F3-B33F66D62CB5}"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076B6-BE15-45F2-AE2F-C0F4FFE76763}">
      <dsp:nvSpPr>
        <dsp:cNvPr id="0" name=""/>
        <dsp:cNvSpPr/>
      </dsp:nvSpPr>
      <dsp:spPr>
        <a:xfrm>
          <a:off x="0" y="19692"/>
          <a:ext cx="2261997" cy="1391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Trainee submits evidence and reflection of learning via TMP</a:t>
          </a:r>
          <a:endParaRPr lang="en-AU" sz="1400" kern="1200"/>
        </a:p>
      </dsp:txBody>
      <dsp:txXfrm>
        <a:off x="40760" y="60452"/>
        <a:ext cx="2180477" cy="1310120"/>
      </dsp:txXfrm>
    </dsp:sp>
    <dsp:sp modelId="{19D08E44-24AA-4CA1-A6AE-1644FA508CB2}">
      <dsp:nvSpPr>
        <dsp:cNvPr id="0" name=""/>
        <dsp:cNvSpPr/>
      </dsp:nvSpPr>
      <dsp:spPr>
        <a:xfrm rot="5400000">
          <a:off x="877131" y="1436701"/>
          <a:ext cx="507733" cy="6262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AU" sz="2700" kern="1200"/>
        </a:p>
      </dsp:txBody>
      <dsp:txXfrm rot="-5400000">
        <a:off x="943127" y="1495953"/>
        <a:ext cx="375742" cy="355413"/>
      </dsp:txXfrm>
    </dsp:sp>
    <dsp:sp modelId="{66EEA207-4935-49CC-B0F3-B33F66D62CB5}">
      <dsp:nvSpPr>
        <dsp:cNvPr id="0" name=""/>
        <dsp:cNvSpPr/>
      </dsp:nvSpPr>
      <dsp:spPr>
        <a:xfrm>
          <a:off x="0" y="2088309"/>
          <a:ext cx="2261997" cy="1391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Trainee requests assessor feedback (optional)</a:t>
          </a:r>
          <a:endParaRPr lang="en-AU" sz="1400" kern="1200"/>
        </a:p>
      </dsp:txBody>
      <dsp:txXfrm>
        <a:off x="40760" y="2129069"/>
        <a:ext cx="2180477" cy="1310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3/03/2026</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3/03/2026</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orad.com/player/2526002/Trainee-submits-an-Observation-Captur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learning.racp.edu.au/mod/page/view.php?id=47276#video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orad.com/player/2508641/Assessor-provides-Feedback-on-a-Learning-Captur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a:t>
            </a:r>
            <a:r>
              <a:rPr lang="en-US" b="1" dirty="0"/>
              <a:t> </a:t>
            </a:r>
            <a:r>
              <a:rPr lang="en-US" dirty="0"/>
              <a:t>as an introduction to the new Palliative Medicine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(Read scenario)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(click, click,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There are a number of skills and knowledge that are displayed at different times during </a:t>
            </a:r>
            <a:r>
              <a:rPr lang="en-US" dirty="0">
                <a:ea typeface="Calibri"/>
                <a:cs typeface="Calibri"/>
              </a:rPr>
              <a:t>this </a:t>
            </a:r>
            <a:r>
              <a:rPr lang="en-US">
                <a:ea typeface="Calibri"/>
                <a:cs typeface="Calibri"/>
              </a:rPr>
              <a:t>encounter.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In this example, Dr Alex is using skills, knowledge and competencies across a number of learning goals. If you were to use this scenario as a formal assessment, you would need to focus on one learning goal.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355464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36 </a:t>
            </a:r>
            <a:r>
              <a:rPr lang="en-US" dirty="0"/>
              <a:t>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program handbook on the e-learning site.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Overall, all supervisors will be nominated by a trainee, </a:t>
            </a:r>
            <a:r>
              <a:rPr lang="en-US" dirty="0"/>
              <a:t>have </a:t>
            </a:r>
            <a:r>
              <a:rPr lang="en-US"/>
              <a:t>access </a:t>
            </a:r>
            <a:r>
              <a:rPr lang="en-US" dirty="0"/>
              <a:t>to training </a:t>
            </a:r>
            <a:r>
              <a:rPr lang="en-US"/>
              <a:t>dashboards on TMP, </a:t>
            </a:r>
            <a:r>
              <a:rPr lang="en-US" dirty="0"/>
              <a:t>help to </a:t>
            </a:r>
            <a:r>
              <a:rPr lang="en-US"/>
              <a:t>identify learning opportunities and plan how to achieve the learning goals. They review rotation plans and give feedback on the assessment tools.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a:t>
            </a:r>
            <a:endParaRPr lang="en-US" dirty="0"/>
          </a:p>
          <a:p>
            <a:endParaRPr lang="en-US" dirty="0"/>
          </a:p>
          <a:p>
            <a:r>
              <a:rPr lang="en-US"/>
              <a:t>In this example, the trainee is completing 4 quarters over their phase of training. </a:t>
            </a:r>
            <a:endParaRPr lang="en-US" dirty="0"/>
          </a:p>
          <a:p>
            <a:endParaRPr lang="en-US" dirty="0"/>
          </a:p>
          <a:p>
            <a:r>
              <a:rPr lang="en-US"/>
              <a:t>Looking at their first quarter, you can see the learning and assessment activities that take place. </a:t>
            </a:r>
            <a:endParaRPr lang="en-US" dirty="0"/>
          </a:p>
          <a:p>
            <a:r>
              <a:rPr lang="en-US"/>
              <a:t>These activities are conducted in each quarter</a:t>
            </a:r>
            <a:r>
              <a:rPr lang="en-US" dirty="0"/>
              <a:t>.</a:t>
            </a:r>
          </a:p>
          <a:p>
            <a:endParaRPr lang="en-US" dirty="0"/>
          </a:p>
          <a:p>
            <a:r>
              <a:rPr lang="en-US" dirty="0"/>
              <a:t>End </a:t>
            </a:r>
            <a:r>
              <a:rPr lang="en-US"/>
              <a:t>of phase</a:t>
            </a:r>
            <a:r>
              <a:rPr lang="en-US" dirty="0"/>
              <a:t> progression -</a:t>
            </a:r>
            <a:r>
              <a:rPr lang="en-US"/>
              <a:t>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78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a:t>
            </a:r>
            <a:endParaRPr lang="en-US" dirty="0"/>
          </a:p>
          <a:p>
            <a:endParaRPr lang="en-US" dirty="0"/>
          </a:p>
          <a:p>
            <a:r>
              <a:rPr lang="en-US"/>
              <a:t>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B8E01-78C0-FCDE-9132-CD51D5094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43CD2-5A32-C72D-9408-A7C1626D5DC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9C9A199-6F22-FFA7-BFBA-59B83B3DA6FD}"/>
              </a:ext>
            </a:extLst>
          </p:cNvPr>
          <p:cNvSpPr>
            <a:spLocks noGrp="1"/>
          </p:cNvSpPr>
          <p:nvPr>
            <p:ph type="body" idx="1"/>
          </p:nvPr>
        </p:nvSpPr>
        <p:spPr/>
        <p:txBody>
          <a:bodyPr/>
          <a:lstStyle/>
          <a:p>
            <a:r>
              <a:rPr lang="en-US"/>
              <a:t>Here is the workflow for rotation plans.</a:t>
            </a:r>
            <a:endParaRPr lang="en-AU"/>
          </a:p>
          <a:p>
            <a:pPr marL="342900" indent="-342900">
              <a:buAutoNum type="arabicPeriod"/>
            </a:pPr>
            <a:r>
              <a:rPr lang="en-US">
                <a:solidFill>
                  <a:srgbClr val="433E35"/>
                </a:solidFill>
              </a:rPr>
              <a:t>Trainee initiates the rotation plan</a:t>
            </a:r>
          </a:p>
          <a:p>
            <a:pPr marL="342900" indent="-342900">
              <a:buAutoNum type="arabicPeriod"/>
            </a:pPr>
            <a:r>
              <a:rPr lang="en-US">
                <a:solidFill>
                  <a:srgbClr val="433E35"/>
                </a:solidFill>
              </a:rPr>
              <a:t>Trainee selects learning goals that they plan to cover that rotation</a:t>
            </a:r>
          </a:p>
          <a:p>
            <a:pPr marL="342900" indent="-342900">
              <a:buAutoNum type="arabicPeriod"/>
            </a:pPr>
            <a:r>
              <a:rPr lang="en-US">
                <a:solidFill>
                  <a:srgbClr val="433E35"/>
                </a:solidFill>
              </a:rPr>
              <a:t>Trainee meets with their supervisor to co-develop the rotation plan</a:t>
            </a:r>
          </a:p>
          <a:p>
            <a:pPr marL="342900" indent="-342900">
              <a:buAutoNum type="arabicPeriod"/>
            </a:pPr>
            <a:r>
              <a:rPr lang="en-US">
                <a:solidFill>
                  <a:srgbClr val="433E35"/>
                </a:solidFill>
              </a:rPr>
              <a:t>Trainee inputs this into the TMP</a:t>
            </a:r>
          </a:p>
          <a:p>
            <a:pPr marL="342900" indent="-342900">
              <a:buAutoNum type="arabicPeriod"/>
            </a:pPr>
            <a:r>
              <a:rPr lang="en-US">
                <a:solidFill>
                  <a:srgbClr val="433E35"/>
                </a:solidFill>
              </a:rPr>
              <a:t>Supervisor is sent the rotation plan for verification</a:t>
            </a:r>
          </a:p>
          <a:p>
            <a:r>
              <a:rPr lang="en-US" i="1">
                <a:solidFill>
                  <a:srgbClr val="433E35"/>
                </a:solidFill>
              </a:rPr>
              <a:t>Tip: Trainees can select as many learning goals as they like. We recommend 4-5 per rotation, ensuring that each learning goal is covered across each phase and adhering to the progression criteria of each goal.</a:t>
            </a:r>
            <a:endParaRPr lang="en-US">
              <a:solidFill>
                <a:srgbClr val="433E35"/>
              </a:solidFill>
            </a:endParaRPr>
          </a:p>
          <a:p>
            <a:endParaRPr lang="en-US" i="1">
              <a:solidFill>
                <a:srgbClr val="FFFFFF"/>
              </a:solidFill>
            </a:endParaRPr>
          </a:p>
        </p:txBody>
      </p:sp>
      <p:sp>
        <p:nvSpPr>
          <p:cNvPr id="4" name="Footer Placeholder 3">
            <a:extLst>
              <a:ext uri="{FF2B5EF4-FFF2-40B4-BE49-F238E27FC236}">
                <a16:creationId xmlns:a16="http://schemas.microsoft.com/office/drawing/2014/main" id="{22C646AB-4647-6372-5A6A-67ED93AA2AA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CD843FC-DDA2-BB9D-B514-0238C326DE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650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buNone/>
            </a:pPr>
            <a:r>
              <a:rPr lang="en-US"/>
              <a:t>So, who’s responsible for what? </a:t>
            </a:r>
            <a:endParaRPr lang="en-US" dirty="0"/>
          </a:p>
          <a:p>
            <a:pPr>
              <a:buNone/>
            </a:pPr>
            <a:endParaRPr lang="en-US" dirty="0"/>
          </a:p>
          <a:p>
            <a:pPr>
              <a:buNone/>
            </a:pPr>
            <a:r>
              <a:rPr lang="en-US"/>
              <a:t>The trainee leads the process by identifying focus areas and completing the rotation plan form in TMP. They’re also encouraged to reflect during the term, checking their progress and thinking about areas for improvement. </a:t>
            </a:r>
            <a:endParaRPr lang="en-US" dirty="0"/>
          </a:p>
          <a:p>
            <a:pPr>
              <a:buNone/>
            </a:pPr>
            <a:r>
              <a:rPr lang="en-US"/>
              <a:t>Supervisors provide guidance along the way. They suggest relevant experiences, verify that the goals are realistic and monitor the trainee’s development during the rotation. It’s a shared responsibility, but the process works best when the trainee takes the lead and the supervisor offers ongoing support.</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2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21FFD-269A-93C8-A278-D066E7014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BB0B6-CD0E-9EEA-32E5-5451F85614B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B1DEDB2-EF40-CFE8-B32B-3313951D4E66}"/>
              </a:ext>
            </a:extLst>
          </p:cNvPr>
          <p:cNvSpPr>
            <a:spLocks noGrp="1"/>
          </p:cNvSpPr>
          <p:nvPr>
            <p:ph type="body" idx="1"/>
          </p:nvPr>
        </p:nvSpPr>
        <p:spPr/>
        <p:txBody>
          <a:bodyPr/>
          <a:lstStyle/>
          <a:p>
            <a:r>
              <a:rPr lang="en-US" dirty="0"/>
              <a:t>Here is the Observation Capture workflow.</a:t>
            </a:r>
          </a:p>
          <a:p>
            <a:r>
              <a:rPr lang="en-US" b="1" dirty="0"/>
              <a:t>&lt;&lt;4 steps: Read slide as each animation appears&gt;&gt;</a:t>
            </a:r>
          </a:p>
          <a:p>
            <a:endParaRPr lang="en-US" dirty="0"/>
          </a:p>
          <a:p>
            <a:r>
              <a:rPr lang="en-US" dirty="0"/>
              <a:t>This can all be done in with one login where the trainee hands their phone to their assessor, and the assessor fills in the details in the moment. Alternatively, they can be completed separately at a later time.</a:t>
            </a:r>
          </a:p>
          <a:p>
            <a:endParaRPr lang="en-US" dirty="0"/>
          </a:p>
          <a:p>
            <a:r>
              <a:rPr lang="en-US" dirty="0"/>
              <a:t>(Support) will pop a link into the chat now which provides step-by-step instructions for assessors to review and provide feedback on an OC.</a:t>
            </a:r>
          </a:p>
          <a:p>
            <a:endParaRPr lang="en-US" dirty="0"/>
          </a:p>
          <a:p>
            <a:pPr rtl="0" fontAlgn="base"/>
            <a:r>
              <a:rPr lang="en-US" sz="1200" b="1" i="0" kern="1200" dirty="0">
                <a:solidFill>
                  <a:schemeClr val="tx1"/>
                </a:solidFill>
                <a:effectLst/>
                <a:latin typeface="+mn-lt"/>
                <a:ea typeface="+mn-ea"/>
                <a:cs typeface="+mn-cs"/>
              </a:rPr>
              <a:t>Observation capture Try its</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How to complete an observation capture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Trainee </a:t>
            </a:r>
          </a:p>
          <a:p>
            <a:pPr rtl="0" fontAlgn="base"/>
            <a:r>
              <a:rPr lang="en-US" sz="1200" b="1" i="0" u="sng" strike="noStrike" kern="1200" dirty="0">
                <a:solidFill>
                  <a:schemeClr val="tx1"/>
                </a:solidFill>
                <a:effectLst/>
                <a:latin typeface="+mn-lt"/>
                <a:ea typeface="+mn-ea"/>
                <a:cs typeface="+mn-cs"/>
                <a:hlinkClick r:id="rId3"/>
              </a:rPr>
              <a:t>https://www.iorad.com/player/2526002/Trainee-submits-an-Observation-Capture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1" i="0" kern="1200" dirty="0">
                <a:solidFill>
                  <a:schemeClr val="tx1"/>
                </a:solidFill>
                <a:effectLst/>
                <a:latin typeface="+mn-lt"/>
                <a:ea typeface="+mn-ea"/>
                <a:cs typeface="+mn-cs"/>
              </a:rPr>
              <a:t>Observation captures</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How to give feedback on an observation capture </a:t>
            </a:r>
          </a:p>
          <a:p>
            <a:pPr rtl="0" fontAlgn="base"/>
            <a:r>
              <a:rPr lang="en-AU" sz="1200" u="sng" kern="1200" dirty="0">
                <a:solidFill>
                  <a:schemeClr val="tx1"/>
                </a:solidFill>
                <a:effectLst/>
                <a:latin typeface="+mn-lt"/>
                <a:ea typeface="+mn-ea"/>
                <a:cs typeface="+mn-cs"/>
                <a:hlinkClick r:id="rId4"/>
              </a:rPr>
              <a:t>https://elearning.racp.edu.au/mod/page/view.php?id=47276#video3</a:t>
            </a:r>
            <a:r>
              <a:rPr lang="en-AU" sz="120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a:p>
            <a:endParaRPr lang="en-AU" dirty="0"/>
          </a:p>
        </p:txBody>
      </p:sp>
      <p:sp>
        <p:nvSpPr>
          <p:cNvPr id="4" name="Slide Number Placeholder 3">
            <a:extLst>
              <a:ext uri="{FF2B5EF4-FFF2-40B4-BE49-F238E27FC236}">
                <a16:creationId xmlns:a16="http://schemas.microsoft.com/office/drawing/2014/main" id="{376203A6-CA29-1D8E-2701-869A771597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2B6B4E-ACAA-425F-BB3A-2412F06AC3E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722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dirty="0">
                <a:ea typeface="Calibri"/>
                <a:cs typeface="Calibri"/>
              </a:rPr>
              <a:t>What is a learning capture? </a:t>
            </a:r>
          </a:p>
          <a:p>
            <a:r>
              <a:rPr lang="en-US" dirty="0">
                <a:ea typeface="Calibri"/>
                <a:cs typeface="Calibri"/>
              </a:rPr>
              <a:t>&lt;&lt;click&gt;&gt; </a:t>
            </a:r>
            <a:r>
              <a:rPr lang="en-US" dirty="0"/>
              <a:t>It is a work‑based assessment where trainees record and reflect on professional development activities linked to learning goals.</a:t>
            </a:r>
          </a:p>
          <a:p>
            <a:endParaRPr lang="en-US" dirty="0"/>
          </a:p>
          <a:p>
            <a:r>
              <a:rPr lang="en-US" dirty="0"/>
              <a:t>&lt;&lt;click&gt;&gt; The purpose is to help trainees </a:t>
            </a:r>
            <a:r>
              <a:rPr lang="en-US" dirty="0" err="1"/>
              <a:t>formalise</a:t>
            </a:r>
            <a:r>
              <a:rPr lang="en-US" dirty="0"/>
              <a:t> their learning, think critically, connect experiences to goals, and build professional knowledge and skills.</a:t>
            </a:r>
          </a:p>
          <a:p>
            <a:endParaRPr lang="en-US" dirty="0">
              <a:ea typeface="Calibri"/>
              <a:cs typeface="Calibri"/>
            </a:endParaRPr>
          </a:p>
          <a:p>
            <a:r>
              <a:rPr lang="en-US" dirty="0">
                <a:ea typeface="Calibri"/>
                <a:cs typeface="Calibri"/>
              </a:rPr>
              <a:t>&lt;&lt;click&gt;&gt; Learning captures can come in many forms, including clinical experiences, courses, workshops, personal reflections, readings, resources and any other learning experiences</a:t>
            </a:r>
          </a:p>
          <a:p>
            <a:endParaRPr lang="en-US" dirty="0">
              <a:ea typeface="Calibri"/>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58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dirty="0">
                <a:ea typeface="Calibri"/>
                <a:cs typeface="Calibri"/>
              </a:rPr>
              <a:t>This slide shows the workflow for a learning capture:</a:t>
            </a:r>
          </a:p>
          <a:p>
            <a:endParaRPr lang="en-US" dirty="0">
              <a:ea typeface="Calibri"/>
              <a:cs typeface="Calibri"/>
            </a:endParaRPr>
          </a:p>
          <a:p>
            <a:r>
              <a:rPr lang="en-US" dirty="0">
                <a:ea typeface="Calibri"/>
                <a:cs typeface="Calibri"/>
              </a:rPr>
              <a:t>Trainees review the learning goals in their rotation plan </a:t>
            </a:r>
            <a:r>
              <a:rPr lang="en-US" b="1" dirty="0">
                <a:ea typeface="Calibri"/>
                <a:cs typeface="Calibri"/>
              </a:rPr>
              <a:t>&lt;&lt;click&gt;&gt; </a:t>
            </a:r>
            <a:r>
              <a:rPr lang="en-US" dirty="0">
                <a:ea typeface="Calibri"/>
                <a:cs typeface="Calibri"/>
              </a:rPr>
              <a:t>and undertake an important work activity or review a resource that is linked to one of the learning goals. </a:t>
            </a:r>
          </a:p>
          <a:p>
            <a:endParaRPr lang="en-US" dirty="0">
              <a:ea typeface="Calibri"/>
              <a:cs typeface="Calibri"/>
            </a:endParaRPr>
          </a:p>
          <a:p>
            <a:r>
              <a:rPr lang="en-US" b="1" dirty="0">
                <a:ea typeface="Calibri"/>
                <a:cs typeface="Calibri"/>
              </a:rPr>
              <a:t>&lt;&lt;click&gt;&gt; </a:t>
            </a:r>
            <a:r>
              <a:rPr lang="en-US" dirty="0">
                <a:ea typeface="Calibri"/>
                <a:cs typeface="Calibri"/>
              </a:rPr>
              <a:t>After the learning encounter, the trainee submits evidence and reflection of learning via the TMP portal. </a:t>
            </a:r>
            <a:r>
              <a:rPr lang="en-US" b="1" dirty="0">
                <a:ea typeface="Calibri"/>
                <a:cs typeface="Calibri"/>
              </a:rPr>
              <a:t>&lt;&lt;click&gt;&gt; </a:t>
            </a:r>
            <a:r>
              <a:rPr lang="en-US" dirty="0">
                <a:ea typeface="Calibri"/>
                <a:cs typeface="Calibri"/>
              </a:rPr>
              <a:t>They have the option to request feedback from an assessor. In this case, the assessor reviews the reflections and provides feedback online.</a:t>
            </a:r>
          </a:p>
          <a:p>
            <a:endParaRPr lang="en-US" dirty="0">
              <a:ea typeface="Calibri"/>
              <a:cs typeface="Calibri"/>
            </a:endParaRPr>
          </a:p>
          <a:p>
            <a:r>
              <a:rPr lang="en-US" dirty="0">
                <a:ea typeface="Calibri"/>
                <a:cs typeface="Calibri"/>
              </a:rPr>
              <a:t>(support) will pop a link into the chat now showing how supervisors can provide feedback on a learning capture.</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Supervisor  </a:t>
            </a:r>
          </a:p>
          <a:p>
            <a:pPr rtl="0" fontAlgn="base"/>
            <a:r>
              <a:rPr lang="en-US" sz="1200" b="1" i="0" u="sng" strike="noStrike" kern="1200" dirty="0">
                <a:solidFill>
                  <a:schemeClr val="tx1"/>
                </a:solidFill>
                <a:effectLst/>
                <a:latin typeface="+mn-lt"/>
                <a:ea typeface="+mn-ea"/>
                <a:cs typeface="+mn-cs"/>
                <a:hlinkClick r:id="rId3"/>
              </a:rPr>
              <a:t>https://www.iorad.com/player/2508641/Assessor-provides-Feedback-on-a-Learning-Capture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endParaRPr lang="en-US" dirty="0">
              <a:ea typeface="Calibri"/>
              <a:cs typeface="Calibri"/>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22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342900" indent="-342900">
              <a:buFont typeface="+mj-lt"/>
              <a:buAutoNum type="arabicPeriod"/>
              <a:defRPr/>
            </a:pPr>
            <a:r>
              <a:rPr lang="en-US" dirty="0"/>
              <a:t>The process starts with </a:t>
            </a:r>
            <a:r>
              <a:rPr kumimoji="0" lang="en-US" sz="1200" b="0" i="0" u="none" strike="noStrike" kern="1200" cap="none" spc="0" normalizeH="0" baseline="0" noProof="0" dirty="0">
                <a:ln>
                  <a:noFill/>
                </a:ln>
                <a:solidFill>
                  <a:srgbClr val="433E35"/>
                </a:solidFill>
                <a:effectLst/>
                <a:uLnTx/>
                <a:uFillTx/>
                <a:latin typeface="Arial"/>
                <a:ea typeface="+mn-ea"/>
                <a:cs typeface="+mn-cs"/>
              </a:rPr>
              <a:t>either the trainee or supervisor initiating the </a:t>
            </a:r>
            <a:r>
              <a:rPr lang="en-US" sz="1200" dirty="0">
                <a:solidFill>
                  <a:srgbClr val="433E35"/>
                </a:solidFill>
                <a:latin typeface="Arial"/>
              </a:rPr>
              <a:t>progress report.</a:t>
            </a:r>
            <a:endParaRPr kumimoji="0" lang="en-US" sz="1200" b="0" i="0" u="none" strike="noStrike" kern="1200" cap="none" spc="0" normalizeH="0" baseline="0" noProof="0" dirty="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433E35"/>
                </a:solidFill>
                <a:effectLst/>
                <a:uLnTx/>
                <a:uFillTx/>
                <a:latin typeface="Arial"/>
                <a:ea typeface="+mn-ea"/>
                <a:cs typeface="+mn-cs"/>
              </a:rPr>
              <a:t>The trainee rates themselves against each learning goal and completes a written reflection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433E35"/>
                </a:solidFill>
                <a:effectLst/>
                <a:uLnTx/>
                <a:uFillTx/>
                <a:latin typeface="Arial"/>
                <a:ea typeface="+mn-ea"/>
                <a:cs typeface="+mn-cs"/>
              </a:rPr>
              <a:t>The supervisor also rates the trainee against each learning goal, completes a written reflection and selects a progression recommendation using our traffic light system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srgbClr val="433E35"/>
              </a:solidFill>
              <a:effectLst/>
              <a:uLnTx/>
              <a:uFillTx/>
              <a:latin typeface="Arial"/>
              <a:ea typeface="+mn-ea"/>
              <a:cs typeface="+mn-cs"/>
            </a:endParaRPr>
          </a:p>
          <a:p>
            <a:pPr marL="342900" indent="-342900">
              <a:buAutoNum type="arabicPeriod"/>
              <a:defRPr/>
            </a:pPr>
            <a:r>
              <a:rPr lang="en-US" sz="1200" dirty="0">
                <a:solidFill>
                  <a:srgbClr val="433E35"/>
                </a:solidFill>
                <a:latin typeface="Arial"/>
                <a:cs typeface="Arial"/>
              </a:rPr>
              <a:t>Once both parts are complete, the form is submitted in TMP</a:t>
            </a:r>
          </a:p>
          <a:p>
            <a:endParaRPr lang="en-AU"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144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5D02D-0CA4-44B1-A24F-99ED36F7122D}"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4307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24</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25</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26</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27</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indent="0">
              <a:buFontTx/>
              <a:buNone/>
            </a:pPr>
            <a:r>
              <a:rPr lang="en-US" dirty="0"/>
              <a:t>Here is an outline of the Progression Decision workflow:</a:t>
            </a:r>
            <a:br>
              <a:rPr lang="en-US" dirty="0"/>
            </a:br>
            <a:endParaRPr lang="en-US" dirty="0"/>
          </a:p>
          <a:p>
            <a:pPr marL="171450" indent="-171450">
              <a:buFontTx/>
              <a:buChar char="-"/>
            </a:pPr>
            <a:r>
              <a:rPr lang="en-US" dirty="0"/>
              <a:t>Trainees and supervisors work together to submit the progress report into TMP. The supervisor also provides their Progression Recommendation, which we will cover in more detail in the next few slides. </a:t>
            </a:r>
            <a:br>
              <a:rPr lang="en-US" dirty="0"/>
            </a:br>
            <a:endParaRPr lang="en-US" dirty="0"/>
          </a:p>
          <a:p>
            <a:pPr marL="171450" indent="-171450">
              <a:buFontTx/>
              <a:buChar char="-"/>
            </a:pPr>
            <a:r>
              <a:rPr lang="en-US" dirty="0"/>
              <a:t>The Progress Review Panel meet and discuss the trainees. They review the progression recommendation from the supervisor on the Progress Report and determine whether the trainee has met the progression criteria for the respective phase against the learning goals and assessment data (OC’s, LC’s </a:t>
            </a:r>
            <a:r>
              <a:rPr lang="en-US" dirty="0" err="1"/>
              <a:t>etc</a:t>
            </a:r>
            <a:r>
              <a:rPr lang="en-US" dirty="0"/>
              <a:t>). Once the panel makes their progression decision, it is recorded directly in TMP.</a:t>
            </a:r>
            <a:br>
              <a:rPr lang="en-US" dirty="0"/>
            </a:b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RACP staff then certify the decision through TMP, and this is formally communicated to both the trainee and supervisor.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process ensures transparency and a clear, traceable record for all parties.</a:t>
            </a:r>
          </a:p>
          <a:p>
            <a:pPr marL="0" indent="0">
              <a:buFontTx/>
              <a:buNone/>
            </a:pPr>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54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A3DA-4E4C-8C60-FCA8-7577E322A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C5F44-A9E4-EA11-34FC-877B480ACD7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85D3EF8-FC25-4FBB-A3F6-D5C29C5D3522}"/>
              </a:ext>
            </a:extLst>
          </p:cNvPr>
          <p:cNvSpPr>
            <a:spLocks noGrp="1"/>
          </p:cNvSpPr>
          <p:nvPr>
            <p:ph type="body" idx="1"/>
          </p:nvPr>
        </p:nvSpPr>
        <p:spPr/>
        <p:txBody>
          <a:bodyPr/>
          <a:lstStyle/>
          <a:p>
            <a:pPr marL="171450" indent="-171450">
              <a:buFont typeface="Arial" panose="020B0604020202020204" pitchFamily="34" charset="0"/>
              <a:buChar char="•"/>
            </a:pPr>
            <a:r>
              <a:rPr lang="en-US" dirty="0"/>
              <a:t>Once the panel reviews all the available evidence, there are </a:t>
            </a:r>
            <a:r>
              <a:rPr lang="en-US" b="1" dirty="0"/>
              <a:t>three possible outcomes </a:t>
            </a:r>
            <a:r>
              <a:rPr lang="en-US" b="0" dirty="0"/>
              <a:t>for the trainee’s progression decision</a:t>
            </a:r>
            <a:r>
              <a:rPr lang="en-US" dirty="0"/>
              <a:t>:</a:t>
            </a:r>
            <a:br>
              <a:rPr lang="en-US" dirty="0"/>
            </a:br>
            <a:endParaRPr lang="en-US" dirty="0"/>
          </a:p>
          <a:p>
            <a:pPr marL="685800" lvl="1" indent="-228600">
              <a:buFont typeface="+mj-lt"/>
              <a:buAutoNum type="arabicPeriod"/>
            </a:pPr>
            <a:r>
              <a:rPr lang="en-US" b="1" dirty="0"/>
              <a:t>Progress satisfactorily</a:t>
            </a:r>
            <a:r>
              <a:rPr lang="en-US" dirty="0"/>
              <a:t> – this means the trainee has met all requirements and can move to the next phase.</a:t>
            </a:r>
            <a:br>
              <a:rPr lang="en-US" dirty="0"/>
            </a:br>
            <a:endParaRPr lang="en-US" dirty="0"/>
          </a:p>
          <a:p>
            <a:pPr marL="685800" lvl="1" indent="-228600">
              <a:buFont typeface="+mj-lt"/>
              <a:buAutoNum type="arabicPeriod"/>
            </a:pPr>
            <a:r>
              <a:rPr lang="en-US" b="1" dirty="0"/>
              <a:t>Progress with conditions</a:t>
            </a:r>
            <a:r>
              <a:rPr lang="en-US" dirty="0"/>
              <a:t> – the trainee moves forward but conditions are placed, such as additional OC’s or LC’s. </a:t>
            </a:r>
            <a:br>
              <a:rPr lang="en-US" dirty="0"/>
            </a:br>
            <a:r>
              <a:rPr lang="en-US" dirty="0"/>
              <a:t>This could be from a </a:t>
            </a:r>
            <a:r>
              <a:rPr lang="en-US" b="1" dirty="0"/>
              <a:t>compliance standpoint </a:t>
            </a:r>
            <a:r>
              <a:rPr lang="en-US" dirty="0"/>
              <a:t>if the trainee has failed to complete the required number of WBA’s for the phase, or from a </a:t>
            </a:r>
            <a:r>
              <a:rPr lang="en-US" b="1" dirty="0"/>
              <a:t>competency standpoint</a:t>
            </a:r>
            <a:r>
              <a:rPr lang="en-US" b="0" dirty="0"/>
              <a:t> if they are not meeting the expected standard against the learning goals. </a:t>
            </a:r>
            <a:r>
              <a:rPr lang="en-US" dirty="0"/>
              <a:t>These conditions don’t add time to training if met promptly.</a:t>
            </a:r>
            <a:br>
              <a:rPr lang="en-US" dirty="0"/>
            </a:br>
            <a:endParaRPr lang="en-US" dirty="0"/>
          </a:p>
          <a:p>
            <a:pPr marL="685800" lvl="1" indent="-228600">
              <a:buFont typeface="+mj-lt"/>
              <a:buAutoNum type="arabicPeriod"/>
            </a:pPr>
            <a:r>
              <a:rPr lang="en-US" b="1" dirty="0"/>
              <a:t>Unable to progress</a:t>
            </a:r>
            <a:r>
              <a:rPr lang="en-US" dirty="0"/>
              <a:t> – the trainee hasn’t met the required standards against the learning goals in multiple areas, they may lack sufficient evidence, or the supervisor might have concerning feedback. These trainees will remain in their current phase, which extends their training until they meet expectations. They’re also referred to Stage 2 of the TSP.</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Historically, these decisions were made by individual supervisors. The panel model shifts that responsibility to a group, which helps to promote consistency and it reduces reliance on a single person’s judgment.</a:t>
            </a:r>
            <a:br>
              <a:rPr lang="en-US" dirty="0"/>
            </a:br>
            <a:endParaRPr lang="en-US" dirty="0"/>
          </a:p>
          <a:p>
            <a:pPr marL="0" lvl="0" indent="0">
              <a:buFont typeface="+mj-lt"/>
              <a:buNone/>
            </a:pPr>
            <a:endParaRPr lang="en-US" dirty="0"/>
          </a:p>
        </p:txBody>
      </p:sp>
      <p:sp>
        <p:nvSpPr>
          <p:cNvPr id="4" name="Slide Number Placeholder 3">
            <a:extLst>
              <a:ext uri="{FF2B5EF4-FFF2-40B4-BE49-F238E27FC236}">
                <a16:creationId xmlns:a16="http://schemas.microsoft.com/office/drawing/2014/main" id="{339FF508-810F-3E5F-E45B-987EE6BC94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43667-7C0C-46B2-807A-DF7D020A712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151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r>
              <a:rPr lang="en-US" b="0" i="0" dirty="0"/>
              <a:t>.</a:t>
            </a:r>
          </a:p>
          <a:p>
            <a:pPr defTabSz="914874">
              <a:defRPr/>
            </a:pPr>
            <a:r>
              <a:rPr lang="en-US" b="0" i="0"/>
              <a:t>The new tech minimizes administrative burden</a:t>
            </a:r>
            <a:r>
              <a:rPr lang="en-US" b="0" i="0" dirty="0"/>
              <a:t>.</a:t>
            </a:r>
            <a:endParaRPr lang="en-US" b="0" i="0"/>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r>
              <a:rPr lang="en-AU" sz="1100" dirty="0">
                <a:effectLst/>
                <a:latin typeface="Calibri" panose="020F0502020204030204" pitchFamily="34" charset="0"/>
                <a:ea typeface="Times New Roman" panose="02020603050405020304" pitchFamily="18" charset="0"/>
              </a:rPr>
              <a:t> </a:t>
            </a:r>
            <a:r>
              <a:rPr lang="en-AU" sz="1100">
                <a:effectLst/>
                <a:latin typeface="Calibri" panose="020F0502020204030204" pitchFamily="34" charset="0"/>
                <a:ea typeface="Times New Roman" panose="02020603050405020304" pitchFamily="18" charset="0"/>
              </a:rPr>
              <a:t>– Training </a:t>
            </a:r>
            <a:r>
              <a:rPr lang="en-AU" sz="1100" dirty="0">
                <a:effectLst/>
                <a:latin typeface="Calibri" panose="020F0502020204030204" pitchFamily="34" charset="0"/>
                <a:ea typeface="Times New Roman" panose="02020603050405020304" pitchFamily="18" charset="0"/>
              </a:rPr>
              <a:t>Management Platform (TMP)</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30</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206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10A1-04B2-64BA-4311-07F279616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42D67-C4ED-6793-A81D-C96763EC9D2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7765378-D5EF-6F15-04B3-D3B7B8635AEC}"/>
              </a:ext>
            </a:extLst>
          </p:cNvPr>
          <p:cNvSpPr>
            <a:spLocks noGrp="1"/>
          </p:cNvSpPr>
          <p:nvPr>
            <p:ph type="body" idx="1"/>
          </p:nvPr>
        </p:nvSpPr>
        <p:spPr/>
        <p:txBody>
          <a:bodyPr/>
          <a:lstStyle/>
          <a:p>
            <a:pPr marL="171450" indent="-171450">
              <a:buFont typeface="Arial" panose="020B0604020202020204" pitchFamily="34" charset="0"/>
              <a:buChar char="•"/>
            </a:pPr>
            <a:r>
              <a:rPr lang="en-US"/>
              <a:t>In the long term </a:t>
            </a:r>
            <a:r>
              <a:rPr lang="en-US" b="1"/>
              <a:t>&lt;&lt;click&gt;&gt; </a:t>
            </a:r>
            <a:r>
              <a:rPr lang="en-US"/>
              <a:t>our goal is to move towards an integrated dual training experience.</a:t>
            </a:r>
            <a:br>
              <a:rPr lang="en-US"/>
            </a:br>
            <a:endParaRPr lang="en-US"/>
          </a:p>
          <a:p>
            <a:pPr marL="171450" indent="-171450">
              <a:buFont typeface="Arial" panose="020B0604020202020204" pitchFamily="34" charset="0"/>
              <a:buChar char="•"/>
            </a:pPr>
            <a:r>
              <a:rPr lang="en-US" b="1"/>
              <a:t>&lt;&lt;click&gt;&gt; </a:t>
            </a:r>
            <a:r>
              <a:rPr lang="en-US"/>
              <a:t>Ideally, we want trainees to be able to submit a single application through TMP </a:t>
            </a:r>
            <a:r>
              <a:rPr lang="en-US" b="1"/>
              <a:t>&lt;&lt;click&gt;&gt; </a:t>
            </a:r>
            <a:r>
              <a:rPr lang="en-US"/>
              <a:t>and be able to view a consolidated list of learning goals across both programs when planning their rotations and completing assessments.</a:t>
            </a:r>
            <a:br>
              <a:rPr lang="en-US"/>
            </a:br>
            <a:endParaRPr lang="en-US"/>
          </a:p>
          <a:p>
            <a:pPr marL="171450" indent="-171450">
              <a:buFont typeface="Arial" panose="020B0604020202020204" pitchFamily="34" charset="0"/>
              <a:buChar char="•"/>
            </a:pPr>
            <a:r>
              <a:rPr lang="en-US" b="1"/>
              <a:t>&lt;&lt;click&gt;&gt; </a:t>
            </a:r>
            <a:r>
              <a:rPr lang="en-US"/>
              <a:t>This integrated approach would allow for a unified set of learning goals, simplified progress reports, </a:t>
            </a:r>
            <a:r>
              <a:rPr lang="en-US" b="1"/>
              <a:t>&lt;&lt;click&gt;&gt; </a:t>
            </a:r>
            <a:r>
              <a:rPr lang="en-US"/>
              <a:t>and a clearer picture of trainee progress across both specialties.</a:t>
            </a:r>
            <a:br>
              <a:rPr lang="en-US"/>
            </a:br>
            <a:endParaRPr lang="en-US"/>
          </a:p>
          <a:p>
            <a:pPr marL="171450" indent="-171450">
              <a:buFont typeface="Arial" panose="020B0604020202020204" pitchFamily="34" charset="0"/>
              <a:buChar char="•"/>
            </a:pPr>
            <a:r>
              <a:rPr lang="en-US" b="1"/>
              <a:t>&lt;&lt;click&gt;&gt; </a:t>
            </a:r>
            <a:r>
              <a:rPr lang="en-US"/>
              <a:t>Ultimately, this will help maintain reduced overall training time while enhancing educational quality </a:t>
            </a:r>
            <a:r>
              <a:rPr lang="en-US" b="1"/>
              <a:t>&lt;&lt;click&gt;&gt; </a:t>
            </a:r>
            <a:r>
              <a:rPr lang="en-US"/>
              <a:t>and improving efficiency for trainees, supervisors, and the College team.</a:t>
            </a:r>
            <a:br>
              <a:rPr lang="en-US"/>
            </a:br>
            <a:endParaRPr lang="en-US"/>
          </a:p>
          <a:p>
            <a:pPr marL="171450" indent="-171450">
              <a:buFont typeface="Arial" panose="020B0604020202020204" pitchFamily="34" charset="0"/>
              <a:buChar char="•"/>
            </a:pPr>
            <a:r>
              <a:rPr lang="en-US"/>
              <a:t>However, our current systems don’t yet support this level of integration. As a result, the College Education Committee has approved a set of interim arrangements to help manage this complexity. I’ll walk you through those on the next slide.</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74E661E-15EE-4D8D-27D1-2A2E5738CF04}"/>
              </a:ext>
            </a:extLst>
          </p:cNvPr>
          <p:cNvSpPr>
            <a:spLocks noGrp="1"/>
          </p:cNvSpPr>
          <p:nvPr>
            <p:ph type="sldNum" sz="quarter" idx="5"/>
          </p:nvPr>
        </p:nvSpPr>
        <p:spPr/>
        <p:txBody>
          <a:bodyPr/>
          <a:lstStyle/>
          <a:p>
            <a:fld id="{8785D02D-0CA4-44B1-A24F-99ED36F7122D}" type="slidenum">
              <a:rPr lang="en-AU" smtClean="0"/>
              <a:t>32</a:t>
            </a:fld>
            <a:endParaRPr lang="en-AU"/>
          </a:p>
        </p:txBody>
      </p:sp>
    </p:spTree>
    <p:extLst>
      <p:ext uri="{BB962C8B-B14F-4D97-AF65-F5344CB8AC3E}">
        <p14:creationId xmlns:p14="http://schemas.microsoft.com/office/powerpoint/2010/main" val="893257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D0E67-0160-28C7-A145-FE425F4DA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10DD5-C024-E9C7-6F23-F70B7CA5B7A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BAF7C47-FC16-0EF1-1F2B-5D8173C975C4}"/>
              </a:ext>
            </a:extLst>
          </p:cNvPr>
          <p:cNvSpPr>
            <a:spLocks noGrp="1"/>
          </p:cNvSpPr>
          <p:nvPr>
            <p:ph type="body" idx="1"/>
          </p:nvPr>
        </p:nvSpPr>
        <p:spPr/>
        <p:txBody>
          <a:bodyPr/>
          <a:lstStyle/>
          <a:p>
            <a:pPr marL="171450" indent="-171450">
              <a:buFontTx/>
              <a:buChar char="-"/>
            </a:pPr>
            <a:r>
              <a:rPr lang="en-US"/>
              <a:t>There are 3 Key interim arrangements for dual trainees:</a:t>
            </a:r>
          </a:p>
          <a:p>
            <a:pPr lvl="1"/>
            <a:r>
              <a:rPr lang="en-US" b="1"/>
              <a:t>&lt;&lt;Click&gt;&gt; 1. If trainees are undertaking 2 PREP programs</a:t>
            </a:r>
            <a:r>
              <a:rPr lang="en-US"/>
              <a:t>: No changes—existing assessment tools remain in place.</a:t>
            </a:r>
            <a:br>
              <a:rPr lang="en-US"/>
            </a:br>
            <a:endParaRPr lang="en-US"/>
          </a:p>
          <a:p>
            <a:pPr lvl="1"/>
            <a:r>
              <a:rPr lang="en-US" b="1"/>
              <a:t>&lt;&lt;Click&gt;&gt; 2. For Dual training across 1 PREP program + 1 New Curriculum program</a:t>
            </a:r>
            <a:r>
              <a:rPr lang="en-US"/>
              <a:t>: New work-based assessments will replace PREP tools and supervisor reports.</a:t>
            </a:r>
            <a:br>
              <a:rPr lang="en-US"/>
            </a:br>
            <a:endParaRPr lang="en-US"/>
          </a:p>
          <a:p>
            <a:pPr lvl="1"/>
            <a:r>
              <a:rPr lang="en-US" b="1"/>
              <a:t>&lt;&lt;Click&gt;&gt; 3. For Dual training across 2 New Curricula programs</a:t>
            </a:r>
            <a:r>
              <a:rPr lang="en-US"/>
              <a:t>: During periods of training time that is counted towards both programs concurrently, the work-based assessments will be split 50:50 between each program. </a:t>
            </a:r>
            <a:r>
              <a:rPr lang="en-US" i="1" err="1"/>
              <a:t>i.e</a:t>
            </a:r>
            <a:r>
              <a:rPr lang="en-US" i="1"/>
              <a:t> 6 observations captures will need to be linked to learning goals for one program, and the other six linked to learning goals for the second program</a:t>
            </a:r>
            <a:r>
              <a:rPr lang="en-US"/>
              <a:t>. </a:t>
            </a:r>
            <a:br>
              <a:rPr lang="en-US"/>
            </a:br>
            <a:endParaRPr lang="en-US"/>
          </a:p>
          <a:p>
            <a:pPr marL="171450" indent="-171450">
              <a:buFontTx/>
              <a:buChar char="-"/>
            </a:pPr>
            <a:r>
              <a:rPr lang="en-US"/>
              <a:t>These arrangements aim to support dual trainees while maintaining clarity and consistency across both programs.</a:t>
            </a:r>
            <a:br>
              <a:rPr lang="en-US"/>
            </a:br>
            <a:endParaRPr lang="en-US"/>
          </a:p>
          <a:p>
            <a:pPr marL="171450" indent="-171450">
              <a:buFontTx/>
              <a:buChar char="-"/>
            </a:pPr>
            <a:r>
              <a:rPr lang="en-US" b="1"/>
              <a:t>&lt;&lt;Click&gt;&gt; </a:t>
            </a:r>
            <a:r>
              <a:rPr lang="en-US"/>
              <a:t>A dual training guide has also been developed and is now available on the RACP webpage.</a:t>
            </a:r>
          </a:p>
          <a:p>
            <a:endParaRPr lang="en-US" sz="1200">
              <a:latin typeface="Arial" panose="020B0604020202020204" pitchFamily="34" charset="0"/>
              <a:cs typeface="Arial" panose="020B0604020202020204" pitchFamily="34" charset="0"/>
            </a:endParaRPr>
          </a:p>
          <a:p>
            <a:r>
              <a:rPr lang="en-US" sz="1200" i="1">
                <a:latin typeface="Arial" panose="020B0604020202020204" pitchFamily="34" charset="0"/>
                <a:cs typeface="Arial" panose="020B0604020202020204" pitchFamily="34" charset="0"/>
              </a:rPr>
              <a:t>Q/A that might come up but does not need to be presented  </a:t>
            </a:r>
          </a:p>
          <a:p>
            <a:r>
              <a:rPr lang="en-US" sz="1200" b="1" i="1">
                <a:latin typeface="Arial" panose="020B0604020202020204" pitchFamily="34" charset="0"/>
                <a:cs typeface="Arial" panose="020B0604020202020204" pitchFamily="34" charset="0"/>
              </a:rPr>
              <a:t>Concern about how to balance the learning goals of two programs without compromising the integrity of either program, will it dilute core training. </a:t>
            </a:r>
            <a:r>
              <a:rPr lang="en-US" sz="1200" b="0" i="1">
                <a:latin typeface="Arial" panose="020B0604020202020204" pitchFamily="34" charset="0"/>
                <a:cs typeface="Arial" panose="020B0604020202020204" pitchFamily="34" charset="0"/>
              </a:rPr>
              <a:t> This can happen currently in PREP-PREP dual training, and what the new programs are doing now is making this apparent. Trainees can submit more than minimum WBAs if they want to strengthen the evidence of progress against the LGs.</a:t>
            </a:r>
          </a:p>
          <a:p>
            <a:endParaRPr lang="en-US" sz="1200" b="1" i="1">
              <a:latin typeface="Arial" panose="020B0604020202020204" pitchFamily="34" charset="0"/>
              <a:cs typeface="Arial" panose="020B0604020202020204" pitchFamily="34" charset="0"/>
            </a:endParaRPr>
          </a:p>
          <a:p>
            <a:r>
              <a:rPr lang="en-US" sz="1200" b="1" i="1">
                <a:latin typeface="Arial" panose="020B0604020202020204" pitchFamily="34" charset="0"/>
                <a:cs typeface="Arial" panose="020B0604020202020204" pitchFamily="34" charset="0"/>
              </a:rPr>
              <a:t>How do trainees choose which learning goals for non core?</a:t>
            </a:r>
            <a:endParaRPr lang="en-US" sz="1200" i="1">
              <a:latin typeface="Arial" panose="020B0604020202020204" pitchFamily="34" charset="0"/>
              <a:cs typeface="Arial" panose="020B0604020202020204" pitchFamily="34" charset="0"/>
            </a:endParaRPr>
          </a:p>
          <a:p>
            <a:r>
              <a:rPr lang="en-US" sz="1200" i="1">
                <a:latin typeface="Arial" panose="020B0604020202020204" pitchFamily="34" charset="0"/>
                <a:cs typeface="Arial" panose="020B0604020202020204" pitchFamily="34" charset="0"/>
              </a:rPr>
              <a:t>The assumption is  that for the non core training program its likely trainees will be focused on more common learning goals like professional qualities, communication, clinical assessment – that sort of thing. </a:t>
            </a:r>
            <a:r>
              <a:rPr lang="en-US" sz="1200" b="0" i="1">
                <a:latin typeface="Arial" panose="020B0604020202020204" pitchFamily="34" charset="0"/>
                <a:cs typeface="Arial" panose="020B0604020202020204" pitchFamily="34" charset="0"/>
              </a:rPr>
              <a:t>This will depend on how relevant the non core training is and whether they will have exposure to more program specific learning goals during the rotation</a:t>
            </a:r>
          </a:p>
        </p:txBody>
      </p:sp>
      <p:sp>
        <p:nvSpPr>
          <p:cNvPr id="4" name="Slide Number Placeholder 3">
            <a:extLst>
              <a:ext uri="{FF2B5EF4-FFF2-40B4-BE49-F238E27FC236}">
                <a16:creationId xmlns:a16="http://schemas.microsoft.com/office/drawing/2014/main" id="{2C49FEA7-EDA3-EF7C-13EC-2D7BAFE9D545}"/>
              </a:ext>
            </a:extLst>
          </p:cNvPr>
          <p:cNvSpPr>
            <a:spLocks noGrp="1"/>
          </p:cNvSpPr>
          <p:nvPr>
            <p:ph type="sldNum" sz="quarter" idx="5"/>
          </p:nvPr>
        </p:nvSpPr>
        <p:spPr/>
        <p:txBody>
          <a:bodyPr/>
          <a:lstStyle/>
          <a:p>
            <a:fld id="{8785D02D-0CA4-44B1-A24F-99ED36F7122D}" type="slidenum">
              <a:rPr lang="en-AU" smtClean="0"/>
              <a:t>33</a:t>
            </a:fld>
            <a:endParaRPr lang="en-AU"/>
          </a:p>
        </p:txBody>
      </p:sp>
    </p:spTree>
    <p:extLst>
      <p:ext uri="{BB962C8B-B14F-4D97-AF65-F5344CB8AC3E}">
        <p14:creationId xmlns:p14="http://schemas.microsoft.com/office/powerpoint/2010/main" val="1686310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35</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a:t>We acknowledge the time and commitment involved in implementing the new curricula and progress review panels.</a:t>
            </a:r>
            <a:br>
              <a:rPr lang="en-US"/>
            </a:br>
            <a:endParaRPr lang="en-US"/>
          </a:p>
          <a:p>
            <a:pPr marL="0" indent="0">
              <a:buFont typeface="Arial" panose="020B0604020202020204" pitchFamily="34" charset="0"/>
              <a:buNone/>
            </a:pPr>
            <a:r>
              <a:rPr lang="en-US"/>
              <a:t>The College is advocating for protected time and quality supervision through several initiatives:</a:t>
            </a:r>
            <a:br>
              <a:rPr lang="en-US"/>
            </a:br>
            <a:endParaRPr lang="en-US"/>
          </a:p>
          <a:p>
            <a:pPr marL="171450" indent="-171450">
              <a:buFont typeface="Arial" panose="020B0604020202020204" pitchFamily="34" charset="0"/>
              <a:buChar char="•"/>
            </a:pPr>
            <a:r>
              <a:rPr lang="en-US" b="1"/>
              <a:t>&lt;&lt;click&gt;&gt; </a:t>
            </a:r>
            <a:r>
              <a:rPr lang="en-US"/>
              <a:t>Curriculum evaluation is underway, focusing on trainee and supervisor workload. Initial findings are due end of 2025, with ongoing data collection into next year to guide usability and TMP improvements.</a:t>
            </a:r>
            <a:br>
              <a:rPr lang="en-US"/>
            </a:br>
            <a:endParaRPr lang="en-US"/>
          </a:p>
          <a:p>
            <a:pPr marL="171450" indent="-171450">
              <a:buFont typeface="Arial" panose="020B0604020202020204" pitchFamily="34" charset="0"/>
              <a:buChar char="•"/>
            </a:pPr>
            <a:r>
              <a:rPr lang="en-US" b="1"/>
              <a:t>&lt;&lt;click&gt;&gt; </a:t>
            </a:r>
            <a:r>
              <a:rPr lang="en-US"/>
              <a:t>Governance changes include delegating some committee functions to staff and expanding membership to support rollout. Supervisor training will be led by the Curriculum Improvement and Supervision Advisory Committee.</a:t>
            </a:r>
            <a:br>
              <a:rPr lang="en-US"/>
            </a:b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&lt;&lt;click&gt;&gt; </a:t>
            </a:r>
            <a:r>
              <a:rPr lang="en-US" b="0"/>
              <a:t>We are collaborating </a:t>
            </a:r>
            <a:r>
              <a:rPr lang="en-US"/>
              <a:t>with AMC and other colleges to define supervision quality outcomes and a shared measurement approach, aiming to embed standards (including protected time) into accreditation by end of 2025.</a:t>
            </a:r>
          </a:p>
          <a:p>
            <a:pPr marL="0" indent="0">
              <a:buFont typeface="Arial" panose="020B0604020202020204" pitchFamily="34" charset="0"/>
              <a:buNone/>
            </a:pPr>
            <a:endParaRPr lang="en-US"/>
          </a:p>
          <a:p>
            <a:pPr marL="171450" indent="-171450">
              <a:buFont typeface="Arial" panose="020B0604020202020204" pitchFamily="34" charset="0"/>
              <a:buChar char="•"/>
            </a:pPr>
            <a:r>
              <a:rPr lang="en-US" b="1"/>
              <a:t>&lt;&lt;click&gt;&gt; </a:t>
            </a:r>
            <a:r>
              <a:rPr lang="en-US"/>
              <a:t>Advocacy efforts with government and health networks to include guidance on protected time—featuring case studies, policies, and workplace models—for use in 2026 discussions.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5D02D-0CA4-44B1-A24F-99ED36F7122D}"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605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DD32-33DC-5D31-595D-5331EDB37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796F-35E0-F95F-2DE2-117A0F7DCC8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CEEB8D8-69BA-DA4D-0E1A-DC3076BC44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We’re running </a:t>
            </a:r>
            <a:r>
              <a:rPr lang="en-GB" b="1"/>
              <a:t>Zoom training sessions</a:t>
            </a:r>
            <a:r>
              <a:rPr lang="en-GB"/>
              <a:t> for trainees and educators across Australia and Aotearoa New Zealand. They cover the new curriculum, assessments, rotation plans, and progress reviews. </a:t>
            </a:r>
            <a:r>
              <a:rPr lang="en-GB" b="1"/>
              <a:t>No registration needed</a:t>
            </a:r>
            <a:r>
              <a:rPr lang="en-GB"/>
              <a:t>, and each session includes time for questions.</a:t>
            </a:r>
            <a:endParaRPr lang="en-AU"/>
          </a:p>
          <a:p>
            <a:endParaRPr lang="en-AU"/>
          </a:p>
        </p:txBody>
      </p:sp>
      <p:sp>
        <p:nvSpPr>
          <p:cNvPr id="4" name="Slide Number Placeholder 3">
            <a:extLst>
              <a:ext uri="{FF2B5EF4-FFF2-40B4-BE49-F238E27FC236}">
                <a16:creationId xmlns:a16="http://schemas.microsoft.com/office/drawing/2014/main" id="{09377F38-E4A5-F077-4332-132401F12BDC}"/>
              </a:ext>
            </a:extLst>
          </p:cNvPr>
          <p:cNvSpPr>
            <a:spLocks noGrp="1"/>
          </p:cNvSpPr>
          <p:nvPr>
            <p:ph type="sldNum" sz="quarter" idx="5"/>
          </p:nvPr>
        </p:nvSpPr>
        <p:spPr/>
        <p:txBody>
          <a:bodyPr/>
          <a:lstStyle/>
          <a:p>
            <a:fld id="{8785D02D-0CA4-44B1-A24F-99ED36F7122D}" type="slidenum">
              <a:rPr lang="en-AU" smtClean="0"/>
              <a:t>37</a:t>
            </a:fld>
            <a:endParaRPr lang="en-AU"/>
          </a:p>
        </p:txBody>
      </p:sp>
    </p:spTree>
    <p:extLst>
      <p:ext uri="{BB962C8B-B14F-4D97-AF65-F5344CB8AC3E}">
        <p14:creationId xmlns:p14="http://schemas.microsoft.com/office/powerpoint/2010/main" val="1218650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38</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39</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a:t>
            </a:r>
            <a:r>
              <a:rPr lang="en-US" dirty="0" err="1"/>
              <a:t>handside</a:t>
            </a:r>
            <a:r>
              <a:rPr lang="en-US" dirty="0"/>
              <a:t>, </a:t>
            </a:r>
            <a:r>
              <a:rPr lang="en-US"/>
              <a:t>Here is a supervision overview, highlighting the things that are staying the same and the things that are changing that supervisors must be aware of. </a:t>
            </a:r>
            <a:endParaRPr lang="en-US" dirty="0"/>
          </a:p>
          <a:p>
            <a:r>
              <a:rPr lang="en-US"/>
              <a:t>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r>
              <a:rPr lang="en-US" dirty="0"/>
              <a:t>PREP trainee follow PREP requirements and use the PREP portal. New curriculum trainees follow new requirements and use the Training Management Platform (TMP).</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Within the Curriculum standards, </a:t>
            </a:r>
            <a:r>
              <a:rPr lang="en-US" b="0"/>
              <a:t>You can see the learning goals, </a:t>
            </a:r>
            <a:r>
              <a:rPr lang="en-US" b="0" dirty="0" err="1"/>
              <a:t>categorised</a:t>
            </a:r>
            <a:r>
              <a:rPr lang="en-US" b="0" dirty="0"/>
              <a:t> as Be, Do </a:t>
            </a:r>
            <a:r>
              <a:rPr lang="en-US" b="0"/>
              <a:t>and </a:t>
            </a:r>
            <a:r>
              <a:rPr lang="en-US" b="0" dirty="0"/>
              <a:t>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learning, teaching and assessment requirements </a:t>
            </a:r>
            <a:r>
              <a:rPr lang="en-US" b="0" dirty="0"/>
              <a:t>outline </a:t>
            </a:r>
            <a:r>
              <a:rPr lang="en-US" b="0"/>
              <a:t>the program requirements.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includes the phases of the training: foundation, consolidation and transition to fellowship.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t>
            </a:r>
            <a:r>
              <a:rPr lang="en-US" dirty="0"/>
              <a:t>Palliative Medicine</a:t>
            </a:r>
            <a:r>
              <a:rPr lang="en-US"/>
              <a:t>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a:t>
            </a:r>
            <a:r>
              <a:rPr lang="en-US" dirty="0" err="1"/>
              <a:t>behaviours</a:t>
            </a:r>
            <a:r>
              <a:rPr lang="en-US"/>
              <a:t>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training program is grouped into learning goals, guided by the curriculum standards: Be, Do &amp; Know.</a:t>
            </a:r>
            <a:r>
              <a:rPr lang="en-AU" dirty="0"/>
              <a:t> </a:t>
            </a:r>
            <a:r>
              <a:rPr lang="en-US" dirty="0"/>
              <a:t>This includes professional behaviours, </a:t>
            </a:r>
            <a:r>
              <a:rPr lang="en-US" dirty="0" err="1"/>
              <a:t>entrustable</a:t>
            </a:r>
            <a:r>
              <a:rPr lang="en-US" dirty="0"/>
              <a:t> professional activities or EPAs and knowledge. These learning goals are used for all learning and assessment activities across each program. </a:t>
            </a:r>
            <a:r>
              <a:rPr lang="en-US" sz="1200" i="0" dirty="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87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4434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682892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6379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88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3688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3/03/2026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54064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3/03/2026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53998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3/03/2026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41801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755380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51043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79210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1714352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932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407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9F1E-1DE5-A084-D0AD-A33E6529D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404EE15-1739-6C94-A256-2D981DE945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C6F9D-6F32-2209-87F6-F56C2FA48FBF}"/>
              </a:ext>
            </a:extLst>
          </p:cNvPr>
          <p:cNvSpPr>
            <a:spLocks noGrp="1"/>
          </p:cNvSpPr>
          <p:nvPr>
            <p:ph type="dt" sz="half" idx="10"/>
          </p:nvPr>
        </p:nvSpPr>
        <p:spPr/>
        <p:txBody>
          <a:bodyPr/>
          <a:lstStyle/>
          <a:p>
            <a:fld id="{32E64D06-E22D-466D-B347-4ECB636F9E15}" type="datetimeFigureOut">
              <a:rPr lang="en-AU" smtClean="0"/>
              <a:t>3/03/2026</a:t>
            </a:fld>
            <a:endParaRPr lang="en-AU"/>
          </a:p>
        </p:txBody>
      </p:sp>
      <p:sp>
        <p:nvSpPr>
          <p:cNvPr id="5" name="Footer Placeholder 4">
            <a:extLst>
              <a:ext uri="{FF2B5EF4-FFF2-40B4-BE49-F238E27FC236}">
                <a16:creationId xmlns:a16="http://schemas.microsoft.com/office/drawing/2014/main" id="{6FD80BF3-9ABA-3A9F-AD8F-C4A2DA5FB4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2E6D9A-FED4-F813-3F8B-CAFE86C6C985}"/>
              </a:ext>
            </a:extLst>
          </p:cNvPr>
          <p:cNvSpPr>
            <a:spLocks noGrp="1"/>
          </p:cNvSpPr>
          <p:nvPr>
            <p:ph type="sldNum" sz="quarter" idx="12"/>
          </p:nvPr>
        </p:nvSpPr>
        <p:spPr/>
        <p:txBody>
          <a:bodyPr/>
          <a:lstStyle/>
          <a:p>
            <a:fld id="{3C58CC24-A92B-4F89-A61B-9D755B3D2F71}" type="slidenum">
              <a:rPr lang="en-AU" smtClean="0"/>
              <a:t>‹#›</a:t>
            </a:fld>
            <a:endParaRPr lang="en-AU"/>
          </a:p>
        </p:txBody>
      </p:sp>
    </p:spTree>
    <p:extLst>
      <p:ext uri="{BB962C8B-B14F-4D97-AF65-F5344CB8AC3E}">
        <p14:creationId xmlns:p14="http://schemas.microsoft.com/office/powerpoint/2010/main" val="1836033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11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3/03/2026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_Custom reporting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5F18-91F9-4AC7-E42A-414A362058E5}"/>
              </a:ext>
            </a:extLst>
          </p:cNvPr>
          <p:cNvSpPr>
            <a:spLocks noGrp="1"/>
          </p:cNvSpPr>
          <p:nvPr>
            <p:ph type="title"/>
          </p:nvPr>
        </p:nvSpPr>
        <p:spPr>
          <a:xfrm>
            <a:off x="0" y="0"/>
            <a:ext cx="12192000" cy="817200"/>
          </a:xfrm>
          <a:solidFill>
            <a:schemeClr val="bg2">
              <a:lumMod val="75000"/>
            </a:schemeClr>
          </a:solidFill>
        </p:spPr>
        <p:txBody>
          <a:bodyPr/>
          <a:lstStyle>
            <a:lvl1pPr>
              <a:defRPr>
                <a:solidFill>
                  <a:schemeClr val="bg1"/>
                </a:solidFill>
              </a:defRPr>
            </a:lvl1pPr>
          </a:lstStyle>
          <a:p>
            <a:r>
              <a:rPr lang="en-US"/>
              <a:t>Click to edit Master title style</a:t>
            </a:r>
            <a:endParaRPr lang="en-AU"/>
          </a:p>
        </p:txBody>
      </p:sp>
      <p:sp>
        <p:nvSpPr>
          <p:cNvPr id="7" name="Text Placeholder 6">
            <a:extLst>
              <a:ext uri="{FF2B5EF4-FFF2-40B4-BE49-F238E27FC236}">
                <a16:creationId xmlns:a16="http://schemas.microsoft.com/office/drawing/2014/main" id="{A267A49F-E836-4607-ACA4-29F99C353FE8}"/>
              </a:ext>
            </a:extLst>
          </p:cNvPr>
          <p:cNvSpPr>
            <a:spLocks noGrp="1"/>
          </p:cNvSpPr>
          <p:nvPr>
            <p:ph type="body" sz="quarter" idx="13"/>
          </p:nvPr>
        </p:nvSpPr>
        <p:spPr>
          <a:xfrm>
            <a:off x="0" y="810376"/>
            <a:ext cx="12192000" cy="309600"/>
          </a:xfrm>
          <a:solidFill>
            <a:schemeClr val="bg2">
              <a:lumMod val="40000"/>
              <a:lumOff val="60000"/>
            </a:schemeClr>
          </a:solidFill>
          <a:ln>
            <a:noFill/>
          </a:ln>
        </p:spPr>
        <p:txBody>
          <a:bodyPr>
            <a:noAutofit/>
          </a:bodyPr>
          <a:lstStyle>
            <a:lvl1pPr marL="0" indent="0">
              <a:buNone/>
              <a:defRPr sz="1600" b="1">
                <a:solidFill>
                  <a:schemeClr val="bg1">
                    <a:lumMod val="50000"/>
                  </a:schemeClr>
                </a:solidFill>
              </a:defRPr>
            </a:lvl1pPr>
          </a:lstStyle>
          <a:p>
            <a:pPr lvl="0"/>
            <a:r>
              <a:rPr lang="en-US"/>
              <a:t>Click to edit Master text style</a:t>
            </a:r>
          </a:p>
        </p:txBody>
      </p:sp>
    </p:spTree>
    <p:extLst>
      <p:ext uri="{BB962C8B-B14F-4D97-AF65-F5344CB8AC3E}">
        <p14:creationId xmlns:p14="http://schemas.microsoft.com/office/powerpoint/2010/main" val="2040042256"/>
      </p:ext>
    </p:extLst>
  </p:cSld>
  <p:clrMapOvr>
    <a:masterClrMapping/>
  </p:clrMapOvr>
  <p:extLst>
    <p:ext uri="{DCECCB84-F9BA-43D5-87BE-67443E8EF086}">
      <p15:sldGuideLst xmlns:p15="http://schemas.microsoft.com/office/powerpoint/2012/main">
        <p15:guide id="2" orient="horz" pos="4201">
          <p15:clr>
            <a:srgbClr val="FBAE40"/>
          </p15:clr>
        </p15:guide>
        <p15:guide id="3" pos="98">
          <p15:clr>
            <a:srgbClr val="FBAE40"/>
          </p15:clr>
        </p15:guide>
        <p15:guide id="4" pos="758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1461870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741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F9F1E-1DE5-A084-D0AD-A33E6529D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404EE15-1739-6C94-A256-2D981DE945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DC6F9D-6F32-2209-87F6-F56C2FA48FBF}"/>
              </a:ext>
            </a:extLst>
          </p:cNvPr>
          <p:cNvSpPr>
            <a:spLocks noGrp="1"/>
          </p:cNvSpPr>
          <p:nvPr>
            <p:ph type="dt" sz="half" idx="10"/>
          </p:nvPr>
        </p:nvSpPr>
        <p:spPr/>
        <p:txBody>
          <a:bodyPr/>
          <a:lstStyle/>
          <a:p>
            <a:fld id="{32E64D06-E22D-466D-B347-4ECB636F9E15}" type="datetimeFigureOut">
              <a:rPr lang="en-AU" smtClean="0"/>
              <a:t>3/03/2026</a:t>
            </a:fld>
            <a:endParaRPr lang="en-AU"/>
          </a:p>
        </p:txBody>
      </p:sp>
      <p:sp>
        <p:nvSpPr>
          <p:cNvPr id="5" name="Footer Placeholder 4">
            <a:extLst>
              <a:ext uri="{FF2B5EF4-FFF2-40B4-BE49-F238E27FC236}">
                <a16:creationId xmlns:a16="http://schemas.microsoft.com/office/drawing/2014/main" id="{6FD80BF3-9ABA-3A9F-AD8F-C4A2DA5FB4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2E6D9A-FED4-F813-3F8B-CAFE86C6C985}"/>
              </a:ext>
            </a:extLst>
          </p:cNvPr>
          <p:cNvSpPr>
            <a:spLocks noGrp="1"/>
          </p:cNvSpPr>
          <p:nvPr>
            <p:ph type="sldNum" sz="quarter" idx="12"/>
          </p:nvPr>
        </p:nvSpPr>
        <p:spPr/>
        <p:txBody>
          <a:bodyPr/>
          <a:lstStyle/>
          <a:p>
            <a:fld id="{3C58CC24-A92B-4F89-A61B-9D755B3D2F71}" type="slidenum">
              <a:rPr lang="en-AU" smtClean="0"/>
              <a:t>‹#›</a:t>
            </a:fld>
            <a:endParaRPr lang="en-AU"/>
          </a:p>
        </p:txBody>
      </p:sp>
    </p:spTree>
    <p:extLst>
      <p:ext uri="{BB962C8B-B14F-4D97-AF65-F5344CB8AC3E}">
        <p14:creationId xmlns:p14="http://schemas.microsoft.com/office/powerpoint/2010/main" val="108620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50551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3/03/2026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361842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86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3/03/2026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3/03/2026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3/03/2026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3/03/2026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3.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3/03/2026</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3/03/2026</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739048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erson holding a sign&#10;&#10;Description automatically generated">
            <a:extLst>
              <a:ext uri="{FF2B5EF4-FFF2-40B4-BE49-F238E27FC236}">
                <a16:creationId xmlns:a16="http://schemas.microsoft.com/office/drawing/2014/main" id="{555F1654-69E8-42F3-7C87-2214CA3E51C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9253" y="5910788"/>
            <a:ext cx="2069211" cy="579474"/>
          </a:xfrm>
          <a:prstGeom prst="rect">
            <a:avLst/>
          </a:prstGeom>
        </p:spPr>
      </p:pic>
    </p:spTree>
    <p:extLst>
      <p:ext uri="{BB962C8B-B14F-4D97-AF65-F5344CB8AC3E}">
        <p14:creationId xmlns:p14="http://schemas.microsoft.com/office/powerpoint/2010/main" val="142299340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erson holding a sign&#10;&#10;Description automatically generated">
            <a:extLst>
              <a:ext uri="{FF2B5EF4-FFF2-40B4-BE49-F238E27FC236}">
                <a16:creationId xmlns:a16="http://schemas.microsoft.com/office/drawing/2014/main" id="{555F1654-69E8-42F3-7C87-2214CA3E51C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9253" y="5910788"/>
            <a:ext cx="2069211" cy="579474"/>
          </a:xfrm>
          <a:prstGeom prst="rect">
            <a:avLst/>
          </a:prstGeom>
        </p:spPr>
      </p:pic>
    </p:spTree>
    <p:extLst>
      <p:ext uri="{BB962C8B-B14F-4D97-AF65-F5344CB8AC3E}">
        <p14:creationId xmlns:p14="http://schemas.microsoft.com/office/powerpoint/2010/main" val="7862071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notesSlide" Target="../notesSlides/notesSlide16.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40.png"/><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0.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39.png"/><Relationship Id="rId5" Type="http://schemas.openxmlformats.org/officeDocument/2006/relationships/image" Target="../media/image42.sv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5.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png"/><Relationship Id="rId7" Type="http://schemas.openxmlformats.org/officeDocument/2006/relationships/diagramQuickStyle" Target="../diagrams/quickStyle2.xml"/><Relationship Id="rId12"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Layout" Target="../diagrams/layout2.xml"/><Relationship Id="rId11" Type="http://schemas.openxmlformats.org/officeDocument/2006/relationships/image" Target="../media/image39.png"/><Relationship Id="rId5" Type="http://schemas.openxmlformats.org/officeDocument/2006/relationships/diagramData" Target="../diagrams/data2.xml"/><Relationship Id="rId10" Type="http://schemas.openxmlformats.org/officeDocument/2006/relationships/image" Target="../media/image40.png"/><Relationship Id="rId4" Type="http://schemas.openxmlformats.org/officeDocument/2006/relationships/image" Target="../media/image47.sv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hyperlink" Target="https://elearning.racp.edu.au/mod/page/view.php?id=47275#video2" TargetMode="External"/><Relationship Id="rId3" Type="http://schemas.openxmlformats.org/officeDocument/2006/relationships/image" Target="../media/image50.png"/><Relationship Id="rId7" Type="http://schemas.openxmlformats.org/officeDocument/2006/relationships/hyperlink" Target="https://elearning.racp.edu.au/mod/page/view.php?id=44752#video4" TargetMode="External"/><Relationship Id="rId12" Type="http://schemas.openxmlformats.org/officeDocument/2006/relationships/hyperlink" Target="https://elearning.racp.edu.au/mod/page/view.php?id=42814" TargetMode="External"/><Relationship Id="rId2" Type="http://schemas.openxmlformats.org/officeDocument/2006/relationships/notesSlide" Target="../notesSlides/notesSlide23.xml"/><Relationship Id="rId1" Type="http://schemas.openxmlformats.org/officeDocument/2006/relationships/slideLayout" Target="../slideLayouts/slideLayout32.xml"/><Relationship Id="rId6" Type="http://schemas.openxmlformats.org/officeDocument/2006/relationships/hyperlink" Target="https://elearning.racp.edu.au/mod/page/view.php?id=44752#video2" TargetMode="External"/><Relationship Id="rId11" Type="http://schemas.openxmlformats.org/officeDocument/2006/relationships/hyperlink" Target="/https:/elearning.racp.edu.au/mod/videotime/view.php?id=45386" TargetMode="External"/><Relationship Id="rId5" Type="http://schemas.openxmlformats.org/officeDocument/2006/relationships/hyperlink" Target="https://www.iorad.com/player/2508586/Trainee--Applicant--submits-an-Advanced-Training-application#trysteps-28" TargetMode="External"/><Relationship Id="rId10" Type="http://schemas.openxmlformats.org/officeDocument/2006/relationships/hyperlink" Target="https://elearning.racp.edu.au/mod/page/view.php?id=47275#video1" TargetMode="External"/><Relationship Id="rId4" Type="http://schemas.openxmlformats.org/officeDocument/2006/relationships/image" Target="../media/image51.svg"/><Relationship Id="rId9" Type="http://schemas.openxmlformats.org/officeDocument/2006/relationships/hyperlink" Target="https://elearning.racp.edu.au/mod/page/view.php?id=47276#video3"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40.png"/><Relationship Id="rId4" Type="http://schemas.openxmlformats.org/officeDocument/2006/relationships/image" Target="../media/image47.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racp.edu.au/trainees/multi-specialty-training-options/dual-trainin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s://www.racp.edu.au/support-hub/new-curriculum-training-sessions" TargetMode="External"/><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3.png"/><Relationship Id="rId4" Type="http://schemas.openxmlformats.org/officeDocument/2006/relationships/diagramLayout" Target="../diagrams/layout3.xml"/><Relationship Id="rId9"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7" y="2252838"/>
            <a:ext cx="10154333" cy="1225858"/>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Palliative Medicine</a:t>
            </a:r>
            <a:endParaRPr lang="en-AU" sz="3200" dirty="0">
              <a:solidFill>
                <a:schemeClr val="accent2"/>
              </a:solidFill>
            </a:endParaRP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1727905"/>
            <a:ext cx="6314388" cy="738664"/>
          </a:xfrm>
          <a:prstGeom prst="rect">
            <a:avLst/>
          </a:prstGeom>
          <a:noFill/>
        </p:spPr>
        <p:txBody>
          <a:bodyPr wrap="square" lIns="91440" tIns="45720" rIns="91440" bIns="45720" rtlCol="0" anchor="t">
            <a:spAutoFit/>
          </a:bodyPr>
          <a:lstStyle/>
          <a:p>
            <a:pPr algn="ctr"/>
            <a:r>
              <a:rPr lang="en-US" sz="1400" i="1"/>
              <a:t>Dr Alex, an Advanced Trainee in palliative medicine consults with an oncology patient with metastatic breast cancer who has been told that preventative and invasive treatments are unlikely to improve her outcomes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6"/>
            <a:chOff x="74409" y="2852688"/>
            <a:chExt cx="3627782" cy="2015048"/>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8"/>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Cultural safety</a:t>
              </a:r>
            </a:p>
            <a:p>
              <a:pPr marL="671513" lvl="1" indent="-214313">
                <a:buFont typeface="Arial" panose="020B0604020202020204" pitchFamily="34" charset="0"/>
                <a:buChar char="•"/>
              </a:pPr>
              <a:r>
                <a:rPr lang="en-US" sz="1200">
                  <a:solidFill>
                    <a:srgbClr val="384967"/>
                  </a:solidFill>
                </a:rPr>
                <a:t>Ethics and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endParaRPr lang="en-US"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437689" y="2556808"/>
            <a:ext cx="3316620" cy="2525255"/>
            <a:chOff x="5883649" y="2956456"/>
            <a:chExt cx="3064878" cy="219417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20341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05. Clinical assessment and management</a:t>
              </a:r>
            </a:p>
            <a:p>
              <a:pPr marL="214313" indent="-214313">
                <a:buFont typeface="Arial" panose="020B0604020202020204" pitchFamily="34" charset="0"/>
                <a:buChar char="•"/>
              </a:pPr>
              <a:r>
                <a:rPr lang="en-US" sz="1200">
                  <a:solidFill>
                    <a:srgbClr val="384967"/>
                  </a:solidFill>
                </a:rPr>
                <a:t>06. Management of transitions in care settings</a:t>
              </a:r>
            </a:p>
            <a:p>
              <a:pPr marL="214313" indent="-214313">
                <a:buFont typeface="Arial" panose="020B0604020202020204" pitchFamily="34" charset="0"/>
                <a:buChar char="•"/>
              </a:pPr>
              <a:r>
                <a:rPr lang="en-US" sz="1200">
                  <a:solidFill>
                    <a:srgbClr val="384967"/>
                  </a:solidFill>
                </a:rPr>
                <a:t>08. Communication with patients</a:t>
              </a:r>
            </a:p>
            <a:p>
              <a:pPr marL="214313" indent="-214313">
                <a:buFont typeface="Arial" panose="020B0604020202020204" pitchFamily="34" charset="0"/>
                <a:buChar char="•"/>
              </a:pPr>
              <a:r>
                <a:rPr lang="en-US" sz="1200">
                  <a:solidFill>
                    <a:srgbClr val="384967"/>
                  </a:solidFill>
                </a:rPr>
                <a:t>09. Prescribing</a:t>
              </a:r>
            </a:p>
            <a:p>
              <a:pPr marL="214313" indent="-214313">
                <a:buFont typeface="Arial" panose="020B0604020202020204" pitchFamily="34" charset="0"/>
                <a:buChar char="•"/>
              </a:pPr>
              <a:r>
                <a:rPr lang="en-US" sz="1200">
                  <a:solidFill>
                    <a:srgbClr val="384967"/>
                  </a:solidFill>
                </a:rPr>
                <a:t>13. End-of-life care</a:t>
              </a:r>
            </a:p>
            <a:p>
              <a:pPr marL="214313" indent="-214313">
                <a:buFont typeface="Arial" panose="020B0604020202020204" pitchFamily="34" charset="0"/>
                <a:buChar char="•"/>
              </a:pPr>
              <a:endParaRPr lang="en-US" sz="120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912102" y="3081760"/>
            <a:ext cx="4222748" cy="2618963"/>
            <a:chOff x="2737465" y="5043077"/>
            <a:chExt cx="3902229" cy="2275606"/>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37465" y="6135324"/>
              <a:ext cx="3902229" cy="1183359"/>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15. </a:t>
              </a:r>
              <a:r>
                <a:rPr lang="en-US" sz="1200">
                  <a:solidFill>
                    <a:srgbClr val="384967"/>
                  </a:solidFill>
                  <a:cs typeface="Arial"/>
                </a:rPr>
                <a:t>Pain</a:t>
              </a:r>
            </a:p>
            <a:p>
              <a:pPr marL="214313" indent="-214313">
                <a:buFont typeface="Arial" panose="020B0604020202020204" pitchFamily="34" charset="0"/>
                <a:buChar char="•"/>
              </a:pPr>
              <a:r>
                <a:rPr lang="en-US" sz="1200">
                  <a:solidFill>
                    <a:srgbClr val="384967"/>
                  </a:solidFill>
                </a:rPr>
                <a:t>16. </a:t>
              </a:r>
              <a:r>
                <a:rPr lang="en-US" sz="1200">
                  <a:solidFill>
                    <a:srgbClr val="384967"/>
                  </a:solidFill>
                  <a:cs typeface="Arial"/>
                </a:rPr>
                <a:t>Managing other symptoms and complications of cancer</a:t>
              </a:r>
            </a:p>
            <a:p>
              <a:pPr marL="214313" indent="-214313">
                <a:buFont typeface="Arial" panose="020B0604020202020204" pitchFamily="34" charset="0"/>
                <a:buChar char="•"/>
              </a:pPr>
              <a:r>
                <a:rPr lang="en-US" sz="1200">
                  <a:solidFill>
                    <a:srgbClr val="384967"/>
                  </a:solidFill>
                </a:rPr>
                <a:t>18. </a:t>
              </a:r>
              <a:r>
                <a:rPr lang="en-US" sz="1200">
                  <a:solidFill>
                    <a:srgbClr val="384967"/>
                  </a:solidFill>
                  <a:cs typeface="Arial"/>
                </a:rPr>
                <a:t>Acute conditions and palliative care emergencies</a:t>
              </a:r>
            </a:p>
            <a:p>
              <a:pPr marL="214313" indent="-214313">
                <a:buFont typeface="Arial" panose="020B0604020202020204" pitchFamily="34" charset="0"/>
                <a:buChar char="•"/>
              </a:pPr>
              <a:r>
                <a:rPr lang="en-US" sz="1200">
                  <a:solidFill>
                    <a:srgbClr val="384967"/>
                  </a:solidFill>
                  <a:cs typeface="Arial"/>
                </a:rPr>
                <a:t>29. Managing comorbidities in palliative care</a:t>
              </a:r>
            </a:p>
            <a:p>
              <a:pPr marL="214313" indent="-214313">
                <a:buFont typeface="Arial" panose="020B0604020202020204" pitchFamily="34" charset="0"/>
                <a:buChar char="•"/>
              </a:pPr>
              <a:r>
                <a:rPr lang="en-US" sz="1200">
                  <a:solidFill>
                    <a:srgbClr val="384967"/>
                  </a:solidFill>
                  <a:cs typeface="Arial"/>
                </a:rPr>
                <a:t>20. Comprehensive end-of-life care</a:t>
              </a:r>
            </a:p>
            <a:p>
              <a:pPr marL="214313" indent="-214313">
                <a:buFont typeface="Arial" panose="020B0604020202020204" pitchFamily="34" charset="0"/>
                <a:buChar char="•"/>
              </a:pPr>
              <a:endParaRPr lang="en-US" sz="1200">
                <a:solidFill>
                  <a:srgbClr val="384967"/>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308324"/>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sz="1800" b="0" i="0" u="none" strike="noStrike" dirty="0">
                <a:solidFill>
                  <a:srgbClr val="433E35"/>
                </a:solidFill>
                <a:effectLst/>
                <a:latin typeface="Arial" panose="020B0604020202020204" pitchFamily="34" charset="0"/>
              </a:rPr>
              <a:t>Learning courses </a:t>
            </a:r>
            <a:r>
              <a:rPr lang="en-US" sz="1800" b="0" i="0" dirty="0">
                <a:solidFill>
                  <a:srgbClr val="433E35"/>
                </a:solidFill>
                <a:effectLst/>
                <a:latin typeface="Arial" panose="020B0604020202020204" pitchFamily="34" charset="0"/>
              </a:rPr>
              <a:t>​</a:t>
            </a:r>
            <a:endParaRPr lang="en-US" dirty="0">
              <a:solidFill>
                <a:srgbClr val="433E35"/>
              </a:solidFill>
              <a:latin typeface="Arial" panose="020B0604020202020204" pitchFamily="34" charset="0"/>
            </a:endParaRPr>
          </a:p>
          <a:p>
            <a:pPr marL="285750" indent="-285750">
              <a:buFont typeface="Arial" panose="020B0604020202020204" pitchFamily="34" charset="0"/>
              <a:buChar char="•"/>
            </a:pPr>
            <a:r>
              <a:rPr lang="en-US" sz="1800" b="0" i="0" u="none" strike="noStrike" dirty="0">
                <a:solidFill>
                  <a:srgbClr val="433E35"/>
                </a:solidFill>
                <a:effectLst/>
                <a:latin typeface="Arial" panose="020B0604020202020204" pitchFamily="34" charset="0"/>
              </a:rPr>
              <a:t>Research project </a:t>
            </a:r>
            <a:r>
              <a:rPr lang="en-US" sz="1800" b="0" i="0" dirty="0">
                <a:solidFill>
                  <a:srgbClr val="433E35"/>
                </a:solidFill>
                <a:effectLst/>
                <a:latin typeface="Arial" panose="020B0604020202020204" pitchFamily="34" charset="0"/>
              </a:rPr>
              <a:t>​</a:t>
            </a:r>
          </a:p>
          <a:p>
            <a:pPr marL="285750" indent="-285750">
              <a:buFont typeface="Arial" panose="020B0604020202020204" pitchFamily="34" charset="0"/>
              <a:buChar char="•"/>
            </a:pPr>
            <a:endParaRPr lang="en-US" dirty="0">
              <a:solidFill>
                <a:srgbClr val="433E35"/>
              </a:solidFill>
              <a:latin typeface="Arial" panose="020B0604020202020204" pitchFamily="34" charset="0"/>
            </a:endParaRPr>
          </a:p>
          <a:p>
            <a:pPr marL="285750" indent="-285750">
              <a:buFont typeface="Arial" panose="020B0604020202020204" pitchFamily="34" charset="0"/>
              <a:buChar char="•"/>
            </a:pPr>
            <a:r>
              <a:rPr lang="en-US" dirty="0">
                <a:solidFill>
                  <a:schemeClr val="tx1">
                    <a:lumMod val="75000"/>
                    <a:lumOff val="25000"/>
                  </a:schemeClr>
                </a:solidFill>
                <a:latin typeface="Arial" panose="020B0604020202020204" pitchFamily="34" charset="0"/>
              </a:rPr>
              <a:t>Complete developmental and psychosocial training </a:t>
            </a:r>
            <a:r>
              <a:rPr lang="en-US" b="1" dirty="0">
                <a:latin typeface="Arial" panose="020B0604020202020204" pitchFamily="34" charset="0"/>
              </a:rPr>
              <a:t>(PCH Only)</a:t>
            </a:r>
          </a:p>
          <a:p>
            <a:pPr marL="285750" indent="-285750">
              <a:buFont typeface="Arial" panose="020B0604020202020204" pitchFamily="34" charset="0"/>
              <a:buChar char="•"/>
            </a:pPr>
            <a:endParaRPr lang="en-US" b="0" i="0" dirty="0">
              <a:solidFill>
                <a:srgbClr val="433E35"/>
              </a:solidFill>
              <a:effectLst/>
              <a:latin typeface="Arial" panose="020B0604020202020204" pitchFamily="34" charset="0"/>
            </a:endParaRP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 rotation plan (per rotation) </a:t>
            </a:r>
            <a:endParaRPr lang="en-AU">
              <a:solidFill>
                <a:schemeClr val="bg1"/>
              </a:solidFill>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Tree>
    <p:extLst>
      <p:ext uri="{BB962C8B-B14F-4D97-AF65-F5344CB8AC3E}">
        <p14:creationId xmlns:p14="http://schemas.microsoft.com/office/powerpoint/2010/main" val="298501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information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indent="-171450">
              <a:buFont typeface="Arial" panose="020B0604020202020204" pitchFamily="34" charset="0"/>
              <a:buChar char="•"/>
            </a:pPr>
            <a:r>
              <a:rPr lang="en-AU" sz="900" b="0" kern="1200">
                <a:solidFill>
                  <a:schemeClr val="dk1"/>
                </a:solidFill>
                <a:effectLst/>
                <a:latin typeface="Aptos"/>
              </a:rPr>
              <a:t>Knowledge (3 specific knowledge guide learning goals selected</a:t>
            </a:r>
            <a:r>
              <a:rPr lang="en-AU" sz="900">
                <a:solidFill>
                  <a:schemeClr val="dk1"/>
                </a:solidFill>
                <a:latin typeface="Aptos"/>
              </a:rPr>
              <a:t>)</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86917" y="1847657"/>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Comprehensive end-of-life care</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p>
          <a:p>
            <a:pPr marL="228600" indent="-228600">
              <a:buFont typeface="+mj-lt"/>
              <a:buAutoNum type="arabicPeriod"/>
              <a:defRPr/>
            </a:pPr>
            <a:r>
              <a:rPr lang="en-AU" sz="900" b="0" kern="1200">
                <a:solidFill>
                  <a:schemeClr val="dk1"/>
                </a:solidFill>
                <a:effectLst/>
                <a:latin typeface="Aptos"/>
              </a:rPr>
              <a:t>Pain</a:t>
            </a:r>
            <a:endParaRPr lang="en-AU" sz="900" b="0" i="0" kern="1200">
              <a:solidFill>
                <a:schemeClr val="dk1"/>
              </a:solidFill>
              <a:effectLst/>
              <a:latin typeface="Apto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25642"/>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Prescribing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 and management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Cancer and its treatment</a:t>
            </a: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13715" y="925078"/>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Palliative Medicine </a:t>
            </a:r>
            <a:endParaRPr lang="en-US" sz="2400">
              <a:latin typeface="Georgia"/>
            </a:endParaRPr>
          </a:p>
          <a:p>
            <a:r>
              <a:rPr lang="en-US" sz="2400">
                <a:solidFill>
                  <a:srgbClr val="384967"/>
                </a:solidFill>
                <a:latin typeface="Georgia"/>
              </a:rPr>
              <a:t>Example  </a:t>
            </a:r>
          </a:p>
          <a:p>
            <a:r>
              <a:rPr lang="en-US" sz="2400">
                <a:solidFill>
                  <a:srgbClr val="384967"/>
                </a:solidFill>
                <a:latin typeface="Georgia"/>
              </a:rPr>
              <a:t>Training Journey</a:t>
            </a:r>
            <a:endParaRPr lang="en-US" sz="2400"/>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Assessment tools </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Complete work-based tasks and assessment activities throughout the rotation</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Entry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972B"/>
                  </a:solidFill>
                  <a:effectLst/>
                  <a:uLnTx/>
                  <a:uFillTx/>
                  <a:latin typeface="Poppins"/>
                  <a:ea typeface="League Spartan" charset="0"/>
                  <a:cs typeface="Poppins"/>
                </a:rPr>
                <a:t>Plan and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972B"/>
                  </a:solidFill>
                  <a:effectLst/>
                  <a:uLnTx/>
                  <a:uFillTx/>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Progression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685A"/>
                  </a:solidFill>
                  <a:effectLst/>
                  <a:uLnTx/>
                  <a:uFillTx/>
                  <a:latin typeface="Poppins"/>
                  <a:ea typeface="League Spartan" charset="0"/>
                  <a:cs typeface="Poppins"/>
                </a:rPr>
                <a:t>Progress Report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Reflect on and discuss progress during the rotation</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Trainee and supervisor meet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Supervisor provides feedback and an overall rating against each learning goal </a:t>
              </a:r>
              <a:endParaRPr kumimoji="0" lang="en-US" sz="1400" b="1" i="0" u="none" strike="noStrike" kern="1200" cap="none" spc="0" normalizeH="0" baseline="0" noProof="0">
                <a:ln>
                  <a:noFill/>
                </a:ln>
                <a:solidFill>
                  <a:srgbClr val="70685A"/>
                </a:solidFill>
                <a:effectLst/>
                <a:uLnTx/>
                <a:uFillTx/>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and assessment cycle</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07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C04EF-C495-3FD6-46AC-6BECA61D2D60}"/>
            </a:ext>
          </a:extLst>
        </p:cNvPr>
        <p:cNvGrpSpPr/>
        <p:nvPr/>
      </p:nvGrpSpPr>
      <p:grpSpPr>
        <a:xfrm>
          <a:off x="0" y="0"/>
          <a:ext cx="0" cy="0"/>
          <a:chOff x="0" y="0"/>
          <a:chExt cx="0" cy="0"/>
        </a:xfrm>
      </p:grpSpPr>
      <p:sp>
        <p:nvSpPr>
          <p:cNvPr id="69" name="Straight Connector 68">
            <a:extLst>
              <a:ext uri="{FF2B5EF4-FFF2-40B4-BE49-F238E27FC236}">
                <a16:creationId xmlns:a16="http://schemas.microsoft.com/office/drawing/2014/main" id="{8B2142EC-C85D-B94A-CB33-25BED75600AE}"/>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itle 6">
            <a:extLst>
              <a:ext uri="{FF2B5EF4-FFF2-40B4-BE49-F238E27FC236}">
                <a16:creationId xmlns:a16="http://schemas.microsoft.com/office/drawing/2014/main" id="{49167ED2-8C4A-736A-4C85-3B0EE037EC21}"/>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Rotation Plan workflow</a:t>
            </a:r>
            <a:endParaRPr kumimoji="0" lang="en-AU" sz="36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Rectangle: Rounded Corners 44">
            <a:extLst>
              <a:ext uri="{FF2B5EF4-FFF2-40B4-BE49-F238E27FC236}">
                <a16:creationId xmlns:a16="http://schemas.microsoft.com/office/drawing/2014/main" id="{4DCB39DA-9952-F673-605D-3349C3A0F30D}"/>
              </a:ext>
            </a:extLst>
          </p:cNvPr>
          <p:cNvSpPr/>
          <p:nvPr/>
        </p:nvSpPr>
        <p:spPr>
          <a:xfrm>
            <a:off x="3980734" y="4064944"/>
            <a:ext cx="7609301" cy="2225146"/>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Box 48">
            <a:extLst>
              <a:ext uri="{FF2B5EF4-FFF2-40B4-BE49-F238E27FC236}">
                <a16:creationId xmlns:a16="http://schemas.microsoft.com/office/drawing/2014/main" id="{38D4A256-9E8F-7A56-A1CA-6B4AF481E13C}"/>
              </a:ext>
            </a:extLst>
          </p:cNvPr>
          <p:cNvSpPr txBox="1"/>
          <p:nvPr/>
        </p:nvSpPr>
        <p:spPr>
          <a:xfrm>
            <a:off x="10100342" y="4446537"/>
            <a:ext cx="2031659" cy="27625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433E35"/>
              </a:solidFill>
              <a:effectLst/>
              <a:uLnTx/>
              <a:uFillTx/>
              <a:latin typeface="Arial"/>
              <a:ea typeface="+mn-ea"/>
              <a:cs typeface="+mn-cs"/>
            </a:endParaRPr>
          </a:p>
        </p:txBody>
      </p:sp>
      <p:graphicFrame>
        <p:nvGraphicFramePr>
          <p:cNvPr id="59" name="Diagram 58">
            <a:extLst>
              <a:ext uri="{FF2B5EF4-FFF2-40B4-BE49-F238E27FC236}">
                <a16:creationId xmlns:a16="http://schemas.microsoft.com/office/drawing/2014/main" id="{BED10EEA-F281-CFE8-8B09-F3A79CC083A5}"/>
              </a:ext>
            </a:extLst>
          </p:cNvPr>
          <p:cNvGraphicFramePr/>
          <p:nvPr/>
        </p:nvGraphicFramePr>
        <p:xfrm>
          <a:off x="252903" y="1302990"/>
          <a:ext cx="1988274" cy="4881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8" name="Group 37">
            <a:extLst>
              <a:ext uri="{FF2B5EF4-FFF2-40B4-BE49-F238E27FC236}">
                <a16:creationId xmlns:a16="http://schemas.microsoft.com/office/drawing/2014/main" id="{9D24D3C9-5AFC-FD67-CFBC-E0694A008BB0}"/>
              </a:ext>
            </a:extLst>
          </p:cNvPr>
          <p:cNvGrpSpPr/>
          <p:nvPr/>
        </p:nvGrpSpPr>
        <p:grpSpPr>
          <a:xfrm>
            <a:off x="3980734" y="1646505"/>
            <a:ext cx="7701731" cy="4545469"/>
            <a:chOff x="3488127" y="1569499"/>
            <a:chExt cx="8146211" cy="4545469"/>
          </a:xfrm>
        </p:grpSpPr>
        <p:sp>
          <p:nvSpPr>
            <p:cNvPr id="44" name="TextBox 43">
              <a:extLst>
                <a:ext uri="{FF2B5EF4-FFF2-40B4-BE49-F238E27FC236}">
                  <a16:creationId xmlns:a16="http://schemas.microsoft.com/office/drawing/2014/main" id="{23DE8811-030C-6F71-48A4-34889920E941}"/>
                </a:ext>
              </a:extLst>
            </p:cNvPr>
            <p:cNvSpPr txBox="1"/>
            <p:nvPr/>
          </p:nvSpPr>
          <p:spPr>
            <a:xfrm>
              <a:off x="3616961" y="4120543"/>
              <a:ext cx="2783134" cy="33855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8FA1B1"/>
                  </a:solidFill>
                  <a:effectLst/>
                  <a:uLnTx/>
                  <a:uFillTx/>
                  <a:latin typeface="Arial"/>
                  <a:ea typeface="+mn-ea"/>
                  <a:cs typeface="Arial"/>
                </a:rPr>
                <a:t>Support learning: Supervisor</a:t>
              </a:r>
            </a:p>
          </p:txBody>
        </p:sp>
        <p:sp>
          <p:nvSpPr>
            <p:cNvPr id="28" name="TextBox 27">
              <a:extLst>
                <a:ext uri="{FF2B5EF4-FFF2-40B4-BE49-F238E27FC236}">
                  <a16:creationId xmlns:a16="http://schemas.microsoft.com/office/drawing/2014/main" id="{35848EC1-CEE9-EE1B-0B09-E2620C3B3C29}"/>
                </a:ext>
              </a:extLst>
            </p:cNvPr>
            <p:cNvSpPr txBox="1"/>
            <p:nvPr/>
          </p:nvSpPr>
          <p:spPr>
            <a:xfrm>
              <a:off x="3673980" y="1696428"/>
              <a:ext cx="28034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80BC7E"/>
                  </a:solidFill>
                  <a:effectLst/>
                  <a:uLnTx/>
                  <a:uFillTx/>
                  <a:latin typeface="Arial"/>
                  <a:ea typeface="+mn-ea"/>
                  <a:cs typeface="+mn-cs"/>
                </a:rPr>
                <a:t>Plan learning: Trainee</a:t>
              </a:r>
              <a:endParaRPr kumimoji="0" lang="en-AU" sz="1600" b="0" i="0" u="none" strike="noStrike" kern="1200" cap="none" spc="0" normalizeH="0" baseline="0" noProof="0">
                <a:ln>
                  <a:noFill/>
                </a:ln>
                <a:solidFill>
                  <a:srgbClr val="80BC7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6D45EAF3-4ADB-9063-3225-AB9146DC8DEB}"/>
                </a:ext>
              </a:extLst>
            </p:cNvPr>
            <p:cNvSpPr/>
            <p:nvPr/>
          </p:nvSpPr>
          <p:spPr>
            <a:xfrm>
              <a:off x="3488127" y="1569499"/>
              <a:ext cx="8146211" cy="2225142"/>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D6B99"/>
                </a:solidFill>
                <a:effectLst/>
                <a:uLnTx/>
                <a:uFillTx/>
                <a:latin typeface="Arial"/>
                <a:ea typeface="+mn-ea"/>
                <a:cs typeface="+mn-cs"/>
              </a:endParaRPr>
            </a:p>
          </p:txBody>
        </p:sp>
        <p:cxnSp>
          <p:nvCxnSpPr>
            <p:cNvPr id="37" name="Straight Arrow Connector 36">
              <a:extLst>
                <a:ext uri="{FF2B5EF4-FFF2-40B4-BE49-F238E27FC236}">
                  <a16:creationId xmlns:a16="http://schemas.microsoft.com/office/drawing/2014/main" id="{7A8E40E7-E6F1-DCEE-A2FB-1DFE1BCAE700}"/>
                </a:ext>
              </a:extLst>
            </p:cNvPr>
            <p:cNvCxnSpPr>
              <a:cxnSpLocks/>
            </p:cNvCxnSpPr>
            <p:nvPr/>
          </p:nvCxnSpPr>
          <p:spPr>
            <a:xfrm>
              <a:off x="5142205" y="2983237"/>
              <a:ext cx="953794" cy="320124"/>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CDD59A4E-DA76-1C8D-305F-9B96612FB057}"/>
                </a:ext>
              </a:extLst>
            </p:cNvPr>
            <p:cNvCxnSpPr>
              <a:cxnSpLocks/>
            </p:cNvCxnSpPr>
            <p:nvPr/>
          </p:nvCxnSpPr>
          <p:spPr>
            <a:xfrm>
              <a:off x="9047339" y="3219119"/>
              <a:ext cx="609716"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53" name="Group 52">
              <a:extLst>
                <a:ext uri="{FF2B5EF4-FFF2-40B4-BE49-F238E27FC236}">
                  <a16:creationId xmlns:a16="http://schemas.microsoft.com/office/drawing/2014/main" id="{05434C68-95B9-4B78-6663-E441B2019623}"/>
                </a:ext>
              </a:extLst>
            </p:cNvPr>
            <p:cNvGrpSpPr/>
            <p:nvPr/>
          </p:nvGrpSpPr>
          <p:grpSpPr>
            <a:xfrm>
              <a:off x="9886353" y="3176115"/>
              <a:ext cx="1333270" cy="1222947"/>
              <a:chOff x="7783116" y="3101414"/>
              <a:chExt cx="1015986" cy="974897"/>
            </a:xfrm>
          </p:grpSpPr>
          <p:sp>
            <p:nvSpPr>
              <p:cNvPr id="2" name="Freeform 4">
                <a:extLst>
                  <a:ext uri="{FF2B5EF4-FFF2-40B4-BE49-F238E27FC236}">
                    <a16:creationId xmlns:a16="http://schemas.microsoft.com/office/drawing/2014/main" id="{523361A0-4542-436B-6DEE-A70264F7107B}"/>
                  </a:ext>
                </a:extLst>
              </p:cNvPr>
              <p:cNvSpPr/>
              <p:nvPr/>
            </p:nvSpPr>
            <p:spPr>
              <a:xfrm>
                <a:off x="7783116" y="3101414"/>
                <a:ext cx="1015986" cy="974897"/>
              </a:xfrm>
              <a:custGeom>
                <a:avLst/>
                <a:gdLst/>
                <a:ahLst/>
                <a:cxnLst/>
                <a:rect l="l" t="t" r="r" b="b"/>
                <a:pathLst>
                  <a:path w="3535799" h="2926080">
                    <a:moveTo>
                      <a:pt x="0" y="0"/>
                    </a:moveTo>
                    <a:lnTo>
                      <a:pt x="3535799" y="0"/>
                    </a:lnTo>
                    <a:lnTo>
                      <a:pt x="3535799" y="2926080"/>
                    </a:lnTo>
                    <a:lnTo>
                      <a:pt x="0" y="29260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3" name="Rectangle 2">
                <a:extLst>
                  <a:ext uri="{FF2B5EF4-FFF2-40B4-BE49-F238E27FC236}">
                    <a16:creationId xmlns:a16="http://schemas.microsoft.com/office/drawing/2014/main" id="{0DB7EBF0-72E3-EB75-DBA4-A2F7D4D39024}"/>
                  </a:ext>
                </a:extLst>
              </p:cNvPr>
              <p:cNvSpPr/>
              <p:nvPr/>
            </p:nvSpPr>
            <p:spPr>
              <a:xfrm>
                <a:off x="7837383" y="3343072"/>
                <a:ext cx="902597" cy="3735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solidFill>
                      <a:prstClr val="white"/>
                    </a:solidFill>
                  </a:ln>
                  <a:solidFill>
                    <a:srgbClr val="000000"/>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EC5A5798-DEAC-DB90-3E09-9499767F1940}"/>
                </a:ext>
              </a:extLst>
            </p:cNvPr>
            <p:cNvGrpSpPr/>
            <p:nvPr/>
          </p:nvGrpSpPr>
          <p:grpSpPr>
            <a:xfrm>
              <a:off x="6778623" y="2981383"/>
              <a:ext cx="2280670" cy="1758856"/>
              <a:chOff x="5771989" y="2421632"/>
              <a:chExt cx="2123954" cy="1803625"/>
            </a:xfrm>
          </p:grpSpPr>
          <p:sp>
            <p:nvSpPr>
              <p:cNvPr id="60" name="Rectangle: Rounded Corners 59">
                <a:extLst>
                  <a:ext uri="{FF2B5EF4-FFF2-40B4-BE49-F238E27FC236}">
                    <a16:creationId xmlns:a16="http://schemas.microsoft.com/office/drawing/2014/main" id="{9AC3CA97-64A3-7B8D-1C70-79A2D2EF5EFC}"/>
                  </a:ext>
                </a:extLst>
              </p:cNvPr>
              <p:cNvSpPr/>
              <p:nvPr/>
            </p:nvSpPr>
            <p:spPr>
              <a:xfrm>
                <a:off x="5771989" y="2421632"/>
                <a:ext cx="2123954" cy="1803625"/>
              </a:xfrm>
              <a:prstGeom prst="roundRect">
                <a:avLst/>
              </a:prstGeom>
              <a:solidFill>
                <a:schemeClr val="bg1"/>
              </a:solidFill>
              <a:ln>
                <a:solidFill>
                  <a:srgbClr val="CD941B"/>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a:extLst>
                  <a:ext uri="{FF2B5EF4-FFF2-40B4-BE49-F238E27FC236}">
                    <a16:creationId xmlns:a16="http://schemas.microsoft.com/office/drawing/2014/main" id="{3D0CBA66-4BAE-8BF9-9202-CFD285576EED}"/>
                  </a:ext>
                </a:extLst>
              </p:cNvPr>
              <p:cNvSpPr txBox="1"/>
              <p:nvPr/>
            </p:nvSpPr>
            <p:spPr>
              <a:xfrm>
                <a:off x="5830338" y="2557137"/>
                <a:ext cx="2026570" cy="85214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3A440"/>
                    </a:solidFill>
                    <a:effectLst/>
                    <a:uLnTx/>
                    <a:uFillTx/>
                    <a:latin typeface="Arial"/>
                    <a:ea typeface="+mn-ea"/>
                    <a:cs typeface="+mn-cs"/>
                  </a:rPr>
                  <a:t>Co-developed rotation plan to guide learning </a:t>
                </a:r>
                <a:endParaRPr kumimoji="0" lang="en-AU" sz="1600" b="0" i="0" u="none" strike="noStrike" kern="1200" cap="none" spc="0" normalizeH="0" baseline="0" noProof="0">
                  <a:ln>
                    <a:noFill/>
                  </a:ln>
                  <a:solidFill>
                    <a:srgbClr val="D3A440"/>
                  </a:solidFill>
                  <a:effectLst/>
                  <a:uLnTx/>
                  <a:uFillTx/>
                  <a:latin typeface="Arial"/>
                  <a:ea typeface="+mn-ea"/>
                  <a:cs typeface="+mn-cs"/>
                </a:endParaRPr>
              </a:p>
            </p:txBody>
          </p:sp>
        </p:grpSp>
        <p:sp>
          <p:nvSpPr>
            <p:cNvPr id="5" name="TextBox 4">
              <a:extLst>
                <a:ext uri="{FF2B5EF4-FFF2-40B4-BE49-F238E27FC236}">
                  <a16:creationId xmlns:a16="http://schemas.microsoft.com/office/drawing/2014/main" id="{1E6670DD-1AE3-581C-3655-C097B6E04949}"/>
                </a:ext>
              </a:extLst>
            </p:cNvPr>
            <p:cNvSpPr txBox="1"/>
            <p:nvPr/>
          </p:nvSpPr>
          <p:spPr>
            <a:xfrm>
              <a:off x="9987525" y="3327417"/>
              <a:ext cx="11844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D3A440"/>
                  </a:solidFill>
                  <a:effectLst/>
                  <a:uLnTx/>
                  <a:uFillTx/>
                  <a:latin typeface="Arial"/>
                  <a:ea typeface="+mn-ea"/>
                  <a:cs typeface="+mn-cs"/>
                </a:rPr>
                <a:t>TMP</a:t>
              </a:r>
            </a:p>
          </p:txBody>
        </p:sp>
        <p:cxnSp>
          <p:nvCxnSpPr>
            <p:cNvPr id="7" name="Straight Arrow Connector 6">
              <a:extLst>
                <a:ext uri="{FF2B5EF4-FFF2-40B4-BE49-F238E27FC236}">
                  <a16:creationId xmlns:a16="http://schemas.microsoft.com/office/drawing/2014/main" id="{D62B7460-4F85-EC7D-E67B-3061F2620DAA}"/>
                </a:ext>
              </a:extLst>
            </p:cNvPr>
            <p:cNvCxnSpPr>
              <a:cxnSpLocks/>
            </p:cNvCxnSpPr>
            <p:nvPr/>
          </p:nvCxnSpPr>
          <p:spPr>
            <a:xfrm flipV="1">
              <a:off x="5424305" y="4942639"/>
              <a:ext cx="701460" cy="375142"/>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7952EE6-690B-35AE-CD7C-2FEC8C50D7F3}"/>
                </a:ext>
              </a:extLst>
            </p:cNvPr>
            <p:cNvCxnSpPr>
              <a:cxnSpLocks/>
            </p:cNvCxnSpPr>
            <p:nvPr/>
          </p:nvCxnSpPr>
          <p:spPr>
            <a:xfrm>
              <a:off x="9059293" y="4459097"/>
              <a:ext cx="609717"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16" name="Group 15">
              <a:extLst>
                <a:ext uri="{FF2B5EF4-FFF2-40B4-BE49-F238E27FC236}">
                  <a16:creationId xmlns:a16="http://schemas.microsoft.com/office/drawing/2014/main" id="{7660127D-706A-3BFC-D313-0993D98F2B8D}"/>
                </a:ext>
              </a:extLst>
            </p:cNvPr>
            <p:cNvGrpSpPr/>
            <p:nvPr/>
          </p:nvGrpSpPr>
          <p:grpSpPr>
            <a:xfrm>
              <a:off x="4153702" y="4622595"/>
              <a:ext cx="1210847" cy="1492373"/>
              <a:chOff x="2594725" y="4278679"/>
              <a:chExt cx="1210847" cy="1492373"/>
            </a:xfrm>
          </p:grpSpPr>
          <p:pic>
            <p:nvPicPr>
              <p:cNvPr id="12" name="Picture 11">
                <a:extLst>
                  <a:ext uri="{FF2B5EF4-FFF2-40B4-BE49-F238E27FC236}">
                    <a16:creationId xmlns:a16="http://schemas.microsoft.com/office/drawing/2014/main" id="{A03FE8EF-B4EE-0E87-77D3-62536CF65D60}"/>
                  </a:ext>
                </a:extLst>
              </p:cNvPr>
              <p:cNvPicPr>
                <a:picLocks noChangeAspect="1"/>
              </p:cNvPicPr>
              <p:nvPr/>
            </p:nvPicPr>
            <p:blipFill>
              <a:blip r:embed="rId10"/>
              <a:srcRect t="1205"/>
              <a:stretch/>
            </p:blipFill>
            <p:spPr>
              <a:xfrm>
                <a:off x="2594725" y="4278679"/>
                <a:ext cx="1141919" cy="1492373"/>
              </a:xfrm>
              <a:prstGeom prst="rect">
                <a:avLst/>
              </a:prstGeom>
            </p:spPr>
          </p:pic>
          <p:sp>
            <p:nvSpPr>
              <p:cNvPr id="13" name="Rectangle 12">
                <a:extLst>
                  <a:ext uri="{FF2B5EF4-FFF2-40B4-BE49-F238E27FC236}">
                    <a16:creationId xmlns:a16="http://schemas.microsoft.com/office/drawing/2014/main" id="{72F281A4-54D9-0B3E-1A33-A5EF767C50B3}"/>
                  </a:ext>
                </a:extLst>
              </p:cNvPr>
              <p:cNvSpPr/>
              <p:nvPr/>
            </p:nvSpPr>
            <p:spPr>
              <a:xfrm>
                <a:off x="3579415" y="5249280"/>
                <a:ext cx="226157" cy="517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prstClr val="white"/>
                    </a:solidFill>
                  </a:ln>
                  <a:solidFill>
                    <a:prstClr val="white"/>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0735EEB8-9DA1-B9FC-AA37-6DB4FAFE724A}"/>
                </a:ext>
              </a:extLst>
            </p:cNvPr>
            <p:cNvGrpSpPr/>
            <p:nvPr/>
          </p:nvGrpSpPr>
          <p:grpSpPr>
            <a:xfrm>
              <a:off x="6950591" y="3946683"/>
              <a:ext cx="604499" cy="698980"/>
              <a:chOff x="2594725" y="4275408"/>
              <a:chExt cx="1210847" cy="1495645"/>
            </a:xfrm>
          </p:grpSpPr>
          <p:pic>
            <p:nvPicPr>
              <p:cNvPr id="18" name="Picture 17">
                <a:extLst>
                  <a:ext uri="{FF2B5EF4-FFF2-40B4-BE49-F238E27FC236}">
                    <a16:creationId xmlns:a16="http://schemas.microsoft.com/office/drawing/2014/main" id="{3D379A39-7F73-7126-9190-C793C0DD2605}"/>
                  </a:ext>
                </a:extLst>
              </p:cNvPr>
              <p:cNvPicPr>
                <a:picLocks noChangeAspect="1"/>
              </p:cNvPicPr>
              <p:nvPr/>
            </p:nvPicPr>
            <p:blipFill>
              <a:blip r:embed="rId10"/>
              <a:srcRect t="988"/>
              <a:stretch/>
            </p:blipFill>
            <p:spPr>
              <a:xfrm>
                <a:off x="2594725" y="4275408"/>
                <a:ext cx="1141920" cy="1495645"/>
              </a:xfrm>
              <a:prstGeom prst="rect">
                <a:avLst/>
              </a:prstGeom>
            </p:spPr>
          </p:pic>
          <p:sp>
            <p:nvSpPr>
              <p:cNvPr id="22" name="Rectangle 21">
                <a:extLst>
                  <a:ext uri="{FF2B5EF4-FFF2-40B4-BE49-F238E27FC236}">
                    <a16:creationId xmlns:a16="http://schemas.microsoft.com/office/drawing/2014/main" id="{C80F602B-E8C6-C63D-7278-4E2F2210C1C1}"/>
                  </a:ext>
                </a:extLst>
              </p:cNvPr>
              <p:cNvSpPr/>
              <p:nvPr/>
            </p:nvSpPr>
            <p:spPr>
              <a:xfrm>
                <a:off x="3579415" y="5249280"/>
                <a:ext cx="226157" cy="517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prstClr val="white"/>
                    </a:solidFill>
                  </a:ln>
                  <a:solidFill>
                    <a:prstClr val="white"/>
                  </a:solidFill>
                  <a:effectLst/>
                  <a:uLnTx/>
                  <a:uFillTx/>
                  <a:latin typeface="Arial"/>
                  <a:ea typeface="+mn-ea"/>
                  <a:cs typeface="+mn-cs"/>
                </a:endParaRPr>
              </a:p>
            </p:txBody>
          </p:sp>
        </p:grpSp>
        <p:pic>
          <p:nvPicPr>
            <p:cNvPr id="24" name="Picture 23">
              <a:extLst>
                <a:ext uri="{FF2B5EF4-FFF2-40B4-BE49-F238E27FC236}">
                  <a16:creationId xmlns:a16="http://schemas.microsoft.com/office/drawing/2014/main" id="{5C8FF6CD-1EF9-480B-6138-6D70F1787D05}"/>
                </a:ext>
              </a:extLst>
            </p:cNvPr>
            <p:cNvPicPr>
              <a:picLocks noChangeAspect="1"/>
            </p:cNvPicPr>
            <p:nvPr/>
          </p:nvPicPr>
          <p:blipFill>
            <a:blip r:embed="rId11"/>
            <a:stretch>
              <a:fillRect/>
            </a:stretch>
          </p:blipFill>
          <p:spPr>
            <a:xfrm>
              <a:off x="4298218" y="2160795"/>
              <a:ext cx="936795" cy="1320542"/>
            </a:xfrm>
            <a:prstGeom prst="rect">
              <a:avLst/>
            </a:prstGeom>
          </p:spPr>
        </p:pic>
        <p:pic>
          <p:nvPicPr>
            <p:cNvPr id="25" name="Picture 24">
              <a:extLst>
                <a:ext uri="{FF2B5EF4-FFF2-40B4-BE49-F238E27FC236}">
                  <a16:creationId xmlns:a16="http://schemas.microsoft.com/office/drawing/2014/main" id="{60C94A86-6BA1-CBE3-1DC2-AC7410E601F3}"/>
                </a:ext>
              </a:extLst>
            </p:cNvPr>
            <p:cNvPicPr>
              <a:picLocks noChangeAspect="1"/>
            </p:cNvPicPr>
            <p:nvPr/>
          </p:nvPicPr>
          <p:blipFill>
            <a:blip r:embed="rId11"/>
            <a:stretch>
              <a:fillRect/>
            </a:stretch>
          </p:blipFill>
          <p:spPr>
            <a:xfrm>
              <a:off x="8352231" y="3969995"/>
              <a:ext cx="484940" cy="683590"/>
            </a:xfrm>
            <a:prstGeom prst="rect">
              <a:avLst/>
            </a:prstGeom>
          </p:spPr>
        </p:pic>
      </p:grpSp>
      <p:sp>
        <p:nvSpPr>
          <p:cNvPr id="8" name="Straight Connector 7">
            <a:extLst>
              <a:ext uri="{FF2B5EF4-FFF2-40B4-BE49-F238E27FC236}">
                <a16:creationId xmlns:a16="http://schemas.microsoft.com/office/drawing/2014/main" id="{C51B76B9-D605-2B1D-A87C-9C64B6F66C9C}"/>
              </a:ext>
            </a:extLst>
          </p:cNvPr>
          <p:cNvSpPr/>
          <p:nvPr/>
        </p:nvSpPr>
        <p:spPr>
          <a:xfrm>
            <a:off x="419120" y="1855579"/>
            <a:ext cx="1600179" cy="0"/>
          </a:xfrm>
          <a:prstGeom prst="line">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Straight Connector 9">
            <a:extLst>
              <a:ext uri="{FF2B5EF4-FFF2-40B4-BE49-F238E27FC236}">
                <a16:creationId xmlns:a16="http://schemas.microsoft.com/office/drawing/2014/main" id="{5712D268-5150-163D-1640-FF77050598E1}"/>
              </a:ext>
            </a:extLst>
          </p:cNvPr>
          <p:cNvSpPr/>
          <p:nvPr/>
        </p:nvSpPr>
        <p:spPr>
          <a:xfrm>
            <a:off x="419120" y="3087978"/>
            <a:ext cx="1600179" cy="0"/>
          </a:xfrm>
          <a:prstGeom prst="line">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Straight Connector 18">
            <a:extLst>
              <a:ext uri="{FF2B5EF4-FFF2-40B4-BE49-F238E27FC236}">
                <a16:creationId xmlns:a16="http://schemas.microsoft.com/office/drawing/2014/main" id="{6079CE59-E93C-E628-2F05-14AF45AF0A2C}"/>
              </a:ext>
            </a:extLst>
          </p:cNvPr>
          <p:cNvSpPr/>
          <p:nvPr/>
        </p:nvSpPr>
        <p:spPr>
          <a:xfrm>
            <a:off x="419120" y="4914607"/>
            <a:ext cx="1600179" cy="0"/>
          </a:xfrm>
          <a:prstGeom prst="line">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D7614634-C868-127E-7EC5-DA09BA120EDD}"/>
              </a:ext>
            </a:extLst>
          </p:cNvPr>
          <p:cNvSpPr txBox="1"/>
          <p:nvPr/>
        </p:nvSpPr>
        <p:spPr>
          <a:xfrm>
            <a:off x="186485" y="1793338"/>
            <a:ext cx="3778067" cy="501675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Trainee initiates the rotation plan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Trainee selects learning goals that they plan to cover that rotation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Trainee meets with their supervisor to co-develop the rotation plan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Trainee inputs this into the TMP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Supervisor is sent the rotation plan for verification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srgbClr val="433E35"/>
                </a:solidFill>
                <a:effectLst/>
                <a:uLnTx/>
                <a:uFillTx/>
                <a:latin typeface="Arial"/>
                <a:ea typeface="+mn-ea"/>
                <a:cs typeface="+mn-cs"/>
              </a:rPr>
              <a:t>Tip: Trainees can select as many learning goals as they like. We recommend 4-5 per rotation, ensuring that each learning goal is covered across each phase and adhering to the progression criteria of each goal.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a:ln>
                  <a:noFill/>
                </a:ln>
                <a:solidFill>
                  <a:prstClr val="white"/>
                </a:solidFill>
                <a:effectLst/>
                <a:uLnTx/>
                <a:uFillTx/>
                <a:latin typeface="Arial"/>
                <a:ea typeface="+mn-ea"/>
                <a:cs typeface="Arial"/>
              </a:rPr>
              <a:t>Advanced Trainees should consider how they will  apply knowledge learning goals throughout a phase.</a:t>
            </a:r>
          </a:p>
        </p:txBody>
      </p:sp>
    </p:spTree>
    <p:extLst>
      <p:ext uri="{BB962C8B-B14F-4D97-AF65-F5344CB8AC3E}">
        <p14:creationId xmlns:p14="http://schemas.microsoft.com/office/powerpoint/2010/main" val="4285634495"/>
      </p:ext>
    </p:extLst>
  </p:cSld>
  <p:clrMapOvr>
    <a:masterClrMapping/>
  </p:clrMapOvr>
  <mc:AlternateContent xmlns:mc="http://schemas.openxmlformats.org/markup-compatibility/2006" xmlns:p14="http://schemas.microsoft.com/office/powerpoint/2010/main">
    <mc:Choice Requires="p14">
      <p:transition spd="slow" p14:dur="2000" advTm="60469"/>
    </mc:Choice>
    <mc:Fallback xmlns="">
      <p:transition spd="slow" advTm="604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0E84DBEF-AAF7-B9A5-06A7-6FB1E1A2DE2E}"/>
              </a:ext>
            </a:extLst>
          </p:cNvPr>
          <p:cNvSpPr/>
          <p:nvPr/>
        </p:nvSpPr>
        <p:spPr>
          <a:xfrm flipV="1">
            <a:off x="1126671" y="877317"/>
            <a:ext cx="10074388"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78CB3CED-1A7C-08C6-2D6C-92DFC152D7B0}"/>
              </a:ext>
            </a:extLst>
          </p:cNvPr>
          <p:cNvSpPr/>
          <p:nvPr/>
        </p:nvSpPr>
        <p:spPr>
          <a:xfrm>
            <a:off x="6477246" y="1236458"/>
            <a:ext cx="5206193" cy="4987362"/>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2F1712C8-6D15-D816-8F38-056D3671F381}"/>
              </a:ext>
            </a:extLst>
          </p:cNvPr>
          <p:cNvSpPr txBox="1"/>
          <p:nvPr/>
        </p:nvSpPr>
        <p:spPr>
          <a:xfrm>
            <a:off x="6604016" y="1837543"/>
            <a:ext cx="4754271"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Provide learning opportunities</a:t>
            </a:r>
            <a:endParaRPr kumimoji="0" lang="en-US" sz="16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Are there experiences or resources I can suggest?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How can I support this trainee’s learning goals?</a:t>
            </a:r>
          </a:p>
        </p:txBody>
      </p:sp>
      <p:grpSp>
        <p:nvGrpSpPr>
          <p:cNvPr id="6" name="Group 5">
            <a:extLst>
              <a:ext uri="{FF2B5EF4-FFF2-40B4-BE49-F238E27FC236}">
                <a16:creationId xmlns:a16="http://schemas.microsoft.com/office/drawing/2014/main" id="{A8A10BEA-87B7-7CEF-5B3A-9D29379977AA}"/>
              </a:ext>
            </a:extLst>
          </p:cNvPr>
          <p:cNvGrpSpPr/>
          <p:nvPr/>
        </p:nvGrpSpPr>
        <p:grpSpPr>
          <a:xfrm>
            <a:off x="10077237" y="155297"/>
            <a:ext cx="1527002" cy="1696417"/>
            <a:chOff x="570047" y="3873730"/>
            <a:chExt cx="835746" cy="1200884"/>
          </a:xfrm>
        </p:grpSpPr>
        <p:pic>
          <p:nvPicPr>
            <p:cNvPr id="10" name="Graphic 9" descr="Male profile with solid fill">
              <a:extLst>
                <a:ext uri="{FF2B5EF4-FFF2-40B4-BE49-F238E27FC236}">
                  <a16:creationId xmlns:a16="http://schemas.microsoft.com/office/drawing/2014/main" id="{649C8B6F-E296-924B-21AF-026C5DFCB7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0316" y="3873730"/>
              <a:ext cx="673589" cy="673589"/>
            </a:xfrm>
            <a:prstGeom prst="rect">
              <a:avLst/>
            </a:prstGeom>
          </p:spPr>
        </p:pic>
        <p:sp>
          <p:nvSpPr>
            <p:cNvPr id="8" name="TextBox 7">
              <a:extLst>
                <a:ext uri="{FF2B5EF4-FFF2-40B4-BE49-F238E27FC236}">
                  <a16:creationId xmlns:a16="http://schemas.microsoft.com/office/drawing/2014/main" id="{FA698FF7-8CD6-52CC-874D-1E5E99783BE1}"/>
                </a:ext>
              </a:extLst>
            </p:cNvPr>
            <p:cNvSpPr txBox="1"/>
            <p:nvPr/>
          </p:nvSpPr>
          <p:spPr>
            <a:xfrm>
              <a:off x="570047" y="4813166"/>
              <a:ext cx="835746" cy="261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A1B1"/>
                  </a:solidFill>
                  <a:effectLst/>
                  <a:uLnTx/>
                  <a:uFillTx/>
                  <a:latin typeface="Arial"/>
                  <a:ea typeface="+mn-ea"/>
                  <a:cs typeface="+mn-cs"/>
                </a:rPr>
                <a:t>Supervisors</a:t>
              </a:r>
              <a:endParaRPr kumimoji="0" lang="en-AU" sz="1800" b="0" i="0" u="none" strike="noStrike" kern="1200" cap="none" spc="0" normalizeH="0" baseline="0" noProof="0">
                <a:ln>
                  <a:noFill/>
                </a:ln>
                <a:solidFill>
                  <a:srgbClr val="8FA1B1"/>
                </a:solidFill>
                <a:effectLst/>
                <a:uLnTx/>
                <a:uFillTx/>
                <a:latin typeface="Arial"/>
                <a:ea typeface="+mn-ea"/>
                <a:cs typeface="+mn-cs"/>
              </a:endParaRPr>
            </a:p>
          </p:txBody>
        </p:sp>
      </p:grpSp>
      <p:sp>
        <p:nvSpPr>
          <p:cNvPr id="5" name="Rectangle: Rounded Corners 4">
            <a:extLst>
              <a:ext uri="{FF2B5EF4-FFF2-40B4-BE49-F238E27FC236}">
                <a16:creationId xmlns:a16="http://schemas.microsoft.com/office/drawing/2014/main" id="{7676EB6B-9C41-2B96-B327-9C8EB643EDB8}"/>
              </a:ext>
            </a:extLst>
          </p:cNvPr>
          <p:cNvSpPr/>
          <p:nvPr/>
        </p:nvSpPr>
        <p:spPr>
          <a:xfrm>
            <a:off x="528239" y="1207883"/>
            <a:ext cx="5225867" cy="5015936"/>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6A5660D0-4BB9-A4F5-B25B-5FDE0CAE823F}"/>
              </a:ext>
            </a:extLst>
          </p:cNvPr>
          <p:cNvSpPr txBox="1"/>
          <p:nvPr/>
        </p:nvSpPr>
        <p:spPr>
          <a:xfrm>
            <a:off x="694525" y="1590973"/>
            <a:ext cx="95833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BC7E"/>
                </a:solidFill>
                <a:effectLst/>
                <a:uLnTx/>
                <a:uFillTx/>
                <a:latin typeface="Arial"/>
                <a:ea typeface="+mn-ea"/>
                <a:cs typeface="+mn-cs"/>
              </a:rPr>
              <a:t>Trainee</a:t>
            </a:r>
            <a:endParaRPr kumimoji="0" lang="en-AU" sz="1800" b="0" i="0" u="none" strike="noStrike" kern="1200" cap="none" spc="0" normalizeH="0" baseline="0" noProof="0">
              <a:ln>
                <a:noFill/>
              </a:ln>
              <a:solidFill>
                <a:srgbClr val="80BC7E"/>
              </a:solidFill>
              <a:effectLst/>
              <a:uLnTx/>
              <a:uFillTx/>
              <a:latin typeface="Arial"/>
              <a:ea typeface="+mn-ea"/>
              <a:cs typeface="+mn-cs"/>
            </a:endParaRPr>
          </a:p>
        </p:txBody>
      </p:sp>
      <p:sp>
        <p:nvSpPr>
          <p:cNvPr id="17" name="TextBox 16">
            <a:extLst>
              <a:ext uri="{FF2B5EF4-FFF2-40B4-BE49-F238E27FC236}">
                <a16:creationId xmlns:a16="http://schemas.microsoft.com/office/drawing/2014/main" id="{7378B902-1A37-04D1-C643-EE1DFF26F887}"/>
              </a:ext>
            </a:extLst>
          </p:cNvPr>
          <p:cNvSpPr txBox="1"/>
          <p:nvPr/>
        </p:nvSpPr>
        <p:spPr>
          <a:xfrm>
            <a:off x="694525" y="1997613"/>
            <a:ext cx="4986137"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Initiate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What opportunities does my setting have?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Which skills or competencies do I need to focus 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What learning goals should I prioritise for this rotation?</a:t>
            </a:r>
          </a:p>
        </p:txBody>
      </p:sp>
      <p:sp>
        <p:nvSpPr>
          <p:cNvPr id="36" name="Title 6">
            <a:extLst>
              <a:ext uri="{FF2B5EF4-FFF2-40B4-BE49-F238E27FC236}">
                <a16:creationId xmlns:a16="http://schemas.microsoft.com/office/drawing/2014/main" id="{3D3EDD27-97CE-3CF1-213B-F91EF4BD939C}"/>
              </a:ext>
            </a:extLst>
          </p:cNvPr>
          <p:cNvSpPr txBox="1">
            <a:spLocks/>
          </p:cNvSpPr>
          <p:nvPr/>
        </p:nvSpPr>
        <p:spPr>
          <a:xfrm>
            <a:off x="0" y="81959"/>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Trainee and supervisor roles</a:t>
            </a:r>
            <a:endParaRPr kumimoji="0" lang="en-AU" sz="36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09BEB204-FADC-A7E9-DDD7-5894B45CD13B}"/>
              </a:ext>
            </a:extLst>
          </p:cNvPr>
          <p:cNvSpPr txBox="1"/>
          <p:nvPr/>
        </p:nvSpPr>
        <p:spPr>
          <a:xfrm>
            <a:off x="704852" y="3583827"/>
            <a:ext cx="4986137"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Do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Trainee completes rotation plan form in the Training Management Platform (TMP) and sends it to their supervisor.</a:t>
            </a:r>
          </a:p>
        </p:txBody>
      </p:sp>
      <p:sp>
        <p:nvSpPr>
          <p:cNvPr id="4" name="TextBox 3">
            <a:extLst>
              <a:ext uri="{FF2B5EF4-FFF2-40B4-BE49-F238E27FC236}">
                <a16:creationId xmlns:a16="http://schemas.microsoft.com/office/drawing/2014/main" id="{266C1923-C332-542E-F705-01417C308516}"/>
              </a:ext>
            </a:extLst>
          </p:cNvPr>
          <p:cNvSpPr txBox="1"/>
          <p:nvPr/>
        </p:nvSpPr>
        <p:spPr>
          <a:xfrm>
            <a:off x="677823" y="4789973"/>
            <a:ext cx="4986137" cy="13234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Reflect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Arial"/>
                <a:ea typeface="+mn-ea"/>
                <a:cs typeface="Arial"/>
              </a:rPr>
              <a:t>During the rotation: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Am I making progress towards my initial goals?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What areas have I improved in, and where do I still need development?</a:t>
            </a:r>
          </a:p>
        </p:txBody>
      </p:sp>
      <p:sp>
        <p:nvSpPr>
          <p:cNvPr id="9" name="TextBox 8">
            <a:extLst>
              <a:ext uri="{FF2B5EF4-FFF2-40B4-BE49-F238E27FC236}">
                <a16:creationId xmlns:a16="http://schemas.microsoft.com/office/drawing/2014/main" id="{2EC258F4-A436-B48D-C63D-F229D0F03449}"/>
              </a:ext>
            </a:extLst>
          </p:cNvPr>
          <p:cNvSpPr txBox="1"/>
          <p:nvPr/>
        </p:nvSpPr>
        <p:spPr>
          <a:xfrm>
            <a:off x="6673239" y="3055678"/>
            <a:ext cx="4814205" cy="178510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Verify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Are the learning goals achievable for this trainee during their rotation?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Are there any gaps in the trainee’s skill or knowledge that require further attention?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grpSp>
        <p:nvGrpSpPr>
          <p:cNvPr id="19" name="Group 18">
            <a:extLst>
              <a:ext uri="{FF2B5EF4-FFF2-40B4-BE49-F238E27FC236}">
                <a16:creationId xmlns:a16="http://schemas.microsoft.com/office/drawing/2014/main" id="{EF07F013-5CD6-D2CA-DAC2-76B1AC883483}"/>
              </a:ext>
            </a:extLst>
          </p:cNvPr>
          <p:cNvGrpSpPr/>
          <p:nvPr/>
        </p:nvGrpSpPr>
        <p:grpSpPr>
          <a:xfrm>
            <a:off x="10216368" y="61628"/>
            <a:ext cx="1210847" cy="1492373"/>
            <a:chOff x="2594725" y="4278679"/>
            <a:chExt cx="1210847" cy="1492373"/>
          </a:xfrm>
        </p:grpSpPr>
        <p:pic>
          <p:nvPicPr>
            <p:cNvPr id="20" name="Picture 19">
              <a:extLst>
                <a:ext uri="{FF2B5EF4-FFF2-40B4-BE49-F238E27FC236}">
                  <a16:creationId xmlns:a16="http://schemas.microsoft.com/office/drawing/2014/main" id="{0D005BD7-AC3B-D0E5-742A-F0CCEA086B6C}"/>
                </a:ext>
              </a:extLst>
            </p:cNvPr>
            <p:cNvPicPr>
              <a:picLocks noChangeAspect="1"/>
            </p:cNvPicPr>
            <p:nvPr/>
          </p:nvPicPr>
          <p:blipFill>
            <a:blip r:embed="rId6"/>
            <a:srcRect t="1205"/>
            <a:stretch/>
          </p:blipFill>
          <p:spPr>
            <a:xfrm>
              <a:off x="2594725" y="4278679"/>
              <a:ext cx="1141919" cy="1492373"/>
            </a:xfrm>
            <a:prstGeom prst="rect">
              <a:avLst/>
            </a:prstGeom>
          </p:spPr>
        </p:pic>
        <p:sp>
          <p:nvSpPr>
            <p:cNvPr id="21" name="Rectangle 20">
              <a:extLst>
                <a:ext uri="{FF2B5EF4-FFF2-40B4-BE49-F238E27FC236}">
                  <a16:creationId xmlns:a16="http://schemas.microsoft.com/office/drawing/2014/main" id="{508A5A79-80D9-EB3F-17DF-E10EAA116D2A}"/>
                </a:ext>
              </a:extLst>
            </p:cNvPr>
            <p:cNvSpPr/>
            <p:nvPr/>
          </p:nvSpPr>
          <p:spPr>
            <a:xfrm>
              <a:off x="3579415" y="5249280"/>
              <a:ext cx="226157" cy="517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prstClr val="white"/>
                  </a:solidFill>
                </a:ln>
                <a:solidFill>
                  <a:prstClr val="white"/>
                </a:solidFill>
                <a:effectLst/>
                <a:uLnTx/>
                <a:uFillTx/>
                <a:latin typeface="Arial"/>
                <a:ea typeface="+mn-ea"/>
                <a:cs typeface="+mn-cs"/>
              </a:endParaRPr>
            </a:p>
          </p:txBody>
        </p:sp>
      </p:grpSp>
      <p:pic>
        <p:nvPicPr>
          <p:cNvPr id="22" name="Picture 21">
            <a:extLst>
              <a:ext uri="{FF2B5EF4-FFF2-40B4-BE49-F238E27FC236}">
                <a16:creationId xmlns:a16="http://schemas.microsoft.com/office/drawing/2014/main" id="{7EEA7BBE-7B19-C29F-46F8-6410DD3333C2}"/>
              </a:ext>
            </a:extLst>
          </p:cNvPr>
          <p:cNvPicPr>
            <a:picLocks noChangeAspect="1"/>
          </p:cNvPicPr>
          <p:nvPr/>
        </p:nvPicPr>
        <p:blipFill>
          <a:blip r:embed="rId7"/>
          <a:stretch>
            <a:fillRect/>
          </a:stretch>
        </p:blipFill>
        <p:spPr>
          <a:xfrm>
            <a:off x="807532" y="241033"/>
            <a:ext cx="1011618" cy="1426015"/>
          </a:xfrm>
          <a:prstGeom prst="rect">
            <a:avLst/>
          </a:prstGeom>
        </p:spPr>
      </p:pic>
      <p:sp>
        <p:nvSpPr>
          <p:cNvPr id="12" name="TextBox 11">
            <a:extLst>
              <a:ext uri="{FF2B5EF4-FFF2-40B4-BE49-F238E27FC236}">
                <a16:creationId xmlns:a16="http://schemas.microsoft.com/office/drawing/2014/main" id="{41F3A036-0B75-7BA6-551B-55F67B3AF381}"/>
              </a:ext>
            </a:extLst>
          </p:cNvPr>
          <p:cNvSpPr txBox="1"/>
          <p:nvPr/>
        </p:nvSpPr>
        <p:spPr>
          <a:xfrm>
            <a:off x="6673239" y="4471312"/>
            <a:ext cx="4986137"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Monitor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Arial"/>
                <a:ea typeface="+mn-ea"/>
                <a:cs typeface="Arial"/>
              </a:rPr>
              <a:t>During the rotation: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Is the trainee progressing in the learning goals they chose to focus 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Arial"/>
              </a:rPr>
              <a:t>Do they need extra support in a particular learning goal?</a:t>
            </a:r>
          </a:p>
        </p:txBody>
      </p:sp>
    </p:spTree>
    <p:custDataLst>
      <p:tags r:id="rId1"/>
    </p:custDataLst>
    <p:extLst>
      <p:ext uri="{BB962C8B-B14F-4D97-AF65-F5344CB8AC3E}">
        <p14:creationId xmlns:p14="http://schemas.microsoft.com/office/powerpoint/2010/main" val="1121386823"/>
      </p:ext>
    </p:extLst>
  </p:cSld>
  <p:clrMapOvr>
    <a:masterClrMapping/>
  </p:clrMapOvr>
  <mc:AlternateContent xmlns:mc="http://schemas.openxmlformats.org/markup-compatibility/2006" xmlns:p14="http://schemas.microsoft.com/office/powerpoint/2010/main">
    <mc:Choice Requires="p14">
      <p:transition spd="slow" p14:dur="2000" advTm="39361"/>
    </mc:Choice>
    <mc:Fallback xmlns="">
      <p:transition spd="slow" advTm="39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P spid="5" grpId="0" animBg="1"/>
      <p:bldP spid="7" grpId="0"/>
      <p:bldP spid="17" grpId="0"/>
      <p:bldP spid="3" grpId="0"/>
      <p:bldP spid="4"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8B5B-ACDF-99D5-6421-5E36BFAE1843}"/>
            </a:ext>
          </a:extLst>
        </p:cNvPr>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4018A488-7489-9EF4-E77F-9F98A08202FD}"/>
              </a:ext>
            </a:extLst>
          </p:cNvPr>
          <p:cNvSpPr/>
          <p:nvPr/>
        </p:nvSpPr>
        <p:spPr>
          <a:xfrm>
            <a:off x="3873541" y="4179033"/>
            <a:ext cx="8075034" cy="2479071"/>
          </a:xfrm>
          <a:prstGeom prst="roundRect">
            <a:avLst/>
          </a:prstGeom>
          <a:noFill/>
          <a:ln>
            <a:solidFill>
              <a:srgbClr val="20466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54761650-EB68-6F2A-0015-23975143348A}"/>
              </a:ext>
            </a:extLst>
          </p:cNvPr>
          <p:cNvSpPr/>
          <p:nvPr/>
        </p:nvSpPr>
        <p:spPr>
          <a:xfrm>
            <a:off x="3873545" y="1481844"/>
            <a:ext cx="8075033" cy="2479067"/>
          </a:xfrm>
          <a:prstGeom prst="roundRect">
            <a:avLst/>
          </a:prstGeom>
          <a:noFill/>
          <a:ln>
            <a:solidFill>
              <a:srgbClr val="3D6B9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D6B99"/>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4B885F86-3A40-1C97-2BEB-80501432D618}"/>
              </a:ext>
            </a:extLst>
          </p:cNvPr>
          <p:cNvGrpSpPr/>
          <p:nvPr/>
        </p:nvGrpSpPr>
        <p:grpSpPr>
          <a:xfrm>
            <a:off x="4190606" y="1684032"/>
            <a:ext cx="3574440" cy="4688807"/>
            <a:chOff x="3529210" y="1685615"/>
            <a:chExt cx="3574440" cy="4688807"/>
          </a:xfrm>
        </p:grpSpPr>
        <p:cxnSp>
          <p:nvCxnSpPr>
            <p:cNvPr id="40" name="Straight Arrow Connector 39">
              <a:extLst>
                <a:ext uri="{FF2B5EF4-FFF2-40B4-BE49-F238E27FC236}">
                  <a16:creationId xmlns:a16="http://schemas.microsoft.com/office/drawing/2014/main" id="{EE5F62BC-63F6-A9C3-9761-2A6C3F1D2984}"/>
                </a:ext>
              </a:extLst>
            </p:cNvPr>
            <p:cNvCxnSpPr>
              <a:cxnSpLocks/>
            </p:cNvCxnSpPr>
            <p:nvPr/>
          </p:nvCxnSpPr>
          <p:spPr>
            <a:xfrm flipV="1">
              <a:off x="5819182" y="5124287"/>
              <a:ext cx="839163" cy="375832"/>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4" name="TextBox 43">
              <a:extLst>
                <a:ext uri="{FF2B5EF4-FFF2-40B4-BE49-F238E27FC236}">
                  <a16:creationId xmlns:a16="http://schemas.microsoft.com/office/drawing/2014/main" id="{03F664B9-335B-5236-1B82-557300F96653}"/>
                </a:ext>
              </a:extLst>
            </p:cNvPr>
            <p:cNvSpPr txBox="1"/>
            <p:nvPr/>
          </p:nvSpPr>
          <p:spPr>
            <a:xfrm>
              <a:off x="3529210" y="4480910"/>
              <a:ext cx="32496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4666"/>
                  </a:solidFill>
                  <a:effectLst/>
                  <a:uLnTx/>
                  <a:uFillTx/>
                  <a:latin typeface="Arial"/>
                  <a:ea typeface="+mn-ea"/>
                  <a:cs typeface="+mn-cs"/>
                </a:rPr>
                <a:t>Assessor prepares to observe</a:t>
              </a:r>
              <a:endParaRPr kumimoji="0" lang="en-AU" sz="1800" b="0" i="0" u="none" strike="noStrike" kern="1200" cap="none" spc="0" normalizeH="0" baseline="0" noProof="0">
                <a:ln>
                  <a:noFill/>
                </a:ln>
                <a:solidFill>
                  <a:srgbClr val="204666"/>
                </a:solidFill>
                <a:effectLst/>
                <a:uLnTx/>
                <a:uFillTx/>
                <a:latin typeface="Arial"/>
                <a:ea typeface="+mn-ea"/>
                <a:cs typeface="+mn-cs"/>
              </a:endParaRPr>
            </a:p>
          </p:txBody>
        </p:sp>
        <p:sp>
          <p:nvSpPr>
            <p:cNvPr id="47" name="Freeform 6">
              <a:extLst>
                <a:ext uri="{FF2B5EF4-FFF2-40B4-BE49-F238E27FC236}">
                  <a16:creationId xmlns:a16="http://schemas.microsoft.com/office/drawing/2014/main" id="{7CB72D01-C70A-74A6-CF4B-89B2452404F4}"/>
                </a:ext>
              </a:extLst>
            </p:cNvPr>
            <p:cNvSpPr/>
            <p:nvPr/>
          </p:nvSpPr>
          <p:spPr>
            <a:xfrm>
              <a:off x="4313828" y="4959303"/>
              <a:ext cx="1002602" cy="1415119"/>
            </a:xfrm>
            <a:custGeom>
              <a:avLst/>
              <a:gdLst/>
              <a:ahLst/>
              <a:cxnLst/>
              <a:rect l="l" t="t" r="r" b="b"/>
              <a:pathLst>
                <a:path w="1346172" h="1883956">
                  <a:moveTo>
                    <a:pt x="0" y="0"/>
                  </a:moveTo>
                  <a:lnTo>
                    <a:pt x="1346172" y="0"/>
                  </a:lnTo>
                  <a:lnTo>
                    <a:pt x="1346172" y="1883956"/>
                  </a:lnTo>
                  <a:lnTo>
                    <a:pt x="0" y="1883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28" name="TextBox 27">
              <a:extLst>
                <a:ext uri="{FF2B5EF4-FFF2-40B4-BE49-F238E27FC236}">
                  <a16:creationId xmlns:a16="http://schemas.microsoft.com/office/drawing/2014/main" id="{4C4DF7D6-6654-A890-C819-661F8F34E0C9}"/>
                </a:ext>
              </a:extLst>
            </p:cNvPr>
            <p:cNvSpPr txBox="1"/>
            <p:nvPr/>
          </p:nvSpPr>
          <p:spPr>
            <a:xfrm>
              <a:off x="3529210" y="1685615"/>
              <a:ext cx="35744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D6B99"/>
                  </a:solidFill>
                  <a:effectLst/>
                  <a:uLnTx/>
                  <a:uFillTx/>
                  <a:latin typeface="Arial"/>
                  <a:ea typeface="+mn-ea"/>
                  <a:cs typeface="+mn-cs"/>
                </a:rPr>
                <a:t>Trainee selects one learning goal</a:t>
              </a:r>
              <a:endParaRPr kumimoji="0" lang="en-AU" sz="1800" b="0" i="0" u="none" strike="noStrike" kern="1200" cap="none" spc="0" normalizeH="0" baseline="0" noProof="0">
                <a:ln>
                  <a:noFill/>
                </a:ln>
                <a:solidFill>
                  <a:srgbClr val="3D6B99"/>
                </a:solidFill>
                <a:effectLst/>
                <a:uLnTx/>
                <a:uFillTx/>
                <a:latin typeface="Arial"/>
                <a:ea typeface="+mn-ea"/>
                <a:cs typeface="+mn-cs"/>
              </a:endParaRPr>
            </a:p>
          </p:txBody>
        </p:sp>
        <p:cxnSp>
          <p:nvCxnSpPr>
            <p:cNvPr id="37" name="Straight Arrow Connector 36">
              <a:extLst>
                <a:ext uri="{FF2B5EF4-FFF2-40B4-BE49-F238E27FC236}">
                  <a16:creationId xmlns:a16="http://schemas.microsoft.com/office/drawing/2014/main" id="{2EB7FBFB-745D-611B-1ABA-947C4D10C45C}"/>
                </a:ext>
              </a:extLst>
            </p:cNvPr>
            <p:cNvCxnSpPr>
              <a:cxnSpLocks/>
            </p:cNvCxnSpPr>
            <p:nvPr/>
          </p:nvCxnSpPr>
          <p:spPr>
            <a:xfrm>
              <a:off x="5819184" y="2798054"/>
              <a:ext cx="856530" cy="434862"/>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7" name="Freeform 9">
              <a:extLst>
                <a:ext uri="{FF2B5EF4-FFF2-40B4-BE49-F238E27FC236}">
                  <a16:creationId xmlns:a16="http://schemas.microsoft.com/office/drawing/2014/main" id="{6AC23B1B-0A28-0C00-6BC9-2B7C45230E50}"/>
                </a:ext>
              </a:extLst>
            </p:cNvPr>
            <p:cNvSpPr/>
            <p:nvPr/>
          </p:nvSpPr>
          <p:spPr>
            <a:xfrm>
              <a:off x="4417986" y="2181851"/>
              <a:ext cx="967040" cy="1319084"/>
            </a:xfrm>
            <a:custGeom>
              <a:avLst/>
              <a:gdLst/>
              <a:ahLst/>
              <a:cxnLst/>
              <a:rect l="l" t="t" r="r" b="b"/>
              <a:pathLst>
                <a:path w="970861" h="3016798">
                  <a:moveTo>
                    <a:pt x="0" y="0"/>
                  </a:moveTo>
                  <a:lnTo>
                    <a:pt x="970861" y="0"/>
                  </a:lnTo>
                  <a:lnTo>
                    <a:pt x="970861" y="3016799"/>
                  </a:lnTo>
                  <a:lnTo>
                    <a:pt x="0" y="3016799"/>
                  </a:lnTo>
                  <a:lnTo>
                    <a:pt x="0" y="0"/>
                  </a:lnTo>
                  <a:close/>
                </a:path>
              </a:pathLst>
            </a:custGeom>
            <a:blipFill>
              <a:blip r:embed="rId5">
                <a:extLst>
                  <a:ext uri="{96DAC541-7B7A-43D3-8B79-37D633B846F1}">
                    <asvg:svgBlip xmlns:asvg="http://schemas.microsoft.com/office/drawing/2016/SVG/main" r:embed="rId6"/>
                  </a:ext>
                </a:extLst>
              </a:blip>
              <a:stretch>
                <a:fillRect t="-1" r="-15690" b="-13398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3D70BBDE-A1B0-C1C3-237E-946587604F6A}"/>
              </a:ext>
            </a:extLst>
          </p:cNvPr>
          <p:cNvGrpSpPr/>
          <p:nvPr/>
        </p:nvGrpSpPr>
        <p:grpSpPr>
          <a:xfrm>
            <a:off x="7484672" y="2650661"/>
            <a:ext cx="4455755" cy="2281778"/>
            <a:chOff x="5784344" y="2557961"/>
            <a:chExt cx="4054105" cy="2281778"/>
          </a:xfrm>
        </p:grpSpPr>
        <p:cxnSp>
          <p:nvCxnSpPr>
            <p:cNvPr id="51" name="Straight Arrow Connector 50">
              <a:extLst>
                <a:ext uri="{FF2B5EF4-FFF2-40B4-BE49-F238E27FC236}">
                  <a16:creationId xmlns:a16="http://schemas.microsoft.com/office/drawing/2014/main" id="{926321FD-3757-2BD8-82E4-E7E53C2780AD}"/>
                </a:ext>
              </a:extLst>
            </p:cNvPr>
            <p:cNvCxnSpPr/>
            <p:nvPr/>
          </p:nvCxnSpPr>
          <p:spPr>
            <a:xfrm>
              <a:off x="8145009" y="4524401"/>
              <a:ext cx="395024"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B6B29A8C-9F75-368E-EF85-63C0207D72C1}"/>
                </a:ext>
              </a:extLst>
            </p:cNvPr>
            <p:cNvCxnSpPr/>
            <p:nvPr/>
          </p:nvCxnSpPr>
          <p:spPr>
            <a:xfrm>
              <a:off x="8146543" y="2813115"/>
              <a:ext cx="395024"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53" name="Group 52">
              <a:extLst>
                <a:ext uri="{FF2B5EF4-FFF2-40B4-BE49-F238E27FC236}">
                  <a16:creationId xmlns:a16="http://schemas.microsoft.com/office/drawing/2014/main" id="{13D0869F-BD92-CEF9-009C-3FD9A6CF91FB}"/>
                </a:ext>
              </a:extLst>
            </p:cNvPr>
            <p:cNvGrpSpPr/>
            <p:nvPr/>
          </p:nvGrpSpPr>
          <p:grpSpPr>
            <a:xfrm>
              <a:off x="8630872" y="3179630"/>
              <a:ext cx="1207577" cy="1038440"/>
              <a:chOff x="7448995" y="3374524"/>
              <a:chExt cx="988102" cy="807267"/>
            </a:xfrm>
          </p:grpSpPr>
          <p:sp>
            <p:nvSpPr>
              <p:cNvPr id="62" name="Freeform 4">
                <a:extLst>
                  <a:ext uri="{FF2B5EF4-FFF2-40B4-BE49-F238E27FC236}">
                    <a16:creationId xmlns:a16="http://schemas.microsoft.com/office/drawing/2014/main" id="{274C2AE8-A45E-22AF-8028-B23B3F228EBE}"/>
                  </a:ext>
                </a:extLst>
              </p:cNvPr>
              <p:cNvSpPr/>
              <p:nvPr/>
            </p:nvSpPr>
            <p:spPr>
              <a:xfrm>
                <a:off x="7448995" y="3374524"/>
                <a:ext cx="988102" cy="807267"/>
              </a:xfrm>
              <a:custGeom>
                <a:avLst/>
                <a:gdLst/>
                <a:ahLst/>
                <a:cxnLst/>
                <a:rect l="l" t="t" r="r" b="b"/>
                <a:pathLst>
                  <a:path w="3535799" h="2926080">
                    <a:moveTo>
                      <a:pt x="0" y="0"/>
                    </a:moveTo>
                    <a:lnTo>
                      <a:pt x="3535799" y="0"/>
                    </a:lnTo>
                    <a:lnTo>
                      <a:pt x="3535799" y="2926080"/>
                    </a:lnTo>
                    <a:lnTo>
                      <a:pt x="0" y="29260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C180B74D-D9A5-B76F-01C9-080A5203D192}"/>
                  </a:ext>
                </a:extLst>
              </p:cNvPr>
              <p:cNvSpPr/>
              <p:nvPr/>
            </p:nvSpPr>
            <p:spPr>
              <a:xfrm>
                <a:off x="7478333" y="3428999"/>
                <a:ext cx="909577" cy="4852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solidFill>
                      <a:prstClr val="white"/>
                    </a:solidFill>
                  </a:ln>
                  <a:solidFill>
                    <a:srgbClr val="000000"/>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F4A5D49D-1492-7746-D4A6-E77C7F33DA3E}"/>
                </a:ext>
              </a:extLst>
            </p:cNvPr>
            <p:cNvGrpSpPr/>
            <p:nvPr/>
          </p:nvGrpSpPr>
          <p:grpSpPr>
            <a:xfrm>
              <a:off x="5784344" y="2557961"/>
              <a:ext cx="2362201" cy="2281778"/>
              <a:chOff x="5784344" y="2557961"/>
              <a:chExt cx="2362201" cy="2281778"/>
            </a:xfrm>
          </p:grpSpPr>
          <p:grpSp>
            <p:nvGrpSpPr>
              <p:cNvPr id="55" name="Group 54">
                <a:extLst>
                  <a:ext uri="{FF2B5EF4-FFF2-40B4-BE49-F238E27FC236}">
                    <a16:creationId xmlns:a16="http://schemas.microsoft.com/office/drawing/2014/main" id="{E9037DFC-2A85-5FCD-A6C0-020A68724EF3}"/>
                  </a:ext>
                </a:extLst>
              </p:cNvPr>
              <p:cNvGrpSpPr/>
              <p:nvPr/>
            </p:nvGrpSpPr>
            <p:grpSpPr>
              <a:xfrm>
                <a:off x="5784344" y="2557961"/>
                <a:ext cx="2362201" cy="2281778"/>
                <a:chOff x="4477438" y="2557959"/>
                <a:chExt cx="2362200" cy="2281779"/>
              </a:xfrm>
            </p:grpSpPr>
            <p:grpSp>
              <p:nvGrpSpPr>
                <p:cNvPr id="58" name="Group 57">
                  <a:extLst>
                    <a:ext uri="{FF2B5EF4-FFF2-40B4-BE49-F238E27FC236}">
                      <a16:creationId xmlns:a16="http://schemas.microsoft.com/office/drawing/2014/main" id="{A760EB91-EA84-EABE-C9A5-53F488F2C9E8}"/>
                    </a:ext>
                  </a:extLst>
                </p:cNvPr>
                <p:cNvGrpSpPr/>
                <p:nvPr/>
              </p:nvGrpSpPr>
              <p:grpSpPr>
                <a:xfrm>
                  <a:off x="4477438" y="2557959"/>
                  <a:ext cx="2362200" cy="2281779"/>
                  <a:chOff x="5991225" y="2511949"/>
                  <a:chExt cx="2362200" cy="2281779"/>
                </a:xfrm>
              </p:grpSpPr>
              <p:sp>
                <p:nvSpPr>
                  <p:cNvPr id="60" name="Rectangle: Rounded Corners 59">
                    <a:extLst>
                      <a:ext uri="{FF2B5EF4-FFF2-40B4-BE49-F238E27FC236}">
                        <a16:creationId xmlns:a16="http://schemas.microsoft.com/office/drawing/2014/main" id="{07C0CA62-1599-70A0-50BD-082EA4609070}"/>
                      </a:ext>
                    </a:extLst>
                  </p:cNvPr>
                  <p:cNvSpPr/>
                  <p:nvPr/>
                </p:nvSpPr>
                <p:spPr>
                  <a:xfrm>
                    <a:off x="5991225" y="2511949"/>
                    <a:ext cx="2362200" cy="2281779"/>
                  </a:xfrm>
                  <a:prstGeom prst="roundRect">
                    <a:avLst/>
                  </a:prstGeom>
                  <a:solidFill>
                    <a:schemeClr val="bg1"/>
                  </a:solidFill>
                  <a:ln>
                    <a:solidFill>
                      <a:srgbClr val="CD941B"/>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a:extLst>
                      <a:ext uri="{FF2B5EF4-FFF2-40B4-BE49-F238E27FC236}">
                        <a16:creationId xmlns:a16="http://schemas.microsoft.com/office/drawing/2014/main" id="{FED28944-FB08-8467-0EAA-B60FDC3E9A00}"/>
                      </a:ext>
                    </a:extLst>
                  </p:cNvPr>
                  <p:cNvSpPr txBox="1"/>
                  <p:nvPr/>
                </p:nvSpPr>
                <p:spPr>
                  <a:xfrm>
                    <a:off x="6448657" y="4021531"/>
                    <a:ext cx="1447336" cy="594895"/>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3A440"/>
                        </a:solidFill>
                        <a:effectLst/>
                        <a:uLnTx/>
                        <a:uFillTx/>
                        <a:latin typeface="Arial"/>
                        <a:ea typeface="+mn-ea"/>
                        <a:cs typeface="+mn-cs"/>
                      </a:rPr>
                      <a:t>Observation encounter</a:t>
                    </a:r>
                    <a:endParaRPr kumimoji="0" lang="en-AU" sz="1800" b="0" i="0" u="none" strike="noStrike" kern="1200" cap="none" spc="0" normalizeH="0" baseline="0" noProof="0">
                      <a:ln>
                        <a:noFill/>
                      </a:ln>
                      <a:solidFill>
                        <a:srgbClr val="D3A440"/>
                      </a:solidFill>
                      <a:effectLst/>
                      <a:uLnTx/>
                      <a:uFillTx/>
                      <a:latin typeface="Arial"/>
                      <a:ea typeface="+mn-ea"/>
                      <a:cs typeface="Arial"/>
                    </a:endParaRPr>
                  </a:p>
                </p:txBody>
              </p:sp>
            </p:grpSp>
            <p:sp>
              <p:nvSpPr>
                <p:cNvPr id="59" name="Freeform 2">
                  <a:extLst>
                    <a:ext uri="{FF2B5EF4-FFF2-40B4-BE49-F238E27FC236}">
                      <a16:creationId xmlns:a16="http://schemas.microsoft.com/office/drawing/2014/main" id="{23507F3E-D02B-79A9-8066-DAEACB76365B}"/>
                    </a:ext>
                  </a:extLst>
                </p:cNvPr>
                <p:cNvSpPr/>
                <p:nvPr/>
              </p:nvSpPr>
              <p:spPr>
                <a:xfrm>
                  <a:off x="5224017" y="3305596"/>
                  <a:ext cx="724380" cy="544199"/>
                </a:xfrm>
                <a:custGeom>
                  <a:avLst/>
                  <a:gdLst/>
                  <a:ahLst/>
                  <a:cxnLst/>
                  <a:rect l="l" t="t" r="r" b="b"/>
                  <a:pathLst>
                    <a:path w="2185879" h="1713182">
                      <a:moveTo>
                        <a:pt x="0" y="0"/>
                      </a:moveTo>
                      <a:lnTo>
                        <a:pt x="2185878" y="0"/>
                      </a:lnTo>
                      <a:lnTo>
                        <a:pt x="2185878" y="1713182"/>
                      </a:lnTo>
                      <a:lnTo>
                        <a:pt x="0" y="1713182"/>
                      </a:lnTo>
                      <a:lnTo>
                        <a:pt x="0" y="0"/>
                      </a:lnTo>
                      <a:close/>
                    </a:path>
                  </a:pathLst>
                </a:custGeom>
                <a:blipFill>
                  <a:blip r:embed="rId9"/>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grpSp>
          <p:sp>
            <p:nvSpPr>
              <p:cNvPr id="56" name="Freeform 6">
                <a:extLst>
                  <a:ext uri="{FF2B5EF4-FFF2-40B4-BE49-F238E27FC236}">
                    <a16:creationId xmlns:a16="http://schemas.microsoft.com/office/drawing/2014/main" id="{CB66115A-40AA-6E82-1FD1-BD7398CF80F2}"/>
                  </a:ext>
                </a:extLst>
              </p:cNvPr>
              <p:cNvSpPr/>
              <p:nvPr/>
            </p:nvSpPr>
            <p:spPr>
              <a:xfrm>
                <a:off x="7498837" y="3063965"/>
                <a:ext cx="565007" cy="806580"/>
              </a:xfrm>
              <a:custGeom>
                <a:avLst/>
                <a:gdLst/>
                <a:ahLst/>
                <a:cxnLst/>
                <a:rect l="l" t="t" r="r" b="b"/>
                <a:pathLst>
                  <a:path w="1346172" h="1883956">
                    <a:moveTo>
                      <a:pt x="0" y="0"/>
                    </a:moveTo>
                    <a:lnTo>
                      <a:pt x="1346172" y="0"/>
                    </a:lnTo>
                    <a:lnTo>
                      <a:pt x="1346172" y="1883956"/>
                    </a:lnTo>
                    <a:lnTo>
                      <a:pt x="0" y="18839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57" name="Freeform 9">
                <a:extLst>
                  <a:ext uri="{FF2B5EF4-FFF2-40B4-BE49-F238E27FC236}">
                    <a16:creationId xmlns:a16="http://schemas.microsoft.com/office/drawing/2014/main" id="{B396B152-B8BC-63DA-90E8-EE07D0F212E3}"/>
                  </a:ext>
                </a:extLst>
              </p:cNvPr>
              <p:cNvSpPr/>
              <p:nvPr/>
            </p:nvSpPr>
            <p:spPr>
              <a:xfrm>
                <a:off x="5943215" y="3215395"/>
                <a:ext cx="502276" cy="638471"/>
              </a:xfrm>
              <a:custGeom>
                <a:avLst/>
                <a:gdLst/>
                <a:ahLst/>
                <a:cxnLst/>
                <a:rect l="l" t="t" r="r" b="b"/>
                <a:pathLst>
                  <a:path w="970861" h="3016798">
                    <a:moveTo>
                      <a:pt x="0" y="0"/>
                    </a:moveTo>
                    <a:lnTo>
                      <a:pt x="970861" y="0"/>
                    </a:lnTo>
                    <a:lnTo>
                      <a:pt x="970861" y="3016799"/>
                    </a:lnTo>
                    <a:lnTo>
                      <a:pt x="0" y="3016799"/>
                    </a:lnTo>
                    <a:lnTo>
                      <a:pt x="0" y="0"/>
                    </a:lnTo>
                    <a:close/>
                  </a:path>
                </a:pathLst>
              </a:custGeom>
              <a:blipFill>
                <a:blip r:embed="rId5">
                  <a:extLst>
                    <a:ext uri="{96DAC541-7B7A-43D3-8B79-37D633B846F1}">
                      <asvg:svgBlip xmlns:asvg="http://schemas.microsoft.com/office/drawing/2016/SVG/main" r:embed="rId6"/>
                    </a:ext>
                  </a:extLst>
                </a:blip>
                <a:stretch>
                  <a:fillRect t="-1" r="-15690" b="-13398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grpSp>
      </p:grpSp>
      <p:sp>
        <p:nvSpPr>
          <p:cNvPr id="64" name="TextBox 63">
            <a:extLst>
              <a:ext uri="{FF2B5EF4-FFF2-40B4-BE49-F238E27FC236}">
                <a16:creationId xmlns:a16="http://schemas.microsoft.com/office/drawing/2014/main" id="{4BE6FAE5-0F8C-F28D-8485-E803899BB1B4}"/>
              </a:ext>
            </a:extLst>
          </p:cNvPr>
          <p:cNvSpPr txBox="1"/>
          <p:nvPr/>
        </p:nvSpPr>
        <p:spPr>
          <a:xfrm>
            <a:off x="10699342" y="3469868"/>
            <a:ext cx="1179093"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3A440"/>
                </a:solidFill>
                <a:effectLst/>
                <a:uLnTx/>
                <a:uFillTx/>
                <a:latin typeface="Arial"/>
                <a:ea typeface="+mn-ea"/>
                <a:cs typeface="+mn-cs"/>
              </a:rPr>
              <a:t>TMP*</a:t>
            </a:r>
          </a:p>
        </p:txBody>
      </p:sp>
      <p:sp>
        <p:nvSpPr>
          <p:cNvPr id="70" name="Title 6">
            <a:extLst>
              <a:ext uri="{FF2B5EF4-FFF2-40B4-BE49-F238E27FC236}">
                <a16:creationId xmlns:a16="http://schemas.microsoft.com/office/drawing/2014/main" id="{7B6162AF-67A4-DE06-E149-A9F7ADE30D71}"/>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84967"/>
                </a:solidFill>
                <a:effectLst/>
                <a:uLnTx/>
                <a:uFillTx/>
                <a:latin typeface="Georgia"/>
                <a:ea typeface="+mj-ea"/>
                <a:cs typeface="+mj-cs"/>
              </a:rPr>
              <a:t>Observation capture workflow</a:t>
            </a:r>
            <a:endParaRPr kumimoji="0" lang="en-AU" sz="36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Straight Connector 2">
            <a:extLst>
              <a:ext uri="{FF2B5EF4-FFF2-40B4-BE49-F238E27FC236}">
                <a16:creationId xmlns:a16="http://schemas.microsoft.com/office/drawing/2014/main" id="{9C85B1F8-201C-865B-BF69-8205F1499C3F}"/>
              </a:ext>
            </a:extLst>
          </p:cNvPr>
          <p:cNvSpPr/>
          <p:nvPr/>
        </p:nvSpPr>
        <p:spPr>
          <a:xfrm flipV="1">
            <a:off x="844153" y="12811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1" i="0" u="none" strike="noStrike" kern="1200" cap="none" spc="0" normalizeH="0" baseline="0" noProof="0">
              <a:ln>
                <a:noFill/>
              </a:ln>
              <a:solidFill>
                <a:prstClr val="white"/>
              </a:solidFill>
              <a:effectLst/>
              <a:uLnTx/>
              <a:uFillTx/>
              <a:latin typeface="Arial"/>
              <a:ea typeface="+mn-ea"/>
              <a:cs typeface="+mn-cs"/>
            </a:endParaRPr>
          </a:p>
        </p:txBody>
      </p:sp>
      <p:sp>
        <p:nvSpPr>
          <p:cNvPr id="69" name="Straight Connector 68">
            <a:extLst>
              <a:ext uri="{FF2B5EF4-FFF2-40B4-BE49-F238E27FC236}">
                <a16:creationId xmlns:a16="http://schemas.microsoft.com/office/drawing/2014/main" id="{C3EAE4B4-C926-B666-E0A0-C468E5DD3B07}"/>
              </a:ext>
            </a:extLst>
          </p:cNvPr>
          <p:cNvSpPr/>
          <p:nvPr/>
        </p:nvSpPr>
        <p:spPr>
          <a:xfrm flipV="1">
            <a:off x="771044" y="3232916"/>
            <a:ext cx="1505047" cy="0"/>
          </a:xfrm>
          <a:prstGeom prst="line">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Straight Connector 4">
            <a:extLst>
              <a:ext uri="{FF2B5EF4-FFF2-40B4-BE49-F238E27FC236}">
                <a16:creationId xmlns:a16="http://schemas.microsoft.com/office/drawing/2014/main" id="{9BFB4AB8-DF6C-BEB2-9706-17343BC16A01}"/>
              </a:ext>
            </a:extLst>
          </p:cNvPr>
          <p:cNvSpPr/>
          <p:nvPr/>
        </p:nvSpPr>
        <p:spPr>
          <a:xfrm flipV="1">
            <a:off x="771044" y="4111360"/>
            <a:ext cx="1505047" cy="0"/>
          </a:xfrm>
          <a:prstGeom prst="line">
            <a:avLst/>
          </a:prstGeom>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Box 10">
            <a:extLst>
              <a:ext uri="{FF2B5EF4-FFF2-40B4-BE49-F238E27FC236}">
                <a16:creationId xmlns:a16="http://schemas.microsoft.com/office/drawing/2014/main" id="{79C8925F-066C-265B-BDD7-B3EC7DE7E7C9}"/>
              </a:ext>
            </a:extLst>
          </p:cNvPr>
          <p:cNvSpPr txBox="1"/>
          <p:nvPr/>
        </p:nvSpPr>
        <p:spPr>
          <a:xfrm>
            <a:off x="151967" y="6218950"/>
            <a:ext cx="3489304"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433E35"/>
                </a:solidFill>
                <a:effectLst/>
                <a:uLnTx/>
                <a:uFillTx/>
                <a:latin typeface="Arial"/>
                <a:ea typeface="+mn-ea"/>
                <a:cs typeface="+mn-cs"/>
              </a:rPr>
              <a:t>*</a:t>
            </a:r>
            <a:r>
              <a:rPr kumimoji="0" lang="en-US" sz="900" b="0" i="1" u="none" strike="noStrike" kern="1200" cap="none" spc="0" normalizeH="0" baseline="0" noProof="0">
                <a:ln>
                  <a:noFill/>
                </a:ln>
                <a:solidFill>
                  <a:srgbClr val="433E35"/>
                </a:solidFill>
                <a:effectLst/>
                <a:uLnTx/>
                <a:uFillTx/>
                <a:latin typeface="Arial"/>
                <a:ea typeface="+mn-ea"/>
                <a:cs typeface="+mn-cs"/>
              </a:rPr>
              <a:t>This can be done via one login/one moment or can be completed separately at later times.</a:t>
            </a:r>
            <a:endParaRPr kumimoji="0" lang="en-US" sz="900" b="0" i="0" u="none" strike="noStrike" kern="1200" cap="none" spc="0" normalizeH="0" baseline="0" noProof="0">
              <a:ln>
                <a:noFill/>
              </a:ln>
              <a:solidFill>
                <a:srgbClr val="433E35"/>
              </a:solidFill>
              <a:effectLst/>
              <a:uLnTx/>
              <a:uFillTx/>
              <a:latin typeface="Arial"/>
              <a:ea typeface="+mn-ea"/>
              <a:cs typeface="+mn-cs"/>
            </a:endParaRPr>
          </a:p>
        </p:txBody>
      </p:sp>
      <p:sp>
        <p:nvSpPr>
          <p:cNvPr id="4" name="TextBox 3">
            <a:extLst>
              <a:ext uri="{FF2B5EF4-FFF2-40B4-BE49-F238E27FC236}">
                <a16:creationId xmlns:a16="http://schemas.microsoft.com/office/drawing/2014/main" id="{B8A86250-99CE-7634-9452-2C5524B13542}"/>
              </a:ext>
            </a:extLst>
          </p:cNvPr>
          <p:cNvSpPr txBox="1"/>
          <p:nvPr/>
        </p:nvSpPr>
        <p:spPr>
          <a:xfrm>
            <a:off x="93884" y="1863790"/>
            <a:ext cx="3735193" cy="550920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433E35"/>
                </a:solidFill>
                <a:effectLst/>
                <a:uLnTx/>
                <a:uFillTx/>
                <a:latin typeface="Arial"/>
                <a:ea typeface="+mn-ea"/>
                <a:cs typeface="+mn-cs"/>
              </a:rPr>
              <a:t>Either trainee or assessor initiates the observation capture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433E35"/>
                </a:solidFill>
                <a:effectLst/>
                <a:uLnTx/>
                <a:uFillTx/>
                <a:latin typeface="Arial"/>
                <a:ea typeface="+mn-ea"/>
                <a:cs typeface="+mn-cs"/>
              </a:rPr>
              <a:t>Assessor observes trainee performing a task</a:t>
            </a:r>
            <a:endParaRPr lang="en-US" sz="1600" b="0" i="0" u="none" strike="noStrike" kern="1200" cap="none" spc="0" normalizeH="0" baseline="0" noProof="0" dirty="0">
              <a:ln>
                <a:noFill/>
              </a:ln>
              <a:solidFill>
                <a:srgbClr val="433E35"/>
              </a:solidFill>
              <a:effectLst/>
              <a:uLnTx/>
              <a:uFillTx/>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433E35"/>
                </a:solidFill>
                <a:effectLst/>
                <a:uLnTx/>
                <a:uFillTx/>
                <a:latin typeface="Arial"/>
                <a:ea typeface="+mn-ea"/>
                <a:cs typeface="+mn-cs"/>
              </a:rPr>
              <a:t>Trainee and assessor fill out the form. This can be completed in one login</a:t>
            </a:r>
            <a:r>
              <a:rPr lang="en-US" sz="1600" dirty="0">
                <a:solidFill>
                  <a:srgbClr val="433E35"/>
                </a:solidFill>
                <a:latin typeface="Arial"/>
              </a:rPr>
              <a:t>.</a:t>
            </a:r>
            <a:endParaRPr lang="en-US" sz="1600" b="0" i="0" u="none" strike="noStrike" kern="1200" cap="none" spc="0" normalizeH="0" baseline="0" noProof="0" dirty="0">
              <a:ln>
                <a:noFill/>
              </a:ln>
              <a:solidFill>
                <a:srgbClr val="433E35"/>
              </a:solidFill>
              <a:effectLst/>
              <a:uLnTx/>
              <a:uFillTx/>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433E35"/>
              </a:solidFill>
              <a:effectLst/>
              <a:uLnTx/>
              <a:uFillTx/>
              <a:latin typeface="Arial"/>
              <a:ea typeface="+mn-ea"/>
              <a:cs typeface="+mn-cs"/>
            </a:endParaRPr>
          </a:p>
          <a:p>
            <a:pPr marL="342900" indent="-342900">
              <a:buFontTx/>
              <a:buAutoNum type="arabicPeriod"/>
              <a:defRPr/>
            </a:pPr>
            <a:r>
              <a:rPr kumimoji="0" lang="en-US" sz="1600" b="0" i="0" u="none" strike="noStrike" kern="1200" cap="none" spc="0" normalizeH="0" baseline="0" noProof="0" dirty="0">
                <a:ln>
                  <a:noFill/>
                </a:ln>
                <a:solidFill>
                  <a:srgbClr val="433E35"/>
                </a:solidFill>
                <a:effectLst/>
                <a:uLnTx/>
                <a:uFillTx/>
                <a:latin typeface="Arial"/>
                <a:ea typeface="+mn-ea"/>
                <a:cs typeface="+mn-cs"/>
              </a:rPr>
              <a:t>If the trainee initiates </a:t>
            </a:r>
            <a:r>
              <a:rPr kumimoji="0" lang="en-US" sz="1600" b="0" i="0" u="none" strike="noStrike" kern="1200" cap="none" spc="0" normalizeH="0" baseline="0" noProof="0" dirty="0">
                <a:ln>
                  <a:noFill/>
                </a:ln>
                <a:solidFill>
                  <a:srgbClr val="433E35"/>
                </a:solidFill>
                <a:effectLst/>
                <a:uLnTx/>
                <a:uFillTx/>
                <a:latin typeface="Arial"/>
                <a:ea typeface="+mn-ea"/>
                <a:cs typeface="+mn-cs"/>
                <a:sym typeface="Wingdings" panose="05000000000000000000" pitchFamily="2" charset="2"/>
              </a:rPr>
              <a:t> assessor verifies in TMP</a:t>
            </a:r>
            <a:br>
              <a:rPr lang="en-US" sz="1600" dirty="0">
                <a:solidFill>
                  <a:srgbClr val="433E35"/>
                </a:solidFill>
                <a:latin typeface="Arial"/>
                <a:cs typeface="Arial"/>
              </a:rPr>
            </a:br>
            <a:br>
              <a:rPr lang="en-US" sz="1600" dirty="0">
                <a:cs typeface="Arial"/>
              </a:rPr>
            </a:br>
            <a:r>
              <a:rPr lang="en-US" sz="1600" dirty="0">
                <a:cs typeface="Arial"/>
              </a:rPr>
              <a:t>If assessor initiates </a:t>
            </a:r>
            <a:r>
              <a:rPr lang="en-US" sz="1600" dirty="0">
                <a:cs typeface="Arial"/>
                <a:sym typeface="Wingdings" panose="05000000000000000000" pitchFamily="2" charset="2"/>
              </a:rPr>
              <a:t></a:t>
            </a:r>
            <a:r>
              <a:rPr lang="en-US" sz="1600" dirty="0">
                <a:cs typeface="Arial"/>
              </a:rPr>
              <a:t> trainee reflects in TMP</a:t>
            </a:r>
          </a:p>
          <a:p>
            <a:pPr marL="342900" marR="0" lvl="0" indent="-342900" algn="l" defTabSz="914400">
              <a:lnSpc>
                <a:spcPct val="100000"/>
              </a:lnSpc>
              <a:spcBef>
                <a:spcPts val="0"/>
              </a:spcBef>
              <a:spcAft>
                <a:spcPts val="0"/>
              </a:spcAft>
              <a:buClrTx/>
              <a:buSzTx/>
              <a:buFontTx/>
              <a:buAutoNum type="arabicPeriod"/>
              <a:tabLst/>
              <a:defRPr/>
            </a:pPr>
            <a:endParaRPr lang="en-US" sz="1600" b="0" i="0" u="none" strike="noStrike" kern="1200" cap="none" spc="0" normalizeH="0" baseline="0" noProof="0" dirty="0">
              <a:ln>
                <a:noFill/>
              </a:ln>
              <a:solidFill>
                <a:srgbClr val="433E35"/>
              </a:solidFill>
              <a:effectLst/>
              <a:uLnTx/>
              <a:uFillTx/>
              <a:latin typeface="Arial"/>
              <a:cs typeface="Arial"/>
            </a:endParaRPr>
          </a:p>
          <a:p>
            <a:pPr marL="342900" indent="-342900">
              <a:buFontTx/>
              <a:buAutoNum type="arabicPeriod"/>
              <a:defRPr/>
            </a:pPr>
            <a:endParaRPr lang="en-US" sz="1600" dirty="0">
              <a:solidFill>
                <a:srgbClr val="433E35"/>
              </a:solidFill>
              <a:latin typeface="Arial"/>
              <a:cs typeface="Arial"/>
            </a:endParaRPr>
          </a:p>
          <a:p>
            <a:pPr>
              <a:defRPr/>
            </a:pPr>
            <a:endParaRPr lang="en-US" sz="1600" dirty="0">
              <a:cs typeface="Arial"/>
            </a:endParaRPr>
          </a:p>
          <a:p>
            <a:pPr marL="342900" indent="-342900">
              <a:buFont typeface="Georgia"/>
              <a:buAutoNum type="arabicPeriod"/>
              <a:defRPr/>
            </a:pPr>
            <a:endParaRPr lang="en-US" sz="1600" dirty="0">
              <a:solidFill>
                <a:srgbClr val="433E35"/>
              </a:solidFill>
              <a:latin typeface="Arial"/>
              <a:sym typeface="Wingdings" panose="05000000000000000000" pitchFamily="2" charset="2"/>
            </a:endParaRPr>
          </a:p>
          <a:p>
            <a:pPr>
              <a:defRPr/>
            </a:pPr>
            <a:r>
              <a:rPr lang="en-US" sz="1600" dirty="0">
                <a:solidFill>
                  <a:srgbClr val="433E35"/>
                </a:solidFill>
                <a:latin typeface="Arial"/>
                <a:sym typeface="Wingdings" panose="05000000000000000000" pitchFamily="2" charset="2"/>
              </a:rPr>
              <a:t> </a:t>
            </a:r>
            <a:endParaRPr lang="en-US" sz="1600" b="0" i="0" u="none" strike="noStrike" kern="1200" cap="none" spc="0" normalizeH="0" baseline="0" noProof="0" dirty="0">
              <a:ln>
                <a:noFill/>
              </a:ln>
              <a:solidFill>
                <a:srgbClr val="433E35"/>
              </a:solidFill>
              <a:effectLst/>
              <a:uLnTx/>
              <a:uFillTx/>
              <a:latin typeface="Arial"/>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433E35"/>
              </a:solidFill>
              <a:effectLst/>
              <a:uLnTx/>
              <a:uFillTx/>
              <a:latin typeface="Arial"/>
              <a:ea typeface="+mn-ea"/>
              <a:cs typeface="+mn-cs"/>
            </a:endParaRPr>
          </a:p>
        </p:txBody>
      </p:sp>
    </p:spTree>
    <p:extLst>
      <p:ext uri="{BB962C8B-B14F-4D97-AF65-F5344CB8AC3E}">
        <p14:creationId xmlns:p14="http://schemas.microsoft.com/office/powerpoint/2010/main" val="2862363300"/>
      </p:ext>
    </p:extLst>
  </p:cSld>
  <p:clrMapOvr>
    <a:masterClrMapping/>
  </p:clrMapOvr>
  <mc:AlternateContent xmlns:mc="http://schemas.openxmlformats.org/markup-compatibility/2006" xmlns:p14="http://schemas.microsoft.com/office/powerpoint/2010/main">
    <mc:Choice Requires="p14">
      <p:transition spd="slow" p14:dur="2000" advTm="60322"/>
    </mc:Choice>
    <mc:Fallback xmlns="">
      <p:transition spd="slow" advTm="60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C708C-C028-57FF-AF3E-03DD178DD1CC}"/>
              </a:ext>
            </a:extLst>
          </p:cNvPr>
          <p:cNvSpPr txBox="1"/>
          <p:nvPr/>
        </p:nvSpPr>
        <p:spPr>
          <a:xfrm>
            <a:off x="1005598" y="1470957"/>
            <a:ext cx="1035447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Definition</a:t>
            </a:r>
            <a:r>
              <a:rPr kumimoji="0" lang="en-US" sz="1800" b="1" i="0" u="none" strike="noStrike" kern="1200" cap="none" spc="0" normalizeH="0" baseline="0" noProof="0" dirty="0">
                <a:ln>
                  <a:noFill/>
                </a:ln>
                <a:solidFill>
                  <a:srgbClr val="433E35"/>
                </a:solidFill>
                <a:effectLst/>
                <a:uLnTx/>
                <a:uFillTx/>
                <a:latin typeface="Arial"/>
                <a:ea typeface="+mn-ea"/>
                <a:cs typeface="+mn-cs"/>
              </a:rPr>
              <a:t>: </a:t>
            </a:r>
            <a:r>
              <a:rPr kumimoji="0" lang="en-US" sz="1800" b="0" i="0" u="none" strike="noStrike" kern="1200" cap="none" spc="0" normalizeH="0" baseline="0" noProof="0" dirty="0">
                <a:ln>
                  <a:noFill/>
                </a:ln>
                <a:solidFill>
                  <a:srgbClr val="433E35"/>
                </a:solidFill>
                <a:effectLst/>
                <a:uLnTx/>
                <a:uFillTx/>
                <a:latin typeface="Arial"/>
                <a:ea typeface="+mn-ea"/>
                <a:cs typeface="+mn-cs"/>
              </a:rPr>
              <a:t>A work-based assessment that involves a trainee capturing, and reflecting on, professional development activities, including evidence of work-based learning linked to specified learning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33E3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Purpose</a:t>
            </a:r>
            <a:r>
              <a:rPr kumimoji="0" lang="en-US" sz="1800" b="0" i="0" u="none" strike="noStrike" kern="1200" cap="none" spc="0" normalizeH="0" baseline="0" noProof="0" dirty="0">
                <a:ln>
                  <a:noFill/>
                </a:ln>
                <a:solidFill>
                  <a:srgbClr val="433E35"/>
                </a:solidFill>
                <a:effectLst/>
                <a:uLnTx/>
                <a:uFillTx/>
                <a:latin typeface="Arial"/>
                <a:ea typeface="+mn-ea"/>
                <a:cs typeface="+mn-cs"/>
              </a:rPr>
              <a:t>: To assist trainees to </a:t>
            </a:r>
            <a:r>
              <a:rPr kumimoji="0" lang="en-US" sz="1800" b="1" i="0" u="none" strike="noStrike" kern="1200" cap="none" spc="0" normalizeH="0" baseline="0" noProof="0" dirty="0">
                <a:ln>
                  <a:noFill/>
                </a:ln>
                <a:solidFill>
                  <a:srgbClr val="433E35"/>
                </a:solidFill>
                <a:effectLst/>
                <a:uLnTx/>
                <a:uFillTx/>
                <a:latin typeface="Arial"/>
                <a:ea typeface="+mn-ea"/>
                <a:cs typeface="+mn-cs"/>
              </a:rPr>
              <a:t>articulate and </a:t>
            </a:r>
            <a:r>
              <a:rPr kumimoji="0" lang="en-US" sz="1800" b="1" i="0" u="none" strike="noStrike" kern="1200" cap="none" spc="0" normalizeH="0" baseline="0" noProof="0" dirty="0" err="1">
                <a:ln>
                  <a:noFill/>
                </a:ln>
                <a:solidFill>
                  <a:srgbClr val="433E35"/>
                </a:solidFill>
                <a:effectLst/>
                <a:uLnTx/>
                <a:uFillTx/>
                <a:latin typeface="Arial"/>
                <a:ea typeface="+mn-ea"/>
                <a:cs typeface="+mn-cs"/>
              </a:rPr>
              <a:t>formalise</a:t>
            </a:r>
            <a:r>
              <a:rPr kumimoji="0" lang="en-US" sz="1800" b="1" i="0" u="none" strike="noStrike" kern="1200" cap="none" spc="0" normalizeH="0" baseline="0" noProof="0" dirty="0">
                <a:ln>
                  <a:noFill/>
                </a:ln>
                <a:solidFill>
                  <a:srgbClr val="433E35"/>
                </a:solidFill>
                <a:effectLst/>
                <a:uLnTx/>
                <a:uFillTx/>
                <a:latin typeface="Arial"/>
                <a:ea typeface="+mn-ea"/>
                <a:cs typeface="+mn-cs"/>
              </a:rPr>
              <a:t> their learning</a:t>
            </a:r>
            <a:r>
              <a:rPr kumimoji="0" lang="en-US" sz="1800" b="0" i="0" u="none" strike="noStrike" kern="1200" cap="none" spc="0" normalizeH="0" baseline="0" noProof="0" dirty="0">
                <a:ln>
                  <a:noFill/>
                </a:ln>
                <a:solidFill>
                  <a:srgbClr val="433E35"/>
                </a:solidFill>
                <a:effectLst/>
                <a:uLnTx/>
                <a:uFillTx/>
                <a:latin typeface="Arial"/>
                <a:ea typeface="+mn-ea"/>
                <a:cs typeface="+mn-cs"/>
              </a:rPr>
              <a:t> by reflecting on their experiences, encouraging critical thinking, linking these experiences to their learning goals, and supporting the development of professional knowledge and skills.</a:t>
            </a:r>
            <a:endParaRPr kumimoji="0" lang="en-AU" sz="1800" b="0" i="0" u="none" strike="noStrike" kern="1200" cap="none" spc="0" normalizeH="0" baseline="0" noProof="0" dirty="0">
              <a:ln>
                <a:noFill/>
              </a:ln>
              <a:solidFill>
                <a:srgbClr val="433E35"/>
              </a:solidFill>
              <a:effectLst/>
              <a:uLnTx/>
              <a:uFillTx/>
              <a:latin typeface="Arial"/>
              <a:ea typeface="+mn-ea"/>
              <a:cs typeface="+mn-cs"/>
            </a:endParaRPr>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capture</a:t>
            </a:r>
            <a:endParaRPr kumimoji="0" lang="en-AU" sz="36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reeform 2">
            <a:extLst>
              <a:ext uri="{FF2B5EF4-FFF2-40B4-BE49-F238E27FC236}">
                <a16:creationId xmlns:a16="http://schemas.microsoft.com/office/drawing/2014/main" id="{352F535C-0A9E-49CE-EECE-D032EFA922D7}"/>
              </a:ext>
            </a:extLst>
          </p:cNvPr>
          <p:cNvSpPr/>
          <p:nvPr/>
        </p:nvSpPr>
        <p:spPr>
          <a:xfrm>
            <a:off x="1894066" y="3815952"/>
            <a:ext cx="2732738" cy="2292833"/>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2" name="TextBox 1">
            <a:extLst>
              <a:ext uri="{FF2B5EF4-FFF2-40B4-BE49-F238E27FC236}">
                <a16:creationId xmlns:a16="http://schemas.microsoft.com/office/drawing/2014/main" id="{92B9F36F-9325-E781-5177-1ECD0678C1B0}"/>
              </a:ext>
            </a:extLst>
          </p:cNvPr>
          <p:cNvSpPr txBox="1"/>
          <p:nvPr/>
        </p:nvSpPr>
        <p:spPr>
          <a:xfrm>
            <a:off x="6270687" y="4030433"/>
            <a:ext cx="370157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84967"/>
                </a:solidFill>
                <a:effectLst/>
                <a:uLnTx/>
                <a:uFillTx/>
                <a:latin typeface="Arial"/>
                <a:ea typeface="+mn-ea"/>
                <a:cs typeface="+mn-cs"/>
              </a:rPr>
              <a:t>Types of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3E35"/>
                </a:solidFill>
                <a:effectLst/>
                <a:uLnTx/>
                <a:uFillTx/>
                <a:latin typeface="Arial"/>
                <a:ea typeface="+mn-ea"/>
                <a:cs typeface="+mn-cs"/>
              </a:rPr>
              <a:t>Clinical experiences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33E35"/>
                </a:solidFill>
                <a:effectLst/>
                <a:uLnTx/>
                <a:uFillTx/>
                <a:latin typeface="Arial"/>
                <a:ea typeface="+mn-ea"/>
                <a:cs typeface="+mn-cs"/>
              </a:rPr>
              <a:t>Courses and workshops</a:t>
            </a:r>
            <a:endParaRPr kumimoji="0" lang="en-AU" sz="1800" b="0" i="0" u="none" strike="noStrike" kern="1200" cap="none" spc="0" normalizeH="0" baseline="0" noProof="0" dirty="0">
              <a:ln>
                <a:noFill/>
              </a:ln>
              <a:solidFill>
                <a:srgbClr val="433E35"/>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433E35"/>
                </a:solidFill>
                <a:effectLst/>
                <a:uLnTx/>
                <a:uFillTx/>
                <a:latin typeface="Arial"/>
                <a:ea typeface="+mn-ea"/>
                <a:cs typeface="+mn-cs"/>
              </a:rPr>
              <a:t>Personal reflection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433E35"/>
                </a:solidFill>
                <a:effectLst/>
                <a:uLnTx/>
                <a:uFillTx/>
                <a:latin typeface="Arial"/>
                <a:ea typeface="+mn-ea"/>
                <a:cs typeface="+mn-cs"/>
              </a:rPr>
              <a:t>Readings and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433E35"/>
                </a:solidFill>
                <a:effectLst/>
                <a:uLnTx/>
                <a:uFillTx/>
                <a:latin typeface="Arial"/>
                <a:ea typeface="+mn-ea"/>
                <a:cs typeface="+mn-cs"/>
              </a:rPr>
              <a:t>Other learning experiences</a:t>
            </a:r>
            <a:endParaRPr kumimoji="0" lang="en-US" sz="1800" b="0" i="0" u="none" strike="noStrike" kern="1200" cap="none" spc="0" normalizeH="0" baseline="0" noProof="0" dirty="0">
              <a:ln>
                <a:noFill/>
              </a:ln>
              <a:solidFill>
                <a:srgbClr val="384967"/>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8697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traight Connector 68">
            <a:extLst>
              <a:ext uri="{FF2B5EF4-FFF2-40B4-BE49-F238E27FC236}">
                <a16:creationId xmlns:a16="http://schemas.microsoft.com/office/drawing/2014/main" id="{D1A523C7-3D7A-21E1-103C-A96E01000EE4}"/>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itle 6">
            <a:extLst>
              <a:ext uri="{FF2B5EF4-FFF2-40B4-BE49-F238E27FC236}">
                <a16:creationId xmlns:a16="http://schemas.microsoft.com/office/drawing/2014/main" id="{2BCDE8F1-9FF6-F10B-A242-6C265CB9FD5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Capture workflow</a:t>
            </a:r>
            <a:endParaRPr kumimoji="0" lang="en-AU" sz="36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7DC82324-2AF1-344A-CDE5-E17B4E395536}"/>
              </a:ext>
            </a:extLst>
          </p:cNvPr>
          <p:cNvSpPr txBox="1"/>
          <p:nvPr/>
        </p:nvSpPr>
        <p:spPr>
          <a:xfrm>
            <a:off x="8750775" y="5981146"/>
            <a:ext cx="274947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8FA1B1"/>
                </a:solidFill>
                <a:effectLst/>
                <a:uLnTx/>
                <a:uFillTx/>
                <a:latin typeface="Arial"/>
                <a:ea typeface="+mn-ea"/>
                <a:cs typeface="+mn-cs"/>
              </a:rPr>
              <a:t>Assessor provides feedback</a:t>
            </a:r>
            <a:endParaRPr kumimoji="0" lang="en-AU" sz="1600" b="0" i="0" u="none" strike="noStrike" kern="1200" cap="none" spc="0" normalizeH="0" baseline="0" noProof="0">
              <a:ln>
                <a:noFill/>
              </a:ln>
              <a:solidFill>
                <a:srgbClr val="8FA1B1"/>
              </a:solidFill>
              <a:effectLst/>
              <a:uLnTx/>
              <a:uFillTx/>
              <a:latin typeface="Arial"/>
              <a:ea typeface="+mn-ea"/>
              <a:cs typeface="+mn-cs"/>
            </a:endParaRPr>
          </a:p>
        </p:txBody>
      </p:sp>
      <p:sp>
        <p:nvSpPr>
          <p:cNvPr id="45" name="Rectangle: Rounded Corners 44">
            <a:extLst>
              <a:ext uri="{FF2B5EF4-FFF2-40B4-BE49-F238E27FC236}">
                <a16:creationId xmlns:a16="http://schemas.microsoft.com/office/drawing/2014/main" id="{01785C58-767D-7740-C131-0D6ABCA1BCF8}"/>
              </a:ext>
            </a:extLst>
          </p:cNvPr>
          <p:cNvSpPr/>
          <p:nvPr/>
        </p:nvSpPr>
        <p:spPr>
          <a:xfrm>
            <a:off x="3386094" y="4128418"/>
            <a:ext cx="8601490" cy="2247293"/>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a:ea typeface="+mn-ea"/>
              <a:cs typeface="+mn-cs"/>
            </a:endParaRPr>
          </a:p>
        </p:txBody>
      </p:sp>
      <p:sp>
        <p:nvSpPr>
          <p:cNvPr id="28" name="TextBox 27">
            <a:extLst>
              <a:ext uri="{FF2B5EF4-FFF2-40B4-BE49-F238E27FC236}">
                <a16:creationId xmlns:a16="http://schemas.microsoft.com/office/drawing/2014/main" id="{8C36ABD4-A11C-FA1B-6AB8-6975F826BB85}"/>
              </a:ext>
            </a:extLst>
          </p:cNvPr>
          <p:cNvSpPr txBox="1"/>
          <p:nvPr/>
        </p:nvSpPr>
        <p:spPr>
          <a:xfrm>
            <a:off x="3519921" y="1867002"/>
            <a:ext cx="53487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80BC7E"/>
                </a:solidFill>
                <a:effectLst/>
                <a:uLnTx/>
                <a:uFillTx/>
                <a:latin typeface="Arial"/>
                <a:ea typeface="+mn-ea"/>
                <a:cs typeface="+mn-cs"/>
              </a:rPr>
              <a:t>Trainee selects an activity related to one learning goal</a:t>
            </a:r>
            <a:endParaRPr kumimoji="0" lang="en-AU" sz="1600" b="0" i="0" u="none" strike="noStrike" kern="1200" cap="none" spc="0" normalizeH="0" baseline="0" noProof="0">
              <a:ln>
                <a:noFill/>
              </a:ln>
              <a:solidFill>
                <a:srgbClr val="80BC7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86EE27B0-4DC2-9D3E-0B0F-02F60B5D1792}"/>
              </a:ext>
            </a:extLst>
          </p:cNvPr>
          <p:cNvSpPr/>
          <p:nvPr/>
        </p:nvSpPr>
        <p:spPr>
          <a:xfrm>
            <a:off x="3345924" y="1683400"/>
            <a:ext cx="8641659" cy="2247289"/>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3D6B99"/>
              </a:solidFill>
              <a:effectLst/>
              <a:uLnTx/>
              <a:uFillTx/>
              <a:latin typeface="Arial"/>
              <a:ea typeface="+mn-ea"/>
              <a:cs typeface="+mn-cs"/>
            </a:endParaRPr>
          </a:p>
        </p:txBody>
      </p:sp>
      <p:cxnSp>
        <p:nvCxnSpPr>
          <p:cNvPr id="37" name="Straight Arrow Connector 36">
            <a:extLst>
              <a:ext uri="{FF2B5EF4-FFF2-40B4-BE49-F238E27FC236}">
                <a16:creationId xmlns:a16="http://schemas.microsoft.com/office/drawing/2014/main" id="{A3D053C9-353E-DFED-3DBB-F21F92AC852E}"/>
              </a:ext>
            </a:extLst>
          </p:cNvPr>
          <p:cNvCxnSpPr>
            <a:cxnSpLocks/>
          </p:cNvCxnSpPr>
          <p:nvPr/>
        </p:nvCxnSpPr>
        <p:spPr>
          <a:xfrm>
            <a:off x="4989129" y="2869164"/>
            <a:ext cx="873130" cy="394205"/>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DE33192D-C1A5-70C9-ED34-FAD3DCBF31E1}"/>
              </a:ext>
            </a:extLst>
          </p:cNvPr>
          <p:cNvSpPr txBox="1"/>
          <p:nvPr/>
        </p:nvSpPr>
        <p:spPr>
          <a:xfrm>
            <a:off x="9990037" y="4571786"/>
            <a:ext cx="2119809" cy="27900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srgbClr val="433E35"/>
              </a:solidFill>
              <a:effectLst/>
              <a:uLnTx/>
              <a:uFillTx/>
              <a:latin typeface="Arial"/>
              <a:ea typeface="+mn-ea"/>
              <a:cs typeface="+mn-cs"/>
            </a:endParaRPr>
          </a:p>
        </p:txBody>
      </p:sp>
      <p:cxnSp>
        <p:nvCxnSpPr>
          <p:cNvPr id="51" name="Straight Arrow Connector 50">
            <a:extLst>
              <a:ext uri="{FF2B5EF4-FFF2-40B4-BE49-F238E27FC236}">
                <a16:creationId xmlns:a16="http://schemas.microsoft.com/office/drawing/2014/main" id="{A76B879A-3688-5690-FC1C-2D02BA377610}"/>
              </a:ext>
            </a:extLst>
          </p:cNvPr>
          <p:cNvCxnSpPr/>
          <p:nvPr/>
        </p:nvCxnSpPr>
        <p:spPr>
          <a:xfrm>
            <a:off x="8840858" y="4934119"/>
            <a:ext cx="442575"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D25948A6-A666-557D-10D0-2DBCA48B90BC}"/>
              </a:ext>
            </a:extLst>
          </p:cNvPr>
          <p:cNvCxnSpPr/>
          <p:nvPr/>
        </p:nvCxnSpPr>
        <p:spPr>
          <a:xfrm>
            <a:off x="8781435" y="3066266"/>
            <a:ext cx="442575"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53" name="Group 52">
            <a:extLst>
              <a:ext uri="{FF2B5EF4-FFF2-40B4-BE49-F238E27FC236}">
                <a16:creationId xmlns:a16="http://schemas.microsoft.com/office/drawing/2014/main" id="{5E21E4A8-5CB5-2FCD-A41E-FB2BAFD0609A}"/>
              </a:ext>
            </a:extLst>
          </p:cNvPr>
          <p:cNvGrpSpPr/>
          <p:nvPr/>
        </p:nvGrpSpPr>
        <p:grpSpPr>
          <a:xfrm>
            <a:off x="9984505" y="3481366"/>
            <a:ext cx="1352938" cy="1022744"/>
            <a:chOff x="7370625" y="3280802"/>
            <a:chExt cx="988102" cy="807267"/>
          </a:xfrm>
        </p:grpSpPr>
        <p:sp>
          <p:nvSpPr>
            <p:cNvPr id="2" name="Freeform 4">
              <a:extLst>
                <a:ext uri="{FF2B5EF4-FFF2-40B4-BE49-F238E27FC236}">
                  <a16:creationId xmlns:a16="http://schemas.microsoft.com/office/drawing/2014/main" id="{F92EDD64-DFF5-13B4-E958-8052BBAA17C0}"/>
                </a:ext>
              </a:extLst>
            </p:cNvPr>
            <p:cNvSpPr/>
            <p:nvPr/>
          </p:nvSpPr>
          <p:spPr>
            <a:xfrm>
              <a:off x="7370625" y="3280802"/>
              <a:ext cx="988102" cy="807267"/>
            </a:xfrm>
            <a:custGeom>
              <a:avLst/>
              <a:gdLst/>
              <a:ahLst/>
              <a:cxnLst/>
              <a:rect l="l" t="t" r="r" b="b"/>
              <a:pathLst>
                <a:path w="3535799" h="2926080">
                  <a:moveTo>
                    <a:pt x="0" y="0"/>
                  </a:moveTo>
                  <a:lnTo>
                    <a:pt x="3535799" y="0"/>
                  </a:lnTo>
                  <a:lnTo>
                    <a:pt x="3535799"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33E35"/>
                </a:solidFill>
                <a:effectLst/>
                <a:uLnTx/>
                <a:uFillTx/>
                <a:latin typeface="Arial"/>
                <a:ea typeface="+mn-ea"/>
                <a:cs typeface="+mn-cs"/>
              </a:endParaRPr>
            </a:p>
          </p:txBody>
        </p:sp>
        <p:sp>
          <p:nvSpPr>
            <p:cNvPr id="3" name="Rectangle 2">
              <a:extLst>
                <a:ext uri="{FF2B5EF4-FFF2-40B4-BE49-F238E27FC236}">
                  <a16:creationId xmlns:a16="http://schemas.microsoft.com/office/drawing/2014/main" id="{73D77912-B528-22A8-E8A0-E6CFB1D7E897}"/>
                </a:ext>
              </a:extLst>
            </p:cNvPr>
            <p:cNvSpPr/>
            <p:nvPr/>
          </p:nvSpPr>
          <p:spPr>
            <a:xfrm>
              <a:off x="7418322" y="3353630"/>
              <a:ext cx="877824" cy="4852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solidFill>
                    <a:prstClr val="white"/>
                  </a:solidFill>
                </a:ln>
                <a:solidFill>
                  <a:srgbClr val="000000"/>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E283CA16-2F54-B14E-EF28-5731DBEF55D5}"/>
              </a:ext>
            </a:extLst>
          </p:cNvPr>
          <p:cNvGrpSpPr/>
          <p:nvPr/>
        </p:nvGrpSpPr>
        <p:grpSpPr>
          <a:xfrm>
            <a:off x="6194310" y="2913364"/>
            <a:ext cx="2646548" cy="2247288"/>
            <a:chOff x="5359004" y="2436337"/>
            <a:chExt cx="2362200" cy="2281779"/>
          </a:xfrm>
        </p:grpSpPr>
        <p:sp>
          <p:nvSpPr>
            <p:cNvPr id="60" name="Rectangle: Rounded Corners 59">
              <a:extLst>
                <a:ext uri="{FF2B5EF4-FFF2-40B4-BE49-F238E27FC236}">
                  <a16:creationId xmlns:a16="http://schemas.microsoft.com/office/drawing/2014/main" id="{AAD1112C-A0BC-6847-EEDF-A04533C966FD}"/>
                </a:ext>
              </a:extLst>
            </p:cNvPr>
            <p:cNvSpPr/>
            <p:nvPr/>
          </p:nvSpPr>
          <p:spPr>
            <a:xfrm>
              <a:off x="5359004" y="2436337"/>
              <a:ext cx="2362200" cy="2281779"/>
            </a:xfrm>
            <a:prstGeom prst="roundRect">
              <a:avLst/>
            </a:prstGeom>
            <a:solidFill>
              <a:schemeClr val="bg1"/>
            </a:solidFill>
            <a:ln>
              <a:solidFill>
                <a:srgbClr val="CD941B"/>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a:extLst>
                <a:ext uri="{FF2B5EF4-FFF2-40B4-BE49-F238E27FC236}">
                  <a16:creationId xmlns:a16="http://schemas.microsoft.com/office/drawing/2014/main" id="{18C0C0BE-2FD4-53D8-6889-87791847AE80}"/>
                </a:ext>
              </a:extLst>
            </p:cNvPr>
            <p:cNvSpPr txBox="1"/>
            <p:nvPr/>
          </p:nvSpPr>
          <p:spPr>
            <a:xfrm>
              <a:off x="6050578" y="4106047"/>
              <a:ext cx="978935" cy="593750"/>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3A440"/>
                  </a:solidFill>
                  <a:effectLst/>
                  <a:uLnTx/>
                  <a:uFillTx/>
                  <a:latin typeface="Arial"/>
                  <a:ea typeface="+mn-ea"/>
                  <a:cs typeface="+mn-cs"/>
                </a:rPr>
                <a:t>Learning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3A440"/>
                  </a:solidFill>
                  <a:effectLst/>
                  <a:uLnTx/>
                  <a:uFillTx/>
                  <a:latin typeface="Arial"/>
                  <a:ea typeface="+mn-ea"/>
                  <a:cs typeface="+mn-cs"/>
                </a:rPr>
                <a:t>encounter</a:t>
              </a:r>
              <a:endParaRPr kumimoji="0" lang="en-AU" sz="1600" b="0" i="0" u="none" strike="noStrike" kern="1200" cap="none" spc="0" normalizeH="0" baseline="0" noProof="0">
                <a:ln>
                  <a:noFill/>
                </a:ln>
                <a:solidFill>
                  <a:srgbClr val="D3A440"/>
                </a:solidFill>
                <a:effectLst/>
                <a:uLnTx/>
                <a:uFillTx/>
                <a:latin typeface="Arial"/>
                <a:ea typeface="+mn-ea"/>
                <a:cs typeface="+mn-cs"/>
              </a:endParaRPr>
            </a:p>
          </p:txBody>
        </p:sp>
      </p:grpSp>
      <p:sp>
        <p:nvSpPr>
          <p:cNvPr id="5" name="TextBox 4">
            <a:extLst>
              <a:ext uri="{FF2B5EF4-FFF2-40B4-BE49-F238E27FC236}">
                <a16:creationId xmlns:a16="http://schemas.microsoft.com/office/drawing/2014/main" id="{52CB64A0-3CF4-5D0B-F4C1-202E4C8C4021}"/>
              </a:ext>
            </a:extLst>
          </p:cNvPr>
          <p:cNvSpPr txBox="1"/>
          <p:nvPr/>
        </p:nvSpPr>
        <p:spPr>
          <a:xfrm>
            <a:off x="10060002" y="3701809"/>
            <a:ext cx="120194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3A440"/>
                </a:solidFill>
                <a:effectLst/>
                <a:uLnTx/>
                <a:uFillTx/>
                <a:latin typeface="Arial"/>
                <a:ea typeface="+mn-ea"/>
                <a:cs typeface="+mn-cs"/>
              </a:rPr>
              <a:t>TMP</a:t>
            </a:r>
          </a:p>
        </p:txBody>
      </p:sp>
      <p:graphicFrame>
        <p:nvGraphicFramePr>
          <p:cNvPr id="8" name="Diagram 7">
            <a:extLst>
              <a:ext uri="{FF2B5EF4-FFF2-40B4-BE49-F238E27FC236}">
                <a16:creationId xmlns:a16="http://schemas.microsoft.com/office/drawing/2014/main" id="{1B14285A-514D-B301-C800-05475C98E854}"/>
              </a:ext>
            </a:extLst>
          </p:cNvPr>
          <p:cNvGraphicFramePr/>
          <p:nvPr/>
        </p:nvGraphicFramePr>
        <p:xfrm>
          <a:off x="792046" y="2252763"/>
          <a:ext cx="2261997" cy="3479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11">
            <a:extLst>
              <a:ext uri="{FF2B5EF4-FFF2-40B4-BE49-F238E27FC236}">
                <a16:creationId xmlns:a16="http://schemas.microsoft.com/office/drawing/2014/main" id="{CDDBA8CD-C273-9079-4BA9-EF83B2BAB7F0}"/>
              </a:ext>
            </a:extLst>
          </p:cNvPr>
          <p:cNvPicPr>
            <a:picLocks noChangeAspect="1"/>
          </p:cNvPicPr>
          <p:nvPr/>
        </p:nvPicPr>
        <p:blipFill>
          <a:blip r:embed="rId10"/>
          <a:stretch>
            <a:fillRect/>
          </a:stretch>
        </p:blipFill>
        <p:spPr>
          <a:xfrm>
            <a:off x="3785697" y="2400431"/>
            <a:ext cx="936795" cy="1320542"/>
          </a:xfrm>
          <a:prstGeom prst="rect">
            <a:avLst/>
          </a:prstGeom>
        </p:spPr>
      </p:pic>
      <p:pic>
        <p:nvPicPr>
          <p:cNvPr id="18" name="Picture 17">
            <a:extLst>
              <a:ext uri="{FF2B5EF4-FFF2-40B4-BE49-F238E27FC236}">
                <a16:creationId xmlns:a16="http://schemas.microsoft.com/office/drawing/2014/main" id="{4E1ADE8C-C82D-B41E-9819-0D448986FBC6}"/>
              </a:ext>
            </a:extLst>
          </p:cNvPr>
          <p:cNvPicPr>
            <a:picLocks noChangeAspect="1"/>
          </p:cNvPicPr>
          <p:nvPr/>
        </p:nvPicPr>
        <p:blipFill>
          <a:blip r:embed="rId11"/>
          <a:srcRect t="1205"/>
          <a:stretch/>
        </p:blipFill>
        <p:spPr>
          <a:xfrm>
            <a:off x="10106526" y="4681461"/>
            <a:ext cx="1089648" cy="1235256"/>
          </a:xfrm>
          <a:prstGeom prst="rect">
            <a:avLst/>
          </a:prstGeom>
        </p:spPr>
      </p:pic>
      <p:sp>
        <p:nvSpPr>
          <p:cNvPr id="20" name="Rectangle 19">
            <a:extLst>
              <a:ext uri="{FF2B5EF4-FFF2-40B4-BE49-F238E27FC236}">
                <a16:creationId xmlns:a16="http://schemas.microsoft.com/office/drawing/2014/main" id="{6CCD7A56-9FF3-E72F-B815-E6E1FD538E5C}"/>
              </a:ext>
            </a:extLst>
          </p:cNvPr>
          <p:cNvSpPr/>
          <p:nvPr/>
        </p:nvSpPr>
        <p:spPr>
          <a:xfrm>
            <a:off x="11046142" y="5484840"/>
            <a:ext cx="215805" cy="428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prstClr val="white"/>
                </a:solidFill>
              </a:ln>
              <a:solidFill>
                <a:prstClr val="white"/>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86DF424D-451A-39C6-268D-006D0FA703C7}"/>
              </a:ext>
            </a:extLst>
          </p:cNvPr>
          <p:cNvPicPr>
            <a:picLocks noChangeAspect="1"/>
          </p:cNvPicPr>
          <p:nvPr/>
        </p:nvPicPr>
        <p:blipFill>
          <a:blip r:embed="rId10"/>
          <a:stretch>
            <a:fillRect/>
          </a:stretch>
        </p:blipFill>
        <p:spPr>
          <a:xfrm>
            <a:off x="7925536" y="3664091"/>
            <a:ext cx="663892" cy="935847"/>
          </a:xfrm>
          <a:prstGeom prst="rect">
            <a:avLst/>
          </a:prstGeom>
        </p:spPr>
      </p:pic>
      <p:pic>
        <p:nvPicPr>
          <p:cNvPr id="23" name="Picture 22">
            <a:extLst>
              <a:ext uri="{FF2B5EF4-FFF2-40B4-BE49-F238E27FC236}">
                <a16:creationId xmlns:a16="http://schemas.microsoft.com/office/drawing/2014/main" id="{37A08B93-46BB-0EF5-AFF2-9DAF2C6D8A78}"/>
              </a:ext>
            </a:extLst>
          </p:cNvPr>
          <p:cNvPicPr>
            <a:picLocks noChangeAspect="1"/>
          </p:cNvPicPr>
          <p:nvPr/>
        </p:nvPicPr>
        <p:blipFill>
          <a:blip r:embed="rId12"/>
          <a:stretch>
            <a:fillRect/>
          </a:stretch>
        </p:blipFill>
        <p:spPr>
          <a:xfrm>
            <a:off x="6492240" y="3060702"/>
            <a:ext cx="1415446" cy="1511084"/>
          </a:xfrm>
          <a:prstGeom prst="rect">
            <a:avLst/>
          </a:prstGeom>
        </p:spPr>
      </p:pic>
    </p:spTree>
    <p:extLst>
      <p:ext uri="{BB962C8B-B14F-4D97-AF65-F5344CB8AC3E}">
        <p14:creationId xmlns:p14="http://schemas.microsoft.com/office/powerpoint/2010/main" val="42883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 grpId="0"/>
      <p:bldGraphic spid="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73AC5C6-D1BA-E2F7-3FF6-85BBF73D571D}"/>
              </a:ext>
            </a:extLst>
          </p:cNvPr>
          <p:cNvPicPr>
            <a:picLocks noChangeAspect="1"/>
          </p:cNvPicPr>
          <p:nvPr/>
        </p:nvPicPr>
        <p:blipFill>
          <a:blip r:embed="rId3"/>
          <a:srcRect t="1205"/>
          <a:stretch/>
        </p:blipFill>
        <p:spPr>
          <a:xfrm>
            <a:off x="5560414" y="4307362"/>
            <a:ext cx="1016406" cy="1365988"/>
          </a:xfrm>
          <a:prstGeom prst="rect">
            <a:avLst/>
          </a:prstGeom>
        </p:spPr>
      </p:pic>
      <p:grpSp>
        <p:nvGrpSpPr>
          <p:cNvPr id="4" name="Group 3">
            <a:extLst>
              <a:ext uri="{FF2B5EF4-FFF2-40B4-BE49-F238E27FC236}">
                <a16:creationId xmlns:a16="http://schemas.microsoft.com/office/drawing/2014/main" id="{31CF4317-166F-E5FE-86ED-0DF10889C11D}"/>
              </a:ext>
            </a:extLst>
          </p:cNvPr>
          <p:cNvGrpSpPr/>
          <p:nvPr/>
        </p:nvGrpSpPr>
        <p:grpSpPr>
          <a:xfrm>
            <a:off x="4648200" y="1396102"/>
            <a:ext cx="7480659" cy="4817881"/>
            <a:chOff x="4506307" y="1227787"/>
            <a:chExt cx="7068977" cy="4434464"/>
          </a:xfrm>
        </p:grpSpPr>
        <p:grpSp>
          <p:nvGrpSpPr>
            <p:cNvPr id="42" name="Group 41">
              <a:extLst>
                <a:ext uri="{FF2B5EF4-FFF2-40B4-BE49-F238E27FC236}">
                  <a16:creationId xmlns:a16="http://schemas.microsoft.com/office/drawing/2014/main" id="{7BD43BE9-A53A-168F-5408-0D5FC0BF83B2}"/>
                </a:ext>
              </a:extLst>
            </p:cNvPr>
            <p:cNvGrpSpPr/>
            <p:nvPr/>
          </p:nvGrpSpPr>
          <p:grpSpPr>
            <a:xfrm>
              <a:off x="4506307" y="3538066"/>
              <a:ext cx="7068977" cy="2124185"/>
              <a:chOff x="4506307" y="3538066"/>
              <a:chExt cx="7068977" cy="2124185"/>
            </a:xfrm>
          </p:grpSpPr>
          <p:sp>
            <p:nvSpPr>
              <p:cNvPr id="44" name="TextBox 43">
                <a:extLst>
                  <a:ext uri="{FF2B5EF4-FFF2-40B4-BE49-F238E27FC236}">
                    <a16:creationId xmlns:a16="http://schemas.microsoft.com/office/drawing/2014/main" id="{7DC82324-2AF1-344A-CDE5-E17B4E395536}"/>
                  </a:ext>
                </a:extLst>
              </p:cNvPr>
              <p:cNvSpPr txBox="1"/>
              <p:nvPr/>
            </p:nvSpPr>
            <p:spPr>
              <a:xfrm>
                <a:off x="5419061" y="5262178"/>
                <a:ext cx="1253147" cy="3399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A1B1"/>
                    </a:solidFill>
                    <a:effectLst/>
                    <a:uLnTx/>
                    <a:uFillTx/>
                    <a:latin typeface="Arial"/>
                    <a:ea typeface="+mn-ea"/>
                    <a:cs typeface="+mn-cs"/>
                  </a:rPr>
                  <a:t>Supervisor*</a:t>
                </a:r>
                <a:endParaRPr kumimoji="0" lang="en-AU" sz="1800" b="0" i="0" u="none" strike="noStrike" kern="1200" cap="none" spc="0" normalizeH="0" baseline="0" noProof="0">
                  <a:ln>
                    <a:noFill/>
                  </a:ln>
                  <a:solidFill>
                    <a:srgbClr val="8FA1B1"/>
                  </a:solidFill>
                  <a:effectLst/>
                  <a:uLnTx/>
                  <a:uFillTx/>
                  <a:latin typeface="Arial"/>
                  <a:ea typeface="+mn-ea"/>
                  <a:cs typeface="+mn-cs"/>
                </a:endParaRPr>
              </a:p>
            </p:txBody>
          </p:sp>
          <p:sp>
            <p:nvSpPr>
              <p:cNvPr id="45" name="Rectangle: Rounded Corners 44">
                <a:extLst>
                  <a:ext uri="{FF2B5EF4-FFF2-40B4-BE49-F238E27FC236}">
                    <a16:creationId xmlns:a16="http://schemas.microsoft.com/office/drawing/2014/main" id="{01785C58-767D-7740-C131-0D6ABCA1BCF8}"/>
                  </a:ext>
                </a:extLst>
              </p:cNvPr>
              <p:cNvSpPr/>
              <p:nvPr/>
            </p:nvSpPr>
            <p:spPr>
              <a:xfrm>
                <a:off x="4506307" y="3538066"/>
                <a:ext cx="7068977" cy="2124185"/>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BFEF5BF0-E1F7-3BC2-F237-B724809DD5CA}"/>
                  </a:ext>
                </a:extLst>
              </p:cNvPr>
              <p:cNvSpPr txBox="1"/>
              <p:nvPr/>
            </p:nvSpPr>
            <p:spPr>
              <a:xfrm>
                <a:off x="4907586" y="3619535"/>
                <a:ext cx="1505159" cy="509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433E35"/>
                    </a:solidFill>
                    <a:effectLst/>
                    <a:uLnTx/>
                    <a:uFillTx/>
                    <a:latin typeface="Arial"/>
                    <a:ea typeface="+mn-ea"/>
                    <a:cs typeface="+mn-cs"/>
                  </a:rPr>
                  <a:t>Assess learning</a:t>
                </a:r>
              </a:p>
              <a:p>
                <a:pPr marR="0" lvl="0" algn="l" defTabSz="914400" rtl="0" eaLnBrk="1" fontAlgn="auto" latinLnBrk="0" hangingPunct="1">
                  <a:lnSpc>
                    <a:spcPct val="100000"/>
                  </a:lnSpc>
                  <a:spcBef>
                    <a:spcPts val="0"/>
                  </a:spcBef>
                  <a:spcAft>
                    <a:spcPts val="0"/>
                  </a:spcAft>
                  <a:buClrTx/>
                  <a:buSzTx/>
                  <a:tabLst/>
                  <a:defRPr/>
                </a:pPr>
                <a:endParaRPr kumimoji="0" lang="en-AU" sz="1400" b="0" i="0" u="none" strike="noStrike" kern="1200" cap="none" spc="0" normalizeH="0" baseline="0" noProof="0">
                  <a:ln>
                    <a:noFill/>
                  </a:ln>
                  <a:solidFill>
                    <a:srgbClr val="433E35"/>
                  </a:solidFill>
                  <a:effectLst/>
                  <a:uLnTx/>
                  <a:uFillTx/>
                  <a:latin typeface="Arial"/>
                  <a:ea typeface="+mn-ea"/>
                  <a:cs typeface="+mn-cs"/>
                </a:endParaRPr>
              </a:p>
            </p:txBody>
          </p:sp>
        </p:grpSp>
        <p:grpSp>
          <p:nvGrpSpPr>
            <p:cNvPr id="14" name="Group 13">
              <a:extLst>
                <a:ext uri="{FF2B5EF4-FFF2-40B4-BE49-F238E27FC236}">
                  <a16:creationId xmlns:a16="http://schemas.microsoft.com/office/drawing/2014/main" id="{1D7B5003-B6B2-F415-06F3-17425AC1D6AB}"/>
                </a:ext>
              </a:extLst>
            </p:cNvPr>
            <p:cNvGrpSpPr/>
            <p:nvPr/>
          </p:nvGrpSpPr>
          <p:grpSpPr>
            <a:xfrm>
              <a:off x="4506307" y="1227787"/>
              <a:ext cx="7066525" cy="3275587"/>
              <a:chOff x="3102991" y="1219199"/>
              <a:chExt cx="6806378" cy="3275587"/>
            </a:xfrm>
          </p:grpSpPr>
          <p:sp>
            <p:nvSpPr>
              <p:cNvPr id="28" name="TextBox 27">
                <a:extLst>
                  <a:ext uri="{FF2B5EF4-FFF2-40B4-BE49-F238E27FC236}">
                    <a16:creationId xmlns:a16="http://schemas.microsoft.com/office/drawing/2014/main" id="{8C36ABD4-A11C-FA1B-6AB8-6975F826BB85}"/>
                  </a:ext>
                </a:extLst>
              </p:cNvPr>
              <p:cNvSpPr txBox="1"/>
              <p:nvPr/>
            </p:nvSpPr>
            <p:spPr>
              <a:xfrm>
                <a:off x="4156284" y="2988082"/>
                <a:ext cx="839852" cy="3399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BC7E"/>
                    </a:solidFill>
                    <a:effectLst/>
                    <a:uLnTx/>
                    <a:uFillTx/>
                    <a:latin typeface="Arial"/>
                    <a:ea typeface="+mn-ea"/>
                    <a:cs typeface="+mn-cs"/>
                  </a:rPr>
                  <a:t>Trainee</a:t>
                </a:r>
                <a:endParaRPr kumimoji="0" lang="en-AU" sz="1800" b="0" i="0" u="none" strike="noStrike" kern="1200" cap="none" spc="0" normalizeH="0" baseline="0" noProof="0">
                  <a:ln>
                    <a:noFill/>
                  </a:ln>
                  <a:solidFill>
                    <a:srgbClr val="80BC7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86EE27B0-4DC2-9D3E-0B0F-02F60B5D1792}"/>
                  </a:ext>
                </a:extLst>
              </p:cNvPr>
              <p:cNvSpPr/>
              <p:nvPr/>
            </p:nvSpPr>
            <p:spPr>
              <a:xfrm>
                <a:off x="3102991" y="1219199"/>
                <a:ext cx="6806378" cy="2124185"/>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3D6B99"/>
                  </a:solidFill>
                  <a:effectLst/>
                  <a:uLnTx/>
                  <a:uFillTx/>
                  <a:latin typeface="Arial"/>
                  <a:ea typeface="+mn-ea"/>
                  <a:cs typeface="+mn-cs"/>
                </a:endParaRPr>
              </a:p>
            </p:txBody>
          </p:sp>
          <p:sp>
            <p:nvSpPr>
              <p:cNvPr id="15" name="TextBox 14">
                <a:extLst>
                  <a:ext uri="{FF2B5EF4-FFF2-40B4-BE49-F238E27FC236}">
                    <a16:creationId xmlns:a16="http://schemas.microsoft.com/office/drawing/2014/main" id="{A574B4E0-16C6-4D54-4AFB-3D12C7B6BCF3}"/>
                  </a:ext>
                </a:extLst>
              </p:cNvPr>
              <p:cNvSpPr txBox="1"/>
              <p:nvPr/>
            </p:nvSpPr>
            <p:spPr>
              <a:xfrm>
                <a:off x="3242099" y="1353308"/>
                <a:ext cx="2919479" cy="5099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srgbClr val="433E35"/>
                    </a:solidFill>
                    <a:effectLst/>
                    <a:uLnTx/>
                    <a:uFillTx/>
                    <a:latin typeface="Arial"/>
                    <a:ea typeface="+mn-ea"/>
                    <a:cs typeface="+mn-cs"/>
                  </a:rPr>
                  <a:t>Self-assess and reflect on learning</a:t>
                </a:r>
                <a:endParaRPr kumimoji="0" lang="en-US" sz="1600" b="0" i="0" u="none" strike="noStrike" kern="1200" cap="none" spc="0" normalizeH="0" baseline="0" noProof="0">
                  <a:ln>
                    <a:noFill/>
                  </a:ln>
                  <a:solidFill>
                    <a:srgbClr val="433E35"/>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433E35"/>
                  </a:solidFill>
                  <a:effectLst/>
                  <a:uLnTx/>
                  <a:uFillTx/>
                  <a:latin typeface="Arial"/>
                  <a:ea typeface="+mn-ea"/>
                  <a:cs typeface="+mn-cs"/>
                </a:endParaRPr>
              </a:p>
            </p:txBody>
          </p:sp>
          <p:cxnSp>
            <p:nvCxnSpPr>
              <p:cNvPr id="37" name="Straight Arrow Connector 36">
                <a:extLst>
                  <a:ext uri="{FF2B5EF4-FFF2-40B4-BE49-F238E27FC236}">
                    <a16:creationId xmlns:a16="http://schemas.microsoft.com/office/drawing/2014/main" id="{A3D053C9-353E-DFED-3DBB-F21F92AC852E}"/>
                  </a:ext>
                </a:extLst>
              </p:cNvPr>
              <p:cNvCxnSpPr>
                <a:cxnSpLocks/>
              </p:cNvCxnSpPr>
              <p:nvPr/>
            </p:nvCxnSpPr>
            <p:spPr>
              <a:xfrm>
                <a:off x="5463645" y="2591875"/>
                <a:ext cx="300428" cy="191095"/>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E31785AC-8E88-EF01-B6FF-7570EB7411CE}"/>
                  </a:ext>
                </a:extLst>
              </p:cNvPr>
              <p:cNvCxnSpPr>
                <a:cxnSpLocks/>
              </p:cNvCxnSpPr>
              <p:nvPr/>
            </p:nvCxnSpPr>
            <p:spPr>
              <a:xfrm flipV="1">
                <a:off x="5510496" y="4297852"/>
                <a:ext cx="343649" cy="196934"/>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grpSp>
        <p:nvGrpSpPr>
          <p:cNvPr id="48" name="Group 47">
            <a:extLst>
              <a:ext uri="{FF2B5EF4-FFF2-40B4-BE49-F238E27FC236}">
                <a16:creationId xmlns:a16="http://schemas.microsoft.com/office/drawing/2014/main" id="{953233E4-9C66-A5F8-78BD-941A3E796992}"/>
              </a:ext>
            </a:extLst>
          </p:cNvPr>
          <p:cNvGrpSpPr/>
          <p:nvPr/>
        </p:nvGrpSpPr>
        <p:grpSpPr>
          <a:xfrm>
            <a:off x="7525855" y="2771701"/>
            <a:ext cx="3147922" cy="2110064"/>
            <a:chOff x="7253489" y="2560698"/>
            <a:chExt cx="2864161" cy="1942141"/>
          </a:xfrm>
        </p:grpSpPr>
        <p:sp>
          <p:nvSpPr>
            <p:cNvPr id="49" name="TextBox 48">
              <a:extLst>
                <a:ext uri="{FF2B5EF4-FFF2-40B4-BE49-F238E27FC236}">
                  <a16:creationId xmlns:a16="http://schemas.microsoft.com/office/drawing/2014/main" id="{DE33192D-C1A5-70C9-ED34-FAD3DCBF31E1}"/>
                </a:ext>
              </a:extLst>
            </p:cNvPr>
            <p:cNvSpPr txBox="1"/>
            <p:nvPr/>
          </p:nvSpPr>
          <p:spPr>
            <a:xfrm>
              <a:off x="8225595" y="4219555"/>
              <a:ext cx="1892055" cy="2832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433E35"/>
                </a:solidFill>
                <a:effectLst/>
                <a:uLnTx/>
                <a:uFillTx/>
                <a:latin typeface="Arial"/>
                <a:ea typeface="+mn-ea"/>
                <a:cs typeface="+mn-cs"/>
              </a:endParaRPr>
            </a:p>
          </p:txBody>
        </p:sp>
        <p:cxnSp>
          <p:nvCxnSpPr>
            <p:cNvPr id="52" name="Straight Arrow Connector 51">
              <a:extLst>
                <a:ext uri="{FF2B5EF4-FFF2-40B4-BE49-F238E27FC236}">
                  <a16:creationId xmlns:a16="http://schemas.microsoft.com/office/drawing/2014/main" id="{D25948A6-A666-557D-10D0-2DBCA48B90BC}"/>
                </a:ext>
              </a:extLst>
            </p:cNvPr>
            <p:cNvCxnSpPr>
              <a:cxnSpLocks/>
            </p:cNvCxnSpPr>
            <p:nvPr/>
          </p:nvCxnSpPr>
          <p:spPr>
            <a:xfrm>
              <a:off x="9409583" y="2999790"/>
              <a:ext cx="284594"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nvGrpSpPr>
            <p:cNvPr id="58" name="Group 57">
              <a:extLst>
                <a:ext uri="{FF2B5EF4-FFF2-40B4-BE49-F238E27FC236}">
                  <a16:creationId xmlns:a16="http://schemas.microsoft.com/office/drawing/2014/main" id="{E283CA16-2F54-B14E-EF28-5731DBEF55D5}"/>
                </a:ext>
              </a:extLst>
            </p:cNvPr>
            <p:cNvGrpSpPr/>
            <p:nvPr/>
          </p:nvGrpSpPr>
          <p:grpSpPr>
            <a:xfrm>
              <a:off x="7253489" y="2560698"/>
              <a:ext cx="2218547" cy="1765676"/>
              <a:chOff x="7460369" y="2514686"/>
              <a:chExt cx="2218546" cy="1765677"/>
            </a:xfrm>
          </p:grpSpPr>
          <p:sp>
            <p:nvSpPr>
              <p:cNvPr id="60" name="Rectangle: Rounded Corners 59">
                <a:extLst>
                  <a:ext uri="{FF2B5EF4-FFF2-40B4-BE49-F238E27FC236}">
                    <a16:creationId xmlns:a16="http://schemas.microsoft.com/office/drawing/2014/main" id="{AAD1112C-A0BC-6847-EEDF-A04533C966FD}"/>
                  </a:ext>
                </a:extLst>
              </p:cNvPr>
              <p:cNvSpPr/>
              <p:nvPr/>
            </p:nvSpPr>
            <p:spPr>
              <a:xfrm>
                <a:off x="7460369" y="2514686"/>
                <a:ext cx="2160294" cy="1765677"/>
              </a:xfrm>
              <a:prstGeom prst="roundRect">
                <a:avLst/>
              </a:prstGeom>
              <a:solidFill>
                <a:schemeClr val="bg1"/>
              </a:solidFill>
              <a:ln>
                <a:solidFill>
                  <a:srgbClr val="CD941B"/>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a:extLst>
                  <a:ext uri="{FF2B5EF4-FFF2-40B4-BE49-F238E27FC236}">
                    <a16:creationId xmlns:a16="http://schemas.microsoft.com/office/drawing/2014/main" id="{18C0C0BE-2FD4-53D8-6889-87791847AE80}"/>
                  </a:ext>
                </a:extLst>
              </p:cNvPr>
              <p:cNvSpPr txBox="1"/>
              <p:nvPr/>
            </p:nvSpPr>
            <p:spPr>
              <a:xfrm>
                <a:off x="7460369" y="3760549"/>
                <a:ext cx="2218546" cy="339940"/>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3A440"/>
                    </a:solidFill>
                    <a:effectLst/>
                    <a:uLnTx/>
                    <a:uFillTx/>
                    <a:latin typeface="Arial"/>
                    <a:ea typeface="+mn-ea"/>
                    <a:cs typeface="+mn-cs"/>
                  </a:rPr>
                  <a:t>Discussion meeting </a:t>
                </a:r>
                <a:endParaRPr kumimoji="0" lang="en-AU" sz="1800" b="0" i="0" u="none" strike="noStrike" kern="1200" cap="none" spc="0" normalizeH="0" baseline="0" noProof="0">
                  <a:ln>
                    <a:noFill/>
                  </a:ln>
                  <a:solidFill>
                    <a:srgbClr val="D3A440"/>
                  </a:solidFill>
                  <a:effectLst/>
                  <a:uLnTx/>
                  <a:uFillTx/>
                  <a:latin typeface="Arial"/>
                  <a:ea typeface="+mn-ea"/>
                  <a:cs typeface="Arial"/>
                </a:endParaRPr>
              </a:p>
            </p:txBody>
          </p:sp>
        </p:grpSp>
        <p:cxnSp>
          <p:nvCxnSpPr>
            <p:cNvPr id="27" name="Straight Arrow Connector 26">
              <a:extLst>
                <a:ext uri="{FF2B5EF4-FFF2-40B4-BE49-F238E27FC236}">
                  <a16:creationId xmlns:a16="http://schemas.microsoft.com/office/drawing/2014/main" id="{921ED5DB-E3DD-F459-B811-70C2A27ECEA0}"/>
                </a:ext>
              </a:extLst>
            </p:cNvPr>
            <p:cNvCxnSpPr>
              <a:cxnSpLocks/>
            </p:cNvCxnSpPr>
            <p:nvPr/>
          </p:nvCxnSpPr>
          <p:spPr>
            <a:xfrm>
              <a:off x="9432810" y="3967192"/>
              <a:ext cx="284594"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pic>
        <p:nvPicPr>
          <p:cNvPr id="21" name="Picture 20">
            <a:extLst>
              <a:ext uri="{FF2B5EF4-FFF2-40B4-BE49-F238E27FC236}">
                <a16:creationId xmlns:a16="http://schemas.microsoft.com/office/drawing/2014/main" id="{CA54C8EB-16D3-59DA-3622-76A1454581CB}"/>
              </a:ext>
            </a:extLst>
          </p:cNvPr>
          <p:cNvPicPr>
            <a:picLocks noChangeAspect="1"/>
          </p:cNvPicPr>
          <p:nvPr/>
        </p:nvPicPr>
        <p:blipFill>
          <a:blip r:embed="rId4"/>
          <a:stretch>
            <a:fillRect/>
          </a:stretch>
        </p:blipFill>
        <p:spPr>
          <a:xfrm>
            <a:off x="5774193" y="1989105"/>
            <a:ext cx="936795" cy="1320542"/>
          </a:xfrm>
          <a:prstGeom prst="rect">
            <a:avLst/>
          </a:prstGeom>
        </p:spPr>
      </p:pic>
      <p:pic>
        <p:nvPicPr>
          <p:cNvPr id="22" name="Picture 21">
            <a:extLst>
              <a:ext uri="{FF2B5EF4-FFF2-40B4-BE49-F238E27FC236}">
                <a16:creationId xmlns:a16="http://schemas.microsoft.com/office/drawing/2014/main" id="{4CFEE94C-EAAA-0ECC-A99E-84CDD969063E}"/>
              </a:ext>
            </a:extLst>
          </p:cNvPr>
          <p:cNvPicPr>
            <a:picLocks noChangeAspect="1"/>
          </p:cNvPicPr>
          <p:nvPr/>
        </p:nvPicPr>
        <p:blipFill>
          <a:blip r:embed="rId4"/>
          <a:stretch>
            <a:fillRect/>
          </a:stretch>
        </p:blipFill>
        <p:spPr>
          <a:xfrm>
            <a:off x="8978146" y="3269212"/>
            <a:ext cx="543387" cy="765979"/>
          </a:xfrm>
          <a:prstGeom prst="rect">
            <a:avLst/>
          </a:prstGeom>
        </p:spPr>
      </p:pic>
      <p:grpSp>
        <p:nvGrpSpPr>
          <p:cNvPr id="6" name="Group 5">
            <a:extLst>
              <a:ext uri="{FF2B5EF4-FFF2-40B4-BE49-F238E27FC236}">
                <a16:creationId xmlns:a16="http://schemas.microsoft.com/office/drawing/2014/main" id="{2F2819B3-B672-1C92-8EFF-E34B37397E7E}"/>
              </a:ext>
            </a:extLst>
          </p:cNvPr>
          <p:cNvGrpSpPr/>
          <p:nvPr/>
        </p:nvGrpSpPr>
        <p:grpSpPr>
          <a:xfrm>
            <a:off x="7988467" y="3162369"/>
            <a:ext cx="647870" cy="844593"/>
            <a:chOff x="7632101" y="2839859"/>
            <a:chExt cx="647870" cy="844593"/>
          </a:xfrm>
        </p:grpSpPr>
        <p:pic>
          <p:nvPicPr>
            <p:cNvPr id="25" name="Picture 24">
              <a:extLst>
                <a:ext uri="{FF2B5EF4-FFF2-40B4-BE49-F238E27FC236}">
                  <a16:creationId xmlns:a16="http://schemas.microsoft.com/office/drawing/2014/main" id="{B4775464-FED1-CD9E-01ED-AE3E97AA4E35}"/>
                </a:ext>
              </a:extLst>
            </p:cNvPr>
            <p:cNvPicPr>
              <a:picLocks noChangeAspect="1"/>
            </p:cNvPicPr>
            <p:nvPr/>
          </p:nvPicPr>
          <p:blipFill>
            <a:blip r:embed="rId3"/>
            <a:srcRect t="1205"/>
            <a:stretch/>
          </p:blipFill>
          <p:spPr>
            <a:xfrm>
              <a:off x="7632101" y="2839859"/>
              <a:ext cx="628446" cy="844593"/>
            </a:xfrm>
            <a:prstGeom prst="rect">
              <a:avLst/>
            </a:prstGeom>
          </p:spPr>
        </p:pic>
        <p:sp>
          <p:nvSpPr>
            <p:cNvPr id="2" name="Rectangle 1">
              <a:extLst>
                <a:ext uri="{FF2B5EF4-FFF2-40B4-BE49-F238E27FC236}">
                  <a16:creationId xmlns:a16="http://schemas.microsoft.com/office/drawing/2014/main" id="{661E6ED7-6036-87D2-3D62-E158D972F292}"/>
                </a:ext>
              </a:extLst>
            </p:cNvPr>
            <p:cNvSpPr/>
            <p:nvPr/>
          </p:nvSpPr>
          <p:spPr>
            <a:xfrm>
              <a:off x="8222315" y="3378615"/>
              <a:ext cx="57656" cy="2935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prstClr val="white"/>
                  </a:solidFill>
                </a:ln>
                <a:solidFill>
                  <a:prstClr val="white"/>
                </a:solidFill>
                <a:effectLst/>
                <a:uLnTx/>
                <a:uFillTx/>
                <a:latin typeface="Arial"/>
                <a:ea typeface="+mn-ea"/>
                <a:cs typeface="+mn-cs"/>
              </a:endParaRPr>
            </a:p>
          </p:txBody>
        </p:sp>
      </p:grpSp>
      <p:sp>
        <p:nvSpPr>
          <p:cNvPr id="9" name="Rectangle 8">
            <a:extLst>
              <a:ext uri="{FF2B5EF4-FFF2-40B4-BE49-F238E27FC236}">
                <a16:creationId xmlns:a16="http://schemas.microsoft.com/office/drawing/2014/main" id="{8153E56D-9DC7-C948-DDDD-ECEE280AA352}"/>
              </a:ext>
            </a:extLst>
          </p:cNvPr>
          <p:cNvSpPr/>
          <p:nvPr/>
        </p:nvSpPr>
        <p:spPr>
          <a:xfrm>
            <a:off x="1907949" y="5111639"/>
            <a:ext cx="165538" cy="538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872A414D-6C82-9537-286A-CBF3BCEEE9C8}"/>
              </a:ext>
            </a:extLst>
          </p:cNvPr>
          <p:cNvGrpSpPr/>
          <p:nvPr/>
        </p:nvGrpSpPr>
        <p:grpSpPr>
          <a:xfrm>
            <a:off x="10335915" y="2912438"/>
            <a:ext cx="1564077" cy="1764475"/>
            <a:chOff x="8477772" y="1738413"/>
            <a:chExt cx="1564077" cy="1764475"/>
          </a:xfrm>
        </p:grpSpPr>
        <p:sp>
          <p:nvSpPr>
            <p:cNvPr id="33" name="Rectangle: Rounded Corners 32">
              <a:extLst>
                <a:ext uri="{FF2B5EF4-FFF2-40B4-BE49-F238E27FC236}">
                  <a16:creationId xmlns:a16="http://schemas.microsoft.com/office/drawing/2014/main" id="{1C314E12-4505-8289-C672-B5139772D166}"/>
                </a:ext>
              </a:extLst>
            </p:cNvPr>
            <p:cNvSpPr/>
            <p:nvPr/>
          </p:nvSpPr>
          <p:spPr>
            <a:xfrm>
              <a:off x="8477772" y="2886042"/>
              <a:ext cx="1476328" cy="616846"/>
            </a:xfrm>
            <a:prstGeom prst="roundRect">
              <a:avLst>
                <a:gd name="adj" fmla="val 6557"/>
              </a:avLst>
            </a:prstGeom>
            <a:solidFill>
              <a:srgbClr val="D3A4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4F7B526F-030E-DF07-5FD1-5F13C3580622}"/>
                </a:ext>
              </a:extLst>
            </p:cNvPr>
            <p:cNvGrpSpPr/>
            <p:nvPr/>
          </p:nvGrpSpPr>
          <p:grpSpPr>
            <a:xfrm>
              <a:off x="8477772" y="1738413"/>
              <a:ext cx="1476328" cy="1128226"/>
              <a:chOff x="8485413" y="3190787"/>
              <a:chExt cx="1476328" cy="1128226"/>
            </a:xfrm>
          </p:grpSpPr>
          <p:sp>
            <p:nvSpPr>
              <p:cNvPr id="11" name="Freeform 4">
                <a:extLst>
                  <a:ext uri="{FF2B5EF4-FFF2-40B4-BE49-F238E27FC236}">
                    <a16:creationId xmlns:a16="http://schemas.microsoft.com/office/drawing/2014/main" id="{91F72B85-F8B2-A08F-A597-A1509C7BA536}"/>
                  </a:ext>
                </a:extLst>
              </p:cNvPr>
              <p:cNvSpPr/>
              <p:nvPr/>
            </p:nvSpPr>
            <p:spPr>
              <a:xfrm>
                <a:off x="8485413" y="3190787"/>
                <a:ext cx="1476328" cy="1128226"/>
              </a:xfrm>
              <a:custGeom>
                <a:avLst/>
                <a:gdLst/>
                <a:ahLst/>
                <a:cxnLst/>
                <a:rect l="l" t="t" r="r" b="b"/>
                <a:pathLst>
                  <a:path w="3535799" h="2926080">
                    <a:moveTo>
                      <a:pt x="0" y="0"/>
                    </a:moveTo>
                    <a:lnTo>
                      <a:pt x="3535799" y="0"/>
                    </a:lnTo>
                    <a:lnTo>
                      <a:pt x="3535799" y="2926080"/>
                    </a:lnTo>
                    <a:lnTo>
                      <a:pt x="0" y="2926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BCF7EC55-7417-FF0D-B2F0-2FDF59AF6B86}"/>
                  </a:ext>
                </a:extLst>
              </p:cNvPr>
              <p:cNvSpPr/>
              <p:nvPr/>
            </p:nvSpPr>
            <p:spPr>
              <a:xfrm>
                <a:off x="8563974" y="3362086"/>
                <a:ext cx="1311565" cy="5389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Box 18">
                <a:extLst>
                  <a:ext uri="{FF2B5EF4-FFF2-40B4-BE49-F238E27FC236}">
                    <a16:creationId xmlns:a16="http://schemas.microsoft.com/office/drawing/2014/main" id="{CAE25F4D-89D9-9D65-F0B5-01E255A5F415}"/>
                  </a:ext>
                </a:extLst>
              </p:cNvPr>
              <p:cNvSpPr txBox="1"/>
              <p:nvPr/>
            </p:nvSpPr>
            <p:spPr>
              <a:xfrm>
                <a:off x="8565164" y="3387807"/>
                <a:ext cx="1311565" cy="4012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3A440"/>
                    </a:solidFill>
                    <a:effectLst/>
                    <a:uLnTx/>
                    <a:uFillTx/>
                    <a:latin typeface="Arial"/>
                    <a:ea typeface="+mn-ea"/>
                    <a:cs typeface="+mn-cs"/>
                  </a:rPr>
                  <a:t>TMP</a:t>
                </a:r>
              </a:p>
            </p:txBody>
          </p:sp>
        </p:grpSp>
        <p:sp>
          <p:nvSpPr>
            <p:cNvPr id="36" name="TextBox 35">
              <a:extLst>
                <a:ext uri="{FF2B5EF4-FFF2-40B4-BE49-F238E27FC236}">
                  <a16:creationId xmlns:a16="http://schemas.microsoft.com/office/drawing/2014/main" id="{FA491B7F-A06E-80DB-6DED-B3398239E10F}"/>
                </a:ext>
              </a:extLst>
            </p:cNvPr>
            <p:cNvSpPr txBox="1"/>
            <p:nvPr/>
          </p:nvSpPr>
          <p:spPr>
            <a:xfrm>
              <a:off x="8483333" y="2963632"/>
              <a:ext cx="1558516"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Complete and submit the report</a:t>
              </a:r>
              <a:r>
                <a:rPr lang="en-US" sz="1200">
                  <a:solidFill>
                    <a:prstClr val="white"/>
                  </a:solidFill>
                  <a:latin typeface="Arial"/>
                </a:rPr>
                <a:t>**</a:t>
              </a:r>
              <a:endParaRPr kumimoji="0" lang="en-AU" sz="1200" b="0" i="0" u="none" strike="noStrike" kern="1200" cap="none" spc="0" normalizeH="0" baseline="0" noProof="0">
                <a:ln>
                  <a:noFill/>
                </a:ln>
                <a:solidFill>
                  <a:prstClr val="white"/>
                </a:solidFill>
                <a:effectLst/>
                <a:uLnTx/>
                <a:uFillTx/>
                <a:latin typeface="Arial"/>
                <a:ea typeface="+mn-ea"/>
                <a:cs typeface="+mn-cs"/>
              </a:endParaRPr>
            </a:p>
          </p:txBody>
        </p:sp>
      </p:grpSp>
      <p:sp>
        <p:nvSpPr>
          <p:cNvPr id="57" name="Straight Connector 56">
            <a:extLst>
              <a:ext uri="{FF2B5EF4-FFF2-40B4-BE49-F238E27FC236}">
                <a16:creationId xmlns:a16="http://schemas.microsoft.com/office/drawing/2014/main" id="{E180A3B5-2FB6-D18D-5B6F-CB3BE050B16A}"/>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Title 6">
            <a:extLst>
              <a:ext uri="{FF2B5EF4-FFF2-40B4-BE49-F238E27FC236}">
                <a16:creationId xmlns:a16="http://schemas.microsoft.com/office/drawing/2014/main" id="{A576CE1D-87C5-B1D0-0192-27725C9F6415}"/>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84967"/>
                </a:solidFill>
                <a:effectLst/>
                <a:uLnTx/>
                <a:uFillTx/>
                <a:latin typeface="Georgia"/>
                <a:ea typeface="+mj-ea"/>
                <a:cs typeface="+mj-cs"/>
              </a:rPr>
              <a:t>Progress report workflow</a:t>
            </a:r>
            <a:endParaRPr kumimoji="0" lang="en-AU" sz="3100" b="1" i="0" u="none" strike="noStrike" kern="1200" cap="none" spc="0" normalizeH="0" baseline="50000" noProof="0" dirty="0">
              <a:ln>
                <a:noFill/>
              </a:ln>
              <a:solidFill>
                <a:srgbClr val="384967"/>
              </a:solidFill>
              <a:effectLst/>
              <a:uLnTx/>
              <a:uFillTx/>
              <a:latin typeface="Georgia"/>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07464F4-0E1D-E575-409C-5169451FBF28}"/>
              </a:ext>
            </a:extLst>
          </p:cNvPr>
          <p:cNvSpPr txBox="1"/>
          <p:nvPr/>
        </p:nvSpPr>
        <p:spPr>
          <a:xfrm>
            <a:off x="9471850" y="5755909"/>
            <a:ext cx="2315243"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433E3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a:solidFill>
                  <a:srgbClr val="433E35"/>
                </a:solidFill>
                <a:latin typeface="Arial"/>
              </a:rPr>
              <a:t>**</a:t>
            </a:r>
            <a:r>
              <a:rPr kumimoji="0" lang="en-US" sz="900" b="0" i="1" u="none" strike="noStrike" kern="1200" cap="none" spc="0" normalizeH="0" baseline="0" noProof="0">
                <a:ln>
                  <a:noFill/>
                </a:ln>
                <a:solidFill>
                  <a:srgbClr val="433E35"/>
                </a:solidFill>
                <a:effectLst/>
                <a:uLnTx/>
                <a:uFillTx/>
                <a:latin typeface="Arial"/>
                <a:ea typeface="+mn-ea"/>
                <a:cs typeface="+mn-cs"/>
              </a:rPr>
              <a:t>This can be done via one login</a:t>
            </a:r>
            <a:r>
              <a:rPr kumimoji="0" lang="en-US" sz="900" b="0" i="0" u="none" strike="noStrike" kern="1200" cap="none" spc="0" normalizeH="0" baseline="0" noProof="0">
                <a:ln>
                  <a:noFill/>
                </a:ln>
                <a:solidFill>
                  <a:srgbClr val="433E35"/>
                </a:solidFill>
                <a:effectLst/>
                <a:uLnTx/>
                <a:uFillTx/>
                <a:latin typeface="Arial"/>
                <a:ea typeface="+mn-ea"/>
                <a:cs typeface="+mn-cs"/>
              </a:rPr>
              <a:t> </a:t>
            </a:r>
          </a:p>
        </p:txBody>
      </p:sp>
      <p:sp>
        <p:nvSpPr>
          <p:cNvPr id="3" name="TextBox 3">
            <a:extLst>
              <a:ext uri="{FF2B5EF4-FFF2-40B4-BE49-F238E27FC236}">
                <a16:creationId xmlns:a16="http://schemas.microsoft.com/office/drawing/2014/main" id="{B8A86250-99CE-7634-9452-2C5524B13542}"/>
              </a:ext>
            </a:extLst>
          </p:cNvPr>
          <p:cNvSpPr txBox="1"/>
          <p:nvPr/>
        </p:nvSpPr>
        <p:spPr>
          <a:xfrm>
            <a:off x="277931" y="1517047"/>
            <a:ext cx="3735193" cy="550920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kumimoji="0" lang="en-US" sz="1600" b="0" i="0" u="none" strike="noStrike" kern="1200" cap="none" spc="0" normalizeH="0" baseline="0" noProof="0">
                <a:ln>
                  <a:noFill/>
                </a:ln>
                <a:solidFill>
                  <a:srgbClr val="433E35"/>
                </a:solidFill>
                <a:effectLst/>
                <a:uLnTx/>
                <a:uFillTx/>
                <a:latin typeface="Arial"/>
                <a:ea typeface="+mn-ea"/>
                <a:cs typeface="+mn-cs"/>
              </a:rPr>
              <a:t>Either trainee or supervisor* initiates the </a:t>
            </a:r>
            <a:r>
              <a:rPr lang="en-US" sz="1600">
                <a:solidFill>
                  <a:srgbClr val="433E35"/>
                </a:solidFill>
                <a:latin typeface="Arial"/>
              </a:rPr>
              <a:t>progress report</a:t>
            </a: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lvl="0" indent="-342900">
              <a:buFont typeface="+mj-lt"/>
              <a:buAutoNum type="arabicPeriod"/>
              <a:defRPr/>
            </a:pPr>
            <a:r>
              <a:rPr kumimoji="0" lang="en-US" sz="1600" b="0" i="0" u="none" strike="noStrike" kern="1200" cap="none" spc="0" normalizeH="0" baseline="0" noProof="0">
                <a:ln>
                  <a:noFill/>
                </a:ln>
                <a:solidFill>
                  <a:srgbClr val="433E35"/>
                </a:solidFill>
                <a:effectLst/>
                <a:uLnTx/>
                <a:uFillTx/>
                <a:latin typeface="Arial"/>
                <a:ea typeface="+mn-ea"/>
                <a:cs typeface="+mn-cs"/>
              </a:rPr>
              <a:t>Trainee rates themselves against their learning goals and completes a written reflection</a:t>
            </a:r>
            <a:r>
              <a:rPr lang="en-US" sz="1600">
                <a:solidFill>
                  <a:srgbClr val="433E35"/>
                </a:solidFill>
                <a:latin typeface="Arial"/>
              </a:rPr>
              <a:t>, enters leave taken</a:t>
            </a: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Supervisor rates the trainee against each learning goal, completes a written reflection and selects a progression recommendation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a:solidFill>
                <a:srgbClr val="433E3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a:solidFill>
                <a:srgbClr val="433E3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600">
              <a:solidFill>
                <a:srgbClr val="433E35"/>
              </a:solidFill>
              <a:latin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indent="-342900">
              <a:buAutoNum type="arabicPeriod"/>
              <a:defRPr/>
            </a:pPr>
            <a:r>
              <a:rPr lang="en-US" sz="1600">
                <a:solidFill>
                  <a:srgbClr val="433E35"/>
                </a:solidFill>
                <a:latin typeface="Arial"/>
                <a:cs typeface="Arial"/>
              </a:rPr>
              <a:t>Form is submitted in TMP</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7B1E6EF8-B0AD-4A96-20E4-55101D81585D}"/>
              </a:ext>
            </a:extLst>
          </p:cNvPr>
          <p:cNvGrpSpPr/>
          <p:nvPr/>
        </p:nvGrpSpPr>
        <p:grpSpPr>
          <a:xfrm>
            <a:off x="245775" y="4749914"/>
            <a:ext cx="3845379" cy="1098395"/>
            <a:chOff x="7016924" y="5215467"/>
            <a:chExt cx="3845379" cy="1098395"/>
          </a:xfrm>
        </p:grpSpPr>
        <p:grpSp>
          <p:nvGrpSpPr>
            <p:cNvPr id="8" name="Group 7">
              <a:extLst>
                <a:ext uri="{FF2B5EF4-FFF2-40B4-BE49-F238E27FC236}">
                  <a16:creationId xmlns:a16="http://schemas.microsoft.com/office/drawing/2014/main" id="{FABBFDB3-785D-C4A0-9D05-E3F6D755E72B}"/>
                </a:ext>
              </a:extLst>
            </p:cNvPr>
            <p:cNvGrpSpPr/>
            <p:nvPr/>
          </p:nvGrpSpPr>
          <p:grpSpPr>
            <a:xfrm>
              <a:off x="7016924" y="5215467"/>
              <a:ext cx="1185333" cy="1098395"/>
              <a:chOff x="6807199" y="5286239"/>
              <a:chExt cx="1185333" cy="1098395"/>
            </a:xfrm>
          </p:grpSpPr>
          <p:sp>
            <p:nvSpPr>
              <p:cNvPr id="29" name="Oval 28">
                <a:extLst>
                  <a:ext uri="{FF2B5EF4-FFF2-40B4-BE49-F238E27FC236}">
                    <a16:creationId xmlns:a16="http://schemas.microsoft.com/office/drawing/2014/main" id="{CC1F1B51-196C-DF57-5168-FAEAD40DDB39}"/>
                  </a:ext>
                </a:extLst>
              </p:cNvPr>
              <p:cNvSpPr/>
              <p:nvPr/>
            </p:nvSpPr>
            <p:spPr>
              <a:xfrm>
                <a:off x="6807199" y="5286239"/>
                <a:ext cx="1185333" cy="1098395"/>
              </a:xfrm>
              <a:prstGeom prst="ellipse">
                <a:avLst/>
              </a:prstGeom>
              <a:solidFill>
                <a:srgbClr val="007367"/>
              </a:solidFill>
              <a:ln>
                <a:solidFill>
                  <a:srgbClr val="0073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TextBox 30">
                <a:extLst>
                  <a:ext uri="{FF2B5EF4-FFF2-40B4-BE49-F238E27FC236}">
                    <a16:creationId xmlns:a16="http://schemas.microsoft.com/office/drawing/2014/main" id="{F44C1D7B-1063-86AB-3A9D-D2526B668FA5}"/>
                  </a:ext>
                </a:extLst>
              </p:cNvPr>
              <p:cNvSpPr txBox="1"/>
              <p:nvPr/>
            </p:nvSpPr>
            <p:spPr>
              <a:xfrm>
                <a:off x="6954871" y="5430322"/>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Decision 1</a:t>
                </a:r>
              </a:p>
            </p:txBody>
          </p:sp>
          <p:sp>
            <p:nvSpPr>
              <p:cNvPr id="32" name="TextBox 31">
                <a:extLst>
                  <a:ext uri="{FF2B5EF4-FFF2-40B4-BE49-F238E27FC236}">
                    <a16:creationId xmlns:a16="http://schemas.microsoft.com/office/drawing/2014/main" id="{6FEB4EC7-B110-B6F0-FC43-4E9E9DE48BE3}"/>
                  </a:ext>
                </a:extLst>
              </p:cNvPr>
              <p:cNvSpPr txBox="1"/>
              <p:nvPr/>
            </p:nvSpPr>
            <p:spPr>
              <a:xfrm>
                <a:off x="6877469" y="5707116"/>
                <a:ext cx="10447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This trainee is progressing satisfactorily</a:t>
                </a:r>
              </a:p>
            </p:txBody>
          </p:sp>
        </p:grpSp>
        <p:grpSp>
          <p:nvGrpSpPr>
            <p:cNvPr id="10" name="Group 9">
              <a:extLst>
                <a:ext uri="{FF2B5EF4-FFF2-40B4-BE49-F238E27FC236}">
                  <a16:creationId xmlns:a16="http://schemas.microsoft.com/office/drawing/2014/main" id="{6C396CFF-A386-C9CE-C7BA-C9254FA51419}"/>
                </a:ext>
              </a:extLst>
            </p:cNvPr>
            <p:cNvGrpSpPr/>
            <p:nvPr/>
          </p:nvGrpSpPr>
          <p:grpSpPr>
            <a:xfrm>
              <a:off x="8346947" y="5215467"/>
              <a:ext cx="1185333" cy="1098395"/>
              <a:chOff x="8137222" y="5286239"/>
              <a:chExt cx="1185333" cy="1098395"/>
            </a:xfrm>
          </p:grpSpPr>
          <p:sp>
            <p:nvSpPr>
              <p:cNvPr id="18" name="Oval 17">
                <a:extLst>
                  <a:ext uri="{FF2B5EF4-FFF2-40B4-BE49-F238E27FC236}">
                    <a16:creationId xmlns:a16="http://schemas.microsoft.com/office/drawing/2014/main" id="{0BAF9B07-E5E4-8829-1B27-6B83B655DA52}"/>
                  </a:ext>
                </a:extLst>
              </p:cNvPr>
              <p:cNvSpPr/>
              <p:nvPr/>
            </p:nvSpPr>
            <p:spPr>
              <a:xfrm>
                <a:off x="8137222" y="5286239"/>
                <a:ext cx="1185333" cy="1098395"/>
              </a:xfrm>
              <a:prstGeom prst="ellipse">
                <a:avLst/>
              </a:prstGeom>
              <a:solidFill>
                <a:srgbClr val="C69214"/>
              </a:solidFill>
              <a:ln>
                <a:solidFill>
                  <a:srgbClr val="C692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CE212-3E1D-00D6-509D-D09B97D10020}"/>
                  </a:ext>
                </a:extLst>
              </p:cNvPr>
              <p:cNvSpPr txBox="1"/>
              <p:nvPr/>
            </p:nvSpPr>
            <p:spPr>
              <a:xfrm>
                <a:off x="8284554" y="5446381"/>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Decision 2</a:t>
                </a:r>
              </a:p>
            </p:txBody>
          </p:sp>
          <p:sp>
            <p:nvSpPr>
              <p:cNvPr id="26" name="TextBox 25">
                <a:extLst>
                  <a:ext uri="{FF2B5EF4-FFF2-40B4-BE49-F238E27FC236}">
                    <a16:creationId xmlns:a16="http://schemas.microsoft.com/office/drawing/2014/main" id="{715090A9-9D5B-1D60-EC47-8F5277AE56CF}"/>
                  </a:ext>
                </a:extLst>
              </p:cNvPr>
              <p:cNvSpPr txBox="1"/>
              <p:nvPr/>
            </p:nvSpPr>
            <p:spPr>
              <a:xfrm>
                <a:off x="8207152" y="5707116"/>
                <a:ext cx="10447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Closely review this trainee’s progress</a:t>
                </a:r>
              </a:p>
            </p:txBody>
          </p:sp>
        </p:grpSp>
        <p:grpSp>
          <p:nvGrpSpPr>
            <p:cNvPr id="12" name="Group 11">
              <a:extLst>
                <a:ext uri="{FF2B5EF4-FFF2-40B4-BE49-F238E27FC236}">
                  <a16:creationId xmlns:a16="http://schemas.microsoft.com/office/drawing/2014/main" id="{99A6E63F-0814-B1FD-CA83-980BAE8F071F}"/>
                </a:ext>
              </a:extLst>
            </p:cNvPr>
            <p:cNvGrpSpPr/>
            <p:nvPr/>
          </p:nvGrpSpPr>
          <p:grpSpPr>
            <a:xfrm>
              <a:off x="9676970" y="5215467"/>
              <a:ext cx="1185333" cy="1098395"/>
              <a:chOff x="9467245" y="5286239"/>
              <a:chExt cx="1185333" cy="1098395"/>
            </a:xfrm>
          </p:grpSpPr>
          <p:sp>
            <p:nvSpPr>
              <p:cNvPr id="13" name="Oval 12">
                <a:extLst>
                  <a:ext uri="{FF2B5EF4-FFF2-40B4-BE49-F238E27FC236}">
                    <a16:creationId xmlns:a16="http://schemas.microsoft.com/office/drawing/2014/main" id="{0C7CD9AE-6B1D-E450-EE5B-F0053EE1D60D}"/>
                  </a:ext>
                </a:extLst>
              </p:cNvPr>
              <p:cNvSpPr/>
              <p:nvPr/>
            </p:nvSpPr>
            <p:spPr>
              <a:xfrm>
                <a:off x="9467245" y="5286239"/>
                <a:ext cx="1185333" cy="1098395"/>
              </a:xfrm>
              <a:prstGeom prst="ellipse">
                <a:avLst/>
              </a:prstGeom>
              <a:solidFill>
                <a:srgbClr val="861F41"/>
              </a:solidFill>
              <a:ln>
                <a:solidFill>
                  <a:srgbClr val="861F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TextBox 15">
                <a:extLst>
                  <a:ext uri="{FF2B5EF4-FFF2-40B4-BE49-F238E27FC236}">
                    <a16:creationId xmlns:a16="http://schemas.microsoft.com/office/drawing/2014/main" id="{30884619-5A5D-DBA5-F9F2-4325E913E895}"/>
                  </a:ext>
                </a:extLst>
              </p:cNvPr>
              <p:cNvSpPr txBox="1"/>
              <p:nvPr/>
            </p:nvSpPr>
            <p:spPr>
              <a:xfrm>
                <a:off x="9614237" y="5462440"/>
                <a:ext cx="88998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Decision 3</a:t>
                </a:r>
              </a:p>
            </p:txBody>
          </p:sp>
          <p:sp>
            <p:nvSpPr>
              <p:cNvPr id="17" name="TextBox 16">
                <a:extLst>
                  <a:ext uri="{FF2B5EF4-FFF2-40B4-BE49-F238E27FC236}">
                    <a16:creationId xmlns:a16="http://schemas.microsoft.com/office/drawing/2014/main" id="{62509E07-8765-6AC4-F3E8-9913AA3C666D}"/>
                  </a:ext>
                </a:extLst>
              </p:cNvPr>
              <p:cNvSpPr txBox="1"/>
              <p:nvPr/>
            </p:nvSpPr>
            <p:spPr>
              <a:xfrm>
                <a:off x="9529129" y="5691057"/>
                <a:ext cx="11157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Refer to the training support pathway</a:t>
                </a:r>
              </a:p>
            </p:txBody>
          </p:sp>
        </p:grpSp>
      </p:grpSp>
    </p:spTree>
    <p:extLst>
      <p:ext uri="{BB962C8B-B14F-4D97-AF65-F5344CB8AC3E}">
        <p14:creationId xmlns:p14="http://schemas.microsoft.com/office/powerpoint/2010/main" val="1981344981"/>
      </p:ext>
    </p:extLst>
  </p:cSld>
  <p:clrMapOvr>
    <a:masterClrMapping/>
  </p:clrMapOvr>
  <mc:AlternateContent xmlns:mc="http://schemas.openxmlformats.org/markup-compatibility/2006" xmlns:p14="http://schemas.microsoft.com/office/powerpoint/2010/main">
    <mc:Choice Requires="p14">
      <p:transition spd="slow" p14:dur="2000" advTm="21918"/>
    </mc:Choice>
    <mc:Fallback xmlns="">
      <p:transition spd="slow" advTm="2191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139B-BC14-A6E2-12FB-D9E61B8A81C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D23158B-C09F-B14B-9542-EE2BD5023928}"/>
              </a:ext>
            </a:extLst>
          </p:cNvPr>
          <p:cNvSpPr/>
          <p:nvPr/>
        </p:nvSpPr>
        <p:spPr>
          <a:xfrm>
            <a:off x="216568" y="5727032"/>
            <a:ext cx="2935706" cy="9888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AD6658-4FF4-631F-DAE4-5BB792A9BC9B}"/>
              </a:ext>
            </a:extLst>
          </p:cNvPr>
          <p:cNvSpPr/>
          <p:nvPr/>
        </p:nvSpPr>
        <p:spPr>
          <a:xfrm>
            <a:off x="-3858" y="-2989"/>
            <a:ext cx="12195859" cy="99930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descr="Laptop outline">
            <a:extLst>
              <a:ext uri="{FF2B5EF4-FFF2-40B4-BE49-F238E27FC236}">
                <a16:creationId xmlns:a16="http://schemas.microsoft.com/office/drawing/2014/main" id="{E9B5186C-9100-C25D-68F5-A6EB7D8013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5381" y="2293620"/>
            <a:ext cx="2270760" cy="2270760"/>
          </a:xfrm>
          <a:prstGeom prst="rect">
            <a:avLst/>
          </a:prstGeom>
        </p:spPr>
      </p:pic>
      <p:sp>
        <p:nvSpPr>
          <p:cNvPr id="5" name="TextBox 5">
            <a:extLst>
              <a:ext uri="{FF2B5EF4-FFF2-40B4-BE49-F238E27FC236}">
                <a16:creationId xmlns:a16="http://schemas.microsoft.com/office/drawing/2014/main" id="{B06D7DA0-3D7C-3C41-E6FD-B139161458C1}"/>
              </a:ext>
            </a:extLst>
          </p:cNvPr>
          <p:cNvSpPr txBox="1"/>
          <p:nvPr/>
        </p:nvSpPr>
        <p:spPr>
          <a:xfrm>
            <a:off x="307980" y="1536174"/>
            <a:ext cx="7739763" cy="470898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ysClr val="windowText" lastClr="000000"/>
                </a:solidFill>
                <a:effectLst/>
                <a:uLnTx/>
                <a:uFillTx/>
                <a:latin typeface="Arial"/>
                <a:ea typeface="Aptos" panose="020B0004020202020204" pitchFamily="34" charset="0"/>
                <a:cs typeface="Arial"/>
              </a:rPr>
              <a:t>Application to training</a:t>
            </a:r>
            <a:endParaRPr kumimoji="0" lang="en-US" sz="2000" b="0" i="0" u="none" strike="noStrike" kern="1200" cap="none" spc="0" normalizeH="0" baseline="0" noProof="0" dirty="0">
              <a:ln>
                <a:noFill/>
              </a:ln>
              <a:solidFill>
                <a:sysClr val="windowText" lastClr="000000"/>
              </a:solidFill>
              <a:effectLst/>
              <a:uLnTx/>
              <a:uFillTx/>
              <a:latin typeface="Arial"/>
              <a:ea typeface="Aptos" panose="020B0004020202020204" pitchFamily="34" charset="0"/>
              <a:cs typeface="Arial"/>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69214"/>
                </a:solidFill>
                <a:effectLst/>
                <a:uLnTx/>
                <a:uFillTx/>
                <a:latin typeface="Arial"/>
                <a:ea typeface="Aptos" panose="020B0004020202020204" pitchFamily="34" charset="0"/>
                <a:cs typeface="Arial"/>
                <a:hlinkClick r:id="rId5">
                  <a:extLst>
                    <a:ext uri="{A12FA001-AC4F-418D-AE19-62706E023703}">
                      <ahyp:hlinkClr xmlns:ahyp="http://schemas.microsoft.com/office/drawing/2018/hyperlinkcolor" val="tx"/>
                    </a:ext>
                  </a:extLst>
                </a:hlinkClick>
              </a:rPr>
              <a:t>Trainee (Applicant) submits an Advanced Training application</a:t>
            </a:r>
            <a:endParaRPr kumimoji="0" lang="en-AU" sz="2000" b="0" i="0" u="none" strike="noStrike" kern="1200" cap="none" spc="0" normalizeH="0" baseline="0" noProof="0" dirty="0">
              <a:ln>
                <a:noFill/>
              </a:ln>
              <a:solidFill>
                <a:srgbClr val="C69214"/>
              </a:solidFill>
              <a:effectLst/>
              <a:uLnTx/>
              <a:uFillTx/>
              <a:latin typeface="Arial"/>
              <a:ea typeface="Aptos" panose="020B0004020202020204" pitchFamily="34" charset="0"/>
              <a:cs typeface="Arial"/>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ysClr val="windowText" lastClr="000000"/>
              </a:solidFill>
              <a:effectLst/>
              <a:uLnTx/>
              <a:uFillTx/>
              <a:latin typeface="Arial"/>
              <a:ea typeface="Aptos" panose="020B0004020202020204" pitchFamily="34" charset="0"/>
              <a:cs typeface="Arial"/>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ysClr val="windowText" lastClr="000000"/>
                </a:solidFill>
                <a:effectLst/>
                <a:uLnTx/>
                <a:uFillTx/>
                <a:latin typeface="Arial"/>
                <a:ea typeface="Aptos" panose="020B0004020202020204" pitchFamily="34" charset="0"/>
                <a:cs typeface="Arial"/>
              </a:rPr>
              <a:t>Rotation plans</a:t>
            </a:r>
            <a:endParaRPr kumimoji="0" lang="en-AU" sz="2000" b="0" i="0" u="none" strike="noStrike" kern="1200" cap="none" spc="0" normalizeH="0" baseline="0" noProof="0" dirty="0">
              <a:ln>
                <a:noFill/>
              </a:ln>
              <a:solidFill>
                <a:sysClr val="windowText" lastClr="000000"/>
              </a:solidFill>
              <a:effectLst/>
              <a:uLnTx/>
              <a:uFillTx/>
              <a:latin typeface="Arial"/>
              <a:ea typeface="Aptos" panose="020B0004020202020204" pitchFamily="34" charset="0"/>
              <a:cs typeface="Arial"/>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69214"/>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AT Trainee- submits a rotation plan</a:t>
            </a:r>
            <a:endParaRPr kumimoji="0" lang="en-US" sz="2000" b="0" i="0" u="none" strike="noStrike" kern="1200" cap="none" spc="0" normalizeH="0" baseline="0" noProof="0" dirty="0">
              <a:ln>
                <a:noFill/>
              </a:ln>
              <a:solidFill>
                <a:srgbClr val="C69214"/>
              </a:solidFill>
              <a:effectLst/>
              <a:uLnTx/>
              <a:uFillTx/>
              <a:latin typeface="Arial" panose="020B0604020202020204" pitchFamily="34" charset="0"/>
              <a:ea typeface="+mn-ea"/>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69214"/>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AT Supervisor- reviews a rotation plan</a:t>
            </a:r>
            <a:endParaRPr kumimoji="0" lang="en-US" sz="2000" b="0" i="0" u="none" strike="noStrike" kern="1200" cap="none" spc="0" normalizeH="0" baseline="0" noProof="0" dirty="0">
              <a:ln>
                <a:noFill/>
              </a:ln>
              <a:solidFill>
                <a:srgbClr val="C69214"/>
              </a:solidFill>
              <a:effectLst/>
              <a:uLnTx/>
              <a:uFillTx/>
              <a:latin typeface="Arial" panose="020B0604020202020204" pitchFamily="34" charset="0"/>
              <a:ea typeface="+mn-ea"/>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ysClr val="windowText" lastClr="000000"/>
                </a:solidFill>
                <a:effectLst/>
                <a:uLnTx/>
                <a:uFillTx/>
                <a:latin typeface="Arial" panose="020B0604020202020204" pitchFamily="34" charset="0"/>
                <a:ea typeface="Aptos" panose="020B0004020202020204" pitchFamily="34" charset="0"/>
                <a:cs typeface="Arial" panose="020B0604020202020204" pitchFamily="34" charset="0"/>
              </a:rPr>
              <a:t>Observation captures (OC) and Learning Captures (LC)</a:t>
            </a:r>
            <a:endParaRPr kumimoji="0" lang="en-AU" sz="2000" b="0" i="0" u="none" strike="noStrike" kern="1200" cap="none" spc="0" normalizeH="0" baseline="0" noProof="0" dirty="0">
              <a:ln>
                <a:noFill/>
              </a:ln>
              <a:solidFill>
                <a:sysClr val="windowText" lastClr="000000"/>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Trainee- submit an OC</a:t>
            </a:r>
            <a:endPar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Assessor- review and provide feedback on an OC</a:t>
            </a:r>
            <a:endPar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Trainee- submit an LC </a:t>
            </a:r>
            <a:endPar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ysClr val="windowText" lastClr="000000"/>
                </a:solidFill>
                <a:effectLst/>
                <a:uLnTx/>
                <a:uFillTx/>
                <a:latin typeface="Arial" panose="020B0604020202020204" pitchFamily="34" charset="0"/>
                <a:ea typeface="Aptos" panose="020B0004020202020204" pitchFamily="34" charset="0"/>
                <a:cs typeface="Arial" panose="020B0604020202020204" pitchFamily="34" charset="0"/>
              </a:rPr>
              <a:t>Progress Reports</a:t>
            </a:r>
            <a:endParaRPr kumimoji="0" lang="en-AU" sz="2000" b="0" i="0" u="none" strike="noStrike" kern="1200" cap="none" spc="0" normalizeH="0" baseline="0" noProof="0" dirty="0">
              <a:ln>
                <a:noFill/>
              </a:ln>
              <a:solidFill>
                <a:sysClr val="windowText" lastClr="000000"/>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sng"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hlinkClick r:id="rId11" tooltip="https://elearning.racp.edu.au/mod/videotime/view.php?id=45386">
                  <a:extLst>
                    <a:ext uri="{A12FA001-AC4F-418D-AE19-62706E023703}">
                      <ahyp:hlinkClr xmlns:ahyp="http://schemas.microsoft.com/office/drawing/2018/hyperlinkcolor" val="tx"/>
                    </a:ext>
                  </a:extLst>
                </a:hlinkClick>
              </a:rPr>
              <a:t>Progress reports: How it looks in TMP | RACP Online Learning</a:t>
            </a:r>
            <a:endParaRPr kumimoji="0" lang="en-AU" sz="2000" b="0" i="0" u="none" strike="noStrike" kern="1200" cap="none" spc="0" normalizeH="0" baseline="0" noProof="0" dirty="0">
              <a:ln>
                <a:noFill/>
              </a:ln>
              <a:solidFill>
                <a:srgbClr val="C69214"/>
              </a:solidFill>
              <a:effectLst/>
              <a:uLnTx/>
              <a:uFillTx/>
              <a:latin typeface="Arial" panose="020B06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sysClr val="windowText" lastClr="000000"/>
              </a:solidFill>
              <a:effectLst/>
              <a:uLnTx/>
              <a:uFillTx/>
              <a:latin typeface="Arial" panose="020B06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5B3A89D-6260-3E7D-5F4A-75C72A41C730}"/>
              </a:ext>
            </a:extLst>
          </p:cNvPr>
          <p:cNvSpPr txBox="1"/>
          <p:nvPr/>
        </p:nvSpPr>
        <p:spPr>
          <a:xfrm>
            <a:off x="307980" y="200303"/>
            <a:ext cx="8861779"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ea typeface="Roboto"/>
                <a:cs typeface="Arial"/>
              </a:rPr>
              <a:t>Resources: Learning &amp; Assessment</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B800071-09F8-CAA8-C206-B0D9BC30E05A}"/>
              </a:ext>
            </a:extLst>
          </p:cNvPr>
          <p:cNvSpPr txBox="1"/>
          <p:nvPr/>
        </p:nvSpPr>
        <p:spPr>
          <a:xfrm>
            <a:off x="9549685" y="111940"/>
            <a:ext cx="2524458"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RACP Online Learning: Curriculum training and support resources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301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820092" y="1505002"/>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361457" y="1387594"/>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2050135" y="5071082"/>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343243" y="4968314"/>
            <a:ext cx="278040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06494" y="3251164"/>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268008" y="3486917"/>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5722662" y="1556234"/>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8F975A8F-529A-A4BF-9144-0E0021C76215}"/>
              </a:ext>
            </a:extLst>
          </p:cNvPr>
          <p:cNvCxnSpPr>
            <a:cxnSpLocks/>
          </p:cNvCxnSpPr>
          <p:nvPr/>
        </p:nvCxnSpPr>
        <p:spPr>
          <a:xfrm>
            <a:off x="3163271" y="4209870"/>
            <a:ext cx="416700"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id="{7320B7B4-02CF-7DDF-E506-45FECBAF8006}"/>
              </a:ext>
            </a:extLst>
          </p:cNvPr>
          <p:cNvCxnSpPr>
            <a:cxnSpLocks/>
          </p:cNvCxnSpPr>
          <p:nvPr/>
        </p:nvCxnSpPr>
        <p:spPr>
          <a:xfrm>
            <a:off x="4743387" y="4064080"/>
            <a:ext cx="332364" cy="6678"/>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62D9A228-3609-33AC-F681-0E054E2CD82C}"/>
              </a:ext>
            </a:extLst>
          </p:cNvPr>
          <p:cNvCxnSpPr>
            <a:cxnSpLocks/>
          </p:cNvCxnSpPr>
          <p:nvPr/>
        </p:nvCxnSpPr>
        <p:spPr>
          <a:xfrm>
            <a:off x="3156729" y="3995072"/>
            <a:ext cx="416700"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a:extLst>
              <a:ext uri="{FF2B5EF4-FFF2-40B4-BE49-F238E27FC236}">
                <a16:creationId xmlns:a16="http://schemas.microsoft.com/office/drawing/2014/main" id="{0903DAB2-BA2F-69C7-89F4-05A658B3FC03}"/>
              </a:ext>
            </a:extLst>
          </p:cNvPr>
          <p:cNvCxnSpPr>
            <a:cxnSpLocks/>
          </p:cNvCxnSpPr>
          <p:nvPr/>
        </p:nvCxnSpPr>
        <p:spPr>
          <a:xfrm>
            <a:off x="8516662" y="4150966"/>
            <a:ext cx="416700"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75874356-088F-81B8-FB21-DB0702EC32DF}"/>
              </a:ext>
            </a:extLst>
          </p:cNvPr>
          <p:cNvCxnSpPr>
            <a:cxnSpLocks/>
          </p:cNvCxnSpPr>
          <p:nvPr/>
        </p:nvCxnSpPr>
        <p:spPr>
          <a:xfrm>
            <a:off x="10067730" y="4150966"/>
            <a:ext cx="416700"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69" name="Straight Connector 68">
            <a:extLst>
              <a:ext uri="{FF2B5EF4-FFF2-40B4-BE49-F238E27FC236}">
                <a16:creationId xmlns:a16="http://schemas.microsoft.com/office/drawing/2014/main" id="{D1A523C7-3D7A-21E1-103C-A96E01000EE4}"/>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itle 6">
            <a:extLst>
              <a:ext uri="{FF2B5EF4-FFF2-40B4-BE49-F238E27FC236}">
                <a16:creationId xmlns:a16="http://schemas.microsoft.com/office/drawing/2014/main" id="{2BCDE8F1-9FF6-F10B-A242-6C265CB9FD5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Progression decision workflow</a:t>
            </a:r>
            <a:endParaRPr kumimoji="0" lang="en-AU" sz="36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7DC82324-2AF1-344A-CDE5-E17B4E395536}"/>
              </a:ext>
            </a:extLst>
          </p:cNvPr>
          <p:cNvSpPr txBox="1"/>
          <p:nvPr/>
        </p:nvSpPr>
        <p:spPr>
          <a:xfrm>
            <a:off x="242235" y="5562289"/>
            <a:ext cx="1164101" cy="3669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8FA1B1"/>
                </a:solidFill>
                <a:effectLst/>
                <a:uLnTx/>
                <a:uFillTx/>
                <a:latin typeface="Arial"/>
                <a:ea typeface="+mn-ea"/>
                <a:cs typeface="+mn-cs"/>
              </a:rPr>
              <a:t>Supervisor</a:t>
            </a:r>
            <a:endParaRPr kumimoji="0" lang="en-AU" sz="1600" b="0" i="0" u="none" strike="noStrike" kern="1200" cap="none" spc="0" normalizeH="0" baseline="0" noProof="0">
              <a:ln>
                <a:noFill/>
              </a:ln>
              <a:solidFill>
                <a:srgbClr val="8FA1B1"/>
              </a:solidFill>
              <a:effectLst/>
              <a:uLnTx/>
              <a:uFillTx/>
              <a:latin typeface="Arial"/>
              <a:ea typeface="+mn-ea"/>
              <a:cs typeface="+mn-cs"/>
            </a:endParaRPr>
          </a:p>
        </p:txBody>
      </p:sp>
      <p:sp>
        <p:nvSpPr>
          <p:cNvPr id="45" name="Rectangle: Rounded Corners 44">
            <a:extLst>
              <a:ext uri="{FF2B5EF4-FFF2-40B4-BE49-F238E27FC236}">
                <a16:creationId xmlns:a16="http://schemas.microsoft.com/office/drawing/2014/main" id="{01785C58-767D-7740-C131-0D6ABCA1BCF8}"/>
              </a:ext>
            </a:extLst>
          </p:cNvPr>
          <p:cNvSpPr/>
          <p:nvPr/>
        </p:nvSpPr>
        <p:spPr>
          <a:xfrm>
            <a:off x="112437" y="4209870"/>
            <a:ext cx="3329303" cy="1827344"/>
          </a:xfrm>
          <a:prstGeom prst="roundRect">
            <a:avLst/>
          </a:prstGeom>
          <a:noFill/>
          <a:ln>
            <a:solidFill>
              <a:srgbClr val="8FA1B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45">
            <a:extLst>
              <a:ext uri="{FF2B5EF4-FFF2-40B4-BE49-F238E27FC236}">
                <a16:creationId xmlns:a16="http://schemas.microsoft.com/office/drawing/2014/main" id="{BFEF5BF0-E1F7-3BC2-F237-B724809DD5CA}"/>
              </a:ext>
            </a:extLst>
          </p:cNvPr>
          <p:cNvSpPr txBox="1"/>
          <p:nvPr/>
        </p:nvSpPr>
        <p:spPr>
          <a:xfrm>
            <a:off x="1270560" y="4327652"/>
            <a:ext cx="2193803" cy="1754326"/>
          </a:xfrm>
          <a:prstGeom prst="rect">
            <a:avLst/>
          </a:prstGeom>
          <a:noFill/>
        </p:spPr>
        <p:txBody>
          <a:bodyPr wrap="square" rtlCol="0">
            <a:spAutoFit/>
          </a:bodyPr>
          <a:lstStyle/>
          <a:p>
            <a:pPr marL="171450" indent="-171450">
              <a:buFont typeface="Wingdings" panose="05000000000000000000" pitchFamily="2" charset="2"/>
              <a:buChar char="ü"/>
              <a:defRPr/>
            </a:pPr>
            <a:r>
              <a:rPr lang="en-US" sz="1600">
                <a:solidFill>
                  <a:srgbClr val="433E35"/>
                </a:solidFill>
                <a:latin typeface="Arial"/>
              </a:rPr>
              <a:t>Determine progression recommendation</a:t>
            </a:r>
          </a:p>
          <a:p>
            <a:pPr marL="171450" indent="-171450">
              <a:buFont typeface="Wingdings" panose="05000000000000000000" pitchFamily="2" charset="2"/>
              <a:buChar char="ü"/>
              <a:defRPr/>
            </a:pPr>
            <a:endParaRPr kumimoji="0" lang="en-US" sz="1600" b="0" i="0" strike="noStrike" kern="1200" cap="none" spc="0" normalizeH="0" baseline="0" noProof="0">
              <a:ln>
                <a:noFill/>
              </a:ln>
              <a:solidFill>
                <a:srgbClr val="433E35"/>
              </a:solidFill>
              <a:effectLst/>
              <a:uLnTx/>
              <a:uFillTx/>
              <a:latin typeface="Arial"/>
              <a:ea typeface="+mn-ea"/>
              <a:cs typeface="+mn-cs"/>
            </a:endParaRPr>
          </a:p>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ü"/>
              <a:tabLst/>
              <a:defRPr/>
            </a:pPr>
            <a:r>
              <a:rPr lang="en-US" sz="1600">
                <a:solidFill>
                  <a:srgbClr val="433E35"/>
                </a:solidFill>
                <a:latin typeface="Arial"/>
              </a:rPr>
              <a:t>Complete final progress report </a:t>
            </a:r>
          </a:p>
          <a:p>
            <a:pPr marL="171450" marR="0" lvl="0" indent="-171450" algn="l" defTabSz="914400" rtl="0" eaLnBrk="1" fontAlgn="auto" latinLnBrk="0" hangingPunct="1">
              <a:spcBef>
                <a:spcPts val="0"/>
              </a:spcBef>
              <a:spcAft>
                <a:spcPts val="0"/>
              </a:spcAft>
              <a:buClrTx/>
              <a:buSzTx/>
              <a:buFont typeface="Wingdings" panose="05000000000000000000" pitchFamily="2" charset="2"/>
              <a:buChar char="ü"/>
              <a:tabLst/>
              <a:defRPr/>
            </a:pPr>
            <a:endParaRPr lang="en-US" sz="1200">
              <a:solidFill>
                <a:srgbClr val="433E35"/>
              </a:solidFill>
              <a:latin typeface="Arial"/>
            </a:endParaRPr>
          </a:p>
        </p:txBody>
      </p:sp>
      <p:sp>
        <p:nvSpPr>
          <p:cNvPr id="28" name="TextBox 27">
            <a:extLst>
              <a:ext uri="{FF2B5EF4-FFF2-40B4-BE49-F238E27FC236}">
                <a16:creationId xmlns:a16="http://schemas.microsoft.com/office/drawing/2014/main" id="{8C36ABD4-A11C-FA1B-6AB8-6975F826BB85}"/>
              </a:ext>
            </a:extLst>
          </p:cNvPr>
          <p:cNvSpPr txBox="1"/>
          <p:nvPr/>
        </p:nvSpPr>
        <p:spPr>
          <a:xfrm>
            <a:off x="322555" y="3520697"/>
            <a:ext cx="908172" cy="3669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80BC7E"/>
                </a:solidFill>
                <a:effectLst/>
                <a:uLnTx/>
                <a:uFillTx/>
                <a:latin typeface="Arial"/>
                <a:ea typeface="+mn-ea"/>
                <a:cs typeface="+mn-cs"/>
              </a:rPr>
              <a:t>Trainee</a:t>
            </a:r>
            <a:endParaRPr kumimoji="0" lang="en-AU" sz="1600" b="0" i="0" u="none" strike="noStrike" kern="1200" cap="none" spc="0" normalizeH="0" baseline="0" noProof="0">
              <a:ln>
                <a:noFill/>
              </a:ln>
              <a:solidFill>
                <a:srgbClr val="80BC7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86EE27B0-4DC2-9D3E-0B0F-02F60B5D1792}"/>
              </a:ext>
            </a:extLst>
          </p:cNvPr>
          <p:cNvSpPr/>
          <p:nvPr/>
        </p:nvSpPr>
        <p:spPr>
          <a:xfrm>
            <a:off x="137054" y="2157679"/>
            <a:ext cx="3329303" cy="1827344"/>
          </a:xfrm>
          <a:prstGeom prst="roundRect">
            <a:avLst/>
          </a:prstGeom>
          <a:noFill/>
          <a:ln>
            <a:solidFill>
              <a:srgbClr val="80BC7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3D6B99"/>
              </a:solidFill>
              <a:effectLst/>
              <a:uLnTx/>
              <a:uFillTx/>
              <a:latin typeface="Arial"/>
              <a:ea typeface="+mn-ea"/>
              <a:cs typeface="+mn-cs"/>
            </a:endParaRPr>
          </a:p>
        </p:txBody>
      </p:sp>
      <p:sp>
        <p:nvSpPr>
          <p:cNvPr id="15" name="TextBox 14">
            <a:extLst>
              <a:ext uri="{FF2B5EF4-FFF2-40B4-BE49-F238E27FC236}">
                <a16:creationId xmlns:a16="http://schemas.microsoft.com/office/drawing/2014/main" id="{A574B4E0-16C6-4D54-4AFB-3D12C7B6BCF3}"/>
              </a:ext>
            </a:extLst>
          </p:cNvPr>
          <p:cNvSpPr txBox="1"/>
          <p:nvPr/>
        </p:nvSpPr>
        <p:spPr>
          <a:xfrm>
            <a:off x="1258051" y="2296535"/>
            <a:ext cx="2091519" cy="132343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strike="noStrike" kern="1200" cap="none" spc="0" normalizeH="0" baseline="0" noProof="0">
                <a:ln>
                  <a:noFill/>
                </a:ln>
                <a:solidFill>
                  <a:srgbClr val="433E35"/>
                </a:solidFill>
                <a:effectLst/>
                <a:uLnTx/>
                <a:uFillTx/>
                <a:latin typeface="Arial"/>
                <a:ea typeface="+mn-ea"/>
                <a:cs typeface="+mn-cs"/>
              </a:rPr>
              <a:t>Complete rotations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600">
              <a:solidFill>
                <a:srgbClr val="433E35"/>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a:solidFill>
                  <a:srgbClr val="433E35"/>
                </a:solidFill>
                <a:latin typeface="Arial"/>
              </a:rPr>
              <a:t>Ensure all rotation progress reports are submitted</a:t>
            </a:r>
            <a:endParaRPr kumimoji="0" lang="en-US" sz="1600" b="0" i="0" strike="noStrike" kern="1200" cap="none" spc="0" normalizeH="0" baseline="0" noProof="0">
              <a:ln>
                <a:noFill/>
              </a:ln>
              <a:solidFill>
                <a:srgbClr val="433E35"/>
              </a:solidFill>
              <a:effectLst/>
              <a:uLnTx/>
              <a:uFillTx/>
              <a:latin typeface="Arial"/>
              <a:ea typeface="+mn-ea"/>
              <a:cs typeface="+mn-cs"/>
            </a:endParaRPr>
          </a:p>
        </p:txBody>
      </p:sp>
      <p:sp>
        <p:nvSpPr>
          <p:cNvPr id="49" name="TextBox 48">
            <a:extLst>
              <a:ext uri="{FF2B5EF4-FFF2-40B4-BE49-F238E27FC236}">
                <a16:creationId xmlns:a16="http://schemas.microsoft.com/office/drawing/2014/main" id="{DE33192D-C1A5-70C9-ED34-FAD3DCBF31E1}"/>
              </a:ext>
            </a:extLst>
          </p:cNvPr>
          <p:cNvSpPr txBox="1"/>
          <p:nvPr/>
        </p:nvSpPr>
        <p:spPr>
          <a:xfrm>
            <a:off x="7785002" y="4572657"/>
            <a:ext cx="2119810" cy="3024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srgbClr val="433E35"/>
              </a:solidFill>
              <a:effectLst/>
              <a:uLnTx/>
              <a:uFillTx/>
              <a:latin typeface="Arial"/>
              <a:ea typeface="+mn-ea"/>
              <a:cs typeface="+mn-cs"/>
            </a:endParaRPr>
          </a:p>
        </p:txBody>
      </p:sp>
      <p:sp>
        <p:nvSpPr>
          <p:cNvPr id="50" name="TextBox 49">
            <a:extLst>
              <a:ext uri="{FF2B5EF4-FFF2-40B4-BE49-F238E27FC236}">
                <a16:creationId xmlns:a16="http://schemas.microsoft.com/office/drawing/2014/main" id="{D5CCFB26-4771-DF9B-039C-A0C00F1C5FF8}"/>
              </a:ext>
            </a:extLst>
          </p:cNvPr>
          <p:cNvSpPr txBox="1"/>
          <p:nvPr/>
        </p:nvSpPr>
        <p:spPr>
          <a:xfrm>
            <a:off x="10589771" y="3002826"/>
            <a:ext cx="136901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The trainee and supervisor/s are notified of the progression decision  </a:t>
            </a:r>
          </a:p>
        </p:txBody>
      </p:sp>
      <p:cxnSp>
        <p:nvCxnSpPr>
          <p:cNvPr id="52" name="Straight Arrow Connector 51">
            <a:extLst>
              <a:ext uri="{FF2B5EF4-FFF2-40B4-BE49-F238E27FC236}">
                <a16:creationId xmlns:a16="http://schemas.microsoft.com/office/drawing/2014/main" id="{D25948A6-A666-557D-10D0-2DBCA48B90BC}"/>
              </a:ext>
            </a:extLst>
          </p:cNvPr>
          <p:cNvCxnSpPr/>
          <p:nvPr/>
        </p:nvCxnSpPr>
        <p:spPr>
          <a:xfrm>
            <a:off x="7781882" y="3302057"/>
            <a:ext cx="442575" cy="0"/>
          </a:xfrm>
          <a:prstGeom prst="straightConnector1">
            <a:avLst/>
          </a:prstGeom>
          <a:ln>
            <a:solidFill>
              <a:schemeClr val="tx1"/>
            </a:solidFill>
            <a:tailEnd type="triangle"/>
          </a:ln>
        </p:spPr>
        <p:style>
          <a:lnRef idx="1">
            <a:schemeClr val="accent2"/>
          </a:lnRef>
          <a:fillRef idx="0">
            <a:schemeClr val="accent2"/>
          </a:fillRef>
          <a:effectRef idx="0">
            <a:schemeClr val="accent2"/>
          </a:effectRef>
          <a:fontRef idx="minor">
            <a:schemeClr val="tx1"/>
          </a:fontRef>
        </p:style>
      </p:cxnSp>
      <p:sp>
        <p:nvSpPr>
          <p:cNvPr id="2" name="Freeform 4">
            <a:extLst>
              <a:ext uri="{FF2B5EF4-FFF2-40B4-BE49-F238E27FC236}">
                <a16:creationId xmlns:a16="http://schemas.microsoft.com/office/drawing/2014/main" id="{F92EDD64-DFF5-13B4-E958-8052BBAA17C0}"/>
              </a:ext>
            </a:extLst>
          </p:cNvPr>
          <p:cNvSpPr/>
          <p:nvPr/>
        </p:nvSpPr>
        <p:spPr>
          <a:xfrm>
            <a:off x="3669008" y="3651743"/>
            <a:ext cx="1075024" cy="998446"/>
          </a:xfrm>
          <a:custGeom>
            <a:avLst/>
            <a:gdLst/>
            <a:ahLst/>
            <a:cxnLst/>
            <a:rect l="l" t="t" r="r" b="b"/>
            <a:pathLst>
              <a:path w="3535799" h="2926080">
                <a:moveTo>
                  <a:pt x="0" y="0"/>
                </a:moveTo>
                <a:lnTo>
                  <a:pt x="3535799" y="0"/>
                </a:lnTo>
                <a:lnTo>
                  <a:pt x="3535799"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33E35"/>
              </a:solidFill>
              <a:effectLst/>
              <a:uLnTx/>
              <a:uFillTx/>
              <a:latin typeface="Arial"/>
              <a:ea typeface="+mn-ea"/>
              <a:cs typeface="+mn-cs"/>
            </a:endParaRPr>
          </a:p>
        </p:txBody>
      </p:sp>
      <p:sp>
        <p:nvSpPr>
          <p:cNvPr id="60" name="Rectangle: Rounded Corners 59">
            <a:extLst>
              <a:ext uri="{FF2B5EF4-FFF2-40B4-BE49-F238E27FC236}">
                <a16:creationId xmlns:a16="http://schemas.microsoft.com/office/drawing/2014/main" id="{AAD1112C-A0BC-6847-EEDF-A04533C966FD}"/>
              </a:ext>
            </a:extLst>
          </p:cNvPr>
          <p:cNvSpPr/>
          <p:nvPr/>
        </p:nvSpPr>
        <p:spPr>
          <a:xfrm>
            <a:off x="5167549" y="1441735"/>
            <a:ext cx="3349113" cy="5086321"/>
          </a:xfrm>
          <a:prstGeom prst="roundRect">
            <a:avLst/>
          </a:prstGeom>
          <a:solidFill>
            <a:schemeClr val="accent5">
              <a:lumMod val="20000"/>
              <a:lumOff val="80000"/>
            </a:schemeClr>
          </a:solidFill>
          <a:ln>
            <a:solidFill>
              <a:srgbClr val="7030A0"/>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none" strike="noStrike" kern="1200" cap="none" spc="0" normalizeH="0" baseline="0" noProof="0">
              <a:ln>
                <a:noFill/>
              </a:ln>
              <a:solidFill>
                <a:srgbClr val="433E35"/>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CDDBA8CD-C273-9079-4BA9-EF83B2BAB7F0}"/>
              </a:ext>
            </a:extLst>
          </p:cNvPr>
          <p:cNvPicPr>
            <a:picLocks noChangeAspect="1"/>
          </p:cNvPicPr>
          <p:nvPr/>
        </p:nvPicPr>
        <p:blipFill>
          <a:blip r:embed="rId5"/>
          <a:stretch>
            <a:fillRect/>
          </a:stretch>
        </p:blipFill>
        <p:spPr>
          <a:xfrm>
            <a:off x="440829" y="2484881"/>
            <a:ext cx="671625" cy="946748"/>
          </a:xfrm>
          <a:prstGeom prst="rect">
            <a:avLst/>
          </a:prstGeom>
        </p:spPr>
      </p:pic>
      <p:pic>
        <p:nvPicPr>
          <p:cNvPr id="18" name="Picture 17">
            <a:extLst>
              <a:ext uri="{FF2B5EF4-FFF2-40B4-BE49-F238E27FC236}">
                <a16:creationId xmlns:a16="http://schemas.microsoft.com/office/drawing/2014/main" id="{4E1ADE8C-C82D-B41E-9819-0D448986FBC6}"/>
              </a:ext>
            </a:extLst>
          </p:cNvPr>
          <p:cNvPicPr>
            <a:picLocks noChangeAspect="1"/>
          </p:cNvPicPr>
          <p:nvPr/>
        </p:nvPicPr>
        <p:blipFill>
          <a:blip r:embed="rId6"/>
          <a:srcRect t="1205"/>
          <a:stretch/>
        </p:blipFill>
        <p:spPr>
          <a:xfrm>
            <a:off x="378149" y="4488178"/>
            <a:ext cx="769781" cy="1034539"/>
          </a:xfrm>
          <a:prstGeom prst="rect">
            <a:avLst/>
          </a:prstGeom>
        </p:spPr>
      </p:pic>
      <p:sp>
        <p:nvSpPr>
          <p:cNvPr id="20" name="Rectangle 19">
            <a:extLst>
              <a:ext uri="{FF2B5EF4-FFF2-40B4-BE49-F238E27FC236}">
                <a16:creationId xmlns:a16="http://schemas.microsoft.com/office/drawing/2014/main" id="{6CCD7A56-9FF3-E72F-B815-E6E1FD538E5C}"/>
              </a:ext>
            </a:extLst>
          </p:cNvPr>
          <p:cNvSpPr/>
          <p:nvPr/>
        </p:nvSpPr>
        <p:spPr>
          <a:xfrm>
            <a:off x="1097244" y="5148268"/>
            <a:ext cx="201299" cy="4733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prstClr val="white"/>
                </a:solid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CB43F0B2-73DD-E99C-3BD8-8B4CD6597095}"/>
              </a:ext>
            </a:extLst>
          </p:cNvPr>
          <p:cNvPicPr>
            <a:picLocks noChangeAspect="1"/>
          </p:cNvPicPr>
          <p:nvPr/>
        </p:nvPicPr>
        <p:blipFill>
          <a:blip r:embed="rId7"/>
          <a:stretch>
            <a:fillRect/>
          </a:stretch>
        </p:blipFill>
        <p:spPr>
          <a:xfrm>
            <a:off x="5814209" y="1709259"/>
            <a:ext cx="2055790" cy="1225567"/>
          </a:xfrm>
          <a:prstGeom prst="rect">
            <a:avLst/>
          </a:prstGeom>
        </p:spPr>
      </p:pic>
      <p:sp>
        <p:nvSpPr>
          <p:cNvPr id="22" name="TextBox 21">
            <a:extLst>
              <a:ext uri="{FF2B5EF4-FFF2-40B4-BE49-F238E27FC236}">
                <a16:creationId xmlns:a16="http://schemas.microsoft.com/office/drawing/2014/main" id="{9844A01A-D814-DE03-9334-90256AF6922E}"/>
              </a:ext>
            </a:extLst>
          </p:cNvPr>
          <p:cNvSpPr txBox="1"/>
          <p:nvPr/>
        </p:nvSpPr>
        <p:spPr>
          <a:xfrm>
            <a:off x="5663038" y="3076399"/>
            <a:ext cx="23896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7030A0"/>
                </a:solidFill>
                <a:effectLst/>
                <a:uLnTx/>
                <a:uFillTx/>
                <a:latin typeface="Arial"/>
                <a:ea typeface="+mn-ea"/>
                <a:cs typeface="+mn-cs"/>
              </a:rPr>
              <a:t>Progress Review Panel</a:t>
            </a:r>
          </a:p>
        </p:txBody>
      </p:sp>
      <p:sp>
        <p:nvSpPr>
          <p:cNvPr id="13" name="Rectangle 12">
            <a:extLst>
              <a:ext uri="{FF2B5EF4-FFF2-40B4-BE49-F238E27FC236}">
                <a16:creationId xmlns:a16="http://schemas.microsoft.com/office/drawing/2014/main" id="{5A4C0A2A-F167-EC42-B477-56B2A78B471C}"/>
              </a:ext>
            </a:extLst>
          </p:cNvPr>
          <p:cNvSpPr/>
          <p:nvPr/>
        </p:nvSpPr>
        <p:spPr>
          <a:xfrm>
            <a:off x="3776869" y="3717968"/>
            <a:ext cx="814428" cy="561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52CB64A0-3CF4-5D0B-F4C1-202E4C8C4021}"/>
              </a:ext>
            </a:extLst>
          </p:cNvPr>
          <p:cNvSpPr txBox="1"/>
          <p:nvPr/>
        </p:nvSpPr>
        <p:spPr>
          <a:xfrm>
            <a:off x="3776868" y="3827802"/>
            <a:ext cx="8253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3A440"/>
                </a:solidFill>
                <a:effectLst/>
                <a:uLnTx/>
                <a:uFillTx/>
                <a:latin typeface="Arial"/>
                <a:ea typeface="+mn-ea"/>
                <a:cs typeface="+mn-cs"/>
              </a:rPr>
              <a:t>TMP</a:t>
            </a:r>
          </a:p>
        </p:txBody>
      </p:sp>
      <p:sp>
        <p:nvSpPr>
          <p:cNvPr id="6" name="TextBox 5">
            <a:extLst>
              <a:ext uri="{FF2B5EF4-FFF2-40B4-BE49-F238E27FC236}">
                <a16:creationId xmlns:a16="http://schemas.microsoft.com/office/drawing/2014/main" id="{6DC902C7-CA17-6EC0-35E4-7F4894D99C5A}"/>
              </a:ext>
            </a:extLst>
          </p:cNvPr>
          <p:cNvSpPr txBox="1"/>
          <p:nvPr/>
        </p:nvSpPr>
        <p:spPr>
          <a:xfrm>
            <a:off x="5415588" y="3434548"/>
            <a:ext cx="3012179" cy="304698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Meet and discuss trainees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Review trainee progression recommendations and assessment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Determine if the trainee has met the </a:t>
            </a:r>
            <a:r>
              <a:rPr kumimoji="0" lang="en-US" sz="1600" b="1" i="0" u="none" strike="noStrike" kern="1200" cap="none" spc="0" normalizeH="0" baseline="0" noProof="0">
                <a:ln>
                  <a:noFill/>
                </a:ln>
                <a:solidFill>
                  <a:srgbClr val="294864"/>
                </a:solidFill>
                <a:effectLst/>
                <a:uLnTx/>
                <a:uFillTx/>
                <a:latin typeface="Arial"/>
                <a:ea typeface="+mn-ea"/>
                <a:cs typeface="+mn-cs"/>
              </a:rPr>
              <a:t>progression criteria* </a:t>
            </a:r>
            <a:r>
              <a:rPr kumimoji="0" lang="en-US" sz="1600" b="0" i="0" u="none" strike="noStrike" kern="1200" cap="none" spc="0" normalizeH="0" baseline="0" noProof="0">
                <a:ln>
                  <a:noFill/>
                </a:ln>
                <a:solidFill>
                  <a:srgbClr val="433E35"/>
                </a:solidFill>
                <a:effectLst/>
                <a:uLnTx/>
                <a:uFillTx/>
                <a:latin typeface="Arial"/>
                <a:ea typeface="+mn-ea"/>
                <a:cs typeface="+mn-cs"/>
              </a:rPr>
              <a:t>for a phase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433E35"/>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33E35"/>
                </a:solidFill>
                <a:effectLst/>
                <a:uLnTx/>
                <a:uFillTx/>
                <a:latin typeface="Arial"/>
                <a:ea typeface="+mn-ea"/>
                <a:cs typeface="+mn-cs"/>
              </a:rPr>
              <a:t>Enter in a progression decision </a:t>
            </a:r>
            <a:endParaRPr kumimoji="0" lang="en-AU" sz="1600" b="0" i="0" u="none" strike="noStrike" kern="1200" cap="none" spc="0" normalizeH="0" baseline="0" noProof="0">
              <a:ln>
                <a:noFill/>
              </a:ln>
              <a:solidFill>
                <a:srgbClr val="433E35"/>
              </a:solidFill>
              <a:effectLst/>
              <a:uLnTx/>
              <a:uFillTx/>
              <a:latin typeface="Arial"/>
              <a:ea typeface="+mn-ea"/>
              <a:cs typeface="+mn-cs"/>
            </a:endParaRPr>
          </a:p>
        </p:txBody>
      </p:sp>
      <p:sp>
        <p:nvSpPr>
          <p:cNvPr id="34" name="Freeform 4">
            <a:extLst>
              <a:ext uri="{FF2B5EF4-FFF2-40B4-BE49-F238E27FC236}">
                <a16:creationId xmlns:a16="http://schemas.microsoft.com/office/drawing/2014/main" id="{7F7FFAAB-D14F-2898-97B6-DD840DE5B8CE}"/>
              </a:ext>
            </a:extLst>
          </p:cNvPr>
          <p:cNvSpPr/>
          <p:nvPr/>
        </p:nvSpPr>
        <p:spPr>
          <a:xfrm>
            <a:off x="8992706" y="3699624"/>
            <a:ext cx="1075024" cy="998446"/>
          </a:xfrm>
          <a:custGeom>
            <a:avLst/>
            <a:gdLst/>
            <a:ahLst/>
            <a:cxnLst/>
            <a:rect l="l" t="t" r="r" b="b"/>
            <a:pathLst>
              <a:path w="3535799" h="2926080">
                <a:moveTo>
                  <a:pt x="0" y="0"/>
                </a:moveTo>
                <a:lnTo>
                  <a:pt x="3535799" y="0"/>
                </a:lnTo>
                <a:lnTo>
                  <a:pt x="3535799"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33E35"/>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F82D9D11-A7CA-8409-87A3-CD27544966B5}"/>
              </a:ext>
            </a:extLst>
          </p:cNvPr>
          <p:cNvSpPr/>
          <p:nvPr/>
        </p:nvSpPr>
        <p:spPr>
          <a:xfrm>
            <a:off x="9100567" y="3765849"/>
            <a:ext cx="814428" cy="561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Box 35">
            <a:extLst>
              <a:ext uri="{FF2B5EF4-FFF2-40B4-BE49-F238E27FC236}">
                <a16:creationId xmlns:a16="http://schemas.microsoft.com/office/drawing/2014/main" id="{70A16BCC-7585-AD6B-1ED5-D9E846423770}"/>
              </a:ext>
            </a:extLst>
          </p:cNvPr>
          <p:cNvSpPr txBox="1"/>
          <p:nvPr/>
        </p:nvSpPr>
        <p:spPr>
          <a:xfrm>
            <a:off x="9100566" y="3875683"/>
            <a:ext cx="8253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3A440"/>
                </a:solidFill>
                <a:effectLst/>
                <a:uLnTx/>
                <a:uFillTx/>
                <a:latin typeface="Arial"/>
                <a:ea typeface="+mn-ea"/>
                <a:cs typeface="+mn-cs"/>
              </a:rPr>
              <a:t>TMP*</a:t>
            </a:r>
          </a:p>
        </p:txBody>
      </p:sp>
      <p:sp>
        <p:nvSpPr>
          <p:cNvPr id="39" name="TextBox 38">
            <a:extLst>
              <a:ext uri="{FF2B5EF4-FFF2-40B4-BE49-F238E27FC236}">
                <a16:creationId xmlns:a16="http://schemas.microsoft.com/office/drawing/2014/main" id="{350FC883-A24A-3BF3-B01F-11D67CBC8065}"/>
              </a:ext>
            </a:extLst>
          </p:cNvPr>
          <p:cNvSpPr txBox="1"/>
          <p:nvPr/>
        </p:nvSpPr>
        <p:spPr>
          <a:xfrm>
            <a:off x="9396340" y="6528056"/>
            <a:ext cx="26231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33E35"/>
                </a:solidFill>
                <a:effectLst/>
                <a:uLnTx/>
                <a:uFillTx/>
                <a:latin typeface="Arial"/>
                <a:ea typeface="+mn-ea"/>
                <a:cs typeface="+mn-cs"/>
              </a:rPr>
              <a:t>*Decision is certified by RACP staff</a:t>
            </a:r>
          </a:p>
        </p:txBody>
      </p:sp>
      <p:grpSp>
        <p:nvGrpSpPr>
          <p:cNvPr id="47" name="Group 46">
            <a:extLst>
              <a:ext uri="{FF2B5EF4-FFF2-40B4-BE49-F238E27FC236}">
                <a16:creationId xmlns:a16="http://schemas.microsoft.com/office/drawing/2014/main" id="{7B812DCE-35A0-6DEC-B72F-E33F22CAD7F6}"/>
              </a:ext>
            </a:extLst>
          </p:cNvPr>
          <p:cNvGrpSpPr/>
          <p:nvPr/>
        </p:nvGrpSpPr>
        <p:grpSpPr>
          <a:xfrm>
            <a:off x="10921440" y="4869540"/>
            <a:ext cx="812041" cy="495682"/>
            <a:chOff x="10914616" y="4802592"/>
            <a:chExt cx="812041" cy="495682"/>
          </a:xfrm>
        </p:grpSpPr>
        <p:pic>
          <p:nvPicPr>
            <p:cNvPr id="40" name="Picture 39">
              <a:extLst>
                <a:ext uri="{FF2B5EF4-FFF2-40B4-BE49-F238E27FC236}">
                  <a16:creationId xmlns:a16="http://schemas.microsoft.com/office/drawing/2014/main" id="{9AF67896-6CD9-C75D-74B7-3511B427CA4C}"/>
                </a:ext>
              </a:extLst>
            </p:cNvPr>
            <p:cNvPicPr>
              <a:picLocks noChangeAspect="1"/>
            </p:cNvPicPr>
            <p:nvPr/>
          </p:nvPicPr>
          <p:blipFill>
            <a:blip r:embed="rId5"/>
            <a:stretch>
              <a:fillRect/>
            </a:stretch>
          </p:blipFill>
          <p:spPr>
            <a:xfrm>
              <a:off x="10914616" y="4874859"/>
              <a:ext cx="300371" cy="423414"/>
            </a:xfrm>
            <a:prstGeom prst="rect">
              <a:avLst/>
            </a:prstGeom>
          </p:spPr>
        </p:pic>
        <p:pic>
          <p:nvPicPr>
            <p:cNvPr id="41" name="Picture 40">
              <a:extLst>
                <a:ext uri="{FF2B5EF4-FFF2-40B4-BE49-F238E27FC236}">
                  <a16:creationId xmlns:a16="http://schemas.microsoft.com/office/drawing/2014/main" id="{B1AD9714-FF7D-FA43-5495-6004DE4701E1}"/>
                </a:ext>
              </a:extLst>
            </p:cNvPr>
            <p:cNvPicPr>
              <a:picLocks noChangeAspect="1"/>
            </p:cNvPicPr>
            <p:nvPr/>
          </p:nvPicPr>
          <p:blipFill>
            <a:blip r:embed="rId6"/>
            <a:srcRect t="1205"/>
            <a:stretch/>
          </p:blipFill>
          <p:spPr>
            <a:xfrm>
              <a:off x="11293465" y="4802592"/>
              <a:ext cx="354713" cy="476713"/>
            </a:xfrm>
            <a:prstGeom prst="rect">
              <a:avLst/>
            </a:prstGeom>
          </p:spPr>
        </p:pic>
        <p:sp>
          <p:nvSpPr>
            <p:cNvPr id="43" name="Rectangle 42">
              <a:extLst>
                <a:ext uri="{FF2B5EF4-FFF2-40B4-BE49-F238E27FC236}">
                  <a16:creationId xmlns:a16="http://schemas.microsoft.com/office/drawing/2014/main" id="{8422D7E3-A018-27E9-973C-6CB0C019B9CB}"/>
                </a:ext>
              </a:extLst>
            </p:cNvPr>
            <p:cNvSpPr/>
            <p:nvPr/>
          </p:nvSpPr>
          <p:spPr>
            <a:xfrm>
              <a:off x="11626007" y="5108882"/>
              <a:ext cx="100650" cy="189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solidFill>
                    <a:prstClr val="white"/>
                  </a:solidFill>
                </a:ln>
                <a:solidFill>
                  <a:prstClr val="white"/>
                </a:solidFill>
                <a:effectLst/>
                <a:uLnTx/>
                <a:uFillTx/>
                <a:latin typeface="Arial"/>
                <a:ea typeface="+mn-ea"/>
                <a:cs typeface="+mn-cs"/>
              </a:endParaRPr>
            </a:p>
          </p:txBody>
        </p:sp>
      </p:grpSp>
      <p:sp>
        <p:nvSpPr>
          <p:cNvPr id="51" name="Rectangle: Rounded Corners 50">
            <a:extLst>
              <a:ext uri="{FF2B5EF4-FFF2-40B4-BE49-F238E27FC236}">
                <a16:creationId xmlns:a16="http://schemas.microsoft.com/office/drawing/2014/main" id="{E9FCB6FD-F7AE-C86A-121C-D3D1CF99816E}"/>
              </a:ext>
            </a:extLst>
          </p:cNvPr>
          <p:cNvSpPr/>
          <p:nvPr/>
        </p:nvSpPr>
        <p:spPr>
          <a:xfrm>
            <a:off x="10600476" y="2934825"/>
            <a:ext cx="1419004" cy="2587887"/>
          </a:xfrm>
          <a:prstGeom prst="roundRect">
            <a:avLst/>
          </a:prstGeom>
          <a:noFill/>
          <a:ln>
            <a:solidFill>
              <a:srgbClr val="151B2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3D6B99"/>
              </a:solidFill>
              <a:effectLst/>
              <a:uLnTx/>
              <a:uFillTx/>
              <a:latin typeface="Arial"/>
              <a:ea typeface="+mn-ea"/>
              <a:cs typeface="+mn-cs"/>
            </a:endParaRPr>
          </a:p>
        </p:txBody>
      </p:sp>
    </p:spTree>
    <p:extLst>
      <p:ext uri="{BB962C8B-B14F-4D97-AF65-F5344CB8AC3E}">
        <p14:creationId xmlns:p14="http://schemas.microsoft.com/office/powerpoint/2010/main" val="439058714"/>
      </p:ext>
    </p:extLst>
  </p:cSld>
  <p:clrMapOvr>
    <a:masterClrMapping/>
  </p:clrMapOvr>
  <mc:AlternateContent xmlns:mc="http://schemas.openxmlformats.org/markup-compatibility/2006" xmlns:p14="http://schemas.microsoft.com/office/powerpoint/2010/main">
    <mc:Choice Requires="p14">
      <p:transition spd="slow" p14:dur="2000" advTm="35461"/>
    </mc:Choice>
    <mc:Fallback xmlns="">
      <p:transition spd="slow" advTm="3546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F297D-6B34-91A5-FB33-1609B99A1DE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EAFA133-8870-CF5B-CC5D-12EA30367D53}"/>
              </a:ext>
            </a:extLst>
          </p:cNvPr>
          <p:cNvSpPr/>
          <p:nvPr/>
        </p:nvSpPr>
        <p:spPr>
          <a:xfrm>
            <a:off x="59267" y="5903496"/>
            <a:ext cx="3098800" cy="890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8" name="Straight Connector 7">
            <a:extLst>
              <a:ext uri="{FF2B5EF4-FFF2-40B4-BE49-F238E27FC236}">
                <a16:creationId xmlns:a16="http://schemas.microsoft.com/office/drawing/2014/main" id="{6FCE2D3F-E0B3-8BC7-6519-85A14A923109}"/>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33E35"/>
              </a:solidFill>
              <a:effectLst/>
              <a:uLnTx/>
              <a:uFillTx/>
              <a:latin typeface="Arial"/>
              <a:ea typeface="+mn-ea"/>
              <a:cs typeface="+mn-cs"/>
            </a:endParaRPr>
          </a:p>
        </p:txBody>
      </p:sp>
      <p:sp>
        <p:nvSpPr>
          <p:cNvPr id="28" name="Title 6">
            <a:extLst>
              <a:ext uri="{FF2B5EF4-FFF2-40B4-BE49-F238E27FC236}">
                <a16:creationId xmlns:a16="http://schemas.microsoft.com/office/drawing/2014/main" id="{A266C69B-23F3-F295-EDCC-612B9A5C4B4A}"/>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a:solidFill>
                  <a:srgbClr val="384967"/>
                </a:solidFill>
                <a:latin typeface="Georgia"/>
              </a:rPr>
              <a:t>Progression decision</a:t>
            </a:r>
            <a:endParaRPr kumimoji="0" lang="en-AU" sz="3600" b="1" i="0" u="none" strike="noStrike" kern="1200" cap="none" spc="0" normalizeH="0" baseline="50000" noProof="0">
              <a:ln>
                <a:noFill/>
              </a:ln>
              <a:solidFill>
                <a:srgbClr val="384967"/>
              </a:solidFill>
              <a:effectLst/>
              <a:uLnTx/>
              <a:uFillTx/>
              <a:latin typeface="Georgia"/>
              <a:ea typeface="Tahoma" panose="020B0604030504040204" pitchFamily="34" charset="0"/>
              <a:cs typeface="Tahoma" panose="020B0604030504040204" pitchFamily="34" charset="0"/>
            </a:endParaRPr>
          </a:p>
        </p:txBody>
      </p:sp>
      <p:sp>
        <p:nvSpPr>
          <p:cNvPr id="5" name="Rectangle: Rounded Corners 4">
            <a:extLst>
              <a:ext uri="{FF2B5EF4-FFF2-40B4-BE49-F238E27FC236}">
                <a16:creationId xmlns:a16="http://schemas.microsoft.com/office/drawing/2014/main" id="{F2B0257E-F6A6-31D4-5907-F314ABCD2107}"/>
              </a:ext>
            </a:extLst>
          </p:cNvPr>
          <p:cNvSpPr/>
          <p:nvPr/>
        </p:nvSpPr>
        <p:spPr>
          <a:xfrm>
            <a:off x="835512" y="3468910"/>
            <a:ext cx="3098800" cy="3071267"/>
          </a:xfrm>
          <a:prstGeom prst="roundRect">
            <a:avLst>
              <a:gd name="adj" fmla="val 2983"/>
            </a:avLst>
          </a:prstGeom>
          <a:solidFill>
            <a:srgbClr val="CCE3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4388DFD8-E577-B138-12D8-8187C9F9FBAB}"/>
              </a:ext>
            </a:extLst>
          </p:cNvPr>
          <p:cNvGrpSpPr/>
          <p:nvPr/>
        </p:nvGrpSpPr>
        <p:grpSpPr>
          <a:xfrm>
            <a:off x="1251388" y="2298906"/>
            <a:ext cx="2142282" cy="2049721"/>
            <a:chOff x="729900" y="5088823"/>
            <a:chExt cx="2033339" cy="1948137"/>
          </a:xfrm>
        </p:grpSpPr>
        <p:sp>
          <p:nvSpPr>
            <p:cNvPr id="27" name="Oval 26">
              <a:extLst>
                <a:ext uri="{FF2B5EF4-FFF2-40B4-BE49-F238E27FC236}">
                  <a16:creationId xmlns:a16="http://schemas.microsoft.com/office/drawing/2014/main" id="{089EBB7C-BAE5-3424-8A1D-C6FB0150D0DF}"/>
                </a:ext>
              </a:extLst>
            </p:cNvPr>
            <p:cNvSpPr/>
            <p:nvPr/>
          </p:nvSpPr>
          <p:spPr>
            <a:xfrm>
              <a:off x="729900" y="5088823"/>
              <a:ext cx="2033339" cy="1948137"/>
            </a:xfrm>
            <a:prstGeom prst="ellipse">
              <a:avLst/>
            </a:prstGeom>
            <a:solidFill>
              <a:srgbClr val="007367"/>
            </a:solidFill>
            <a:ln>
              <a:solidFill>
                <a:srgbClr val="0073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TextBox 28">
              <a:extLst>
                <a:ext uri="{FF2B5EF4-FFF2-40B4-BE49-F238E27FC236}">
                  <a16:creationId xmlns:a16="http://schemas.microsoft.com/office/drawing/2014/main" id="{43A2FF74-1FDE-CBDE-88F1-32DAD40F220F}"/>
                </a:ext>
              </a:extLst>
            </p:cNvPr>
            <p:cNvSpPr txBox="1"/>
            <p:nvPr/>
          </p:nvSpPr>
          <p:spPr>
            <a:xfrm>
              <a:off x="729900" y="5767010"/>
              <a:ext cx="2033339" cy="672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mn-cs"/>
                </a:rPr>
                <a:t>Progressing satisfactorily</a:t>
              </a:r>
            </a:p>
          </p:txBody>
        </p:sp>
      </p:grpSp>
      <p:sp>
        <p:nvSpPr>
          <p:cNvPr id="36" name="TextBox 35">
            <a:extLst>
              <a:ext uri="{FF2B5EF4-FFF2-40B4-BE49-F238E27FC236}">
                <a16:creationId xmlns:a16="http://schemas.microsoft.com/office/drawing/2014/main" id="{DDF8DC1D-2239-7D29-B474-37562F0479E6}"/>
              </a:ext>
            </a:extLst>
          </p:cNvPr>
          <p:cNvSpPr txBox="1"/>
          <p:nvPr/>
        </p:nvSpPr>
        <p:spPr>
          <a:xfrm>
            <a:off x="867716" y="4532757"/>
            <a:ext cx="3066596"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007367"/>
                </a:solidFill>
                <a:latin typeface="Arial"/>
              </a:rPr>
              <a:t>T</a:t>
            </a:r>
            <a:r>
              <a:rPr kumimoji="0" lang="en-US" sz="1600" b="1" i="0" u="none" strike="noStrike" kern="1200" cap="none" spc="0" normalizeH="0" baseline="0" noProof="0" err="1">
                <a:ln>
                  <a:noFill/>
                </a:ln>
                <a:solidFill>
                  <a:srgbClr val="007367"/>
                </a:solidFill>
                <a:effectLst/>
                <a:uLnTx/>
                <a:uFillTx/>
                <a:latin typeface="Arial"/>
                <a:ea typeface="+mn-ea"/>
                <a:cs typeface="+mn-cs"/>
              </a:rPr>
              <a:t>rainee</a:t>
            </a:r>
            <a:r>
              <a:rPr kumimoji="0" lang="en-US" sz="1600" b="1" i="0" u="none" strike="noStrike" kern="1200" cap="none" spc="0" normalizeH="0" baseline="0" noProof="0">
                <a:ln>
                  <a:noFill/>
                </a:ln>
                <a:solidFill>
                  <a:srgbClr val="007367"/>
                </a:solidFill>
                <a:effectLst/>
                <a:uLnTx/>
                <a:uFillTx/>
                <a:latin typeface="Arial"/>
                <a:ea typeface="+mn-ea"/>
                <a:cs typeface="+mn-cs"/>
              </a:rPr>
              <a:t> can progress to the next phase of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736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7367"/>
                </a:solidFill>
                <a:effectLst/>
                <a:uLnTx/>
                <a:uFillTx/>
                <a:latin typeface="Arial"/>
                <a:ea typeface="+mn-ea"/>
                <a:cs typeface="+mn-cs"/>
              </a:rPr>
              <a:t>Trainee has completed all phase requirements and has met expected standards in the progression criteria.  </a:t>
            </a:r>
            <a:endParaRPr kumimoji="0" lang="en-AU" sz="1600" b="0" i="0" u="none" strike="noStrike" kern="1200" cap="none" spc="0" normalizeH="0" baseline="0" noProof="0">
              <a:ln>
                <a:noFill/>
              </a:ln>
              <a:solidFill>
                <a:srgbClr val="007367"/>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E8B9BE17-34CB-BAC4-2AFB-0EF1FF9949F0}"/>
              </a:ext>
            </a:extLst>
          </p:cNvPr>
          <p:cNvSpPr/>
          <p:nvPr/>
        </p:nvSpPr>
        <p:spPr>
          <a:xfrm>
            <a:off x="4645848" y="3468910"/>
            <a:ext cx="3098800" cy="3071267"/>
          </a:xfrm>
          <a:prstGeom prst="roundRect">
            <a:avLst>
              <a:gd name="adj" fmla="val 2983"/>
            </a:avLst>
          </a:prstGeom>
          <a:solidFill>
            <a:srgbClr val="F4E9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40" name="Group 39">
            <a:extLst>
              <a:ext uri="{FF2B5EF4-FFF2-40B4-BE49-F238E27FC236}">
                <a16:creationId xmlns:a16="http://schemas.microsoft.com/office/drawing/2014/main" id="{24E90CF3-4E71-7CC6-E973-51003F643374}"/>
              </a:ext>
            </a:extLst>
          </p:cNvPr>
          <p:cNvGrpSpPr/>
          <p:nvPr/>
        </p:nvGrpSpPr>
        <p:grpSpPr>
          <a:xfrm>
            <a:off x="5121016" y="2298906"/>
            <a:ext cx="2142283" cy="2062104"/>
            <a:chOff x="1260784" y="5219232"/>
            <a:chExt cx="2033339" cy="1948137"/>
          </a:xfrm>
          <a:solidFill>
            <a:srgbClr val="C69214"/>
          </a:solidFill>
        </p:grpSpPr>
        <p:sp>
          <p:nvSpPr>
            <p:cNvPr id="41" name="Oval 40">
              <a:extLst>
                <a:ext uri="{FF2B5EF4-FFF2-40B4-BE49-F238E27FC236}">
                  <a16:creationId xmlns:a16="http://schemas.microsoft.com/office/drawing/2014/main" id="{AC95E2FB-E13E-47E1-C267-76F2E71D78FA}"/>
                </a:ext>
              </a:extLst>
            </p:cNvPr>
            <p:cNvSpPr/>
            <p:nvPr/>
          </p:nvSpPr>
          <p:spPr>
            <a:xfrm>
              <a:off x="1260784" y="5219232"/>
              <a:ext cx="2033339" cy="194813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D44EB1B5-CA59-DD3E-C9D1-FEA79CD1B4C6}"/>
                </a:ext>
              </a:extLst>
            </p:cNvPr>
            <p:cNvSpPr txBox="1"/>
            <p:nvPr/>
          </p:nvSpPr>
          <p:spPr>
            <a:xfrm>
              <a:off x="1260784" y="5864919"/>
              <a:ext cx="2033339" cy="5951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mn-cs"/>
                </a:rPr>
                <a:t>Progress with Conditions</a:t>
              </a:r>
            </a:p>
          </p:txBody>
        </p:sp>
      </p:grpSp>
      <p:sp>
        <p:nvSpPr>
          <p:cNvPr id="43" name="TextBox 42">
            <a:extLst>
              <a:ext uri="{FF2B5EF4-FFF2-40B4-BE49-F238E27FC236}">
                <a16:creationId xmlns:a16="http://schemas.microsoft.com/office/drawing/2014/main" id="{4C6AF999-440E-ACAA-07F4-1F1581175D30}"/>
              </a:ext>
            </a:extLst>
          </p:cNvPr>
          <p:cNvSpPr txBox="1"/>
          <p:nvPr/>
        </p:nvSpPr>
        <p:spPr>
          <a:xfrm>
            <a:off x="4651100" y="4557030"/>
            <a:ext cx="3093547" cy="1815882"/>
          </a:xfrm>
          <a:prstGeom prst="rect">
            <a:avLst/>
          </a:prstGeom>
          <a:noFill/>
        </p:spPr>
        <p:txBody>
          <a:bodyPr wrap="square" rtlCol="0">
            <a:spAutoFit/>
          </a:bodyPr>
          <a:lstStyle/>
          <a:p>
            <a:pPr lvl="0" algn="ctr">
              <a:defRPr/>
            </a:pPr>
            <a:r>
              <a:rPr lang="en-US" sz="1600" b="1">
                <a:solidFill>
                  <a:srgbClr val="C69214"/>
                </a:solidFill>
                <a:latin typeface="Arial"/>
              </a:rPr>
              <a:t>Training conditions are placed on trainee.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7367"/>
              </a:solidFill>
              <a:effectLst/>
              <a:uLnTx/>
              <a:uFillTx/>
              <a:latin typeface="Arial"/>
              <a:ea typeface="+mn-ea"/>
              <a:cs typeface="+mn-cs"/>
            </a:endParaRPr>
          </a:p>
          <a:p>
            <a:pPr lvl="0">
              <a:defRPr/>
            </a:pPr>
            <a:r>
              <a:rPr lang="en-US" sz="1600">
                <a:solidFill>
                  <a:srgbClr val="C69214"/>
                </a:solidFill>
                <a:latin typeface="Arial"/>
              </a:rPr>
              <a:t>This could include additional assessments to ensure a competency is achieved before a trainee can progress further.</a:t>
            </a:r>
            <a:endParaRPr lang="en-AU" sz="1600">
              <a:solidFill>
                <a:srgbClr val="C69214"/>
              </a:solidFill>
              <a:latin typeface="Arial"/>
            </a:endParaRPr>
          </a:p>
        </p:txBody>
      </p:sp>
      <p:sp>
        <p:nvSpPr>
          <p:cNvPr id="44" name="Rectangle: Rounded Corners 43">
            <a:extLst>
              <a:ext uri="{FF2B5EF4-FFF2-40B4-BE49-F238E27FC236}">
                <a16:creationId xmlns:a16="http://schemas.microsoft.com/office/drawing/2014/main" id="{90B60566-F182-BB17-7A43-887C5200219F}"/>
              </a:ext>
            </a:extLst>
          </p:cNvPr>
          <p:cNvSpPr/>
          <p:nvPr/>
        </p:nvSpPr>
        <p:spPr>
          <a:xfrm>
            <a:off x="8307146" y="3468910"/>
            <a:ext cx="3098800" cy="3071267"/>
          </a:xfrm>
          <a:prstGeom prst="roundRect">
            <a:avLst>
              <a:gd name="adj" fmla="val 2983"/>
            </a:avLst>
          </a:prstGeom>
          <a:solidFill>
            <a:srgbClr val="E7D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45" name="Group 44">
            <a:extLst>
              <a:ext uri="{FF2B5EF4-FFF2-40B4-BE49-F238E27FC236}">
                <a16:creationId xmlns:a16="http://schemas.microsoft.com/office/drawing/2014/main" id="{A2867087-5F18-471E-BB73-98DCD877BFF4}"/>
              </a:ext>
            </a:extLst>
          </p:cNvPr>
          <p:cNvGrpSpPr/>
          <p:nvPr/>
        </p:nvGrpSpPr>
        <p:grpSpPr>
          <a:xfrm>
            <a:off x="8798330" y="2245578"/>
            <a:ext cx="2142283" cy="2062104"/>
            <a:chOff x="1606904" y="5182108"/>
            <a:chExt cx="2033339" cy="1948137"/>
          </a:xfrm>
          <a:solidFill>
            <a:srgbClr val="861F41"/>
          </a:solidFill>
        </p:grpSpPr>
        <p:sp>
          <p:nvSpPr>
            <p:cNvPr id="46" name="Oval 45">
              <a:extLst>
                <a:ext uri="{FF2B5EF4-FFF2-40B4-BE49-F238E27FC236}">
                  <a16:creationId xmlns:a16="http://schemas.microsoft.com/office/drawing/2014/main" id="{83093CEC-17AF-0356-E9BB-740E896CEC97}"/>
                </a:ext>
              </a:extLst>
            </p:cNvPr>
            <p:cNvSpPr/>
            <p:nvPr/>
          </p:nvSpPr>
          <p:spPr>
            <a:xfrm>
              <a:off x="1606904" y="5182108"/>
              <a:ext cx="2033339" cy="1948137"/>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TextBox 46">
              <a:extLst>
                <a:ext uri="{FF2B5EF4-FFF2-40B4-BE49-F238E27FC236}">
                  <a16:creationId xmlns:a16="http://schemas.microsoft.com/office/drawing/2014/main" id="{9BAEBF9A-36C9-C14C-E62C-636FFCFEA052}"/>
                </a:ext>
              </a:extLst>
            </p:cNvPr>
            <p:cNvSpPr txBox="1"/>
            <p:nvPr/>
          </p:nvSpPr>
          <p:spPr>
            <a:xfrm>
              <a:off x="1606904" y="5689668"/>
              <a:ext cx="2033339" cy="959530"/>
            </a:xfrm>
            <a:prstGeom prst="rect">
              <a:avLst/>
            </a:prstGeom>
            <a:noFill/>
            <a:ln>
              <a:noFill/>
            </a:ln>
          </p:spPr>
          <p:txBody>
            <a:bodyPr wrap="square" rtlCol="0">
              <a:spAutoFit/>
            </a:bodyPr>
            <a:lstStyle/>
            <a:p>
              <a:pPr lvl="0" algn="ctr">
                <a:defRPr/>
              </a:pPr>
              <a:r>
                <a:rPr lang="en-US" sz="2000" b="1">
                  <a:solidFill>
                    <a:prstClr val="white"/>
                  </a:solidFill>
                  <a:latin typeface="Arial"/>
                </a:rPr>
                <a:t>Unable to progress to the next phase</a:t>
              </a:r>
            </a:p>
          </p:txBody>
        </p:sp>
      </p:grpSp>
      <p:sp>
        <p:nvSpPr>
          <p:cNvPr id="48" name="TextBox 47">
            <a:extLst>
              <a:ext uri="{FF2B5EF4-FFF2-40B4-BE49-F238E27FC236}">
                <a16:creationId xmlns:a16="http://schemas.microsoft.com/office/drawing/2014/main" id="{AD7A7195-8B1B-5AAC-FBCF-CF4E68F85C47}"/>
              </a:ext>
            </a:extLst>
          </p:cNvPr>
          <p:cNvSpPr txBox="1"/>
          <p:nvPr/>
        </p:nvSpPr>
        <p:spPr>
          <a:xfrm>
            <a:off x="8307145" y="4392878"/>
            <a:ext cx="3098800" cy="2062103"/>
          </a:xfrm>
          <a:prstGeom prst="rect">
            <a:avLst/>
          </a:prstGeom>
          <a:noFill/>
        </p:spPr>
        <p:txBody>
          <a:bodyPr wrap="square" rtlCol="0">
            <a:spAutoFit/>
          </a:bodyPr>
          <a:lstStyle/>
          <a:p>
            <a:pPr lvl="0">
              <a:defRPr/>
            </a:pPr>
            <a:r>
              <a:rPr lang="en-US" sz="1600" b="1">
                <a:solidFill>
                  <a:srgbClr val="861F41"/>
                </a:solidFill>
                <a:latin typeface="Arial"/>
              </a:rPr>
              <a:t>Trainee is unable to progress to the next phase, </a:t>
            </a:r>
            <a:r>
              <a:rPr lang="en-US" sz="1600">
                <a:solidFill>
                  <a:srgbClr val="861F41"/>
                </a:solidFill>
                <a:latin typeface="Arial"/>
              </a:rPr>
              <a:t>due to:</a:t>
            </a:r>
          </a:p>
          <a:p>
            <a:pPr marL="171450" lvl="0" indent="-171450">
              <a:buFont typeface="Arial" panose="020B0604020202020204" pitchFamily="34" charset="0"/>
              <a:buChar char="•"/>
              <a:defRPr/>
            </a:pPr>
            <a:r>
              <a:rPr lang="en-US" sz="1600">
                <a:solidFill>
                  <a:srgbClr val="861F41"/>
                </a:solidFill>
                <a:latin typeface="Arial"/>
              </a:rPr>
              <a:t>Insufficient evidence presented</a:t>
            </a:r>
          </a:p>
          <a:p>
            <a:pPr marL="171450" lvl="0" indent="-171450">
              <a:buFont typeface="Arial" panose="020B0604020202020204" pitchFamily="34" charset="0"/>
              <a:buChar char="•"/>
              <a:defRPr/>
            </a:pPr>
            <a:r>
              <a:rPr lang="en-US" sz="1600">
                <a:solidFill>
                  <a:srgbClr val="861F41"/>
                </a:solidFill>
                <a:latin typeface="Arial"/>
              </a:rPr>
              <a:t>Progression criteria not achieved</a:t>
            </a:r>
          </a:p>
          <a:p>
            <a:pPr marL="171450" lvl="0" indent="-171450">
              <a:buFont typeface="Arial" panose="020B0604020202020204" pitchFamily="34" charset="0"/>
              <a:buChar char="•"/>
              <a:defRPr/>
            </a:pPr>
            <a:r>
              <a:rPr lang="en-US" sz="1600">
                <a:solidFill>
                  <a:srgbClr val="861F41"/>
                </a:solidFill>
                <a:latin typeface="Arial"/>
              </a:rPr>
              <a:t>Stage 2 – Training Support Pathway</a:t>
            </a:r>
            <a:endParaRPr lang="en-AU" sz="1600">
              <a:solidFill>
                <a:srgbClr val="861F41"/>
              </a:solidFill>
              <a:latin typeface="Arial"/>
            </a:endParaRPr>
          </a:p>
        </p:txBody>
      </p:sp>
      <p:sp>
        <p:nvSpPr>
          <p:cNvPr id="50" name="TextBox 49">
            <a:extLst>
              <a:ext uri="{FF2B5EF4-FFF2-40B4-BE49-F238E27FC236}">
                <a16:creationId xmlns:a16="http://schemas.microsoft.com/office/drawing/2014/main" id="{1A1A60ED-F65B-4CC7-A031-4DAB13A4FBE5}"/>
              </a:ext>
            </a:extLst>
          </p:cNvPr>
          <p:cNvSpPr txBox="1"/>
          <p:nvPr/>
        </p:nvSpPr>
        <p:spPr>
          <a:xfrm>
            <a:off x="638622" y="1404190"/>
            <a:ext cx="10861623" cy="646331"/>
          </a:xfrm>
          <a:prstGeom prst="rect">
            <a:avLst/>
          </a:prstGeom>
          <a:noFill/>
        </p:spPr>
        <p:txBody>
          <a:bodyPr wrap="square">
            <a:spAutoFit/>
          </a:bodyPr>
          <a:lstStyle/>
          <a:p>
            <a:r>
              <a:rPr lang="en-US"/>
              <a:t>After reviewing the Supervisor's progression recommendation and trainee's Progress Report/assessment data, the PRP records the </a:t>
            </a:r>
            <a:r>
              <a:rPr lang="en-US" b="1"/>
              <a:t>progression decision</a:t>
            </a:r>
            <a:r>
              <a:rPr lang="en-US"/>
              <a:t>:</a:t>
            </a:r>
            <a:endParaRPr lang="en-AU"/>
          </a:p>
        </p:txBody>
      </p:sp>
    </p:spTree>
    <p:extLst>
      <p:ext uri="{BB962C8B-B14F-4D97-AF65-F5344CB8AC3E}">
        <p14:creationId xmlns:p14="http://schemas.microsoft.com/office/powerpoint/2010/main" val="115111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 Adult</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989947762"/>
              </p:ext>
            </p:extLst>
          </p:nvPr>
        </p:nvGraphicFramePr>
        <p:xfrm>
          <a:off x="691753" y="1152674"/>
          <a:ext cx="10640051" cy="476849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gridCol w="1395842">
                  <a:extLst>
                    <a:ext uri="{9D8B030D-6E8A-4147-A177-3AD203B41FA5}">
                      <a16:colId xmlns:a16="http://schemas.microsoft.com/office/drawing/2014/main" val="2285228206"/>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Entry to Training</a:t>
                      </a: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End of specialty foundation</a:t>
                      </a: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End of specialty consolidation</a:t>
                      </a:r>
                    </a:p>
                  </a:txBody>
                  <a:tcPr marL="41167" marR="41167" marT="0" marB="0" anchor="ctr">
                    <a:lnL>
                      <a:noFill/>
                    </a:lnL>
                    <a:lnR w="12700" cap="flat" cmpd="sng" algn="ctr">
                      <a:noFill/>
                      <a:prstDash val="solid"/>
                      <a:round/>
                      <a:headEnd type="none" w="med" len="med"/>
                      <a:tailEnd type="none" w="med" len="med"/>
                    </a:lnR>
                    <a:lnT>
                      <a:noFill/>
                    </a:lnT>
                    <a:lnB>
                      <a:noFill/>
                    </a:lnB>
                    <a:solidFill>
                      <a:srgbClr val="D9D9D9"/>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US"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End of Transition to Fellowship</a:t>
                      </a: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Team leadership</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Supervision and teaching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Clinical assessment and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Management of transitions in care settings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 acute changes in clinical condition</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Prescribing</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P</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rocedures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Investigations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 and community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End-of-life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Pain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Managing other symptoms and complications of cancer</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Cancer and its treatment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Non-malignant, progressive life-limiting conditions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Acute conditions and palliative care emergencies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Managing comorbidities in palliative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Comprehensive end-of-life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24654395"/>
                  </a:ext>
                </a:extLst>
              </a:tr>
            </a:tbl>
          </a:graphicData>
        </a:graphic>
      </p:graphicFrame>
    </p:spTree>
    <p:extLst>
      <p:ext uri="{BB962C8B-B14F-4D97-AF65-F5344CB8AC3E}">
        <p14:creationId xmlns:p14="http://schemas.microsoft.com/office/powerpoint/2010/main" val="299448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pPr>
              <a:defRPr/>
            </a:pPr>
            <a:r>
              <a:rPr kumimoji="0" lang="en-US" sz="2800" b="1" i="0" u="none" strike="noStrike" kern="1200" cap="none" spc="0" normalizeH="0" baseline="0" noProof="0">
                <a:ln>
                  <a:noFill/>
                </a:ln>
                <a:solidFill>
                  <a:srgbClr val="384967"/>
                </a:solidFill>
                <a:effectLst/>
                <a:uLnTx/>
                <a:uFillTx/>
                <a:latin typeface="Georgia"/>
                <a:ea typeface="+mj-ea"/>
                <a:cs typeface="+mj-cs"/>
              </a:rPr>
              <a:t>Progression criteria</a:t>
            </a:r>
            <a:r>
              <a:rPr lang="en-US" sz="2800">
                <a:solidFill>
                  <a:srgbClr val="384967"/>
                </a:solidFill>
                <a:latin typeface="Georgia"/>
              </a:rPr>
              <a:t>: Paediatric</a:t>
            </a:r>
            <a:endParaRPr kumimoji="0" lang="en-AU" sz="2800" b="1" i="0" u="none" strike="noStrike" kern="1200" cap="none" spc="0" normalizeH="0" baseline="0" noProof="0">
              <a:ln>
                <a:noFill/>
              </a:ln>
              <a:solidFill>
                <a:prstClr val="black"/>
              </a:solidFill>
              <a:effectLst/>
              <a:uLnTx/>
              <a:uFillTx/>
              <a:latin typeface="Georgia"/>
              <a:ea typeface="+mj-ea"/>
              <a:cs typeface="+mj-cs"/>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nvGraphicFramePr>
        <p:xfrm>
          <a:off x="691753" y="1152674"/>
          <a:ext cx="10640051" cy="3842640"/>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1705453664"/>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l" defTabSz="1280160" rtl="0" eaLnBrk="1" fontAlgn="auto" latinLnBrk="0" hangingPunct="1">
                        <a:lnSpc>
                          <a:spcPct val="115000"/>
                        </a:lnSpc>
                        <a:spcBef>
                          <a:spcPts val="400"/>
                        </a:spcBef>
                        <a:spcAft>
                          <a:spcPts val="400"/>
                        </a:spcAft>
                        <a:buClrTx/>
                        <a:buSzTx/>
                        <a:buFontTx/>
                        <a:buNone/>
                        <a:tabLst/>
                        <a:defRPr/>
                      </a:pPr>
                      <a:r>
                        <a:rPr lang="en-AU" sz="1050" b="0" dirty="0">
                          <a:solidFill>
                            <a:srgbClr val="CC9900"/>
                          </a:solidFill>
                          <a:effectLst/>
                          <a:latin typeface="+mn-lt"/>
                          <a:ea typeface="Calibri" panose="020F0502020204030204" pitchFamily="34" charset="0"/>
                          <a:cs typeface="Times New Roman" panose="02020603050405020304" pitchFamily="18" charset="0"/>
                        </a:rPr>
                        <a:t>Entry to training</a:t>
                      </a:r>
                      <a:endParaRPr lang="en-AU" sz="105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nSpc>
                          <a:spcPct val="115000"/>
                        </a:lnSpc>
                        <a:spcBef>
                          <a:spcPts val="400"/>
                        </a:spcBef>
                        <a:spcAft>
                          <a:spcPts val="400"/>
                        </a:spcAft>
                      </a:pPr>
                      <a:r>
                        <a:rPr lang="en-AU" sz="1050" b="0" dirty="0">
                          <a:solidFill>
                            <a:srgbClr val="CC9900"/>
                          </a:solidFill>
                          <a:effectLst/>
                          <a:latin typeface="+mn-lt"/>
                          <a:ea typeface="Calibri" panose="020F0502020204030204" pitchFamily="34" charset="0"/>
                          <a:cs typeface="Times New Roman" panose="02020603050405020304" pitchFamily="18" charset="0"/>
                        </a:rPr>
                        <a:t>End of specialty foundation</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Bef>
                          <a:spcPts val="400"/>
                        </a:spcBef>
                        <a:spcAft>
                          <a:spcPts val="400"/>
                        </a:spcAft>
                      </a:pPr>
                      <a:r>
                        <a:rPr lang="en-AU" sz="1050" b="0" dirty="0">
                          <a:solidFill>
                            <a:srgbClr val="CC9900"/>
                          </a:solidFill>
                          <a:effectLst/>
                          <a:latin typeface="+mn-lt"/>
                          <a:ea typeface="Calibri" panose="020F0502020204030204" pitchFamily="34" charset="0"/>
                          <a:cs typeface="Times New Roman" panose="02020603050405020304" pitchFamily="18" charset="0"/>
                        </a:rPr>
                        <a:t>End of specialty consolidation</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a:noFill/>
                    </a:lnL>
                    <a:lnR>
                      <a:noFill/>
                    </a:lnR>
                    <a:lnT>
                      <a:noFill/>
                    </a:lnT>
                    <a:lnB>
                      <a:noFill/>
                    </a:lnB>
                    <a:solidFill>
                      <a:srgbClr val="D9D9D9"/>
                    </a:solidFill>
                  </a:tcPr>
                </a:tc>
                <a:tc>
                  <a:txBody>
                    <a:bodyPr/>
                    <a:lstStyle/>
                    <a:p>
                      <a:pPr>
                        <a:lnSpc>
                          <a:spcPct val="115000"/>
                        </a:lnSpc>
                        <a:spcBef>
                          <a:spcPts val="400"/>
                        </a:spcBef>
                        <a:spcAft>
                          <a:spcPts val="400"/>
                        </a:spcAft>
                      </a:pPr>
                      <a:r>
                        <a:rPr lang="en-AU" sz="1050" b="0" dirty="0">
                          <a:solidFill>
                            <a:srgbClr val="CC9900"/>
                          </a:solidFill>
                          <a:effectLst/>
                          <a:latin typeface="+mn-lt"/>
                          <a:ea typeface="Calibri" panose="020F0502020204030204" pitchFamily="34" charset="0"/>
                          <a:cs typeface="Times New Roman" panose="02020603050405020304" pitchFamily="18" charset="0"/>
                        </a:rPr>
                        <a:t>End of Transition to Fellowship</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Team leadership</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Supervision and teaching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Clinical assessment and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Management of transitions in care settings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 acute changes in clinical condition</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dirty="0">
                          <a:solidFill>
                            <a:srgbClr val="404040"/>
                          </a:solidFill>
                          <a:effectLst/>
                          <a:highlight>
                            <a:srgbClr val="F2F2F2"/>
                          </a:highlight>
                          <a:latin typeface="+mn-lt"/>
                          <a:ea typeface="Calibri" panose="020F0502020204030204" pitchFamily="34" charset="0"/>
                          <a:cs typeface="Arial" panose="020B0604020202020204" pitchFamily="34" charset="0"/>
                        </a:rPr>
                        <a:t>Longitudinal care, including management of transitions across developmental ages and stages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31918787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Investigations and </a:t>
                      </a:r>
                      <a:r>
                        <a:rPr lang="en-US" sz="1100" b="1" dirty="0">
                          <a:solidFill>
                            <a:srgbClr val="404040"/>
                          </a:solidFill>
                          <a:effectLst/>
                          <a:latin typeface="+mn-lt"/>
                          <a:ea typeface="Calibri" panose="020F0502020204030204" pitchFamily="34" charset="0"/>
                          <a:cs typeface="Arial" panose="020B0604020202020204" pitchFamily="34" charset="0"/>
                        </a:rPr>
                        <a:t>procedures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End-of-life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Symptom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Life-limiting and life-threatening conditions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End-of-life and after death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1</a:t>
                      </a:r>
                      <a:endPar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bl>
          </a:graphicData>
        </a:graphic>
      </p:graphicFrame>
    </p:spTree>
    <p:extLst>
      <p:ext uri="{BB962C8B-B14F-4D97-AF65-F5344CB8AC3E}">
        <p14:creationId xmlns:p14="http://schemas.microsoft.com/office/powerpoint/2010/main" val="7511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23320E-BF44-C596-4CF3-39419C9E2A1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6A199E4-83CD-5B68-F887-B2087963ADAB}"/>
              </a:ext>
            </a:extLst>
          </p:cNvPr>
          <p:cNvSpPr/>
          <p:nvPr/>
        </p:nvSpPr>
        <p:spPr>
          <a:xfrm>
            <a:off x="208208" y="5815537"/>
            <a:ext cx="2633730" cy="9067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6">
            <a:extLst>
              <a:ext uri="{FF2B5EF4-FFF2-40B4-BE49-F238E27FC236}">
                <a16:creationId xmlns:a16="http://schemas.microsoft.com/office/drawing/2014/main" id="{69CEFB61-4F45-8E21-5983-2C2995D96FF2}"/>
              </a:ext>
            </a:extLst>
          </p:cNvPr>
          <p:cNvSpPr txBox="1">
            <a:spLocks/>
          </p:cNvSpPr>
          <p:nvPr/>
        </p:nvSpPr>
        <p:spPr>
          <a:xfrm>
            <a:off x="859755" y="914582"/>
            <a:ext cx="10472490" cy="423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ea typeface="Tahoma" panose="020B0604030504040204" pitchFamily="34" charset="0"/>
                <a:cs typeface="Tahoma" panose="020B0604030504040204" pitchFamily="34" charset="0"/>
              </a:rPr>
              <a:t>Dual Training: Ideal State</a:t>
            </a:r>
            <a:endParaRPr lang="en-AU" sz="31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8" name="Straight Connector 7">
            <a:extLst>
              <a:ext uri="{FF2B5EF4-FFF2-40B4-BE49-F238E27FC236}">
                <a16:creationId xmlns:a16="http://schemas.microsoft.com/office/drawing/2014/main" id="{C9342116-28E0-9541-A623-E89DDB3F53E9}"/>
              </a:ext>
            </a:extLst>
          </p:cNvPr>
          <p:cNvSpPr/>
          <p:nvPr/>
        </p:nvSpPr>
        <p:spPr>
          <a:xfrm>
            <a:off x="1161321" y="1504197"/>
            <a:ext cx="9903725" cy="13048"/>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3" name="Rectangle: Rounded Corners 12">
            <a:extLst>
              <a:ext uri="{FF2B5EF4-FFF2-40B4-BE49-F238E27FC236}">
                <a16:creationId xmlns:a16="http://schemas.microsoft.com/office/drawing/2014/main" id="{37B88251-2C43-B3CC-1248-82DA59CCAAE3}"/>
              </a:ext>
            </a:extLst>
          </p:cNvPr>
          <p:cNvSpPr/>
          <p:nvPr/>
        </p:nvSpPr>
        <p:spPr>
          <a:xfrm>
            <a:off x="4622480" y="2133267"/>
            <a:ext cx="2947040" cy="1087419"/>
          </a:xfrm>
          <a:prstGeom prst="roundRect">
            <a:avLst/>
          </a:prstGeom>
          <a:solidFill>
            <a:schemeClr val="tx2">
              <a:lumMod val="40000"/>
              <a:lumOff val="60000"/>
            </a:schemeClr>
          </a:solidFill>
          <a:ln>
            <a:solidFill>
              <a:srgbClr val="1F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n-AU" b="1">
                <a:solidFill>
                  <a:srgbClr val="1F3864"/>
                </a:solidFill>
                <a:latin typeface="Arial" panose="020B0604020202020204" pitchFamily="34" charset="0"/>
                <a:cs typeface="Arial" panose="020B0604020202020204" pitchFamily="34" charset="0"/>
              </a:rPr>
              <a:t>Single TMP application for multiple programs</a:t>
            </a:r>
          </a:p>
        </p:txBody>
      </p:sp>
      <p:sp>
        <p:nvSpPr>
          <p:cNvPr id="15" name="Rectangle: Rounded Corners 14">
            <a:extLst>
              <a:ext uri="{FF2B5EF4-FFF2-40B4-BE49-F238E27FC236}">
                <a16:creationId xmlns:a16="http://schemas.microsoft.com/office/drawing/2014/main" id="{A128952A-33B7-9FCD-51A7-5D44427C79C2}"/>
              </a:ext>
            </a:extLst>
          </p:cNvPr>
          <p:cNvSpPr/>
          <p:nvPr/>
        </p:nvSpPr>
        <p:spPr>
          <a:xfrm>
            <a:off x="7876542" y="2133266"/>
            <a:ext cx="2947040" cy="1087419"/>
          </a:xfrm>
          <a:prstGeom prst="roundRect">
            <a:avLst/>
          </a:prstGeom>
          <a:solidFill>
            <a:schemeClr val="tx2">
              <a:lumMod val="40000"/>
              <a:lumOff val="60000"/>
            </a:schemeClr>
          </a:solidFill>
          <a:ln>
            <a:solidFill>
              <a:srgbClr val="1F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n-AU" b="1">
                <a:solidFill>
                  <a:srgbClr val="1F3864"/>
                </a:solidFill>
                <a:latin typeface="Arial" panose="020B0604020202020204" pitchFamily="34" charset="0"/>
                <a:cs typeface="Arial" panose="020B0604020202020204" pitchFamily="34" charset="0"/>
              </a:rPr>
              <a:t>Consolidated list of learning goals and integrated assessments</a:t>
            </a:r>
          </a:p>
        </p:txBody>
      </p:sp>
      <p:sp>
        <p:nvSpPr>
          <p:cNvPr id="16" name="Rectangle: Rounded Corners 15">
            <a:extLst>
              <a:ext uri="{FF2B5EF4-FFF2-40B4-BE49-F238E27FC236}">
                <a16:creationId xmlns:a16="http://schemas.microsoft.com/office/drawing/2014/main" id="{4FAC3DCA-C6FD-722B-133B-E438A4920BD0}"/>
              </a:ext>
            </a:extLst>
          </p:cNvPr>
          <p:cNvSpPr/>
          <p:nvPr/>
        </p:nvSpPr>
        <p:spPr>
          <a:xfrm>
            <a:off x="1368418" y="3461875"/>
            <a:ext cx="2947040" cy="1087419"/>
          </a:xfrm>
          <a:prstGeom prst="roundRect">
            <a:avLst/>
          </a:prstGeom>
          <a:solidFill>
            <a:schemeClr val="tx2">
              <a:lumMod val="40000"/>
              <a:lumOff val="60000"/>
            </a:schemeClr>
          </a:solidFill>
          <a:ln>
            <a:solidFill>
              <a:srgbClr val="1F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n-AU" b="1">
                <a:solidFill>
                  <a:srgbClr val="1F3864"/>
                </a:solidFill>
                <a:latin typeface="Arial" panose="020B0604020202020204" pitchFamily="34" charset="0"/>
                <a:cs typeface="Arial" panose="020B0604020202020204" pitchFamily="34" charset="0"/>
              </a:rPr>
              <a:t>Combined progress reports with integrated goals</a:t>
            </a:r>
          </a:p>
        </p:txBody>
      </p:sp>
      <p:sp>
        <p:nvSpPr>
          <p:cNvPr id="17" name="Rectangle: Rounded Corners 16">
            <a:extLst>
              <a:ext uri="{FF2B5EF4-FFF2-40B4-BE49-F238E27FC236}">
                <a16:creationId xmlns:a16="http://schemas.microsoft.com/office/drawing/2014/main" id="{E8226E7C-B03E-B878-A49A-D67DA508E8F3}"/>
              </a:ext>
            </a:extLst>
          </p:cNvPr>
          <p:cNvSpPr/>
          <p:nvPr/>
        </p:nvSpPr>
        <p:spPr>
          <a:xfrm>
            <a:off x="4622480" y="3461874"/>
            <a:ext cx="2947040" cy="1087419"/>
          </a:xfrm>
          <a:prstGeom prst="roundRect">
            <a:avLst/>
          </a:prstGeom>
          <a:solidFill>
            <a:schemeClr val="tx2">
              <a:lumMod val="40000"/>
              <a:lumOff val="60000"/>
            </a:schemeClr>
          </a:solidFill>
          <a:ln>
            <a:solidFill>
              <a:srgbClr val="1F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n-AU" b="1">
                <a:solidFill>
                  <a:srgbClr val="1F3864"/>
                </a:solidFill>
                <a:latin typeface="Arial" panose="020B0604020202020204" pitchFamily="34" charset="0"/>
                <a:cs typeface="Arial" panose="020B0604020202020204" pitchFamily="34" charset="0"/>
              </a:rPr>
              <a:t>Progress Review Panels see relevant trainee data only</a:t>
            </a:r>
          </a:p>
        </p:txBody>
      </p:sp>
      <p:sp>
        <p:nvSpPr>
          <p:cNvPr id="19" name="Rectangle: Rounded Corners 18">
            <a:extLst>
              <a:ext uri="{FF2B5EF4-FFF2-40B4-BE49-F238E27FC236}">
                <a16:creationId xmlns:a16="http://schemas.microsoft.com/office/drawing/2014/main" id="{CCBC4E7A-43AF-08FF-3FF9-E306E66ED406}"/>
              </a:ext>
            </a:extLst>
          </p:cNvPr>
          <p:cNvSpPr/>
          <p:nvPr/>
        </p:nvSpPr>
        <p:spPr>
          <a:xfrm>
            <a:off x="7876542" y="3486181"/>
            <a:ext cx="2947040" cy="1087419"/>
          </a:xfrm>
          <a:prstGeom prst="roundRect">
            <a:avLst/>
          </a:prstGeom>
          <a:solidFill>
            <a:schemeClr val="tx2">
              <a:lumMod val="40000"/>
              <a:lumOff val="60000"/>
            </a:schemeClr>
          </a:solidFill>
          <a:ln>
            <a:solidFill>
              <a:srgbClr val="1F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n-AU" b="1">
                <a:solidFill>
                  <a:srgbClr val="1F3864"/>
                </a:solidFill>
                <a:latin typeface="Arial" panose="020B0604020202020204" pitchFamily="34" charset="0"/>
                <a:cs typeface="Arial" panose="020B0604020202020204" pitchFamily="34" charset="0"/>
              </a:rPr>
              <a:t>Reduced training time with enhanced educational rigour</a:t>
            </a:r>
          </a:p>
        </p:txBody>
      </p:sp>
      <p:sp>
        <p:nvSpPr>
          <p:cNvPr id="20" name="Rectangle: Rounded Corners 19">
            <a:extLst>
              <a:ext uri="{FF2B5EF4-FFF2-40B4-BE49-F238E27FC236}">
                <a16:creationId xmlns:a16="http://schemas.microsoft.com/office/drawing/2014/main" id="{E1E142CF-99DE-91EB-85D6-C9905487EB6B}"/>
              </a:ext>
            </a:extLst>
          </p:cNvPr>
          <p:cNvSpPr/>
          <p:nvPr/>
        </p:nvSpPr>
        <p:spPr>
          <a:xfrm>
            <a:off x="4622480" y="4728118"/>
            <a:ext cx="2947040" cy="1087419"/>
          </a:xfrm>
          <a:prstGeom prst="roundRect">
            <a:avLst/>
          </a:prstGeom>
          <a:solidFill>
            <a:schemeClr val="tx2">
              <a:lumMod val="40000"/>
              <a:lumOff val="60000"/>
            </a:schemeClr>
          </a:solidFill>
          <a:ln>
            <a:solidFill>
              <a:srgbClr val="1F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n-AU" b="1">
                <a:solidFill>
                  <a:srgbClr val="1F3864"/>
                </a:solidFill>
                <a:latin typeface="Arial" panose="020B0604020202020204" pitchFamily="34" charset="0"/>
                <a:cs typeface="Arial" panose="020B0604020202020204" pitchFamily="34" charset="0"/>
              </a:rPr>
              <a:t>Greater efficiency for trainees, supervisors &amp; College team</a:t>
            </a:r>
          </a:p>
        </p:txBody>
      </p:sp>
      <p:sp>
        <p:nvSpPr>
          <p:cNvPr id="2" name="Rectangle: Rounded Corners 1">
            <a:extLst>
              <a:ext uri="{FF2B5EF4-FFF2-40B4-BE49-F238E27FC236}">
                <a16:creationId xmlns:a16="http://schemas.microsoft.com/office/drawing/2014/main" id="{D1D19DB1-A563-654A-5452-E301680BDBF1}"/>
              </a:ext>
            </a:extLst>
          </p:cNvPr>
          <p:cNvSpPr/>
          <p:nvPr/>
        </p:nvSpPr>
        <p:spPr>
          <a:xfrm>
            <a:off x="1353393" y="2133266"/>
            <a:ext cx="2947040" cy="1074371"/>
          </a:xfrm>
          <a:prstGeom prst="roundRect">
            <a:avLst/>
          </a:prstGeom>
          <a:solidFill>
            <a:schemeClr val="tx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rgbClr val="1F3864"/>
                </a:solidFill>
                <a:latin typeface="Arial" panose="020B0604020202020204" pitchFamily="34" charset="0"/>
                <a:cs typeface="Arial" panose="020B0604020202020204" pitchFamily="34" charset="0"/>
              </a:rPr>
              <a:t>Unified Training Experience</a:t>
            </a:r>
            <a:endParaRPr lang="en-US"/>
          </a:p>
        </p:txBody>
      </p:sp>
      <p:pic>
        <p:nvPicPr>
          <p:cNvPr id="5" name="Picture 4" descr="RACP2016_CMYK_withtag_OL">
            <a:extLst>
              <a:ext uri="{FF2B5EF4-FFF2-40B4-BE49-F238E27FC236}">
                <a16:creationId xmlns:a16="http://schemas.microsoft.com/office/drawing/2014/main" id="{379CF30D-29C7-6E87-3E19-94B8143EE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55" y="5867347"/>
            <a:ext cx="1928875" cy="62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8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0"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0EB6C-ABA4-5929-7358-6BD3AF341B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0E5ECE3-CDC9-43B3-9CA4-67B57F3A18B5}"/>
              </a:ext>
            </a:extLst>
          </p:cNvPr>
          <p:cNvSpPr/>
          <p:nvPr/>
        </p:nvSpPr>
        <p:spPr>
          <a:xfrm>
            <a:off x="208208" y="5815537"/>
            <a:ext cx="2633730" cy="9067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6">
            <a:extLst>
              <a:ext uri="{FF2B5EF4-FFF2-40B4-BE49-F238E27FC236}">
                <a16:creationId xmlns:a16="http://schemas.microsoft.com/office/drawing/2014/main" id="{798A868F-86F3-59A4-B2B8-8550E1E5F10B}"/>
              </a:ext>
            </a:extLst>
          </p:cNvPr>
          <p:cNvSpPr txBox="1">
            <a:spLocks/>
          </p:cNvSpPr>
          <p:nvPr/>
        </p:nvSpPr>
        <p:spPr>
          <a:xfrm>
            <a:off x="859755" y="624763"/>
            <a:ext cx="10472490" cy="423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ea typeface="Tahoma" panose="020B0604030504040204" pitchFamily="34" charset="0"/>
                <a:cs typeface="Tahoma" panose="020B0604030504040204" pitchFamily="34" charset="0"/>
              </a:rPr>
              <a:t>Dual Training: Interim Arrangements</a:t>
            </a:r>
            <a:endParaRPr lang="en-AU" sz="31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8" name="Straight Connector 7">
            <a:extLst>
              <a:ext uri="{FF2B5EF4-FFF2-40B4-BE49-F238E27FC236}">
                <a16:creationId xmlns:a16="http://schemas.microsoft.com/office/drawing/2014/main" id="{22DBCCC1-BDB7-8BD6-BEB6-0B0119EE3E3F}"/>
              </a:ext>
            </a:extLst>
          </p:cNvPr>
          <p:cNvSpPr/>
          <p:nvPr/>
        </p:nvSpPr>
        <p:spPr>
          <a:xfrm>
            <a:off x="1161321" y="1214378"/>
            <a:ext cx="9903725" cy="13048"/>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2" name="Rectangle: Rounded Corners 1">
            <a:extLst>
              <a:ext uri="{FF2B5EF4-FFF2-40B4-BE49-F238E27FC236}">
                <a16:creationId xmlns:a16="http://schemas.microsoft.com/office/drawing/2014/main" id="{66DA8A62-3C35-CA5B-1064-6A912EE090E6}"/>
              </a:ext>
            </a:extLst>
          </p:cNvPr>
          <p:cNvSpPr/>
          <p:nvPr/>
        </p:nvSpPr>
        <p:spPr>
          <a:xfrm>
            <a:off x="1165678" y="2559928"/>
            <a:ext cx="2947040" cy="2706792"/>
          </a:xfrm>
          <a:prstGeom prst="roundRect">
            <a:avLst/>
          </a:prstGeom>
          <a:solidFill>
            <a:schemeClr val="tx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b="1">
                <a:solidFill>
                  <a:srgbClr val="1F3864"/>
                </a:solidFill>
                <a:latin typeface="Arial" panose="020B0604020202020204" pitchFamily="34" charset="0"/>
                <a:cs typeface="Arial" panose="020B0604020202020204" pitchFamily="34" charset="0"/>
              </a:rPr>
              <a:t>PREP + PREP</a:t>
            </a:r>
          </a:p>
          <a:p>
            <a:pPr algn="ctr">
              <a:lnSpc>
                <a:spcPct val="150000"/>
              </a:lnSpc>
            </a:pPr>
            <a:r>
              <a:rPr lang="en-AU" sz="1600">
                <a:solidFill>
                  <a:srgbClr val="1F3864"/>
                </a:solidFill>
                <a:latin typeface="Arial" panose="020B0604020202020204" pitchFamily="34" charset="0"/>
                <a:cs typeface="Arial" panose="020B0604020202020204" pitchFamily="34" charset="0"/>
              </a:rPr>
              <a:t>No changes</a:t>
            </a:r>
            <a:endParaRPr lang="en-US" sz="1600"/>
          </a:p>
        </p:txBody>
      </p:sp>
      <p:pic>
        <p:nvPicPr>
          <p:cNvPr id="3" name="Picture 2" descr="RACP2016_CMYK_withtag_OL">
            <a:extLst>
              <a:ext uri="{FF2B5EF4-FFF2-40B4-BE49-F238E27FC236}">
                <a16:creationId xmlns:a16="http://schemas.microsoft.com/office/drawing/2014/main" id="{45645F52-BBB6-1C89-530D-AFBF19186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55" y="5867347"/>
            <a:ext cx="1928875" cy="62657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40BD776-DE29-7189-583C-66E6F9A48DA5}"/>
              </a:ext>
            </a:extLst>
          </p:cNvPr>
          <p:cNvSpPr/>
          <p:nvPr/>
        </p:nvSpPr>
        <p:spPr>
          <a:xfrm>
            <a:off x="989590" y="2127298"/>
            <a:ext cx="731873" cy="7364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1</a:t>
            </a:r>
            <a:endParaRPr lang="en-AU" sz="2400" b="1">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7BE6DEB-238C-A169-10A6-A6FF79BFE0C8}"/>
              </a:ext>
            </a:extLst>
          </p:cNvPr>
          <p:cNvSpPr/>
          <p:nvPr/>
        </p:nvSpPr>
        <p:spPr>
          <a:xfrm>
            <a:off x="4538249" y="2559927"/>
            <a:ext cx="3154137" cy="2706793"/>
          </a:xfrm>
          <a:prstGeom prst="roundRect">
            <a:avLst/>
          </a:prstGeom>
          <a:solidFill>
            <a:schemeClr val="tx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b="1">
                <a:solidFill>
                  <a:srgbClr val="1F3864"/>
                </a:solidFill>
                <a:latin typeface="Arial" panose="020B0604020202020204" pitchFamily="34" charset="0"/>
                <a:cs typeface="Arial" panose="020B0604020202020204" pitchFamily="34" charset="0"/>
              </a:rPr>
              <a:t>PREP + New Curriculum</a:t>
            </a:r>
          </a:p>
          <a:p>
            <a:pPr algn="ctr"/>
            <a:r>
              <a:rPr lang="en-US" sz="1600">
                <a:solidFill>
                  <a:srgbClr val="1F3864"/>
                </a:solidFill>
                <a:latin typeface="Arial" panose="020B0604020202020204" pitchFamily="34" charset="0"/>
                <a:cs typeface="Arial" panose="020B0604020202020204" pitchFamily="34" charset="0"/>
              </a:rPr>
              <a:t>New assessments (OCs, LCs, progress reports) will replace PREP tools and supervisor reports.</a:t>
            </a:r>
            <a:endParaRPr lang="en-US"/>
          </a:p>
        </p:txBody>
      </p:sp>
      <p:sp>
        <p:nvSpPr>
          <p:cNvPr id="10" name="Oval 9">
            <a:extLst>
              <a:ext uri="{FF2B5EF4-FFF2-40B4-BE49-F238E27FC236}">
                <a16:creationId xmlns:a16="http://schemas.microsoft.com/office/drawing/2014/main" id="{8F732899-2D23-E182-06E0-3B6C23565A8F}"/>
              </a:ext>
            </a:extLst>
          </p:cNvPr>
          <p:cNvSpPr/>
          <p:nvPr/>
        </p:nvSpPr>
        <p:spPr>
          <a:xfrm>
            <a:off x="4232480" y="2127298"/>
            <a:ext cx="731873" cy="7364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2</a:t>
            </a:r>
            <a:endParaRPr lang="en-AU" sz="2400" b="1">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F964312-242E-5E38-1F6B-68C5A86DEE73}"/>
              </a:ext>
            </a:extLst>
          </p:cNvPr>
          <p:cNvSpPr/>
          <p:nvPr/>
        </p:nvSpPr>
        <p:spPr>
          <a:xfrm>
            <a:off x="8083551" y="2559928"/>
            <a:ext cx="3131109" cy="2706794"/>
          </a:xfrm>
          <a:prstGeom prst="roundRect">
            <a:avLst/>
          </a:prstGeom>
          <a:solidFill>
            <a:schemeClr val="tx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rgbClr val="1F3864"/>
                </a:solidFill>
                <a:latin typeface="Arial" panose="020B0604020202020204" pitchFamily="34" charset="0"/>
                <a:cs typeface="Arial" panose="020B0604020202020204" pitchFamily="34" charset="0"/>
              </a:rPr>
              <a:t>New Curriculum + New Curriculum</a:t>
            </a:r>
          </a:p>
          <a:p>
            <a:pPr algn="ctr"/>
            <a:br>
              <a:rPr lang="en-US" sz="1400">
                <a:solidFill>
                  <a:srgbClr val="1F3864"/>
                </a:solidFill>
                <a:latin typeface="Arial" panose="020B0604020202020204" pitchFamily="34" charset="0"/>
                <a:cs typeface="Arial" panose="020B0604020202020204" pitchFamily="34" charset="0"/>
              </a:rPr>
            </a:br>
            <a:r>
              <a:rPr lang="en-US" sz="1600">
                <a:solidFill>
                  <a:srgbClr val="1F3864"/>
                </a:solidFill>
                <a:latin typeface="Arial" panose="020B0604020202020204" pitchFamily="34" charset="0"/>
                <a:cs typeface="Arial" panose="020B0604020202020204" pitchFamily="34" charset="0"/>
              </a:rPr>
              <a:t>For shared training periods, assessments are split evenly</a:t>
            </a:r>
            <a:br>
              <a:rPr lang="en-US" sz="1600">
                <a:solidFill>
                  <a:srgbClr val="1F3864"/>
                </a:solidFill>
                <a:latin typeface="Arial" panose="020B0604020202020204" pitchFamily="34" charset="0"/>
                <a:cs typeface="Arial" panose="020B0604020202020204" pitchFamily="34" charset="0"/>
              </a:rPr>
            </a:br>
            <a:r>
              <a:rPr lang="en-US" sz="1600" i="1">
                <a:solidFill>
                  <a:srgbClr val="1F3864"/>
                </a:solidFill>
                <a:latin typeface="Arial" panose="020B0604020202020204" pitchFamily="34" charset="0"/>
                <a:cs typeface="Arial" panose="020B0604020202020204" pitchFamily="34" charset="0"/>
              </a:rPr>
              <a:t>e.g., 6 Observation Captures linked to one program’s goals, 6 OC’s to the other program’s goals.</a:t>
            </a:r>
          </a:p>
        </p:txBody>
      </p:sp>
      <p:sp>
        <p:nvSpPr>
          <p:cNvPr id="12" name="Oval 11">
            <a:extLst>
              <a:ext uri="{FF2B5EF4-FFF2-40B4-BE49-F238E27FC236}">
                <a16:creationId xmlns:a16="http://schemas.microsoft.com/office/drawing/2014/main" id="{47AA6121-41CE-93EA-D24E-4A29BB2679AD}"/>
              </a:ext>
            </a:extLst>
          </p:cNvPr>
          <p:cNvSpPr/>
          <p:nvPr/>
        </p:nvSpPr>
        <p:spPr>
          <a:xfrm>
            <a:off x="7751980" y="2127298"/>
            <a:ext cx="731873" cy="7364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a:latin typeface="Arial" panose="020B0604020202020204" pitchFamily="34" charset="0"/>
                <a:cs typeface="Arial" panose="020B0604020202020204" pitchFamily="34" charset="0"/>
              </a:rPr>
              <a:t>3</a:t>
            </a:r>
            <a:endParaRPr lang="en-AU" sz="2400" b="1">
              <a:latin typeface="Arial" panose="020B0604020202020204" pitchFamily="34" charset="0"/>
              <a:cs typeface="Arial" panose="020B0604020202020204" pitchFamily="34" charset="0"/>
            </a:endParaRPr>
          </a:p>
        </p:txBody>
      </p:sp>
      <p:sp>
        <p:nvSpPr>
          <p:cNvPr id="14" name="Star: 5 Points 13">
            <a:extLst>
              <a:ext uri="{FF2B5EF4-FFF2-40B4-BE49-F238E27FC236}">
                <a16:creationId xmlns:a16="http://schemas.microsoft.com/office/drawing/2014/main" id="{60A8A149-9556-552F-F469-A423396ACE5D}"/>
              </a:ext>
            </a:extLst>
          </p:cNvPr>
          <p:cNvSpPr/>
          <p:nvPr/>
        </p:nvSpPr>
        <p:spPr>
          <a:xfrm>
            <a:off x="9957375" y="4622268"/>
            <a:ext cx="2137893" cy="2060620"/>
          </a:xfrm>
          <a:prstGeom prst="star5">
            <a:avLst>
              <a:gd name="adj" fmla="val 25881"/>
              <a:gd name="hf" fmla="val 105146"/>
              <a:gd name="vf" fmla="val 110557"/>
            </a:avLst>
          </a:prstGeom>
          <a:solidFill>
            <a:schemeClr val="accent1"/>
          </a:solidFill>
          <a:ln>
            <a:solidFill>
              <a:srgbClr val="1F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Dual Training Guide</a:t>
            </a:r>
            <a:endParaRPr lang="en-AU" b="1">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C1A75A1-BB44-241B-2138-858F6FB1BA69}"/>
              </a:ext>
            </a:extLst>
          </p:cNvPr>
          <p:cNvSpPr txBox="1"/>
          <p:nvPr/>
        </p:nvSpPr>
        <p:spPr>
          <a:xfrm>
            <a:off x="3064110" y="1591278"/>
            <a:ext cx="6098146"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There are 3 Key interim arrangements for dual trainees:</a:t>
            </a:r>
          </a:p>
        </p:txBody>
      </p:sp>
    </p:spTree>
    <p:extLst>
      <p:ext uri="{BB962C8B-B14F-4D97-AF65-F5344CB8AC3E}">
        <p14:creationId xmlns:p14="http://schemas.microsoft.com/office/powerpoint/2010/main" val="42270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animBg="1"/>
      <p:bldP spid="11" grpId="0" animBg="1"/>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computer screen&#10;&#10;AI-generated content may be incorrect.">
            <a:extLst>
              <a:ext uri="{FF2B5EF4-FFF2-40B4-BE49-F238E27FC236}">
                <a16:creationId xmlns:a16="http://schemas.microsoft.com/office/drawing/2014/main" id="{EABD785B-9C72-7C65-6A9D-858F15E4DC9B}"/>
              </a:ext>
            </a:extLst>
          </p:cNvPr>
          <p:cNvPicPr>
            <a:picLocks noChangeAspect="1"/>
          </p:cNvPicPr>
          <p:nvPr/>
        </p:nvPicPr>
        <p:blipFill>
          <a:blip r:embed="rId2"/>
          <a:srcRect b="443"/>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877992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2B771-82DB-8924-388D-C7199CACCFE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383B98F-B9B9-DB7A-4E53-8E9835EEEE85}"/>
              </a:ext>
            </a:extLst>
          </p:cNvPr>
          <p:cNvSpPr/>
          <p:nvPr/>
        </p:nvSpPr>
        <p:spPr>
          <a:xfrm>
            <a:off x="216568" y="5727032"/>
            <a:ext cx="2935706" cy="9888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947DFB2-2E7D-1362-3D68-FD18B2C3DEDB}"/>
              </a:ext>
            </a:extLst>
          </p:cNvPr>
          <p:cNvSpPr/>
          <p:nvPr/>
        </p:nvSpPr>
        <p:spPr>
          <a:xfrm>
            <a:off x="-3859" y="1"/>
            <a:ext cx="12195859" cy="13494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576371E-5E01-4A9B-E009-4A31B26F762C}"/>
              </a:ext>
            </a:extLst>
          </p:cNvPr>
          <p:cNvSpPr txBox="1"/>
          <p:nvPr/>
        </p:nvSpPr>
        <p:spPr>
          <a:xfrm>
            <a:off x="273393" y="320796"/>
            <a:ext cx="11465609"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Roboto"/>
                <a:cs typeface="Arial"/>
              </a:rPr>
              <a:t>Quality supervision and protected time</a:t>
            </a:r>
          </a:p>
        </p:txBody>
      </p:sp>
      <p:sp>
        <p:nvSpPr>
          <p:cNvPr id="2" name="Rectangle: Rounded Corners 1">
            <a:extLst>
              <a:ext uri="{FF2B5EF4-FFF2-40B4-BE49-F238E27FC236}">
                <a16:creationId xmlns:a16="http://schemas.microsoft.com/office/drawing/2014/main" id="{92941EF7-F0DA-B788-C1DC-5250CC7B513D}"/>
              </a:ext>
            </a:extLst>
          </p:cNvPr>
          <p:cNvSpPr/>
          <p:nvPr/>
        </p:nvSpPr>
        <p:spPr>
          <a:xfrm>
            <a:off x="6404626" y="4663274"/>
            <a:ext cx="4042855" cy="1873930"/>
          </a:xfrm>
          <a:prstGeom prst="roundRect">
            <a:avLst/>
          </a:prstGeom>
          <a:solidFill>
            <a:schemeClr val="tx2">
              <a:lumMod val="20000"/>
              <a:lumOff val="80000"/>
            </a:schemeClr>
          </a:solid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69214">
                    <a:lumMod val="75000"/>
                  </a:srgbClr>
                </a:solidFill>
                <a:effectLst/>
                <a:uLnTx/>
                <a:uFillTx/>
                <a:latin typeface="Arial" panose="020B0604020202020204" pitchFamily="34" charset="0"/>
                <a:ea typeface="+mn-ea"/>
                <a:cs typeface="Arial" panose="020B0604020202020204" pitchFamily="34" charset="0"/>
              </a:rPr>
              <a:t>Advocacy</a:t>
            </a:r>
            <a:r>
              <a:rPr kumimoji="0" lang="en-US" sz="1800" b="0" i="0" u="none" strike="noStrike" kern="1200" cap="none" spc="0" normalizeH="0" baseline="0" noProof="0">
                <a:ln>
                  <a:noFill/>
                </a:ln>
                <a:solidFill>
                  <a:srgbClr val="384967">
                    <a:lumMod val="75000"/>
                  </a:srgbClr>
                </a:solidFill>
                <a:effectLst/>
                <a:uLnTx/>
                <a:uFillTx/>
                <a:latin typeface="Arial" panose="020B0604020202020204" pitchFamily="34" charset="0"/>
                <a:ea typeface="+mn-ea"/>
                <a:cs typeface="Arial" panose="020B0604020202020204" pitchFamily="34" charset="0"/>
              </a:rPr>
              <a:t> with government and health networks for trainee and supervisor </a:t>
            </a:r>
            <a:r>
              <a:rPr kumimoji="0" lang="en-US" sz="1800" b="1" i="0" u="none" strike="noStrike" kern="1200" cap="none" spc="0" normalizeH="0" baseline="0" noProof="0">
                <a:ln>
                  <a:noFill/>
                </a:ln>
                <a:solidFill>
                  <a:srgbClr val="C69214">
                    <a:lumMod val="75000"/>
                  </a:srgbClr>
                </a:solidFill>
                <a:effectLst/>
                <a:uLnTx/>
                <a:uFillTx/>
                <a:latin typeface="Arial" panose="020B0604020202020204" pitchFamily="34" charset="0"/>
                <a:ea typeface="+mn-ea"/>
                <a:cs typeface="Arial" panose="020B0604020202020204" pitchFamily="34" charset="0"/>
              </a:rPr>
              <a:t>protected time</a:t>
            </a:r>
          </a:p>
        </p:txBody>
      </p:sp>
      <p:sp>
        <p:nvSpPr>
          <p:cNvPr id="8" name="Rectangle: Rounded Corners 7">
            <a:extLst>
              <a:ext uri="{FF2B5EF4-FFF2-40B4-BE49-F238E27FC236}">
                <a16:creationId xmlns:a16="http://schemas.microsoft.com/office/drawing/2014/main" id="{9ABE008B-CF15-4A92-DE0B-B16D2B1DFC8E}"/>
              </a:ext>
            </a:extLst>
          </p:cNvPr>
          <p:cNvSpPr/>
          <p:nvPr/>
        </p:nvSpPr>
        <p:spPr>
          <a:xfrm>
            <a:off x="1447495" y="2254377"/>
            <a:ext cx="4042855" cy="1873930"/>
          </a:xfrm>
          <a:prstGeom prst="roundRect">
            <a:avLst/>
          </a:prstGeom>
          <a:solidFill>
            <a:schemeClr val="tx2">
              <a:lumMod val="20000"/>
              <a:lumOff val="80000"/>
            </a:schemeClr>
          </a:solid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84967">
                    <a:lumMod val="75000"/>
                  </a:srgbClr>
                </a:solidFill>
                <a:effectLst/>
                <a:uLnTx/>
                <a:uFillTx/>
                <a:latin typeface="Arial" panose="020B0604020202020204" pitchFamily="34" charset="0"/>
                <a:ea typeface="+mn-ea"/>
                <a:cs typeface="Arial" panose="020B0604020202020204" pitchFamily="34" charset="0"/>
              </a:rPr>
              <a:t>An </a:t>
            </a:r>
            <a:r>
              <a:rPr kumimoji="0" lang="en-US" sz="1800" b="1" i="0" u="none" strike="noStrike" kern="1200" cap="none" spc="0" normalizeH="0" baseline="0" noProof="0">
                <a:ln>
                  <a:noFill/>
                </a:ln>
                <a:solidFill>
                  <a:srgbClr val="C69214">
                    <a:lumMod val="75000"/>
                  </a:srgbClr>
                </a:solidFill>
                <a:effectLst/>
                <a:uLnTx/>
                <a:uFillTx/>
                <a:latin typeface="Arial" panose="020B0604020202020204" pitchFamily="34" charset="0"/>
                <a:ea typeface="+mn-ea"/>
                <a:cs typeface="Arial" panose="020B0604020202020204" pitchFamily="34" charset="0"/>
              </a:rPr>
              <a:t>evaluation</a:t>
            </a:r>
            <a:r>
              <a:rPr kumimoji="0" lang="en-US" sz="1800" b="0" i="0" u="none" strike="noStrike" kern="1200" cap="none" spc="0" normalizeH="0" baseline="0" noProof="0">
                <a:ln>
                  <a:noFill/>
                </a:ln>
                <a:solidFill>
                  <a:srgbClr val="384967">
                    <a:lumMod val="75000"/>
                  </a:srgbClr>
                </a:solidFill>
                <a:effectLst/>
                <a:uLnTx/>
                <a:uFillTx/>
                <a:latin typeface="Arial" panose="020B0604020202020204" pitchFamily="34" charset="0"/>
                <a:ea typeface="+mn-ea"/>
                <a:cs typeface="Arial" panose="020B0604020202020204" pitchFamily="34" charset="0"/>
              </a:rPr>
              <a:t> with a report due by the </a:t>
            </a:r>
            <a:r>
              <a:rPr kumimoji="0" lang="en-US" sz="1800" b="1" i="0" u="none" strike="noStrike" kern="1200" cap="none" spc="0" normalizeH="0" baseline="0" noProof="0">
                <a:ln>
                  <a:noFill/>
                </a:ln>
                <a:solidFill>
                  <a:srgbClr val="384967">
                    <a:lumMod val="75000"/>
                  </a:srgbClr>
                </a:solidFill>
                <a:effectLst/>
                <a:uLnTx/>
                <a:uFillTx/>
                <a:latin typeface="Arial" panose="020B0604020202020204" pitchFamily="34" charset="0"/>
                <a:ea typeface="+mn-ea"/>
                <a:cs typeface="Arial" panose="020B0604020202020204" pitchFamily="34" charset="0"/>
              </a:rPr>
              <a:t>end of 2025</a:t>
            </a:r>
          </a:p>
        </p:txBody>
      </p:sp>
      <p:sp>
        <p:nvSpPr>
          <p:cNvPr id="9" name="Rectangle: Rounded Corners 8">
            <a:extLst>
              <a:ext uri="{FF2B5EF4-FFF2-40B4-BE49-F238E27FC236}">
                <a16:creationId xmlns:a16="http://schemas.microsoft.com/office/drawing/2014/main" id="{19362411-A769-F49C-3D49-9A8388C6F4FE}"/>
              </a:ext>
            </a:extLst>
          </p:cNvPr>
          <p:cNvSpPr/>
          <p:nvPr/>
        </p:nvSpPr>
        <p:spPr>
          <a:xfrm>
            <a:off x="6279410" y="2254377"/>
            <a:ext cx="4042855" cy="1873930"/>
          </a:xfrm>
          <a:prstGeom prst="roundRect">
            <a:avLst/>
          </a:prstGeom>
          <a:solidFill>
            <a:schemeClr val="tx2">
              <a:lumMod val="20000"/>
              <a:lumOff val="80000"/>
            </a:schemeClr>
          </a:solid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69214">
                    <a:lumMod val="75000"/>
                  </a:srgbClr>
                </a:solidFill>
                <a:effectLst/>
                <a:uLnTx/>
                <a:uFillTx/>
                <a:latin typeface="Arial" panose="020B0604020202020204" pitchFamily="34" charset="0"/>
                <a:ea typeface="+mn-ea"/>
                <a:cs typeface="Arial" panose="020B0604020202020204" pitchFamily="34" charset="0"/>
              </a:rPr>
              <a:t>Education governance reforms</a:t>
            </a:r>
          </a:p>
        </p:txBody>
      </p:sp>
      <p:sp>
        <p:nvSpPr>
          <p:cNvPr id="10" name="Rectangle: Rounded Corners 9">
            <a:extLst>
              <a:ext uri="{FF2B5EF4-FFF2-40B4-BE49-F238E27FC236}">
                <a16:creationId xmlns:a16="http://schemas.microsoft.com/office/drawing/2014/main" id="{552D8A09-8CF4-9171-7113-C9728D18C526}"/>
              </a:ext>
            </a:extLst>
          </p:cNvPr>
          <p:cNvSpPr/>
          <p:nvPr/>
        </p:nvSpPr>
        <p:spPr>
          <a:xfrm>
            <a:off x="1447494" y="4663274"/>
            <a:ext cx="4042855" cy="1873930"/>
          </a:xfrm>
          <a:prstGeom prst="roundRect">
            <a:avLst/>
          </a:prstGeom>
          <a:solidFill>
            <a:schemeClr val="tx2">
              <a:lumMod val="20000"/>
              <a:lumOff val="80000"/>
            </a:schemeClr>
          </a:solid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84967">
                    <a:lumMod val="75000"/>
                  </a:srgbClr>
                </a:solidFill>
                <a:effectLst/>
                <a:uLnTx/>
                <a:uFillTx/>
                <a:latin typeface="Arial" panose="020B0604020202020204" pitchFamily="34" charset="0"/>
                <a:ea typeface="+mn-ea"/>
                <a:cs typeface="Arial" panose="020B0604020202020204" pitchFamily="34" charset="0"/>
              </a:rPr>
              <a:t>Collaboration with the AMC and other colleges to define and measure </a:t>
            </a:r>
            <a:r>
              <a:rPr kumimoji="0" lang="en-US" sz="1800" b="1" i="0" u="none" strike="noStrike" kern="1200" cap="none" spc="0" normalizeH="0" baseline="0" noProof="0">
                <a:ln>
                  <a:noFill/>
                </a:ln>
                <a:solidFill>
                  <a:srgbClr val="C69214">
                    <a:lumMod val="75000"/>
                  </a:srgbClr>
                </a:solidFill>
                <a:effectLst/>
                <a:uLnTx/>
                <a:uFillTx/>
                <a:latin typeface="Arial" panose="020B0604020202020204" pitchFamily="34" charset="0"/>
                <a:ea typeface="+mn-ea"/>
                <a:cs typeface="Arial" panose="020B0604020202020204" pitchFamily="34" charset="0"/>
              </a:rPr>
              <a:t>quality supervision</a:t>
            </a:r>
            <a:r>
              <a:rPr kumimoji="0" lang="en-US" sz="1800" b="0" i="0" u="none" strike="noStrike" kern="1200" cap="none" spc="0" normalizeH="0" baseline="0" noProof="0">
                <a:ln>
                  <a:noFill/>
                </a:ln>
                <a:solidFill>
                  <a:srgbClr val="384967">
                    <a:lumMod val="75000"/>
                  </a:srgbClr>
                </a:solidFill>
                <a:effectLst/>
                <a:uLnTx/>
                <a:uFillTx/>
                <a:latin typeface="Arial" panose="020B0604020202020204" pitchFamily="34" charset="0"/>
                <a:ea typeface="+mn-ea"/>
                <a:cs typeface="Arial" panose="020B0604020202020204" pitchFamily="34" charset="0"/>
              </a:rPr>
              <a:t>, aiming to embed this in </a:t>
            </a:r>
            <a:r>
              <a:rPr kumimoji="0" lang="en-US" sz="1800" b="1" i="0" u="none" strike="noStrike" kern="1200" cap="none" spc="0" normalizeH="0" baseline="0" noProof="0">
                <a:ln>
                  <a:noFill/>
                </a:ln>
                <a:solidFill>
                  <a:srgbClr val="C69214">
                    <a:lumMod val="75000"/>
                  </a:srgbClr>
                </a:solidFill>
                <a:effectLst/>
                <a:uLnTx/>
                <a:uFillTx/>
                <a:latin typeface="Arial" panose="020B0604020202020204" pitchFamily="34" charset="0"/>
                <a:ea typeface="+mn-ea"/>
                <a:cs typeface="Arial" panose="020B0604020202020204" pitchFamily="34" charset="0"/>
              </a:rPr>
              <a:t>accreditation standards</a:t>
            </a:r>
          </a:p>
        </p:txBody>
      </p:sp>
      <p:sp>
        <p:nvSpPr>
          <p:cNvPr id="7" name="TextBox 6">
            <a:extLst>
              <a:ext uri="{FF2B5EF4-FFF2-40B4-BE49-F238E27FC236}">
                <a16:creationId xmlns:a16="http://schemas.microsoft.com/office/drawing/2014/main" id="{37F2E461-61D9-7ED0-504C-326BAEF90D57}"/>
              </a:ext>
            </a:extLst>
          </p:cNvPr>
          <p:cNvSpPr txBox="1"/>
          <p:nvPr/>
        </p:nvSpPr>
        <p:spPr>
          <a:xfrm>
            <a:off x="341786" y="1656005"/>
            <a:ext cx="998047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College is advocating for protected time and quality supervision through several initiatives:</a:t>
            </a:r>
            <a:b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Oval 13">
            <a:extLst>
              <a:ext uri="{FF2B5EF4-FFF2-40B4-BE49-F238E27FC236}">
                <a16:creationId xmlns:a16="http://schemas.microsoft.com/office/drawing/2014/main" id="{BAF5408D-9E35-EFBF-03BA-A1A0FF10746A}"/>
              </a:ext>
            </a:extLst>
          </p:cNvPr>
          <p:cNvSpPr/>
          <p:nvPr/>
        </p:nvSpPr>
        <p:spPr>
          <a:xfrm>
            <a:off x="989590" y="2127298"/>
            <a:ext cx="731873" cy="7364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AU"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14">
            <a:extLst>
              <a:ext uri="{FF2B5EF4-FFF2-40B4-BE49-F238E27FC236}">
                <a16:creationId xmlns:a16="http://schemas.microsoft.com/office/drawing/2014/main" id="{883209B6-D3E5-0753-471D-28A724C1469A}"/>
              </a:ext>
            </a:extLst>
          </p:cNvPr>
          <p:cNvSpPr/>
          <p:nvPr/>
        </p:nvSpPr>
        <p:spPr>
          <a:xfrm>
            <a:off x="6094070" y="2100833"/>
            <a:ext cx="731873" cy="7364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AU"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Oval 17">
            <a:extLst>
              <a:ext uri="{FF2B5EF4-FFF2-40B4-BE49-F238E27FC236}">
                <a16:creationId xmlns:a16="http://schemas.microsoft.com/office/drawing/2014/main" id="{E87CF10D-6F55-E1B8-AB22-ADA06BC66484}"/>
              </a:ext>
            </a:extLst>
          </p:cNvPr>
          <p:cNvSpPr/>
          <p:nvPr/>
        </p:nvSpPr>
        <p:spPr>
          <a:xfrm>
            <a:off x="984654" y="4358444"/>
            <a:ext cx="731873" cy="7364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AU"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Oval 18">
            <a:extLst>
              <a:ext uri="{FF2B5EF4-FFF2-40B4-BE49-F238E27FC236}">
                <a16:creationId xmlns:a16="http://schemas.microsoft.com/office/drawing/2014/main" id="{F29FE90F-42D0-4464-69F7-345DFB967B39}"/>
              </a:ext>
            </a:extLst>
          </p:cNvPr>
          <p:cNvSpPr/>
          <p:nvPr/>
        </p:nvSpPr>
        <p:spPr>
          <a:xfrm>
            <a:off x="6094070" y="4519725"/>
            <a:ext cx="731873" cy="73647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AU"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005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090B-B5F3-1B8D-420D-AB941DB335C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78F3866-CE6F-A890-CF01-3473C865B4C3}"/>
              </a:ext>
            </a:extLst>
          </p:cNvPr>
          <p:cNvSpPr/>
          <p:nvPr/>
        </p:nvSpPr>
        <p:spPr>
          <a:xfrm>
            <a:off x="-3858" y="-2989"/>
            <a:ext cx="12195859" cy="121506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D86B252-2D40-F111-8EB2-9228E31A970B}"/>
              </a:ext>
            </a:extLst>
          </p:cNvPr>
          <p:cNvSpPr txBox="1"/>
          <p:nvPr/>
        </p:nvSpPr>
        <p:spPr>
          <a:xfrm>
            <a:off x="377484" y="303816"/>
            <a:ext cx="7174199" cy="707886"/>
          </a:xfrm>
          <a:prstGeom prst="rect">
            <a:avLst/>
          </a:prstGeom>
          <a:noFill/>
        </p:spPr>
        <p:txBody>
          <a:bodyPr wrap="square" lIns="91440" tIns="45720" rIns="91440" bIns="45720" rtlCol="0" anchor="t">
            <a:spAutoFit/>
          </a:bodyPr>
          <a:lstStyle/>
          <a:p>
            <a:r>
              <a:rPr lang="en-US" sz="4000" b="1">
                <a:solidFill>
                  <a:schemeClr val="bg1"/>
                </a:solidFill>
                <a:latin typeface="Arial"/>
                <a:ea typeface="Roboto"/>
                <a:cs typeface="Arial"/>
              </a:rPr>
              <a:t>Online training sessions </a:t>
            </a:r>
            <a:endParaRPr lang="en-US">
              <a:solidFill>
                <a:schemeClr val="bg1"/>
              </a:solidFill>
            </a:endParaRPr>
          </a:p>
        </p:txBody>
      </p:sp>
      <p:sp>
        <p:nvSpPr>
          <p:cNvPr id="13" name="TextBox 12">
            <a:extLst>
              <a:ext uri="{FF2B5EF4-FFF2-40B4-BE49-F238E27FC236}">
                <a16:creationId xmlns:a16="http://schemas.microsoft.com/office/drawing/2014/main" id="{E6C25102-1839-D99F-4121-CE4B20D360A6}"/>
              </a:ext>
            </a:extLst>
          </p:cNvPr>
          <p:cNvSpPr txBox="1"/>
          <p:nvPr/>
        </p:nvSpPr>
        <p:spPr>
          <a:xfrm>
            <a:off x="377484" y="2180877"/>
            <a:ext cx="5048907" cy="3139321"/>
          </a:xfrm>
          <a:prstGeom prst="rect">
            <a:avLst/>
          </a:prstGeom>
          <a:noFill/>
        </p:spPr>
        <p:txBody>
          <a:bodyPr wrap="square">
            <a:spAutoFit/>
          </a:bodyPr>
          <a:lstStyle/>
          <a:p>
            <a:pPr algn="l">
              <a:buNone/>
            </a:pPr>
            <a:r>
              <a:rPr lang="en-US" b="0" i="0">
                <a:solidFill>
                  <a:srgbClr val="204666"/>
                </a:solidFill>
                <a:effectLst/>
                <a:latin typeface="Arial" panose="020B0604020202020204" pitchFamily="34" charset="0"/>
                <a:cs typeface="Arial" panose="020B0604020202020204" pitchFamily="34" charset="0"/>
              </a:rPr>
              <a:t>We’re offering online training sessions via Zoom for all trainees and educators across Australia and Aotearoa New Zealand.</a:t>
            </a:r>
          </a:p>
          <a:p>
            <a:pPr algn="l">
              <a:buNone/>
            </a:pPr>
            <a:endParaRPr lang="en-US" b="0" i="0">
              <a:solidFill>
                <a:srgbClr val="204666"/>
              </a:solidFill>
              <a:effectLst/>
              <a:latin typeface="Arial" panose="020B0604020202020204" pitchFamily="34" charset="0"/>
              <a:cs typeface="Arial" panose="020B0604020202020204" pitchFamily="34" charset="0"/>
            </a:endParaRPr>
          </a:p>
          <a:p>
            <a:pPr algn="l">
              <a:buNone/>
            </a:pPr>
            <a:r>
              <a:rPr lang="en-US" b="0" i="0">
                <a:solidFill>
                  <a:srgbClr val="000000"/>
                </a:solidFill>
                <a:effectLst/>
                <a:latin typeface="Arial" panose="020B0604020202020204" pitchFamily="34" charset="0"/>
                <a:cs typeface="Arial" panose="020B0604020202020204" pitchFamily="34" charset="0"/>
              </a:rPr>
              <a:t>These sessions provide an overview of the new curriculum programs, including how learning and assessment will work. They’re open to all trainees and educators, no registration needed.</a:t>
            </a:r>
          </a:p>
          <a:p>
            <a:pPr algn="l"/>
            <a:r>
              <a:rPr lang="en-US" b="0" i="0">
                <a:solidFill>
                  <a:srgbClr val="000000"/>
                </a:solidFill>
                <a:effectLst/>
                <a:latin typeface="Arial" panose="020B0604020202020204" pitchFamily="34" charset="0"/>
                <a:cs typeface="Arial" panose="020B0604020202020204" pitchFamily="34" charset="0"/>
              </a:rPr>
              <a:t>Our staff will run the sessions. They’re designed for a wide audience and include time for questions.</a:t>
            </a:r>
          </a:p>
        </p:txBody>
      </p:sp>
      <p:sp>
        <p:nvSpPr>
          <p:cNvPr id="17" name="TextBox 16">
            <a:extLst>
              <a:ext uri="{FF2B5EF4-FFF2-40B4-BE49-F238E27FC236}">
                <a16:creationId xmlns:a16="http://schemas.microsoft.com/office/drawing/2014/main" id="{460742BB-F900-DA70-F5EC-417AE90051A1}"/>
              </a:ext>
            </a:extLst>
          </p:cNvPr>
          <p:cNvSpPr txBox="1"/>
          <p:nvPr/>
        </p:nvSpPr>
        <p:spPr>
          <a:xfrm>
            <a:off x="377484" y="1384903"/>
            <a:ext cx="5344510" cy="492443"/>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hlinkClick r:id="rId3"/>
              </a:rPr>
              <a:t>See upcoming </a:t>
            </a:r>
            <a:r>
              <a:rPr lang="en-AU" sz="2600" dirty="0">
                <a:latin typeface="Arial" panose="020B0604020202020204" pitchFamily="34" charset="0"/>
                <a:cs typeface="Arial" panose="020B0604020202020204" pitchFamily="34" charset="0"/>
                <a:hlinkClick r:id="rId3"/>
              </a:rPr>
              <a:t>training sessions</a:t>
            </a:r>
            <a:endParaRPr lang="en-AU" sz="2600"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577D71DA-0E37-8601-2A31-FBD4CFC2CBB4}"/>
              </a:ext>
            </a:extLst>
          </p:cNvPr>
          <p:cNvPicPr>
            <a:picLocks noChangeAspect="1"/>
          </p:cNvPicPr>
          <p:nvPr/>
        </p:nvPicPr>
        <p:blipFill>
          <a:blip r:embed="rId4"/>
          <a:stretch>
            <a:fillRect/>
          </a:stretch>
        </p:blipFill>
        <p:spPr>
          <a:xfrm>
            <a:off x="5813544" y="1382110"/>
            <a:ext cx="5910746" cy="4975292"/>
          </a:xfrm>
          <a:prstGeom prst="rect">
            <a:avLst/>
          </a:prstGeom>
        </p:spPr>
      </p:pic>
    </p:spTree>
    <p:extLst>
      <p:ext uri="{BB962C8B-B14F-4D97-AF65-F5344CB8AC3E}">
        <p14:creationId xmlns:p14="http://schemas.microsoft.com/office/powerpoint/2010/main" val="4285763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a:t>
            </a:r>
            <a:r>
              <a:rPr lang="en-US" dirty="0">
                <a:latin typeface="Arial" panose="020B0604020202020204" pitchFamily="34" charset="0"/>
                <a:cs typeface="Arial" panose="020B0604020202020204" pitchFamily="34" charset="0"/>
              </a:rPr>
              <a:t>P</a:t>
            </a:r>
            <a:r>
              <a:rPr lang="en-US" sz="2400" b="0" kern="1200" dirty="0">
                <a:solidFill>
                  <a:schemeClr val="tx1"/>
                </a:solidFill>
                <a:effectLst/>
                <a:latin typeface="Arial" panose="020B0604020202020204" pitchFamily="34" charset="0"/>
                <a:ea typeface="+mn-ea"/>
                <a:cs typeface="Arial" panose="020B0604020202020204" pitchFamily="34" charset="0"/>
              </a:rPr>
              <a:t>alliative </a:t>
            </a:r>
            <a:r>
              <a:rPr lang="en-US" dirty="0">
                <a:latin typeface="Arial" panose="020B0604020202020204" pitchFamily="34" charset="0"/>
                <a:cs typeface="Arial" panose="020B0604020202020204" pitchFamily="34" charset="0"/>
              </a:rPr>
              <a:t>M</a:t>
            </a:r>
            <a:r>
              <a:rPr lang="en-US" sz="2400" b="0" kern="1200" dirty="0">
                <a:solidFill>
                  <a:schemeClr val="tx1"/>
                </a:solidFill>
                <a:effectLst/>
                <a:latin typeface="Arial" panose="020B0604020202020204" pitchFamily="34" charset="0"/>
                <a:ea typeface="+mn-ea"/>
                <a:cs typeface="Arial" panose="020B0604020202020204" pitchFamily="34" charset="0"/>
              </a:rPr>
              <a:t>edicine (Adult Medicine)</a:t>
            </a:r>
            <a:r>
              <a:rPr lang="en-US" b="1" dirty="0">
                <a:latin typeface="Arial" panose="020B0604020202020204" pitchFamily="34" charset="0"/>
                <a:cs typeface="Arial" panose="020B0604020202020204" pitchFamily="34" charset="0"/>
              </a:rPr>
              <a:t> </a:t>
            </a:r>
            <a:r>
              <a:rPr lang="en-US" dirty="0"/>
              <a:t>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Adult</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4BE5AF5A-5152-81B2-5307-84D4EA297B1D}"/>
              </a:ext>
            </a:extLst>
          </p:cNvPr>
          <p:cNvPicPr>
            <a:picLocks noChangeAspect="1"/>
          </p:cNvPicPr>
          <p:nvPr/>
        </p:nvPicPr>
        <p:blipFill>
          <a:blip r:embed="rId6"/>
          <a:stretch>
            <a:fillRect/>
          </a:stretch>
        </p:blipFill>
        <p:spPr>
          <a:xfrm>
            <a:off x="1315865" y="1569198"/>
            <a:ext cx="3959689" cy="1128896"/>
          </a:xfrm>
          <a:prstGeom prst="rect">
            <a:avLst/>
          </a:prstGeom>
        </p:spPr>
      </p:pic>
      <p:pic>
        <p:nvPicPr>
          <p:cNvPr id="9" name="Picture 8">
            <a:extLst>
              <a:ext uri="{FF2B5EF4-FFF2-40B4-BE49-F238E27FC236}">
                <a16:creationId xmlns:a16="http://schemas.microsoft.com/office/drawing/2014/main" id="{C4CBD81D-0C9C-2EA2-C510-6BEAA15826EF}"/>
              </a:ext>
            </a:extLst>
          </p:cNvPr>
          <p:cNvPicPr>
            <a:picLocks noChangeAspect="1"/>
          </p:cNvPicPr>
          <p:nvPr/>
        </p:nvPicPr>
        <p:blipFill>
          <a:blip r:embed="rId6"/>
          <a:stretch>
            <a:fillRect/>
          </a:stretch>
        </p:blipFill>
        <p:spPr>
          <a:xfrm>
            <a:off x="6796818" y="1587083"/>
            <a:ext cx="3959689" cy="1128896"/>
          </a:xfrm>
          <a:prstGeom prst="rect">
            <a:avLst/>
          </a:prstGeom>
        </p:spPr>
      </p:pic>
    </p:spTree>
    <p:extLst>
      <p:ext uri="{BB962C8B-B14F-4D97-AF65-F5344CB8AC3E}">
        <p14:creationId xmlns:p14="http://schemas.microsoft.com/office/powerpoint/2010/main" val="429097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 Adult</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a:solidFill>
                  <a:srgbClr val="384967"/>
                </a:solidFill>
              </a:rPr>
              <a:t>Palliative Medicine - Adult Medicine</a:t>
            </a: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chemeClr val="accent2"/>
                </a:solidFill>
                <a:cs typeface="Arial"/>
              </a:rPr>
              <a:t>20</a:t>
            </a:r>
            <a:r>
              <a:rPr lang="en-AU">
                <a:solidFill>
                  <a:srgbClr val="404040"/>
                </a:solidFill>
                <a:cs typeface="Arial"/>
              </a:rPr>
              <a:t>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pic>
        <p:nvPicPr>
          <p:cNvPr id="8" name="Picture 7">
            <a:extLst>
              <a:ext uri="{FF2B5EF4-FFF2-40B4-BE49-F238E27FC236}">
                <a16:creationId xmlns:a16="http://schemas.microsoft.com/office/drawing/2014/main" id="{5190252B-3514-5DDD-65FF-0AA5C1E8D576}"/>
              </a:ext>
            </a:extLst>
          </p:cNvPr>
          <p:cNvPicPr>
            <a:picLocks noChangeAspect="1"/>
          </p:cNvPicPr>
          <p:nvPr/>
        </p:nvPicPr>
        <p:blipFill>
          <a:blip r:embed="rId3"/>
          <a:stretch>
            <a:fillRect/>
          </a:stretch>
        </p:blipFill>
        <p:spPr>
          <a:xfrm>
            <a:off x="4678017" y="911443"/>
            <a:ext cx="3962400" cy="5791198"/>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Paediatric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highlight>
                  <a:srgbClr val="FFFF00"/>
                </a:highlight>
                <a:uLnTx/>
                <a:uFillTx/>
                <a:latin typeface="Arial"/>
                <a:ea typeface="+mn-ea"/>
                <a:cs typeface="+mn-cs"/>
              </a:rPr>
              <a:t>&lt;insert training program LTA location&gt;</a:t>
            </a:r>
            <a:endParaRPr kumimoji="0" lang="en-AU" sz="18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highlight>
                  <a:srgbClr val="FFFF00"/>
                </a:highlight>
                <a:uLnTx/>
                <a:uFillTx/>
                <a:latin typeface="Arial"/>
                <a:ea typeface="+mn-ea"/>
                <a:cs typeface="+mn-cs"/>
              </a:rPr>
              <a:t>&lt;insert training program curriculum standards location&gt;</a:t>
            </a:r>
            <a:endParaRPr kumimoji="0" lang="en-AU" sz="18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20DBE49A-4558-5BE9-0F33-B21536241571}"/>
              </a:ext>
            </a:extLst>
          </p:cNvPr>
          <p:cNvPicPr>
            <a:picLocks noChangeAspect="1"/>
          </p:cNvPicPr>
          <p:nvPr/>
        </p:nvPicPr>
        <p:blipFill>
          <a:blip r:embed="rId6"/>
          <a:stretch>
            <a:fillRect/>
          </a:stretch>
        </p:blipFill>
        <p:spPr>
          <a:xfrm>
            <a:off x="1302772" y="1597955"/>
            <a:ext cx="4032044" cy="1139491"/>
          </a:xfrm>
          <a:prstGeom prst="rect">
            <a:avLst/>
          </a:prstGeom>
        </p:spPr>
      </p:pic>
      <p:pic>
        <p:nvPicPr>
          <p:cNvPr id="9" name="Picture 8">
            <a:extLst>
              <a:ext uri="{FF2B5EF4-FFF2-40B4-BE49-F238E27FC236}">
                <a16:creationId xmlns:a16="http://schemas.microsoft.com/office/drawing/2014/main" id="{5302C4F3-D9A5-4799-6ABA-2B57BB1EA29B}"/>
              </a:ext>
            </a:extLst>
          </p:cNvPr>
          <p:cNvPicPr>
            <a:picLocks noChangeAspect="1"/>
          </p:cNvPicPr>
          <p:nvPr/>
        </p:nvPicPr>
        <p:blipFill>
          <a:blip r:embed="rId6"/>
          <a:stretch>
            <a:fillRect/>
          </a:stretch>
        </p:blipFill>
        <p:spPr>
          <a:xfrm>
            <a:off x="6776648" y="1562344"/>
            <a:ext cx="4032044" cy="1139491"/>
          </a:xfrm>
          <a:prstGeom prst="rect">
            <a:avLst/>
          </a:prstGeom>
        </p:spPr>
      </p:pic>
    </p:spTree>
    <p:extLst>
      <p:ext uri="{BB962C8B-B14F-4D97-AF65-F5344CB8AC3E}">
        <p14:creationId xmlns:p14="http://schemas.microsoft.com/office/powerpoint/2010/main" val="26353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 Paediatric</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384967"/>
                </a:solidFill>
                <a:effectLst/>
                <a:uLnTx/>
                <a:uFillTx/>
                <a:latin typeface="Arial"/>
                <a:ea typeface="+mn-ea"/>
                <a:cs typeface="+mn-cs"/>
              </a:rPr>
              <a:t>Palliative Medicine - Paediatrics and Child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84967"/>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404040"/>
                </a:solidFill>
                <a:effectLst/>
                <a:uLnTx/>
                <a:uFillTx/>
                <a:latin typeface="Arial"/>
                <a:ea typeface="+mn-ea"/>
                <a:cs typeface="Arial"/>
              </a:rPr>
              <a:t>The Advanced Training curricula standards are grouped into </a:t>
            </a:r>
            <a:r>
              <a:rPr kumimoji="0" lang="en-AU" sz="1800" b="0" i="0" u="none" strike="noStrike" kern="1200" cap="none" spc="0" normalizeH="0" baseline="0" noProof="0" dirty="0">
                <a:ln>
                  <a:noFill/>
                </a:ln>
                <a:solidFill>
                  <a:srgbClr val="C69214"/>
                </a:solidFill>
                <a:effectLst/>
                <a:uLnTx/>
                <a:uFillTx/>
                <a:latin typeface="Arial"/>
                <a:ea typeface="+mn-ea"/>
                <a:cs typeface="Arial"/>
              </a:rPr>
              <a:t>15 key learning goals</a:t>
            </a:r>
            <a:r>
              <a:rPr kumimoji="0" lang="en-AU" sz="1800" b="0" i="0" u="none" strike="noStrike" kern="1200" cap="none" spc="0" normalizeH="0" baseline="0" noProof="0" dirty="0">
                <a:ln>
                  <a:noFill/>
                </a:ln>
                <a:solidFill>
                  <a:srgbClr val="404040"/>
                </a:solidFill>
                <a:effectLst/>
                <a:uLnTx/>
                <a:uFillTx/>
                <a:latin typeface="Arial"/>
                <a:ea typeface="+mn-ea"/>
                <a:cs typeface="Arial"/>
              </a:rPr>
              <a:t> that guide learning, teaching, and assessment in the new programs.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CE5AF337-487F-7DD7-90E5-7B02EA234920}"/>
              </a:ext>
            </a:extLst>
          </p:cNvPr>
          <p:cNvPicPr>
            <a:picLocks noChangeAspect="1"/>
          </p:cNvPicPr>
          <p:nvPr/>
        </p:nvPicPr>
        <p:blipFill>
          <a:blip r:embed="rId3"/>
          <a:stretch>
            <a:fillRect/>
          </a:stretch>
        </p:blipFill>
        <p:spPr>
          <a:xfrm>
            <a:off x="4446917" y="809810"/>
            <a:ext cx="4857676" cy="5835416"/>
          </a:xfrm>
          <a:prstGeom prst="rect">
            <a:avLst/>
          </a:prstGeom>
        </p:spPr>
      </p:pic>
    </p:spTree>
    <p:extLst>
      <p:ext uri="{BB962C8B-B14F-4D97-AF65-F5344CB8AC3E}">
        <p14:creationId xmlns:p14="http://schemas.microsoft.com/office/powerpoint/2010/main" val="1829812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3|14.9"/>
</p:tagLst>
</file>

<file path=ppt/tags/tag3.xml><?xml version="1.0" encoding="utf-8"?>
<p:tagLst xmlns:a="http://schemas.openxmlformats.org/drawingml/2006/main" xmlns:r="http://schemas.openxmlformats.org/officeDocument/2006/relationships" xmlns:p="http://schemas.openxmlformats.org/presentationml/2006/main">
  <p:tag name="TIMING" val="|1.1|11|14.4"/>
</p:tagLst>
</file>

<file path=ppt/tags/tag4.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62c7ee9f94616fbca67b26fb9a781f5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25af3840dc098b67432e29f8f86430e1"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8a45df18-1b1a-499d-90c6-d04be75f9f9a"/>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0b77cf3b-53b0-4276-95d6-69a9c81ff526"/>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E40433C-E4AE-4E5D-9879-0926C9A49F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1221</TotalTime>
  <Words>6867</Words>
  <Application>Microsoft Office PowerPoint</Application>
  <PresentationFormat>Widescreen</PresentationFormat>
  <Paragraphs>976</Paragraphs>
  <Slides>39</Slides>
  <Notes>38</Notes>
  <HiddenSlides>2</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ATCR Theme</vt:lpstr>
      <vt:lpstr>1_Office Theme</vt:lpstr>
      <vt:lpstr>Office Theme</vt:lpstr>
      <vt:lpstr>2_Office Theme</vt:lpstr>
      <vt:lpstr>Introduction to the new curriculum  2026 implementation – Advanced Training: Palliative Medicine</vt:lpstr>
      <vt:lpstr>PowerPoint Presentation</vt:lpstr>
      <vt:lpstr>PowerPoint Presentation</vt:lpstr>
      <vt:lpstr>The new curricula  </vt:lpstr>
      <vt:lpstr>Framework overview </vt:lpstr>
      <vt:lpstr>Curriculum documents: Adult</vt:lpstr>
      <vt:lpstr>Learning goals: Adult</vt:lpstr>
      <vt:lpstr>Curriculum documents: Paediatric </vt:lpstr>
      <vt:lpstr>Learning goals: Paediatric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policy</vt:lpstr>
      <vt:lpstr>PowerPoint Presentation</vt:lpstr>
      <vt:lpstr>PowerPoint Presentation</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Eleanor Darton-Rooke</cp:lastModifiedBy>
  <cp:revision>5</cp:revision>
  <cp:lastPrinted>2019-03-29T01:57:58Z</cp:lastPrinted>
  <dcterms:created xsi:type="dcterms:W3CDTF">2016-05-05T00:00:36Z</dcterms:created>
  <dcterms:modified xsi:type="dcterms:W3CDTF">2026-03-04T01:20:23Z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