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29"/>
  </p:notesMasterIdLst>
  <p:handoutMasterIdLst>
    <p:handoutMasterId r:id="rId30"/>
  </p:handoutMasterIdLst>
  <p:sldIdLst>
    <p:sldId id="2147481456" r:id="rId5"/>
    <p:sldId id="2147481457" r:id="rId6"/>
    <p:sldId id="2147481475" r:id="rId7"/>
    <p:sldId id="2147481476" r:id="rId8"/>
    <p:sldId id="2147481477" r:id="rId9"/>
    <p:sldId id="2147481496" r:id="rId10"/>
    <p:sldId id="258" r:id="rId11"/>
    <p:sldId id="2147481493" r:id="rId12"/>
    <p:sldId id="2147481453" r:id="rId13"/>
    <p:sldId id="2147481469" r:id="rId14"/>
    <p:sldId id="2147481495" r:id="rId15"/>
    <p:sldId id="2147481470" r:id="rId16"/>
    <p:sldId id="2147481484" r:id="rId17"/>
    <p:sldId id="2147481485" r:id="rId18"/>
    <p:sldId id="2147481458" r:id="rId19"/>
    <p:sldId id="2147481467" r:id="rId20"/>
    <p:sldId id="2147481488" r:id="rId21"/>
    <p:sldId id="2147481492" r:id="rId22"/>
    <p:sldId id="2147481448" r:id="rId23"/>
    <p:sldId id="261" r:id="rId24"/>
    <p:sldId id="2147481474" r:id="rId25"/>
    <p:sldId id="2147481450" r:id="rId26"/>
    <p:sldId id="2147481442" r:id="rId27"/>
    <p:sldId id="2147481491" r:id="rId28"/>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16A440-81A1-43C2-AD12-17483B22F937}">
          <p14:sldIdLst>
            <p14:sldId id="2147481456"/>
            <p14:sldId id="2147481457"/>
            <p14:sldId id="2147481475"/>
            <p14:sldId id="2147481476"/>
            <p14:sldId id="2147481477"/>
            <p14:sldId id="2147481496"/>
            <p14:sldId id="258"/>
            <p14:sldId id="2147481493"/>
            <p14:sldId id="2147481453"/>
            <p14:sldId id="2147481469"/>
            <p14:sldId id="2147481495"/>
            <p14:sldId id="2147481470"/>
            <p14:sldId id="2147481484"/>
            <p14:sldId id="2147481485"/>
            <p14:sldId id="2147481458"/>
            <p14:sldId id="2147481467"/>
            <p14:sldId id="2147481488"/>
            <p14:sldId id="2147481492"/>
            <p14:sldId id="2147481448"/>
            <p14:sldId id="261"/>
            <p14:sldId id="2147481474"/>
            <p14:sldId id="2147481450"/>
            <p14:sldId id="2147481442"/>
            <p14:sldId id="214748149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DD4E5D29-839C-B95D-0060-461C27B5C299}" name="Katherine Deller" initials="KD" userId="S::katherine.deller@racp.edu.au::d26b8489-aec9-4b1d-840a-66f2b9645d87" providerId="AD"/>
  <p188:author id="{62B9012A-D405-14A6-DCBC-2245181DF131}" name="Eleanor Darton-Rooke" initials="ED" userId="S::eleanor.darton-rooke@racp.edu.au::3a5c3de3-0186-49d3-b1d0-e092bad8d245"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58756C72-7D98-E92E-3244-71F4D67910B5}" name="Eliza Doneva" initials="ED" userId="S::Eliza.Doneva@racp.edu.au::14a71c2a-e4a5-4c92-aa96-58a0bd32eca9"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C3C"/>
    <a:srgbClr val="E8F0F9"/>
    <a:srgbClr val="384967"/>
    <a:srgbClr val="F9E8BD"/>
    <a:srgbClr val="F1CD73"/>
    <a:srgbClr val="E9B32B"/>
    <a:srgbClr val="CB972B"/>
    <a:srgbClr val="99720F"/>
    <a:srgbClr val="B3BFD5"/>
    <a:srgbClr val="0058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0EAE42-1436-4145-B0E9-FD3D373DF9EB}" v="15" dt="2025-10-30T23:45:36.4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614251"/>
          <a:ext cx="8402320" cy="1254825"/>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1256" y="675507"/>
        <a:ext cx="8279808" cy="1132313"/>
      </dsp:txXfrm>
    </dsp:sp>
    <dsp:sp modelId="{1E5D78C1-6F9F-4761-AFFB-3F2FEC6684AA}">
      <dsp:nvSpPr>
        <dsp:cNvPr id="0" name=""/>
        <dsp:cNvSpPr/>
      </dsp:nvSpPr>
      <dsp:spPr>
        <a:xfrm>
          <a:off x="0" y="2109181"/>
          <a:ext cx="8402320" cy="1254825"/>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1256" y="2170437"/>
        <a:ext cx="8279808" cy="1132313"/>
      </dsp:txXfrm>
    </dsp:sp>
    <dsp:sp modelId="{1FD26981-7F25-4E81-B95B-683E8A2A5C8E}">
      <dsp:nvSpPr>
        <dsp:cNvPr id="0" name=""/>
        <dsp:cNvSpPr/>
      </dsp:nvSpPr>
      <dsp:spPr>
        <a:xfrm>
          <a:off x="0" y="3574492"/>
          <a:ext cx="8402320" cy="1254825"/>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1256" y="3635748"/>
        <a:ext cx="8279808" cy="1132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5/11/2025</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5/11/2025</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elearning.racp.edu.au/mod/videotime/view.php?id=44947&#820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dirty="0"/>
              <a:t>This information session is for trainees completing the Advanced Training: </a:t>
            </a:r>
            <a:r>
              <a:rPr lang="en-US" b="1" dirty="0"/>
              <a:t>Occupational and Environmental Medicine, </a:t>
            </a:r>
            <a:r>
              <a:rPr lang="en-US" dirty="0"/>
              <a:t>as an introduction to the new curriculum.</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Here we have the learning and assessment programs information. Over the course of training, trainees are required to complete </a:t>
            </a:r>
            <a:r>
              <a:rPr lang="en-US" b="1"/>
              <a:t>&lt;insert months&gt; </a:t>
            </a:r>
            <a:r>
              <a:rPr lang="en-US"/>
              <a:t>months of full time clinical experience, 1 rotation plan per rotation and a variety of learning courses. </a:t>
            </a:r>
          </a:p>
          <a:p>
            <a:r>
              <a:rPr lang="en-US"/>
              <a:t>Per phase of training,  there are assessment program requirements. Here we have outlined the requirements for the foundation year of training. </a:t>
            </a:r>
          </a:p>
          <a:p>
            <a:r>
              <a:rPr lang="en-US"/>
              <a:t>We will have a closer look at all the required tools over the next few slides.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12</a:t>
            </a:fld>
            <a:endParaRPr lang="en-AU"/>
          </a:p>
        </p:txBody>
      </p:sp>
    </p:spTree>
    <p:extLst>
      <p:ext uri="{BB962C8B-B14F-4D97-AF65-F5344CB8AC3E}">
        <p14:creationId xmlns:p14="http://schemas.microsoft.com/office/powerpoint/2010/main" val="3133742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13</a:t>
            </a:fld>
            <a:endParaRPr lang="en-AU"/>
          </a:p>
        </p:txBody>
      </p:sp>
    </p:spTree>
    <p:extLst>
      <p:ext uri="{BB962C8B-B14F-4D97-AF65-F5344CB8AC3E}">
        <p14:creationId xmlns:p14="http://schemas.microsoft.com/office/powerpoint/2010/main" val="420724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does this all come together? </a:t>
            </a:r>
          </a:p>
          <a:p>
            <a:r>
              <a:rPr lang="en-US"/>
              <a:t>This is the overall journey of an Advanced Trainee over a phase of training. In this example, the trainee is completing 4 quarters over their phase of training. Looking at their first quarter, you can see the learning and assessment activities that take place. These activities are conducted in each quarter, with the addition of a Phase Progress report check-in point in quarter 2 and the Phase Progress Report in quarter 4 that brings together the evidence from the phase. The rotation supervisor reviews the information and makes a progression decision which is forwarded to the Progress Review Panel for a decision. </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18522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As per our overall learning journey, in each rotation, steps 2, 3 and 4 are repeated. This cycle is planning learning using the rotation plan, demonstrating achievement towards learning goals via the assessment tools and being rated by a Rotation Supervisor in a Rotation Progress Report.  The progress decision occurs at the end of the final rotation for a phase.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15</a:t>
            </a:fld>
            <a:endParaRPr lang="en-AU"/>
          </a:p>
        </p:txBody>
      </p:sp>
    </p:spTree>
    <p:extLst>
      <p:ext uri="{BB962C8B-B14F-4D97-AF65-F5344CB8AC3E}">
        <p14:creationId xmlns:p14="http://schemas.microsoft.com/office/powerpoint/2010/main" val="191317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other learning and assessment requirements. For more details, please visit the program LTA.</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4266466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key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19</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20</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21</a:t>
            </a:fld>
            <a:endParaRPr lang="en-AU"/>
          </a:p>
        </p:txBody>
      </p:sp>
    </p:spTree>
    <p:extLst>
      <p:ext uri="{BB962C8B-B14F-4D97-AF65-F5344CB8AC3E}">
        <p14:creationId xmlns:p14="http://schemas.microsoft.com/office/powerpoint/2010/main" val="147320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22</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23</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24</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US" b="0" i="0"/>
              <a:t>Assessments are designed to be quick and integrated into routine activities.</a:t>
            </a:r>
          </a:p>
          <a:p>
            <a:pPr defTabSz="914874">
              <a:defRPr/>
            </a:pPr>
            <a:r>
              <a:rPr lang="en-US" b="0" i="0"/>
              <a:t>Assessment feedback is streamlined and unnecessary paperwork is reduced</a:t>
            </a:r>
          </a:p>
          <a:p>
            <a:pPr defTabSz="914874">
              <a:defRPr/>
            </a:pPr>
            <a:r>
              <a:rPr lang="en-US" b="0" i="0"/>
              <a:t>The new tech minimizes administrative burden</a:t>
            </a:r>
          </a:p>
          <a:p>
            <a:pPr defTabSz="914874">
              <a:defRPr/>
            </a:pPr>
            <a:r>
              <a:rPr lang="en-US" b="0" i="0"/>
              <a:t>The panels provide a structured way to evaluate trainee progress. </a:t>
            </a:r>
          </a:p>
          <a:p>
            <a:pPr defTabSz="914874">
              <a:defRPr/>
            </a:pPr>
            <a:r>
              <a:rPr lang="en-US" b="0" i="0"/>
              <a:t>The differences between PREP and the new curriculum will be discussed on the next slide.</a:t>
            </a:r>
            <a:endParaRPr lang="en-AU">
              <a:effectLst/>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some different learning and assessment tools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more assessments in the new program</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There is new technology to support these changes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We are introducing Progress Review Panels to check that trainees are ok to pass into their next stage of training. </a:t>
            </a:r>
            <a:endParaRPr lang="en-AU" sz="1100">
              <a:effectLst/>
              <a:latin typeface="Calibri" panose="020F0502020204030204" pitchFamily="34" charset="0"/>
              <a:ea typeface="Aptos" panose="020B0004020202020204" pitchFamily="34" charset="0"/>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supervision overview, highlighting the things that are staying the same and the things that are changing that supervisors must be aware of. 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a:p>
          <a:p>
            <a:r>
              <a:rPr lang="en-US"/>
              <a:t>The learning goals are changing as well as the online platform. The new curriculum has different assessment tools and standards for trainees. It is important for supervisors to understand these changes, especially when managing trainees on both programs.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All new curricula in Advanced Training programs use the same framework</a:t>
            </a:r>
            <a:r>
              <a:rPr lang="en-AU" b="0"/>
              <a:t>. </a:t>
            </a:r>
            <a:r>
              <a:rPr lang="en-US" b="0"/>
              <a:t>You can see here the ten learning goals, the three phases of the training program and the learning, teaching and assessment requirements as outlined in the program requirements. We will go though each of these areas in more detail.  </a:t>
            </a:r>
            <a:endParaRPr lang="en-AU" b="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5</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information that we are going to refer to today is outlined in the Basic and Advanced Training Curricula which can be found on the RACP eLearning Portal. </a:t>
            </a:r>
          </a:p>
          <a:p>
            <a:pPr marL="171450" indent="-171450">
              <a:buFont typeface="Arial" panose="020B0604020202020204" pitchFamily="34" charset="0"/>
              <a:buChar char="•"/>
            </a:pPr>
            <a:r>
              <a:rPr lang="en-US"/>
              <a:t>The curriculum standards contains the key learning goals used in Training programs, and include ‘Be’ – the competencies which outline the professional behaviours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a:t>The learning, teaching and assessment programs outline the entry requirements, teaching program requirements, learning program requirements and the assessment program requirements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training program is grouped into learning goals, guided by the curriculum standards: Be, Do &amp; Know.</a:t>
            </a:r>
            <a:r>
              <a:rPr lang="en-AU"/>
              <a:t> </a:t>
            </a:r>
            <a:r>
              <a:rPr lang="en-US"/>
              <a:t>This includes professional behaviours, </a:t>
            </a:r>
            <a:r>
              <a:rPr lang="en-US" err="1"/>
              <a:t>entrustable</a:t>
            </a:r>
            <a:r>
              <a:rPr lang="en-US"/>
              <a:t> professional activities or EPAs and knowledge. These learning goals are used for all learning and assessment activities across each program. </a:t>
            </a:r>
            <a:r>
              <a:rPr lang="en-US" sz="1200" i="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use this scenario as a formal assessment, you would need to focus on one learning goal. If you were to use this scenario as a formal assessment, you would need to focus on one learning goal.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10</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9167E-BEDD-60A0-A3B9-E1FBE4A152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665AB-A768-D487-D9F1-696EED58A625}"/>
              </a:ext>
            </a:extLst>
          </p:cNvPr>
          <p:cNvSpPr>
            <a:spLocks noGrp="1" noRot="1" noChangeAspect="1"/>
          </p:cNvSpPr>
          <p:nvPr>
            <p:ph type="sldImg"/>
          </p:nvPr>
        </p:nvSpPr>
        <p:spPr>
          <a:xfrm>
            <a:off x="85725" y="744538"/>
            <a:ext cx="6618288" cy="3724275"/>
          </a:xfrm>
        </p:spPr>
      </p:sp>
      <p:sp>
        <p:nvSpPr>
          <p:cNvPr id="3" name="Notes Placeholder 2">
            <a:extLst>
              <a:ext uri="{FF2B5EF4-FFF2-40B4-BE49-F238E27FC236}">
                <a16:creationId xmlns:a16="http://schemas.microsoft.com/office/drawing/2014/main" id="{A12CA4E2-8898-4D81-2E5C-D1A14173908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a:ea typeface="Calibri"/>
                <a:cs typeface="Arial"/>
              </a:rPr>
              <a:t>Send links to participants</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a:latin typeface="Arial"/>
                <a:ea typeface="Calibri"/>
                <a:cs typeface="Arial"/>
                <a:hlinkClick r:id="rId3"/>
              </a:rPr>
              <a:t>Rotation plan (video)</a:t>
            </a:r>
          </a:p>
          <a:p>
            <a:pPr marL="0" indent="0">
              <a:buFont typeface="Arial"/>
              <a:buNone/>
              <a:defRPr/>
            </a:pPr>
            <a:r>
              <a:rPr lang="en-US">
                <a:latin typeface="Arial"/>
                <a:ea typeface="Calibri"/>
                <a:cs typeface="Arial"/>
                <a:hlinkClick r:id="rId4"/>
              </a:rPr>
              <a:t>Curriculum mapping (video)</a:t>
            </a:r>
            <a:endParaRPr lang="en-US">
              <a:latin typeface="Arial"/>
              <a:ea typeface="Calibri"/>
              <a:cs typeface="Arial"/>
            </a:endParaRPr>
          </a:p>
          <a:p>
            <a:pPr marL="0" indent="0">
              <a:buFont typeface="Arial"/>
              <a:buNone/>
              <a:defRPr/>
            </a:pPr>
            <a:endParaRPr lang="en-US">
              <a:latin typeface="Arial"/>
              <a:ea typeface="Calibri"/>
              <a:cs typeface="Arial"/>
            </a:endParaRPr>
          </a:p>
        </p:txBody>
      </p:sp>
      <p:sp>
        <p:nvSpPr>
          <p:cNvPr id="4" name="Footer Placeholder 3">
            <a:extLst>
              <a:ext uri="{FF2B5EF4-FFF2-40B4-BE49-F238E27FC236}">
                <a16:creationId xmlns:a16="http://schemas.microsoft.com/office/drawing/2014/main" id="{1CCE1BEE-7E1D-0896-9321-93651FB3EB38}"/>
              </a:ext>
            </a:extLst>
          </p:cNvPr>
          <p:cNvSpPr>
            <a:spLocks noGrp="1"/>
          </p:cNvSpPr>
          <p:nvPr>
            <p:ph type="ftr" sz="quarter" idx="4"/>
          </p:nvPr>
        </p:nvSpPr>
        <p:spPr/>
        <p:txBody>
          <a:bodyPr/>
          <a:lstStyle/>
          <a:p>
            <a:endParaRPr lang="en-AU"/>
          </a:p>
        </p:txBody>
      </p:sp>
      <p:sp>
        <p:nvSpPr>
          <p:cNvPr id="5" name="Slide Number Placeholder 4">
            <a:extLst>
              <a:ext uri="{FF2B5EF4-FFF2-40B4-BE49-F238E27FC236}">
                <a16:creationId xmlns:a16="http://schemas.microsoft.com/office/drawing/2014/main" id="{2D48332A-16E9-DD5E-2149-328158B740B1}"/>
              </a:ext>
            </a:extLst>
          </p:cNvPr>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3554646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640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368154-48F4-4DA7-AC69-48C6E77AE9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34FA13E-5112-45F0-A91C-85559AA2FAB1}" type="slidenum">
              <a:rPr lang="en-AU" smtClean="0"/>
              <a:t>‹#›</a:t>
            </a:fld>
            <a:endParaRPr lang="en-AU"/>
          </a:p>
        </p:txBody>
      </p:sp>
    </p:spTree>
    <p:extLst>
      <p:ext uri="{BB962C8B-B14F-4D97-AF65-F5344CB8AC3E}">
        <p14:creationId xmlns:p14="http://schemas.microsoft.com/office/powerpoint/2010/main" val="968234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5/11/2025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5/11/2025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5/11/2025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5/11/2025</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 id="2147483784" r:id="rId14"/>
    <p:sldLayoutId id="2147483785" r:id="rId15"/>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learning.racp.edu.au/mod/videotime/view.php?id=44947"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notesSlide" Target="../notesSlides/notesSlide14.xml"/><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pn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notesSlide" Target="../notesSlides/notesSlide15.xml"/><Relationship Id="rId7"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png"/><Relationship Id="rId9" Type="http://schemas.openxmlformats.org/officeDocument/2006/relationships/image" Target="../media/image4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learning.racp.edu.au/course/view.php?id=356"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y.racp.edu.au/"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8.png"/><Relationship Id="rId4" Type="http://schemas.openxmlformats.org/officeDocument/2006/relationships/diagramLayout" Target="../diagrams/layout1.xml"/><Relationship Id="rId9" Type="http://schemas.openxmlformats.org/officeDocument/2006/relationships/image" Target="../media/image47.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8" y="2252838"/>
            <a:ext cx="11637124" cy="1057267"/>
          </a:xfrm>
        </p:spPr>
        <p:txBody>
          <a:bodyPr>
            <a:noAutofit/>
          </a:bodyPr>
          <a:lstStyle/>
          <a:p>
            <a:r>
              <a:rPr lang="en-US" sz="2400" dirty="0">
                <a:solidFill>
                  <a:schemeClr val="tx2">
                    <a:lumMod val="75000"/>
                  </a:schemeClr>
                </a:solidFill>
              </a:rPr>
              <a:t>Introduction to the new curriculum </a:t>
            </a:r>
            <a:br>
              <a:rPr lang="en-US" sz="2400" dirty="0"/>
            </a:br>
            <a:r>
              <a:rPr lang="en-US" sz="2400" dirty="0">
                <a:solidFill>
                  <a:schemeClr val="accent2"/>
                </a:solidFill>
              </a:rPr>
              <a:t>2026 implementation – Advanced Training: </a:t>
            </a:r>
            <a:r>
              <a:rPr lang="en-US" sz="2400" dirty="0">
                <a:solidFill>
                  <a:schemeClr val="accent2"/>
                </a:solidFill>
                <a:latin typeface="Georgia"/>
                <a:cs typeface="Arial"/>
              </a:rPr>
              <a:t>Occupational and Environmental Medicine</a:t>
            </a:r>
            <a:endParaRPr lang="en-AU" sz="3200" dirty="0">
              <a:solidFill>
                <a:schemeClr val="accent2"/>
              </a:solidFill>
              <a:latin typeface="Georgia"/>
            </a:endParaRPr>
          </a:p>
        </p:txBody>
      </p:sp>
      <p:sp>
        <p:nvSpPr>
          <p:cNvPr id="5" name="Text Placeholder 4"/>
          <p:cNvSpPr>
            <a:spLocks noGrp="1"/>
          </p:cNvSpPr>
          <p:nvPr>
            <p:ph type="body" idx="1"/>
          </p:nvPr>
        </p:nvSpPr>
        <p:spPr>
          <a:xfrm>
            <a:off x="275128" y="3429000"/>
            <a:ext cx="9361294" cy="528079"/>
          </a:xfrm>
        </p:spPr>
        <p:txBody>
          <a:bodyPr>
            <a:normAutofit/>
          </a:bodyPr>
          <a:lstStyle/>
          <a:p>
            <a:r>
              <a:rPr lang="en-US" dirty="0"/>
              <a:t>October 2025</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Applying learning goals </a:t>
            </a:r>
            <a:endParaRPr lang="en-US" sz="3100"/>
          </a:p>
        </p:txBody>
      </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TextBox 2">
            <a:extLst>
              <a:ext uri="{FF2B5EF4-FFF2-40B4-BE49-F238E27FC236}">
                <a16:creationId xmlns:a16="http://schemas.microsoft.com/office/drawing/2014/main" id="{DAD4957F-7EB0-BC14-B5F8-60490A4BD7F3}"/>
              </a:ext>
            </a:extLst>
          </p:cNvPr>
          <p:cNvSpPr txBox="1"/>
          <p:nvPr/>
        </p:nvSpPr>
        <p:spPr>
          <a:xfrm>
            <a:off x="1315189" y="1122640"/>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4" name="TextBox 3">
            <a:extLst>
              <a:ext uri="{FF2B5EF4-FFF2-40B4-BE49-F238E27FC236}">
                <a16:creationId xmlns:a16="http://schemas.microsoft.com/office/drawing/2014/main" id="{22469A5F-0CFB-878A-795C-C1A577779F36}"/>
              </a:ext>
            </a:extLst>
          </p:cNvPr>
          <p:cNvSpPr txBox="1"/>
          <p:nvPr/>
        </p:nvSpPr>
        <p:spPr>
          <a:xfrm>
            <a:off x="3115362" y="1702987"/>
            <a:ext cx="5961274" cy="1384995"/>
          </a:xfrm>
          <a:prstGeom prst="rect">
            <a:avLst/>
          </a:prstGeom>
          <a:noFill/>
        </p:spPr>
        <p:txBody>
          <a:bodyPr wrap="square" lIns="91440" tIns="45720" rIns="91440" bIns="45720" rtlCol="0" anchor="t">
            <a:spAutoFit/>
          </a:bodyPr>
          <a:lstStyle/>
          <a:p>
            <a:pPr algn="ctr"/>
            <a:r>
              <a:rPr lang="en-US" sz="1400" i="1" dirty="0"/>
              <a:t>Dr Alex, an Advanced Trainee in Occupational and Environmental Medicine and is tasked to manage a 52-year-old male patient, referred for assessment of abnormal liver function tests (LFTs). John works as a chemical plant operator and has a 25-year history of occupational exposure to solvents. He reports fatigue, mild abdominal discomfort, and occasional nausea.</a:t>
            </a:r>
            <a:endParaRPr lang="en-AU" sz="1400" i="1" dirty="0"/>
          </a:p>
        </p:txBody>
      </p:sp>
      <p:grpSp>
        <p:nvGrpSpPr>
          <p:cNvPr id="5" name="Group 4">
            <a:extLst>
              <a:ext uri="{FF2B5EF4-FFF2-40B4-BE49-F238E27FC236}">
                <a16:creationId xmlns:a16="http://schemas.microsoft.com/office/drawing/2014/main" id="{D21E729B-4DBD-8C1F-154F-1C183F2E7466}"/>
              </a:ext>
            </a:extLst>
          </p:cNvPr>
          <p:cNvGrpSpPr/>
          <p:nvPr/>
        </p:nvGrpSpPr>
        <p:grpSpPr>
          <a:xfrm>
            <a:off x="402713" y="2373820"/>
            <a:ext cx="3925759" cy="2503762"/>
            <a:chOff x="74409" y="2852688"/>
            <a:chExt cx="3627782" cy="2175505"/>
          </a:xfrm>
        </p:grpSpPr>
        <p:pic>
          <p:nvPicPr>
            <p:cNvPr id="13" name="Picture 12">
              <a:extLst>
                <a:ext uri="{FF2B5EF4-FFF2-40B4-BE49-F238E27FC236}">
                  <a16:creationId xmlns:a16="http://schemas.microsoft.com/office/drawing/2014/main" id="{1E670894-F305-99C8-16B7-384DEEE4AFE7}"/>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4" name="TextBox 13">
              <a:extLst>
                <a:ext uri="{FF2B5EF4-FFF2-40B4-BE49-F238E27FC236}">
                  <a16:creationId xmlns:a16="http://schemas.microsoft.com/office/drawing/2014/main" id="{4B3AF2E3-8CD5-8DBD-65DF-FE18D77EDACA}"/>
                </a:ext>
              </a:extLst>
            </p:cNvPr>
            <p:cNvSpPr txBox="1"/>
            <p:nvPr/>
          </p:nvSpPr>
          <p:spPr>
            <a:xfrm>
              <a:off x="74409" y="3824778"/>
              <a:ext cx="3627782" cy="1203415"/>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01. Professional </a:t>
              </a:r>
              <a:r>
                <a:rPr lang="en-US" sz="1200" dirty="0" err="1">
                  <a:solidFill>
                    <a:srgbClr val="384967"/>
                  </a:solidFill>
                </a:rPr>
                <a:t>behaviours</a:t>
              </a:r>
              <a:endParaRPr lang="en-US" sz="1200" dirty="0">
                <a:solidFill>
                  <a:srgbClr val="384967"/>
                </a:solidFill>
              </a:endParaRPr>
            </a:p>
            <a:p>
              <a:pPr marL="671513" lvl="1" indent="-214313">
                <a:buFont typeface="Arial" panose="020B0604020202020204" pitchFamily="34" charset="0"/>
                <a:buChar char="•"/>
              </a:pPr>
              <a:r>
                <a:rPr lang="en-US" sz="1200" dirty="0">
                  <a:solidFill>
                    <a:srgbClr val="384967"/>
                  </a:solidFill>
                </a:rPr>
                <a:t>Medical expertise</a:t>
              </a:r>
            </a:p>
            <a:p>
              <a:pPr marL="671513" lvl="1" indent="-214313">
                <a:buFont typeface="Arial" panose="020B0604020202020204" pitchFamily="34" charset="0"/>
                <a:buChar char="•"/>
              </a:pPr>
              <a:r>
                <a:rPr lang="en-US" sz="1200" dirty="0">
                  <a:solidFill>
                    <a:srgbClr val="384967"/>
                  </a:solidFill>
                </a:rPr>
                <a:t>Communication</a:t>
              </a:r>
            </a:p>
            <a:p>
              <a:pPr marL="671513" lvl="1" indent="-214313">
                <a:buFont typeface="Arial" panose="020B0604020202020204" pitchFamily="34" charset="0"/>
                <a:buChar char="•"/>
              </a:pPr>
              <a:r>
                <a:rPr lang="en-US" sz="1200" dirty="0">
                  <a:solidFill>
                    <a:srgbClr val="384967"/>
                  </a:solidFill>
                </a:rPr>
                <a:t>Ethics and professional </a:t>
              </a:r>
              <a:r>
                <a:rPr lang="en-US" sz="1200" dirty="0" err="1">
                  <a:solidFill>
                    <a:srgbClr val="384967"/>
                  </a:solidFill>
                </a:rPr>
                <a:t>behaviour</a:t>
              </a:r>
              <a:endParaRPr lang="en-US" sz="1200" dirty="0">
                <a:solidFill>
                  <a:srgbClr val="384967"/>
                </a:solidFill>
              </a:endParaRPr>
            </a:p>
            <a:p>
              <a:pPr marL="671513" lvl="1" indent="-214313">
                <a:buFont typeface="Arial" panose="020B0604020202020204" pitchFamily="34" charset="0"/>
                <a:buChar char="•"/>
              </a:pPr>
              <a:r>
                <a:rPr lang="en-US" sz="1200" dirty="0">
                  <a:solidFill>
                    <a:srgbClr val="384967"/>
                  </a:solidFill>
                </a:rPr>
                <a:t>Judgement and decision making</a:t>
              </a:r>
            </a:p>
            <a:p>
              <a:pPr marL="671513" lvl="1" indent="-214313">
                <a:buFont typeface="Arial" panose="020B0604020202020204" pitchFamily="34" charset="0"/>
                <a:buChar char="•"/>
              </a:pPr>
              <a:r>
                <a:rPr lang="en-US" sz="1200" dirty="0">
                  <a:solidFill>
                    <a:srgbClr val="384967"/>
                  </a:solidFill>
                </a:rPr>
                <a:t>Leadership, management, and teamwork</a:t>
              </a:r>
              <a:endParaRPr lang="en-AU" sz="1200" dirty="0">
                <a:solidFill>
                  <a:srgbClr val="384967"/>
                </a:solidFill>
              </a:endParaRPr>
            </a:p>
            <a:p>
              <a:pPr lvl="1"/>
              <a:endParaRPr lang="en-AU" sz="1200" dirty="0">
                <a:solidFill>
                  <a:srgbClr val="384967"/>
                </a:solidFill>
                <a:highlight>
                  <a:srgbClr val="FFFF00"/>
                </a:highlight>
              </a:endParaRPr>
            </a:p>
          </p:txBody>
        </p:sp>
      </p:grpSp>
      <p:grpSp>
        <p:nvGrpSpPr>
          <p:cNvPr id="20" name="Group 19">
            <a:extLst>
              <a:ext uri="{FF2B5EF4-FFF2-40B4-BE49-F238E27FC236}">
                <a16:creationId xmlns:a16="http://schemas.microsoft.com/office/drawing/2014/main" id="{E11B02FB-E3C7-7A71-8141-4BBEE7480449}"/>
              </a:ext>
            </a:extLst>
          </p:cNvPr>
          <p:cNvGrpSpPr/>
          <p:nvPr/>
        </p:nvGrpSpPr>
        <p:grpSpPr>
          <a:xfrm>
            <a:off x="4437689" y="3625701"/>
            <a:ext cx="3316620" cy="3079251"/>
            <a:chOff x="5883649" y="2956456"/>
            <a:chExt cx="3064878" cy="2675543"/>
          </a:xfrm>
        </p:grpSpPr>
        <p:pic>
          <p:nvPicPr>
            <p:cNvPr id="21" name="Picture 20">
              <a:extLst>
                <a:ext uri="{FF2B5EF4-FFF2-40B4-BE49-F238E27FC236}">
                  <a16:creationId xmlns:a16="http://schemas.microsoft.com/office/drawing/2014/main" id="{7399F7A0-DF9E-4858-DC07-4B52EFB6301D}"/>
                </a:ext>
              </a:extLst>
            </p:cNvPr>
            <p:cNvPicPr>
              <a:picLocks noChangeAspect="1"/>
            </p:cNvPicPr>
            <p:nvPr/>
          </p:nvPicPr>
          <p:blipFill>
            <a:blip r:embed="rId4"/>
            <a:stretch>
              <a:fillRect/>
            </a:stretch>
          </p:blipFill>
          <p:spPr>
            <a:xfrm>
              <a:off x="6716853" y="2956456"/>
              <a:ext cx="1202839" cy="945087"/>
            </a:xfrm>
            <a:prstGeom prst="rect">
              <a:avLst/>
            </a:prstGeom>
          </p:spPr>
        </p:pic>
        <p:sp>
          <p:nvSpPr>
            <p:cNvPr id="22" name="TextBox 21">
              <a:extLst>
                <a:ext uri="{FF2B5EF4-FFF2-40B4-BE49-F238E27FC236}">
                  <a16:creationId xmlns:a16="http://schemas.microsoft.com/office/drawing/2014/main" id="{0BBF5011-0591-28C6-FE73-F36C5362C739}"/>
                </a:ext>
              </a:extLst>
            </p:cNvPr>
            <p:cNvSpPr txBox="1"/>
            <p:nvPr/>
          </p:nvSpPr>
          <p:spPr>
            <a:xfrm>
              <a:off x="5883649" y="3947221"/>
              <a:ext cx="3064878" cy="1684778"/>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05. Clinical assessment, investigation and management</a:t>
              </a:r>
            </a:p>
            <a:p>
              <a:pPr marL="214313" indent="-214313">
                <a:buFont typeface="Arial" panose="020B0604020202020204" pitchFamily="34" charset="0"/>
                <a:buChar char="•"/>
              </a:pPr>
              <a:r>
                <a:rPr lang="en-US" sz="1200" dirty="0">
                  <a:solidFill>
                    <a:srgbClr val="384967"/>
                  </a:solidFill>
                </a:rPr>
                <a:t>06. </a:t>
              </a:r>
              <a:r>
                <a:rPr lang="en-US" sz="1200" dirty="0">
                  <a:solidFill>
                    <a:srgbClr val="384967"/>
                  </a:solidFill>
                  <a:latin typeface="Arial" panose="020B0604020202020204" pitchFamily="34" charset="0"/>
                  <a:cs typeface="Arial" panose="020B0604020202020204" pitchFamily="34" charset="0"/>
                </a:rPr>
                <a:t>Communication with workers, patients, communities, third parties and other stakeholders</a:t>
              </a:r>
            </a:p>
            <a:p>
              <a:pPr marL="214313" indent="-214313">
                <a:buFont typeface="Arial" panose="020B0604020202020204" pitchFamily="34" charset="0"/>
                <a:buChar char="•"/>
              </a:pPr>
              <a:r>
                <a:rPr lang="en-US" sz="1200" dirty="0">
                  <a:solidFill>
                    <a:srgbClr val="384967"/>
                  </a:solidFill>
                  <a:latin typeface="Arial" panose="020B0604020202020204" pitchFamily="34" charset="0"/>
                  <a:cs typeface="Arial" panose="020B0604020202020204" pitchFamily="34" charset="0"/>
                </a:rPr>
                <a:t>09. Hazard identification and risk assessment</a:t>
              </a:r>
            </a:p>
            <a:p>
              <a:pPr marL="214313" indent="-214313">
                <a:buFont typeface="Arial" panose="020B0604020202020204" pitchFamily="34" charset="0"/>
                <a:buChar char="•"/>
              </a:pPr>
              <a:r>
                <a:rPr lang="en-US" sz="1200" dirty="0">
                  <a:solidFill>
                    <a:srgbClr val="384967"/>
                  </a:solidFill>
                  <a:latin typeface="Arial" panose="020B0604020202020204" pitchFamily="34" charset="0"/>
                  <a:cs typeface="Arial" panose="020B0604020202020204" pitchFamily="34" charset="0"/>
                </a:rPr>
                <a:t>10. Fitness for work assessment</a:t>
              </a:r>
            </a:p>
            <a:p>
              <a:pPr marL="214313" indent="-214313">
                <a:buFont typeface="Arial" panose="020B0604020202020204" pitchFamily="34" charset="0"/>
                <a:buChar char="•"/>
              </a:pPr>
              <a:endParaRPr lang="en-US" sz="1200" dirty="0">
                <a:solidFill>
                  <a:srgbClr val="404040"/>
                </a:solidFill>
                <a:latin typeface="Arial" panose="020B0604020202020204" pitchFamily="34" charset="0"/>
                <a:cs typeface="Arial" panose="020B0604020202020204" pitchFamily="34" charset="0"/>
              </a:endParaRPr>
            </a:p>
            <a:p>
              <a:endParaRPr lang="en-US" sz="1200" dirty="0">
                <a:solidFill>
                  <a:srgbClr val="384967"/>
                </a:solidFill>
              </a:endParaRPr>
            </a:p>
          </p:txBody>
        </p:sp>
      </p:grpSp>
      <p:grpSp>
        <p:nvGrpSpPr>
          <p:cNvPr id="23" name="Group 22">
            <a:extLst>
              <a:ext uri="{FF2B5EF4-FFF2-40B4-BE49-F238E27FC236}">
                <a16:creationId xmlns:a16="http://schemas.microsoft.com/office/drawing/2014/main" id="{55865AB4-4057-E0D0-ED30-02813363D36E}"/>
              </a:ext>
            </a:extLst>
          </p:cNvPr>
          <p:cNvGrpSpPr/>
          <p:nvPr/>
        </p:nvGrpSpPr>
        <p:grpSpPr>
          <a:xfrm>
            <a:off x="8463883" y="3081754"/>
            <a:ext cx="3728118" cy="2635798"/>
            <a:chOff x="3247365" y="5043077"/>
            <a:chExt cx="3445143" cy="2290236"/>
          </a:xfrm>
        </p:grpSpPr>
        <p:pic>
          <p:nvPicPr>
            <p:cNvPr id="24" name="Picture 23">
              <a:extLst>
                <a:ext uri="{FF2B5EF4-FFF2-40B4-BE49-F238E27FC236}">
                  <a16:creationId xmlns:a16="http://schemas.microsoft.com/office/drawing/2014/main" id="{FBBDCEB3-3EC3-B1F9-FB7C-A9B4630586AB}"/>
                </a:ext>
              </a:extLst>
            </p:cNvPr>
            <p:cNvPicPr>
              <a:picLocks noChangeAspect="1"/>
            </p:cNvPicPr>
            <p:nvPr/>
          </p:nvPicPr>
          <p:blipFill>
            <a:blip r:embed="rId5"/>
            <a:stretch>
              <a:fillRect/>
            </a:stretch>
          </p:blipFill>
          <p:spPr>
            <a:xfrm>
              <a:off x="4061422" y="5043077"/>
              <a:ext cx="1021156" cy="945258"/>
            </a:xfrm>
            <a:prstGeom prst="rect">
              <a:avLst/>
            </a:prstGeom>
          </p:spPr>
        </p:pic>
        <p:sp>
          <p:nvSpPr>
            <p:cNvPr id="25" name="TextBox 24">
              <a:extLst>
                <a:ext uri="{FF2B5EF4-FFF2-40B4-BE49-F238E27FC236}">
                  <a16:creationId xmlns:a16="http://schemas.microsoft.com/office/drawing/2014/main" id="{C706113E-A8D7-AFAC-B8BE-7C7C0AEE95DD}"/>
                </a:ext>
              </a:extLst>
            </p:cNvPr>
            <p:cNvSpPr txBox="1"/>
            <p:nvPr/>
          </p:nvSpPr>
          <p:spPr>
            <a:xfrm>
              <a:off x="3247365" y="6149953"/>
              <a:ext cx="3445143" cy="1183360"/>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US" sz="1200" dirty="0">
                  <a:solidFill>
                    <a:srgbClr val="384967"/>
                  </a:solidFill>
                  <a:latin typeface="Arial" panose="020B0604020202020204" pitchFamily="34" charset="0"/>
                  <a:cs typeface="Arial" panose="020B0604020202020204" pitchFamily="34" charset="0"/>
                </a:rPr>
                <a:t>11. Key clinical systems of occupational and </a:t>
              </a:r>
            </a:p>
            <a:p>
              <a:pPr marL="447675"/>
              <a:r>
                <a:rPr lang="en-US" sz="1200" dirty="0">
                  <a:solidFill>
                    <a:srgbClr val="384967"/>
                  </a:solidFill>
                  <a:latin typeface="Arial" panose="020B0604020202020204" pitchFamily="34" charset="0"/>
                  <a:cs typeface="Arial" panose="020B0604020202020204" pitchFamily="34" charset="0"/>
                </a:rPr>
                <a:t>environmental medicine </a:t>
              </a:r>
            </a:p>
            <a:p>
              <a:pPr marL="171450" indent="-171450">
                <a:buFont typeface="Arial" panose="020B0604020202020204" pitchFamily="34" charset="0"/>
                <a:buChar char="•"/>
              </a:pPr>
              <a:r>
                <a:rPr lang="en-US" sz="1200" dirty="0">
                  <a:solidFill>
                    <a:srgbClr val="384967"/>
                  </a:solidFill>
                  <a:latin typeface="Arial" panose="020B0604020202020204" pitchFamily="34" charset="0"/>
                  <a:cs typeface="Arial" panose="020B0604020202020204" pitchFamily="34" charset="0"/>
                </a:rPr>
                <a:t>12. Health promotion and illness prevention</a:t>
              </a:r>
            </a:p>
            <a:p>
              <a:pPr marL="180975" indent="-180975">
                <a:buFont typeface="Arial" panose="020B0604020202020204" pitchFamily="34" charset="0"/>
                <a:buChar char="•"/>
              </a:pPr>
              <a:r>
                <a:rPr lang="en-US" sz="1200" dirty="0">
                  <a:solidFill>
                    <a:srgbClr val="384967"/>
                  </a:solidFill>
                  <a:latin typeface="Arial" panose="020B0604020202020204" pitchFamily="34" charset="0"/>
                  <a:cs typeface="Arial" panose="020B0604020202020204" pitchFamily="34" charset="0"/>
                </a:rPr>
                <a:t>13. Hazard recognition, evaluation and control of       risk</a:t>
              </a:r>
            </a:p>
            <a:p>
              <a:endParaRPr lang="en-US" sz="1200" dirty="0">
                <a:solidFill>
                  <a:srgbClr val="384967"/>
                </a:solidFill>
                <a:latin typeface="Arial" panose="020B0604020202020204" pitchFamily="34" charset="0"/>
                <a:cs typeface="Arial" panose="020B0604020202020204" pitchFamily="34" charset="0"/>
              </a:endParaRPr>
            </a:p>
            <a:p>
              <a:endParaRPr lang="en-US" sz="1200" dirty="0">
                <a:solidFill>
                  <a:srgbClr val="384967"/>
                </a:solidFill>
              </a:endParaRPr>
            </a:p>
          </p:txBody>
        </p:sp>
      </p:grpSp>
    </p:spTree>
    <p:extLst>
      <p:ext uri="{BB962C8B-B14F-4D97-AF65-F5344CB8AC3E}">
        <p14:creationId xmlns:p14="http://schemas.microsoft.com/office/powerpoint/2010/main" val="38497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231E2-36A2-A53B-EF8A-F309FC9ABA7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11F5C7E-9EF9-0538-0F48-5BDC45C0914F}"/>
              </a:ext>
            </a:extLst>
          </p:cNvPr>
          <p:cNvSpPr/>
          <p:nvPr/>
        </p:nvSpPr>
        <p:spPr>
          <a:xfrm>
            <a:off x="143933" y="5748867"/>
            <a:ext cx="2743200" cy="1016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6">
            <a:extLst>
              <a:ext uri="{FF2B5EF4-FFF2-40B4-BE49-F238E27FC236}">
                <a16:creationId xmlns:a16="http://schemas.microsoft.com/office/drawing/2014/main" id="{7AA54AFD-F47C-9012-0A25-71A853D808BB}"/>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Covering learning goals </a:t>
            </a:r>
            <a:endParaRPr lang="en-US" sz="3100"/>
          </a:p>
        </p:txBody>
      </p:sp>
      <p:sp>
        <p:nvSpPr>
          <p:cNvPr id="2" name="Straight Connector 1">
            <a:extLst>
              <a:ext uri="{FF2B5EF4-FFF2-40B4-BE49-F238E27FC236}">
                <a16:creationId xmlns:a16="http://schemas.microsoft.com/office/drawing/2014/main" id="{A06D4DCD-95B6-C568-1D8A-68FD3CBDA6C9}"/>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TextBox 5">
            <a:extLst>
              <a:ext uri="{FF2B5EF4-FFF2-40B4-BE49-F238E27FC236}">
                <a16:creationId xmlns:a16="http://schemas.microsoft.com/office/drawing/2014/main" id="{BFCFA303-0D95-4169-8534-51B5D02C7D2A}"/>
              </a:ext>
            </a:extLst>
          </p:cNvPr>
          <p:cNvSpPr txBox="1"/>
          <p:nvPr/>
        </p:nvSpPr>
        <p:spPr>
          <a:xfrm>
            <a:off x="623808" y="1330792"/>
            <a:ext cx="10916653"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800"/>
              </a:spcBef>
            </a:pPr>
            <a:r>
              <a:rPr lang="en-US" sz="2000" b="1">
                <a:solidFill>
                  <a:srgbClr val="CB972B"/>
                </a:solidFill>
                <a:ea typeface="Calibri"/>
                <a:cs typeface="Calibri"/>
              </a:rPr>
              <a:t>Each trainee is expected to develop and demonstrate progress across all learning goals by the end of the Advanced Training program, not in every rotation.</a:t>
            </a:r>
          </a:p>
          <a:p>
            <a:pPr>
              <a:spcBef>
                <a:spcPts val="1800"/>
              </a:spcBef>
            </a:pPr>
            <a:r>
              <a:rPr lang="en-US">
                <a:ea typeface="Calibri"/>
                <a:cs typeface="Calibri"/>
              </a:rPr>
              <a:t>It is normal for some learning goals to have limited or no exposure in certain settings.</a:t>
            </a:r>
          </a:p>
          <a:p>
            <a:pPr marL="285750" indent="-285750">
              <a:spcBef>
                <a:spcPts val="1800"/>
              </a:spcBef>
              <a:buFont typeface="Wingdings" panose="05000000000000000000" pitchFamily="2" charset="2"/>
              <a:buChar char="ü"/>
            </a:pPr>
            <a:r>
              <a:rPr lang="en-US">
                <a:ea typeface="Calibri"/>
                <a:cs typeface="Calibri"/>
              </a:rPr>
              <a:t>Use your rotation plan to identify which goals can be developed in your current setting </a:t>
            </a:r>
          </a:p>
          <a:p>
            <a:pPr marL="285750" indent="-285750">
              <a:spcBef>
                <a:spcPts val="1800"/>
              </a:spcBef>
              <a:buFont typeface="Wingdings" panose="05000000000000000000" pitchFamily="2" charset="2"/>
              <a:buChar char="ü"/>
            </a:pPr>
            <a:r>
              <a:rPr lang="en-US">
                <a:ea typeface="Calibri"/>
                <a:cs typeface="Calibri"/>
              </a:rPr>
              <a:t>Use learning captures for less common, more complex tasks that may not be available during a rotation</a:t>
            </a:r>
          </a:p>
          <a:p>
            <a:pPr>
              <a:spcBef>
                <a:spcPts val="1800"/>
              </a:spcBef>
            </a:pPr>
            <a:endParaRPr lang="en-US">
              <a:ea typeface="Calibri"/>
              <a:cs typeface="Calibri"/>
            </a:endParaRPr>
          </a:p>
          <a:p>
            <a:r>
              <a:rPr lang="en-US">
                <a:ea typeface="Calibri"/>
                <a:cs typeface="Calibri"/>
              </a:rPr>
              <a:t>Progress Review Panels review evidence across all phases of training, considering overall growth rather than exposure per rotation.</a:t>
            </a:r>
            <a:endParaRPr lang="en-US">
              <a:solidFill>
                <a:srgbClr val="444444"/>
              </a:solidFill>
              <a:ea typeface="Calibri"/>
              <a:cs typeface="Calibri"/>
            </a:endParaRPr>
          </a:p>
        </p:txBody>
      </p:sp>
      <p:sp>
        <p:nvSpPr>
          <p:cNvPr id="3" name="Rectangle: Rounded Corners 2">
            <a:extLst>
              <a:ext uri="{FF2B5EF4-FFF2-40B4-BE49-F238E27FC236}">
                <a16:creationId xmlns:a16="http://schemas.microsoft.com/office/drawing/2014/main" id="{B0F47AD2-A56A-7C3E-3198-F73E9BEBE0EB}"/>
              </a:ext>
            </a:extLst>
          </p:cNvPr>
          <p:cNvSpPr/>
          <p:nvPr/>
        </p:nvSpPr>
        <p:spPr>
          <a:xfrm>
            <a:off x="838873" y="4998117"/>
            <a:ext cx="10515040" cy="1548988"/>
          </a:xfrm>
          <a:prstGeom prst="roundRect">
            <a:avLst/>
          </a:prstGeom>
          <a:solidFill>
            <a:srgbClr val="FCF3DC"/>
          </a:solidFill>
          <a:ln>
            <a:solidFill>
              <a:srgbClr val="CB97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FE0019FF-C6D9-78DE-26FD-4A86DDB8D736}"/>
              </a:ext>
            </a:extLst>
          </p:cNvPr>
          <p:cNvSpPr txBox="1"/>
          <p:nvPr/>
        </p:nvSpPr>
        <p:spPr>
          <a:xfrm>
            <a:off x="931351" y="5131337"/>
            <a:ext cx="10515039" cy="1785104"/>
          </a:xfrm>
          <a:prstGeom prst="rect">
            <a:avLst/>
          </a:prstGeom>
          <a:noFill/>
        </p:spPr>
        <p:txBody>
          <a:bodyPr wrap="square">
            <a:spAutoFit/>
          </a:bodyPr>
          <a:lstStyle/>
          <a:p>
            <a:pPr marL="285750" indent="-285750">
              <a:spcBef>
                <a:spcPts val="1800"/>
              </a:spcBef>
              <a:buFont typeface="Arial" panose="020B0604020202020204" pitchFamily="34" charset="0"/>
              <a:buChar char="•"/>
            </a:pPr>
            <a:r>
              <a:rPr lang="en-US" sz="1600"/>
              <a:t>Watch the </a:t>
            </a:r>
            <a:r>
              <a:rPr lang="en-US" sz="1600">
                <a:solidFill>
                  <a:srgbClr val="CB972B"/>
                </a:solidFill>
                <a:hlinkClick r:id="rId3">
                  <a:extLst>
                    <a:ext uri="{A12FA001-AC4F-418D-AE19-62706E023703}">
                      <ahyp:hlinkClr xmlns:ahyp="http://schemas.microsoft.com/office/drawing/2018/hyperlinkcolor" val="tx"/>
                    </a:ext>
                  </a:extLst>
                </a:hlinkClick>
              </a:rPr>
              <a:t>rotation plan on-demand workshop</a:t>
            </a:r>
            <a:r>
              <a:rPr lang="en-US" sz="1600">
                <a:solidFill>
                  <a:srgbClr val="CB972B"/>
                </a:solidFill>
              </a:rPr>
              <a:t> </a:t>
            </a:r>
            <a:r>
              <a:rPr lang="en-US" sz="1600"/>
              <a:t>to learn how to choose and track learning goals across each phase of training. </a:t>
            </a:r>
          </a:p>
          <a:p>
            <a:pPr marL="285750" indent="-285750">
              <a:spcBef>
                <a:spcPts val="1800"/>
              </a:spcBef>
              <a:buFont typeface="Arial" panose="020B0604020202020204" pitchFamily="34" charset="0"/>
              <a:buChar char="•"/>
            </a:pPr>
            <a:r>
              <a:rPr lang="en-US" sz="1600">
                <a:ea typeface="Calibri"/>
                <a:cs typeface="Calibri"/>
              </a:rPr>
              <a:t>Settings and networks are encouraged to participate in </a:t>
            </a:r>
            <a:r>
              <a:rPr lang="en-US" sz="1600">
                <a:solidFill>
                  <a:schemeClr val="accent2"/>
                </a:solidFill>
                <a:ea typeface="Calibri"/>
                <a:cs typeface="Calibri"/>
                <a:hlinkClick r:id="rId4">
                  <a:extLst>
                    <a:ext uri="{A12FA001-AC4F-418D-AE19-62706E023703}">
                      <ahyp:hlinkClr xmlns:ahyp="http://schemas.microsoft.com/office/drawing/2018/hyperlinkcolor" val="tx"/>
                    </a:ext>
                  </a:extLst>
                </a:hlinkClick>
              </a:rPr>
              <a:t>curriculum mapping</a:t>
            </a:r>
            <a:r>
              <a:rPr lang="en-US" sz="1600">
                <a:solidFill>
                  <a:schemeClr val="accent2"/>
                </a:solidFill>
                <a:ea typeface="Calibri"/>
                <a:cs typeface="Calibri"/>
              </a:rPr>
              <a:t> </a:t>
            </a:r>
            <a:r>
              <a:rPr lang="en-US" sz="1600">
                <a:ea typeface="Calibri"/>
                <a:cs typeface="Calibri"/>
              </a:rPr>
              <a:t>t</a:t>
            </a:r>
            <a:r>
              <a:rPr lang="en-US" sz="1600"/>
              <a:t>o show which learning goals are covered in their rotations and provide a resource to help trainees plan their learning.</a:t>
            </a:r>
            <a:endParaRPr lang="en-US" sz="1600">
              <a:ea typeface="Calibri"/>
              <a:cs typeface="Calibri"/>
            </a:endParaRPr>
          </a:p>
          <a:p>
            <a:pPr>
              <a:spcBef>
                <a:spcPts val="1800"/>
              </a:spcBef>
            </a:pPr>
            <a:endParaRPr lang="en-US" sz="1600">
              <a:ea typeface="Calibri"/>
              <a:cs typeface="Calibri"/>
            </a:endParaRPr>
          </a:p>
        </p:txBody>
      </p:sp>
    </p:spTree>
    <p:extLst>
      <p:ext uri="{BB962C8B-B14F-4D97-AF65-F5344CB8AC3E}">
        <p14:creationId xmlns:p14="http://schemas.microsoft.com/office/powerpoint/2010/main" val="2124651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691753" y="1183857"/>
            <a:ext cx="8999819" cy="2031325"/>
          </a:xfrm>
          <a:prstGeom prst="rect">
            <a:avLst/>
          </a:prstGeom>
          <a:noFill/>
        </p:spPr>
        <p:txBody>
          <a:bodyPr wrap="square" rtlCol="0">
            <a:spAutoFit/>
          </a:bodyPr>
          <a:lstStyle/>
          <a:p>
            <a:r>
              <a:rPr lang="en-US" sz="1400" b="1" dirty="0"/>
              <a:t>Requirements over the course of training </a:t>
            </a:r>
          </a:p>
          <a:p>
            <a:pPr marL="285750" indent="-285750">
              <a:buFont typeface="Arial" panose="020B0604020202020204" pitchFamily="34" charset="0"/>
              <a:buChar char="•"/>
            </a:pPr>
            <a:r>
              <a:rPr lang="en-US" sz="1400" dirty="0"/>
              <a:t>1 training application </a:t>
            </a:r>
          </a:p>
          <a:p>
            <a:pPr marL="285750" indent="-285750">
              <a:buFont typeface="Arial" panose="020B0604020202020204" pitchFamily="34" charset="0"/>
              <a:buChar char="•"/>
            </a:pPr>
            <a:r>
              <a:rPr lang="en-US" sz="1400" dirty="0"/>
              <a:t>Complete at least 36 months FTE training - professional experience</a:t>
            </a:r>
          </a:p>
          <a:p>
            <a:pPr marL="285750" indent="-285750">
              <a:buFont typeface="Arial" panose="020B0604020202020204" pitchFamily="34" charset="0"/>
              <a:buChar char="•"/>
            </a:pPr>
            <a:r>
              <a:rPr lang="en-US" sz="1400" dirty="0"/>
              <a:t>1 Ramazzini Presentation</a:t>
            </a:r>
          </a:p>
          <a:p>
            <a:pPr marL="285750" indent="-285750">
              <a:buFont typeface="Arial" panose="020B0604020202020204" pitchFamily="34" charset="0"/>
              <a:buChar char="•"/>
            </a:pPr>
            <a:r>
              <a:rPr lang="en-US" sz="1400" dirty="0"/>
              <a:t>3 Regional training meeting attendance per 6 months</a:t>
            </a:r>
          </a:p>
          <a:p>
            <a:pPr marL="285750" indent="-285750">
              <a:buFont typeface="Arial" panose="020B0604020202020204" pitchFamily="34" charset="0"/>
              <a:buChar char="•"/>
            </a:pPr>
            <a:r>
              <a:rPr lang="en-US" sz="1400" dirty="0"/>
              <a:t>1 Regional training meeting presentation per 6 months</a:t>
            </a:r>
          </a:p>
          <a:p>
            <a:pPr marL="285750" indent="-285750">
              <a:buFont typeface="Arial" panose="020B0604020202020204" pitchFamily="34" charset="0"/>
              <a:buChar char="•"/>
            </a:pPr>
            <a:r>
              <a:rPr lang="en-US" sz="1400" dirty="0"/>
              <a:t>2 Annual training meetings</a:t>
            </a:r>
          </a:p>
          <a:p>
            <a:pPr marL="285750" indent="-285750">
              <a:buFont typeface="Arial" panose="020B0604020202020204" pitchFamily="34" charset="0"/>
              <a:buChar char="•"/>
            </a:pPr>
            <a:r>
              <a:rPr lang="en-US" sz="1400" dirty="0"/>
              <a:t>1 Research Project</a:t>
            </a:r>
          </a:p>
          <a:p>
            <a:pPr marL="285750" indent="-285750">
              <a:buFont typeface="Arial" panose="020B0604020202020204" pitchFamily="34" charset="0"/>
              <a:buChar char="•"/>
            </a:pPr>
            <a:r>
              <a:rPr lang="en-US" sz="1400" dirty="0"/>
              <a:t>AFOEM consolidation Written Examination and Practical Examination</a:t>
            </a:r>
          </a:p>
        </p:txBody>
      </p:sp>
      <p:sp>
        <p:nvSpPr>
          <p:cNvPr id="8" name="Rectangle 7">
            <a:extLst>
              <a:ext uri="{FF2B5EF4-FFF2-40B4-BE49-F238E27FC236}">
                <a16:creationId xmlns:a16="http://schemas.microsoft.com/office/drawing/2014/main" id="{E3E95EAC-5DBD-0349-435D-3799132FEF05}"/>
              </a:ext>
            </a:extLst>
          </p:cNvPr>
          <p:cNvSpPr/>
          <p:nvPr/>
        </p:nvSpPr>
        <p:spPr>
          <a:xfrm>
            <a:off x="691753" y="3394130"/>
            <a:ext cx="10190612" cy="2616145"/>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12</a:t>
            </a:r>
            <a:r>
              <a:rPr lang="en-US" dirty="0"/>
              <a:t> learning captures  </a:t>
            </a:r>
            <a:endParaRPr lang="en-AU" dirty="0"/>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12</a:t>
            </a:r>
            <a:r>
              <a:rPr lang="en-US" dirty="0"/>
              <a:t> observation captures  </a:t>
            </a:r>
            <a:endParaRPr lang="en-AU" dirty="0"/>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 </a:t>
            </a:r>
            <a:r>
              <a:rPr lang="en-US" dirty="0"/>
              <a:t>rotation plan (rotation plan) </a:t>
            </a:r>
            <a:endParaRPr lang="en-AU" dirty="0"/>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4</a:t>
            </a:r>
            <a:r>
              <a:rPr lang="en-US" dirty="0"/>
              <a:t> progress reports</a:t>
            </a:r>
            <a:endParaRPr lang="en-AU" dirty="0"/>
          </a:p>
        </p:txBody>
      </p:sp>
    </p:spTree>
    <p:extLst>
      <p:ext uri="{BB962C8B-B14F-4D97-AF65-F5344CB8AC3E}">
        <p14:creationId xmlns:p14="http://schemas.microsoft.com/office/powerpoint/2010/main" val="2985017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954341"/>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1035079"/>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359938"/>
              </a:xfrm>
              <a:prstGeom prst="rect">
                <a:avLst/>
              </a:prstGeom>
              <a:grpFill/>
            </p:spPr>
            <p:txBody>
              <a:bodyPr wrap="square">
                <a:spAutoFit/>
              </a:bodyPr>
              <a:lstStyle/>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Identify rotation learning opportunities</a:t>
                </a:r>
              </a:p>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Complete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638234"/>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3105145"/>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Are nominated by trainee and</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Access to trainee dashboards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on learning captures (optional)</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Complete progress reports and make a progression decision</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Have some involvement with Progress Review Panels</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a:rPr>
              <a:t>Supervision overview for Advanced Training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6088AC"/>
                </a:solidFill>
                <a:latin typeface="Arial" panose="020B0604020202020204" pitchFamily="34" charset="0"/>
                <a:cs typeface="Arial" panose="020B0604020202020204" pitchFamily="34" charset="0"/>
              </a:rPr>
              <a:t>Progress Review Panel</a:t>
            </a: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a:t>Check the teaching requirements for more information about supervisor requirements </a:t>
            </a:r>
            <a:endParaRPr lang="en-AU" sz="1000"/>
          </a:p>
        </p:txBody>
      </p:sp>
    </p:spTree>
    <p:extLst>
      <p:ext uri="{BB962C8B-B14F-4D97-AF65-F5344CB8AC3E}">
        <p14:creationId xmlns:p14="http://schemas.microsoft.com/office/powerpoint/2010/main" val="4084358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595421" cy="1864819"/>
            <a:chOff x="846933" y="1875752"/>
            <a:chExt cx="11595421" cy="1864819"/>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r>
                <a:rPr lang="en-US" sz="1400">
                  <a:latin typeface="Aptos" panose="020B0004020202020204" pitchFamily="34" charset="0"/>
                </a:rPr>
                <a:t>Start role</a:t>
              </a:r>
              <a:endParaRPr lang="en-AU" sz="14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397527"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endParaRPr lang="en-AU" sz="1200">
                <a:latin typeface="Aptos"/>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320615" y="3032165"/>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a:latin typeface="Aptos" panose="020B0004020202020204" pitchFamily="34" charset="0"/>
                </a:rPr>
                <a:t>End of phase</a:t>
              </a:r>
              <a:endParaRPr lang="en-AU" sz="1400">
                <a:latin typeface="Aptos" panose="020B0004020202020204" pitchFamily="34" charset="0"/>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67158" y="185626"/>
            <a:ext cx="2352606" cy="124690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48012" y="1550710"/>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69"/>
            <a:ext cx="2352606" cy="1246427"/>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712436" y="1569423"/>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2568730" y="168871"/>
            <a:ext cx="3330727" cy="2474668"/>
            <a:chOff x="3638953" y="423363"/>
            <a:chExt cx="3969259" cy="2243670"/>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705319" y="434655"/>
              <a:ext cx="3862096" cy="2232378"/>
            </a:xfrm>
            <a:prstGeom prst="rect">
              <a:avLst/>
            </a:prstGeom>
            <a:noFill/>
          </p:spPr>
          <p:txBody>
            <a:bodyPr wrap="square" rtlCol="0">
              <a:spAutoFit/>
            </a:bodyPr>
            <a:lstStyle/>
            <a:p>
              <a:pPr algn="ctr"/>
              <a:r>
                <a:rPr lang="en-US" sz="1600" b="1" dirty="0">
                  <a:latin typeface="Aptos" panose="020B0004020202020204" pitchFamily="34" charset="0"/>
                </a:rPr>
                <a:t>Quarter 1 (Q1)</a:t>
              </a:r>
              <a:endParaRPr lang="en-US" sz="1400" b="1" dirty="0">
                <a:latin typeface="Aptos" panose="020B0004020202020204" pitchFamily="34" charset="0"/>
              </a:endParaRPr>
            </a:p>
            <a:p>
              <a:pPr marL="285750" indent="-285750">
                <a:buFont typeface="Wingdings" panose="05000000000000000000" pitchFamily="2" charset="2"/>
                <a:buChar char="ü"/>
              </a:pPr>
              <a:r>
                <a:rPr lang="en-US" sz="1400" dirty="0">
                  <a:latin typeface="Aptos" panose="020B0004020202020204" pitchFamily="34" charset="0"/>
                </a:rPr>
                <a:t>Nominate and meet with 1 supervisors</a:t>
              </a:r>
            </a:p>
            <a:p>
              <a:pPr marL="285750" indent="-285750">
                <a:buFont typeface="Wingdings" panose="05000000000000000000" pitchFamily="2" charset="2"/>
                <a:buChar char="ü"/>
              </a:pPr>
              <a:r>
                <a:rPr lang="en-US" sz="1400" dirty="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400" dirty="0">
                  <a:latin typeface="Aptos" panose="020B0004020202020204" pitchFamily="34" charset="0"/>
                </a:rPr>
                <a:t>Complete rotation plan</a:t>
              </a:r>
            </a:p>
            <a:p>
              <a:pPr marL="285750" indent="-285750">
                <a:buFont typeface="Wingdings" panose="05000000000000000000" pitchFamily="2" charset="2"/>
                <a:buChar char="ü"/>
              </a:pPr>
              <a:r>
                <a:rPr lang="en-AU" sz="1400" dirty="0">
                  <a:latin typeface="Aptos" panose="020B0004020202020204" pitchFamily="34" charset="0"/>
                </a:rPr>
                <a:t>Complete learning and observation captures</a:t>
              </a:r>
            </a:p>
            <a:p>
              <a:pPr marL="285750" indent="-285750">
                <a:buFont typeface="Wingdings" panose="05000000000000000000" pitchFamily="2" charset="2"/>
                <a:buChar char="ü"/>
              </a:pPr>
              <a:r>
                <a:rPr lang="en-AU" sz="1400" dirty="0">
                  <a:latin typeface="Aptos" panose="020B0004020202020204" pitchFamily="34" charset="0"/>
                </a:rPr>
                <a:t>Begin thinking about research project</a:t>
              </a:r>
            </a:p>
            <a:p>
              <a:endParaRPr lang="en-AU" sz="1200" dirty="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p:cNvCxnSpPr>
          <p:nvPr/>
        </p:nvCxnSpPr>
        <p:spPr>
          <a:xfrm flipV="1">
            <a:off x="5899457" y="625484"/>
            <a:ext cx="1253286" cy="609875"/>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5899457" y="1523129"/>
            <a:ext cx="1230635" cy="341609"/>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r>
              <a:rPr lang="en-US" sz="1100" b="1">
                <a:latin typeface="Aptos" panose="020B0004020202020204" pitchFamily="34" charset="0"/>
              </a:rPr>
              <a:t>Learning goals</a:t>
            </a:r>
            <a:endParaRPr lang="en-AU" sz="1100" b="1">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64561" y="375482"/>
            <a:ext cx="2448117" cy="1338828"/>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panose="020B0004020202020204" pitchFamily="34" charset="0"/>
              </a:rPr>
              <a:t>Professional behaviours </a:t>
            </a:r>
          </a:p>
          <a:p>
            <a:pPr marL="171450" indent="-171450">
              <a:buFont typeface="Arial" panose="020B0604020202020204" pitchFamily="34" charset="0"/>
              <a:buChar char="•"/>
            </a:pPr>
            <a:r>
              <a:rPr lang="en-AU" sz="900" dirty="0">
                <a:solidFill>
                  <a:schemeClr val="dk1"/>
                </a:solidFill>
                <a:latin typeface="Aptos"/>
              </a:rPr>
              <a:t>Team leadership </a:t>
            </a:r>
          </a:p>
          <a:p>
            <a:pPr marL="171450" indent="-171450">
              <a:buFont typeface="Arial" panose="020B0604020202020204" pitchFamily="34" charset="0"/>
              <a:buChar char="•"/>
            </a:pPr>
            <a:r>
              <a:rPr lang="en-US" sz="900" b="0" kern="1200" dirty="0">
                <a:solidFill>
                  <a:schemeClr val="dk1"/>
                </a:solidFill>
                <a:effectLst/>
                <a:latin typeface="Aptos" panose="020B0004020202020204" pitchFamily="34" charset="0"/>
              </a:rPr>
              <a:t>Clinical assessment, investigation and management </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Analysis and application of data</a:t>
            </a:r>
            <a:endParaRPr lang="en-US" sz="900" b="0" kern="1200" dirty="0">
              <a:solidFill>
                <a:schemeClr val="dk1"/>
              </a:solidFill>
              <a:effectLst/>
              <a:latin typeface="Aptos" panose="020B0004020202020204" pitchFamily="34" charset="0"/>
            </a:endParaRP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Health promotion and illness prevention</a:t>
            </a:r>
          </a:p>
          <a:p>
            <a:pPr marL="171450" indent="-171450">
              <a:buFont typeface="Arial" panose="020B0604020202020204" pitchFamily="34" charset="0"/>
              <a:buChar char="•"/>
            </a:pPr>
            <a:r>
              <a:rPr lang="en-AU" sz="900" dirty="0">
                <a:solidFill>
                  <a:schemeClr val="dk1"/>
                </a:solidFill>
                <a:latin typeface="Aptos" panose="020B0004020202020204" pitchFamily="34" charset="0"/>
              </a:rPr>
              <a:t>Epidemiology and causation</a:t>
            </a:r>
            <a:endParaRPr lang="en-AU" sz="900" b="0" kern="1200" dirty="0">
              <a:solidFill>
                <a:schemeClr val="dk1"/>
              </a:solidFill>
              <a:effectLst/>
              <a:latin typeface="Aptos" panose="020B0004020202020204" pitchFamily="34" charset="0"/>
            </a:endParaRPr>
          </a:p>
          <a:p>
            <a:endParaRPr lang="en-AU" sz="900" b="0" kern="1200" dirty="0">
              <a:solidFill>
                <a:schemeClr val="dk1"/>
              </a:solidFill>
              <a:effectLst/>
              <a:latin typeface="Aptos" panose="020B00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panose="020B0004020202020204" pitchFamily="34" charset="0"/>
              </a:rPr>
              <a:t> </a:t>
            </a:r>
            <a:endParaRPr lang="en-AU" sz="900" b="0" i="0" kern="1200" dirty="0">
              <a:solidFill>
                <a:schemeClr val="dk1"/>
              </a:solidFill>
              <a:effectLst/>
              <a:latin typeface="Aptos" panose="020B0004020202020204" pitchFamily="34" charset="0"/>
            </a:endParaRPr>
          </a:p>
        </p:txBody>
      </p:sp>
      <p:sp>
        <p:nvSpPr>
          <p:cNvPr id="118" name="TextBox 117">
            <a:extLst>
              <a:ext uri="{FF2B5EF4-FFF2-40B4-BE49-F238E27FC236}">
                <a16:creationId xmlns:a16="http://schemas.microsoft.com/office/drawing/2014/main" id="{7115F66A-2C38-A166-4580-8E9228765663}"/>
              </a:ext>
            </a:extLst>
          </p:cNvPr>
          <p:cNvSpPr txBox="1"/>
          <p:nvPr/>
        </p:nvSpPr>
        <p:spPr>
          <a:xfrm>
            <a:off x="9758671" y="396067"/>
            <a:ext cx="2086465" cy="646331"/>
          </a:xfrm>
          <a:prstGeom prst="rect">
            <a:avLst/>
          </a:prstGeom>
          <a:noFill/>
        </p:spPr>
        <p:txBody>
          <a:bodyPr wrap="square">
            <a:spAutoFit/>
          </a:bodyPr>
          <a:lstStyle/>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Research</a:t>
            </a:r>
            <a:endParaRPr lang="en-US" sz="900" b="0" i="0" strike="sngStrike" kern="1200" dirty="0">
              <a:solidFill>
                <a:schemeClr val="tx1"/>
              </a:solidFill>
              <a:effectLst/>
              <a:latin typeface="Aptos" panose="020B0004020202020204" pitchFamily="34" charset="0"/>
            </a:endParaRP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Case studies</a:t>
            </a:r>
          </a:p>
          <a:p>
            <a:pPr marL="171450" indent="-171450" rtl="0" fontAlgn="base">
              <a:buFont typeface="Arial" panose="020B0604020202020204" pitchFamily="34" charset="0"/>
              <a:buChar char="•"/>
            </a:pPr>
            <a:r>
              <a:rPr lang="en-US" sz="900" dirty="0">
                <a:latin typeface="Aptos" panose="020B0004020202020204" pitchFamily="34" charset="0"/>
              </a:rPr>
              <a:t>Work setting visits</a:t>
            </a:r>
          </a:p>
          <a:p>
            <a:pPr rtl="0" fontAlgn="base"/>
            <a:endParaRPr lang="en-US" sz="900" b="0" i="0" kern="1200" dirty="0">
              <a:solidFill>
                <a:schemeClr val="tx1"/>
              </a:solidFill>
              <a:effectLst/>
              <a:latin typeface="Aptos" panose="020B0004020202020204" pitchFamily="34" charset="0"/>
            </a:endParaRPr>
          </a:p>
        </p:txBody>
      </p:sp>
      <p:sp>
        <p:nvSpPr>
          <p:cNvPr id="119" name="TextBox 118">
            <a:extLst>
              <a:ext uri="{FF2B5EF4-FFF2-40B4-BE49-F238E27FC236}">
                <a16:creationId xmlns:a16="http://schemas.microsoft.com/office/drawing/2014/main" id="{35D77249-D9C3-B080-67ED-E31F069C72F0}"/>
              </a:ext>
            </a:extLst>
          </p:cNvPr>
          <p:cNvSpPr txBox="1"/>
          <p:nvPr/>
        </p:nvSpPr>
        <p:spPr>
          <a:xfrm>
            <a:off x="7742878" y="1625598"/>
            <a:ext cx="1362874" cy="261610"/>
          </a:xfrm>
          <a:prstGeom prst="rect">
            <a:avLst/>
          </a:prstGeom>
          <a:noFill/>
          <a:ln>
            <a:noFill/>
          </a:ln>
        </p:spPr>
        <p:txBody>
          <a:bodyPr wrap="none" lIns="91440" tIns="45720" rIns="91440" bIns="45720" rtlCol="0" anchor="t">
            <a:spAutoFit/>
          </a:bodyPr>
          <a:lstStyle/>
          <a:p>
            <a:r>
              <a:rPr lang="en-US" sz="1100" b="1">
                <a:latin typeface="Aptos"/>
              </a:rPr>
              <a:t>Learning captures</a:t>
            </a:r>
            <a:endParaRPr lang="en-AU" sz="1100" b="1">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10004249" y="1634181"/>
            <a:ext cx="1595309" cy="261610"/>
          </a:xfrm>
          <a:prstGeom prst="rect">
            <a:avLst/>
          </a:prstGeom>
          <a:noFill/>
          <a:ln>
            <a:noFill/>
          </a:ln>
        </p:spPr>
        <p:txBody>
          <a:bodyPr wrap="none" lIns="91440" tIns="45720" rIns="91440" bIns="45720" rtlCol="0" anchor="t">
            <a:spAutoFit/>
          </a:bodyPr>
          <a:lstStyle/>
          <a:p>
            <a:r>
              <a:rPr lang="en-US" sz="1100" b="1">
                <a:latin typeface="Aptos"/>
              </a:rPr>
              <a:t>Observation captures</a:t>
            </a:r>
            <a:endParaRPr lang="en-AU" sz="1100" b="1">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264561" y="1864162"/>
            <a:ext cx="2086465" cy="784830"/>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panose="020B0004020202020204" pitchFamily="34" charset="0"/>
              </a:rPr>
              <a:t>Professional</a:t>
            </a:r>
            <a:r>
              <a:rPr lang="en-AU" sz="900" b="0" kern="1200" dirty="0">
                <a:solidFill>
                  <a:schemeClr val="dk1"/>
                </a:solidFill>
                <a:effectLst/>
                <a:latin typeface="Aptos" panose="020B0004020202020204" pitchFamily="34" charset="0"/>
              </a:rPr>
              <a:t> behaviours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00" i="0" dirty="0">
                <a:solidFill>
                  <a:schemeClr val="dk1"/>
                </a:solidFill>
                <a:latin typeface="Aptos" panose="020B0004020202020204" pitchFamily="34" charset="0"/>
              </a:rPr>
              <a:t>Analysis and application of data</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panose="020B0004020202020204" pitchFamily="34" charset="0"/>
              </a:rPr>
              <a:t>Team leadership </a:t>
            </a:r>
          </a:p>
          <a:p>
            <a:pPr marL="228600" indent="-228600">
              <a:buFont typeface="+mj-lt"/>
              <a:buAutoNum type="arabicPeriod"/>
              <a:defRPr/>
            </a:pPr>
            <a:r>
              <a:rPr lang="en-AU" sz="900" dirty="0">
                <a:solidFill>
                  <a:schemeClr val="dk1"/>
                </a:solidFill>
                <a:latin typeface="Aptos" panose="020B0004020202020204" pitchFamily="34" charset="0"/>
              </a:rPr>
              <a:t>Epidemiology and causation</a:t>
            </a:r>
            <a:endParaRPr lang="en-AU" sz="900" b="0" kern="1200" dirty="0">
              <a:solidFill>
                <a:schemeClr val="dk1"/>
              </a:solidFill>
              <a:effectLst/>
              <a:latin typeface="Aptos" panose="020B00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sz="900" b="0" i="0" kern="1200" dirty="0">
              <a:solidFill>
                <a:schemeClr val="dk1"/>
              </a:solidFill>
              <a:effectLst/>
              <a:latin typeface="Aptos" panose="020B0004020202020204" pitchFamily="34" charset="0"/>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812123" y="1824837"/>
            <a:ext cx="2086465" cy="784830"/>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a:rPr>
              <a:t>Epidemiology and causation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00" i="0" dirty="0">
                <a:solidFill>
                  <a:schemeClr val="dk1"/>
                </a:solidFill>
                <a:latin typeface="Aptos" panose="020B0004020202020204" pitchFamily="34" charset="0"/>
              </a:rPr>
              <a:t>Clinical assessment, investigation and management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00" b="0" i="0" kern="1200" dirty="0">
                <a:solidFill>
                  <a:schemeClr val="dk1"/>
                </a:solidFill>
                <a:effectLst/>
                <a:latin typeface="Aptos" panose="020B0004020202020204" pitchFamily="34" charset="0"/>
              </a:rPr>
              <a:t>Health promotion and illness prevention</a:t>
            </a: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Apply for program</a:t>
            </a:r>
          </a:p>
          <a:p>
            <a:pPr marL="171450" indent="-171450">
              <a:buFont typeface="Wingdings" panose="05000000000000000000" pitchFamily="2" charset="2"/>
              <a:buChar char="ü"/>
            </a:pPr>
            <a:r>
              <a:rPr lang="en-US" sz="1200">
                <a:latin typeface="Aptos" panose="020B0004020202020204" pitchFamily="34" charset="0"/>
              </a:rPr>
              <a:t>Application approved</a:t>
            </a:r>
            <a:endParaRPr lang="en-AU" sz="1200">
              <a:latin typeface="Aptos" panose="020B0004020202020204" pitchFamily="34" charset="0"/>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899457" y="4833157"/>
            <a:ext cx="6165585"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algn="ctr"/>
              <a:endParaRPr lang="en-US" sz="1200">
                <a:latin typeface="Aptos" panose="020B0004020202020204" pitchFamily="34" charset="0"/>
              </a:endParaRPr>
            </a:p>
            <a:p>
              <a:pPr algn="ctr"/>
              <a:r>
                <a:rPr lang="en-US" sz="1200" b="1">
                  <a:latin typeface="Aptos" panose="020B0004020202020204" pitchFamily="34" charset="0"/>
                </a:rPr>
                <a:t>End of phase progression</a:t>
              </a:r>
            </a:p>
            <a:p>
              <a:endParaRPr lang="en-US" sz="1200" b="1">
                <a:latin typeface="Aptos" panose="020B0004020202020204" pitchFamily="34" charset="0"/>
              </a:endParaRPr>
            </a:p>
            <a:p>
              <a:r>
                <a:rPr lang="en-US" sz="1200">
                  <a:latin typeface="Aptos" panose="020B0004020202020204" pitchFamily="34" charset="0"/>
                </a:rPr>
                <a:t>The Rotation Supervisor makes an overall progress recommendation at the end of the phase. </a:t>
              </a:r>
            </a:p>
            <a:p>
              <a:r>
                <a:rPr lang="en-US" sz="1200">
                  <a:latin typeface="Aptos"/>
                </a:rPr>
                <a:t>The Progress Review Panel make a progression decision based on:</a:t>
              </a:r>
            </a:p>
            <a:p>
              <a:pPr marL="171450" indent="-171450">
                <a:buFont typeface="Arial" panose="020B0604020202020204" pitchFamily="34" charset="0"/>
                <a:buChar char="•"/>
              </a:pPr>
              <a:r>
                <a:rPr lang="en-US" sz="1200">
                  <a:latin typeface="Aptos" panose="020B0004020202020204" pitchFamily="34" charset="0"/>
                </a:rPr>
                <a:t>Compliance with learning, teaching and assessment requirements </a:t>
              </a:r>
            </a:p>
            <a:p>
              <a:pPr marL="171450" indent="-171450">
                <a:buFont typeface="Arial" panose="020B0604020202020204" pitchFamily="34" charset="0"/>
                <a:buChar char="•"/>
              </a:pPr>
              <a:r>
                <a:rPr lang="en-US" sz="1200">
                  <a:latin typeface="Aptos" panose="020B0004020202020204" pitchFamily="34" charset="0"/>
                </a:rPr>
                <a:t>Evidence of competence (assessment data)</a:t>
              </a:r>
            </a:p>
            <a:p>
              <a:pPr marL="171450" indent="-171450">
                <a:buFont typeface="Arial" panose="020B0604020202020204" pitchFamily="34" charset="0"/>
                <a:buChar char="•"/>
              </a:pPr>
              <a:r>
                <a:rPr lang="en-US" sz="1200">
                  <a:latin typeface="Apto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53436" y="788482"/>
            <a:ext cx="2452408" cy="117138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2200" dirty="0">
                <a:solidFill>
                  <a:srgbClr val="384967"/>
                </a:solidFill>
                <a:latin typeface="Georgia"/>
              </a:rPr>
              <a:t>Occupational and Environmental Medicine Example</a:t>
            </a:r>
          </a:p>
          <a:p>
            <a:r>
              <a:rPr lang="en-US" sz="2200" dirty="0">
                <a:solidFill>
                  <a:srgbClr val="384967"/>
                </a:solidFill>
                <a:latin typeface="Georgia"/>
              </a:rPr>
              <a:t>Training Journey</a:t>
            </a:r>
            <a:endParaRPr lang="en-US" sz="2200" dirty="0"/>
          </a:p>
        </p:txBody>
      </p:sp>
      <p:sp>
        <p:nvSpPr>
          <p:cNvPr id="5" name="Rectangle 4">
            <a:extLst>
              <a:ext uri="{FF2B5EF4-FFF2-40B4-BE49-F238E27FC236}">
                <a16:creationId xmlns:a16="http://schemas.microsoft.com/office/drawing/2014/main" id="{964B952F-F065-11A3-F3FB-D45D25F9A266}"/>
              </a:ext>
            </a:extLst>
          </p:cNvPr>
          <p:cNvSpPr/>
          <p:nvPr/>
        </p:nvSpPr>
        <p:spPr>
          <a:xfrm>
            <a:off x="70884" y="5839987"/>
            <a:ext cx="2721935" cy="960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r>
              <a:rPr lang="en-US" sz="1400" dirty="0">
                <a:latin typeface="Aptos" panose="020B0004020202020204" pitchFamily="34" charset="0"/>
              </a:rPr>
              <a:t>12 months core training – training setting 1</a:t>
            </a:r>
            <a:endParaRPr lang="en-AU" sz="1400" dirty="0">
              <a:latin typeface="Aptos" panose="020B0004020202020204" pitchFamily="34" charset="0"/>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r>
              <a:rPr lang="en-US" sz="1100"/>
              <a:t>Q1</a:t>
            </a:r>
            <a:endParaRPr lang="en-AU" sz="1100"/>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r>
              <a:rPr lang="en-US" sz="1100"/>
              <a:t>Q2</a:t>
            </a:r>
            <a:endParaRPr lang="en-AU" sz="1100"/>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r>
              <a:rPr lang="en-US" sz="1100"/>
              <a:t>Q3</a:t>
            </a:r>
            <a:endParaRPr lang="en-AU" sz="1100"/>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r>
              <a:rPr lang="en-US" sz="1100"/>
              <a:t>Q4</a:t>
            </a:r>
            <a:endParaRPr lang="en-AU" sz="1100"/>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panose="020B0004020202020204" pitchFamily="34" charset="0"/>
            </a:endParaRPr>
          </a:p>
        </p:txBody>
      </p:sp>
    </p:spTree>
    <p:extLst>
      <p:ext uri="{BB962C8B-B14F-4D97-AF65-F5344CB8AC3E}">
        <p14:creationId xmlns:p14="http://schemas.microsoft.com/office/powerpoint/2010/main" val="1760084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r>
              <a:rPr lang="en-US" sz="1400" b="1">
                <a:solidFill>
                  <a:schemeClr val="accent3"/>
                </a:solidFill>
                <a:latin typeface="Poppins" pitchFamily="2" charset="77"/>
                <a:ea typeface="League Spartan" charset="0"/>
                <a:cs typeface="Poppins" pitchFamily="2" charset="77"/>
              </a:rPr>
              <a:t>Assessment tools </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Complete work-based tasks and assessment activities throughout the rotation</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0"/>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r>
                <a:rPr lang="en-US" sz="1400" b="1">
                  <a:solidFill>
                    <a:schemeClr val="accent1"/>
                  </a:solidFill>
                  <a:latin typeface="Poppins" pitchFamily="2" charset="77"/>
                  <a:ea typeface="League Spartan" charset="0"/>
                  <a:cs typeface="Poppins" pitchFamily="2" charset="77"/>
                </a:rPr>
                <a:t>Entry application </a:t>
              </a:r>
            </a:p>
            <a:p>
              <a:r>
                <a:rPr lang="en-US" sz="1400">
                  <a:solidFill>
                    <a:schemeClr val="accent1"/>
                  </a:solidFill>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r>
                <a:rPr lang="en-US" sz="1400" b="1">
                  <a:solidFill>
                    <a:schemeClr val="accent2"/>
                  </a:solidFill>
                  <a:latin typeface="Poppins"/>
                  <a:ea typeface="League Spartan" charset="0"/>
                  <a:cs typeface="Poppins"/>
                </a:rPr>
                <a:t>Plan and support learning</a:t>
              </a:r>
            </a:p>
            <a:p>
              <a:r>
                <a:rPr lang="en-US" sz="1400">
                  <a:solidFill>
                    <a:schemeClr val="accent2"/>
                  </a:solidFill>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r>
                <a:rPr lang="en-US" sz="1400" b="1">
                  <a:solidFill>
                    <a:schemeClr val="accent5"/>
                  </a:solidFill>
                  <a:latin typeface="Poppins" pitchFamily="2" charset="77"/>
                  <a:ea typeface="League Spartan" charset="0"/>
                  <a:cs typeface="Poppins" pitchFamily="2" charset="77"/>
                </a:rPr>
                <a:t>Progression decision</a:t>
              </a:r>
            </a:p>
            <a:p>
              <a:r>
                <a:rPr lang="en-US" sz="1400">
                  <a:solidFill>
                    <a:schemeClr val="accent5"/>
                  </a:solidFill>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r>
                <a:rPr lang="en-US" sz="1400" b="1">
                  <a:solidFill>
                    <a:schemeClr val="accent4"/>
                  </a:solidFill>
                  <a:latin typeface="Poppins"/>
                  <a:ea typeface="League Spartan" charset="0"/>
                  <a:cs typeface="Poppins"/>
                </a:rPr>
                <a:t>Progress Report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Reflect on and discuss progress during the rotation</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Trainee and supervisor meet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Supervisor provides feedback and an overall rating against each learning goal </a:t>
              </a:r>
              <a:endParaRPr lang="en-US" sz="1400" b="1">
                <a:solidFill>
                  <a:schemeClr val="accent4"/>
                </a:solidFill>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Learning and assessment cycle</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86591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plan</a:t>
            </a: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capture</a:t>
            </a: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capture</a:t>
            </a: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302719"/>
            <a:ext cx="2536621" cy="2200602"/>
          </a:xfrm>
          <a:prstGeom prst="rect">
            <a:avLst/>
          </a:prstGeom>
          <a:noFill/>
        </p:spPr>
        <p:txBody>
          <a:bodyPr wrap="square" lIns="91440" tIns="45720" rIns="91440" bIns="45720" rtlCol="0" anchor="t">
            <a:spAutoFit/>
          </a:bodyPr>
          <a:lstStyle/>
          <a:p>
            <a:pPr algn="ctr"/>
            <a:r>
              <a:rPr lang="en-US" b="1">
                <a:solidFill>
                  <a:srgbClr val="384967"/>
                </a:solidFill>
              </a:rPr>
              <a:t>Progress reports</a:t>
            </a:r>
          </a:p>
          <a:p>
            <a:pPr algn="ctr"/>
            <a:endParaRPr lang="en-US" b="1">
              <a:solidFill>
                <a:srgbClr val="384967"/>
              </a:solidFill>
            </a:endParaRPr>
          </a:p>
          <a:p>
            <a:pPr algn="ctr"/>
            <a:r>
              <a:rPr lang="en-US" sz="1400">
                <a:solidFill>
                  <a:srgbClr val="384967"/>
                </a:solidFill>
              </a:rPr>
              <a:t>Supervisors document trainee progress against learning goals.</a:t>
            </a:r>
            <a:endParaRPr lang="en-US" sz="1400">
              <a:solidFill>
                <a:srgbClr val="384967"/>
              </a:solidFill>
              <a:cs typeface="Arial"/>
            </a:endParaRPr>
          </a:p>
          <a:p>
            <a:pPr algn="ctr"/>
            <a:endParaRPr lang="en-US" sz="1600">
              <a:solidFill>
                <a:srgbClr val="384967"/>
              </a:solidFill>
            </a:endParaRPr>
          </a:p>
          <a:p>
            <a:pPr algn="ctr"/>
            <a:endParaRPr lang="en-US" sz="1600">
              <a:solidFill>
                <a:srgbClr val="384967"/>
              </a:solidFill>
            </a:endParaRPr>
          </a:p>
          <a:p>
            <a:pPr algn="ctr"/>
            <a:endParaRPr lang="en-US" sz="1200">
              <a:solidFill>
                <a:srgbClr val="384967"/>
              </a:solidFill>
            </a:endParaRPr>
          </a:p>
          <a:p>
            <a:pPr algn="ctr"/>
            <a:endParaRPr lang="en-US" sz="150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r:embed="rId7">
              <a:extLst>
                <a:ext uri="{96DAC541-7B7A-43D3-8B79-37D633B846F1}">
                  <asvg:svgBlip xmlns:asvg="http://schemas.microsoft.com/office/drawing/2016/SVG/main" r:embed="rId8"/>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11"/>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3E708CF-35F9-798F-6267-467242B83C6A}"/>
              </a:ext>
            </a:extLst>
          </p:cNvPr>
          <p:cNvPicPr>
            <a:picLocks noChangeAspect="1"/>
          </p:cNvPicPr>
          <p:nvPr/>
        </p:nvPicPr>
        <p:blipFill>
          <a:blip r:embed="rId4"/>
          <a:stretch>
            <a:fillRect/>
          </a:stretch>
        </p:blipFill>
        <p:spPr>
          <a:xfrm>
            <a:off x="35566" y="6039425"/>
            <a:ext cx="2560361" cy="638264"/>
          </a:xfrm>
          <a:prstGeom prst="rect">
            <a:avLst/>
          </a:prstGeom>
        </p:spPr>
      </p:pic>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dirty="0">
                <a:solidFill>
                  <a:srgbClr val="384967"/>
                </a:solidFill>
                <a:latin typeface="Georgia" panose="02040502050405020303" pitchFamily="18" charset="0"/>
              </a:rPr>
              <a:t>Other learning and assessment requirements</a:t>
            </a:r>
            <a:endParaRPr lang="en-AU" sz="3100" baseline="50000" dirty="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6CE0DB02-3BFB-9D80-6ABF-58DA08E7EFA6}"/>
              </a:ext>
            </a:extLst>
          </p:cNvPr>
          <p:cNvSpPr txBox="1"/>
          <p:nvPr/>
        </p:nvSpPr>
        <p:spPr>
          <a:xfrm>
            <a:off x="162742" y="1407482"/>
            <a:ext cx="2381672" cy="2185214"/>
          </a:xfrm>
          <a:prstGeom prst="rect">
            <a:avLst/>
          </a:prstGeom>
          <a:noFill/>
        </p:spPr>
        <p:txBody>
          <a:bodyPr wrap="square" lIns="91440" tIns="45720" rIns="91440" bIns="45720" rtlCol="0" anchor="t">
            <a:spAutoFit/>
          </a:bodyPr>
          <a:lstStyle/>
          <a:p>
            <a:pPr algn="ctr"/>
            <a:r>
              <a:rPr lang="en-US" b="1" dirty="0">
                <a:solidFill>
                  <a:srgbClr val="384967"/>
                </a:solidFill>
              </a:rPr>
              <a:t>Learning programs </a:t>
            </a:r>
          </a:p>
          <a:p>
            <a:pPr algn="ctr"/>
            <a:endParaRPr lang="en-US" b="1" dirty="0">
              <a:solidFill>
                <a:srgbClr val="384967"/>
              </a:solidFill>
            </a:endParaRPr>
          </a:p>
          <a:p>
            <a:pPr algn="ctr"/>
            <a:endParaRPr lang="en-US" sz="1400" b="1" dirty="0">
              <a:solidFill>
                <a:srgbClr val="384965"/>
              </a:solidFill>
            </a:endParaRPr>
          </a:p>
          <a:p>
            <a:pPr marL="285750" indent="-285750">
              <a:buFont typeface="Arial" panose="020B0604020202020204" pitchFamily="34" charset="0"/>
              <a:buChar char="•"/>
            </a:pPr>
            <a:r>
              <a:rPr lang="en-US" sz="1400" dirty="0">
                <a:solidFill>
                  <a:srgbClr val="384965"/>
                </a:solidFill>
              </a:rPr>
              <a:t>Professional experience</a:t>
            </a:r>
          </a:p>
          <a:p>
            <a:pPr marL="285750" indent="-285750">
              <a:buFont typeface="Arial" panose="020B0604020202020204" pitchFamily="34" charset="0"/>
              <a:buChar char="•"/>
            </a:pPr>
            <a:r>
              <a:rPr lang="en-US" sz="1400" dirty="0">
                <a:solidFill>
                  <a:srgbClr val="384965"/>
                </a:solidFill>
              </a:rPr>
              <a:t>Learning courses</a:t>
            </a:r>
          </a:p>
          <a:p>
            <a:pPr marL="285750" indent="-285750">
              <a:buFont typeface="Arial" panose="020B0604020202020204" pitchFamily="34" charset="0"/>
              <a:buChar char="•"/>
            </a:pPr>
            <a:r>
              <a:rPr lang="en-US" sz="1400" dirty="0">
                <a:solidFill>
                  <a:srgbClr val="384965"/>
                </a:solidFill>
              </a:rPr>
              <a:t>Meeting attendance</a:t>
            </a:r>
          </a:p>
          <a:p>
            <a:pPr marL="742950" lvl="1" indent="-285750">
              <a:buFont typeface="Arial" panose="020B0604020202020204" pitchFamily="34" charset="0"/>
              <a:buChar char="•"/>
            </a:pPr>
            <a:endParaRPr lang="en-US" sz="1400" dirty="0">
              <a:solidFill>
                <a:srgbClr val="384965"/>
              </a:solidFill>
            </a:endParaRPr>
          </a:p>
          <a:p>
            <a:pPr marL="742950" lvl="1" indent="-285750">
              <a:buFont typeface="Arial" panose="020B0604020202020204" pitchFamily="34" charset="0"/>
              <a:buChar char="•"/>
            </a:pPr>
            <a:endParaRPr lang="en-US" sz="1400" dirty="0">
              <a:solidFill>
                <a:srgbClr val="384965"/>
              </a:solidFill>
            </a:endParaRPr>
          </a:p>
          <a:p>
            <a:pPr lvl="1" algn="ctr"/>
            <a:r>
              <a:rPr lang="en-US" sz="1600" dirty="0">
                <a:solidFill>
                  <a:srgbClr val="384965"/>
                </a:solidFill>
                <a:ea typeface="+mn-lt"/>
                <a:cs typeface="+mn-lt"/>
              </a:rPr>
              <a:t> </a:t>
            </a:r>
          </a:p>
        </p:txBody>
      </p:sp>
      <p:sp>
        <p:nvSpPr>
          <p:cNvPr id="24" name="TextBox 23">
            <a:extLst>
              <a:ext uri="{FF2B5EF4-FFF2-40B4-BE49-F238E27FC236}">
                <a16:creationId xmlns:a16="http://schemas.microsoft.com/office/drawing/2014/main" id="{37DCC9B8-E6D6-DA50-DF0E-53F9DDC9D0E8}"/>
              </a:ext>
            </a:extLst>
          </p:cNvPr>
          <p:cNvSpPr txBox="1"/>
          <p:nvPr/>
        </p:nvSpPr>
        <p:spPr>
          <a:xfrm>
            <a:off x="9352863" y="1407082"/>
            <a:ext cx="2780408" cy="1754326"/>
          </a:xfrm>
          <a:prstGeom prst="rect">
            <a:avLst/>
          </a:prstGeom>
          <a:noFill/>
        </p:spPr>
        <p:txBody>
          <a:bodyPr wrap="square" lIns="91440" tIns="45720" rIns="91440" bIns="45720" rtlCol="0" anchor="t">
            <a:spAutoFit/>
          </a:bodyPr>
          <a:lstStyle/>
          <a:p>
            <a:pPr algn="ctr"/>
            <a:r>
              <a:rPr lang="en-US" b="1">
                <a:solidFill>
                  <a:srgbClr val="384967"/>
                </a:solidFill>
              </a:rPr>
              <a:t>Research project</a:t>
            </a:r>
          </a:p>
          <a:p>
            <a:endParaRPr lang="en-US" b="1">
              <a:solidFill>
                <a:srgbClr val="384967"/>
              </a:solidFill>
            </a:endParaRPr>
          </a:p>
          <a:p>
            <a:endParaRPr lang="en-US" sz="1400" b="1">
              <a:solidFill>
                <a:srgbClr val="384967"/>
              </a:solidFill>
            </a:endParaRPr>
          </a:p>
          <a:p>
            <a:r>
              <a:rPr lang="en-US" sz="1400">
                <a:solidFill>
                  <a:srgbClr val="384967"/>
                </a:solidFill>
              </a:rPr>
              <a:t>A trainee-led study involving significant involvement in design, conduct and analysis.</a:t>
            </a:r>
            <a:endParaRPr lang="en-US" sz="1400"/>
          </a:p>
          <a:p>
            <a:pPr lvl="1" algn="ctr"/>
            <a:r>
              <a:rPr lang="en-US" sz="1600">
                <a:ea typeface="+mn-lt"/>
                <a:cs typeface="+mn-lt"/>
              </a:rPr>
              <a:t> </a:t>
            </a:r>
          </a:p>
        </p:txBody>
      </p:sp>
      <p:sp>
        <p:nvSpPr>
          <p:cNvPr id="27" name="TextBox 26">
            <a:extLst>
              <a:ext uri="{FF2B5EF4-FFF2-40B4-BE49-F238E27FC236}">
                <a16:creationId xmlns:a16="http://schemas.microsoft.com/office/drawing/2014/main" id="{E7B2B4E7-8E73-7EBF-DD4C-DC69691270A9}"/>
              </a:ext>
            </a:extLst>
          </p:cNvPr>
          <p:cNvSpPr txBox="1"/>
          <p:nvPr/>
        </p:nvSpPr>
        <p:spPr>
          <a:xfrm>
            <a:off x="392785" y="4973562"/>
            <a:ext cx="2203142" cy="1384995"/>
          </a:xfrm>
          <a:prstGeom prst="rect">
            <a:avLst/>
          </a:prstGeom>
          <a:noFill/>
        </p:spPr>
        <p:txBody>
          <a:bodyPr wrap="square" lIns="91440" tIns="45720" rIns="91440" bIns="45720" anchor="t">
            <a:spAutoFit/>
          </a:bodyPr>
          <a:lstStyle/>
          <a:p>
            <a:r>
              <a:rPr lang="en-US" sz="1400" b="1">
                <a:solidFill>
                  <a:srgbClr val="384967"/>
                </a:solidFill>
              </a:rPr>
              <a:t>When:</a:t>
            </a:r>
            <a:r>
              <a:rPr lang="en-US" sz="1400">
                <a:solidFill>
                  <a:srgbClr val="384967"/>
                </a:solidFill>
              </a:rPr>
              <a:t> Before the end of Advanced Training</a:t>
            </a:r>
          </a:p>
          <a:p>
            <a:endParaRPr lang="en-US" sz="1400">
              <a:solidFill>
                <a:srgbClr val="384967"/>
              </a:solidFill>
              <a:cs typeface="Arial"/>
            </a:endParaRPr>
          </a:p>
          <a:p>
            <a:endParaRPr lang="en-US" sz="1400" b="1">
              <a:solidFill>
                <a:srgbClr val="384967"/>
              </a:solidFill>
            </a:endParaRPr>
          </a:p>
          <a:p>
            <a:r>
              <a:rPr lang="en-US" sz="1400" b="1">
                <a:solidFill>
                  <a:srgbClr val="384967"/>
                </a:solidFill>
              </a:rPr>
              <a:t>Roles involved:</a:t>
            </a:r>
            <a:endParaRPr lang="en-US" sz="1400" b="1">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a:solidFill>
                <a:srgbClr val="384967"/>
              </a:solidFill>
              <a:cs typeface="Arial"/>
            </a:endParaRPr>
          </a:p>
        </p:txBody>
      </p:sp>
      <p:sp>
        <p:nvSpPr>
          <p:cNvPr id="31" name="TextBox 30">
            <a:extLst>
              <a:ext uri="{FF2B5EF4-FFF2-40B4-BE49-F238E27FC236}">
                <a16:creationId xmlns:a16="http://schemas.microsoft.com/office/drawing/2014/main" id="{3060907B-3F93-E3FA-37AE-709D095665BE}"/>
              </a:ext>
            </a:extLst>
          </p:cNvPr>
          <p:cNvSpPr txBox="1"/>
          <p:nvPr/>
        </p:nvSpPr>
        <p:spPr>
          <a:xfrm>
            <a:off x="9334649" y="4987802"/>
            <a:ext cx="2780406" cy="1600438"/>
          </a:xfrm>
          <a:prstGeom prst="rect">
            <a:avLst/>
          </a:prstGeom>
          <a:noFill/>
        </p:spPr>
        <p:txBody>
          <a:bodyPr wrap="square" lIns="91440" tIns="45720" rIns="91440" bIns="45720" anchor="t">
            <a:spAutoFit/>
          </a:bodyPr>
          <a:lstStyle/>
          <a:p>
            <a:r>
              <a:rPr lang="en-US" sz="1400" b="1" dirty="0">
                <a:solidFill>
                  <a:srgbClr val="384967"/>
                </a:solidFill>
              </a:rPr>
              <a:t>When:</a:t>
            </a:r>
            <a:r>
              <a:rPr lang="en-US" sz="1400" dirty="0">
                <a:solidFill>
                  <a:srgbClr val="384967"/>
                </a:solidFill>
              </a:rPr>
              <a:t> Before the end of Advanced Training</a:t>
            </a:r>
            <a:endParaRPr lang="en-US" sz="1400" dirty="0">
              <a:solidFill>
                <a:srgbClr val="384967"/>
              </a:solidFill>
              <a:cs typeface="Arial"/>
            </a:endParaRPr>
          </a:p>
          <a:p>
            <a:endParaRPr lang="en-US" sz="1400" dirty="0">
              <a:solidFill>
                <a:srgbClr val="384967"/>
              </a:solidFill>
              <a:cs typeface="Arial"/>
            </a:endParaRPr>
          </a:p>
          <a:p>
            <a:endParaRPr lang="en-US" sz="1400" b="1" dirty="0">
              <a:solidFill>
                <a:srgbClr val="384967"/>
              </a:solidFill>
            </a:endParaRPr>
          </a:p>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endParaRPr lang="en-US" sz="1400"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Research Project Supervisor</a:t>
            </a:r>
            <a:endParaRPr lang="en-US" sz="1400" dirty="0">
              <a:solidFill>
                <a:srgbClr val="384967"/>
              </a:solidFill>
              <a:cs typeface="Arial"/>
            </a:endParaRPr>
          </a:p>
        </p:txBody>
      </p:sp>
      <p:pic>
        <p:nvPicPr>
          <p:cNvPr id="1026" name="Picture 2" descr="Free research reading information vector">
            <a:extLst>
              <a:ext uri="{FF2B5EF4-FFF2-40B4-BE49-F238E27FC236}">
                <a16:creationId xmlns:a16="http://schemas.microsoft.com/office/drawing/2014/main" id="{1E803E13-A1D7-6F4A-2DC5-C31F114F77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9797900" y="3270652"/>
            <a:ext cx="1853904" cy="149474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A316F6EC-F686-A01D-F545-31F3E80C1938}"/>
              </a:ext>
            </a:extLst>
          </p:cNvPr>
          <p:cNvPicPr>
            <a:picLocks noChangeAspect="1"/>
          </p:cNvPicPr>
          <p:nvPr/>
        </p:nvPicPr>
        <p:blipFill>
          <a:blip r:embed="rId6"/>
          <a:stretch>
            <a:fillRect/>
          </a:stretch>
        </p:blipFill>
        <p:spPr>
          <a:xfrm>
            <a:off x="610658" y="3389397"/>
            <a:ext cx="1607794" cy="1278484"/>
          </a:xfrm>
          <a:prstGeom prst="rect">
            <a:avLst/>
          </a:prstGeom>
        </p:spPr>
      </p:pic>
      <p:sp>
        <p:nvSpPr>
          <p:cNvPr id="4" name="TextBox 3">
            <a:extLst>
              <a:ext uri="{FF2B5EF4-FFF2-40B4-BE49-F238E27FC236}">
                <a16:creationId xmlns:a16="http://schemas.microsoft.com/office/drawing/2014/main" id="{E48452BF-FF7E-463B-707D-3E98AEDA5CE3}"/>
              </a:ext>
            </a:extLst>
          </p:cNvPr>
          <p:cNvSpPr txBox="1"/>
          <p:nvPr/>
        </p:nvSpPr>
        <p:spPr>
          <a:xfrm>
            <a:off x="3049406" y="1883685"/>
            <a:ext cx="3111022" cy="1908215"/>
          </a:xfrm>
          <a:prstGeom prst="rect">
            <a:avLst/>
          </a:prstGeom>
          <a:noFill/>
        </p:spPr>
        <p:txBody>
          <a:bodyPr wrap="square" lIns="91440" tIns="45720" rIns="91440" bIns="45720" rtlCol="0" anchor="t">
            <a:spAutoFit/>
          </a:bodyPr>
          <a:lstStyle/>
          <a:p>
            <a:pPr algn="ctr"/>
            <a:endParaRPr lang="en-US" b="1" dirty="0">
              <a:solidFill>
                <a:srgbClr val="384967"/>
              </a:solidFill>
            </a:endParaRPr>
          </a:p>
          <a:p>
            <a:r>
              <a:rPr lang="en-US" sz="1400" dirty="0">
                <a:solidFill>
                  <a:srgbClr val="384967"/>
                </a:solidFill>
              </a:rPr>
              <a:t>Trainees complete AFOEM consolidation Written and Practical  Examinations after at least 18 months of training. </a:t>
            </a:r>
            <a:endParaRPr lang="en-US" dirty="0"/>
          </a:p>
          <a:p>
            <a:endParaRPr lang="en-US" sz="1400" dirty="0">
              <a:ea typeface="+mn-lt"/>
              <a:cs typeface="+mn-lt"/>
            </a:endParaRPr>
          </a:p>
          <a:p>
            <a:endParaRPr lang="en-US" sz="1400" dirty="0">
              <a:ea typeface="+mn-lt"/>
              <a:cs typeface="+mn-lt"/>
            </a:endParaRPr>
          </a:p>
          <a:p>
            <a:pPr lvl="1" algn="ctr"/>
            <a:r>
              <a:rPr lang="en-US" sz="1600" dirty="0">
                <a:ea typeface="+mn-lt"/>
                <a:cs typeface="+mn-lt"/>
              </a:rPr>
              <a:t> </a:t>
            </a:r>
          </a:p>
        </p:txBody>
      </p:sp>
      <p:sp>
        <p:nvSpPr>
          <p:cNvPr id="6" name="TextBox 5">
            <a:extLst>
              <a:ext uri="{FF2B5EF4-FFF2-40B4-BE49-F238E27FC236}">
                <a16:creationId xmlns:a16="http://schemas.microsoft.com/office/drawing/2014/main" id="{941A9385-8FC0-E8AD-ED6B-A221771AE47E}"/>
              </a:ext>
            </a:extLst>
          </p:cNvPr>
          <p:cNvSpPr txBox="1"/>
          <p:nvPr/>
        </p:nvSpPr>
        <p:spPr>
          <a:xfrm>
            <a:off x="3304303" y="4987802"/>
            <a:ext cx="2287587" cy="1815882"/>
          </a:xfrm>
          <a:prstGeom prst="rect">
            <a:avLst/>
          </a:prstGeom>
          <a:noFill/>
        </p:spPr>
        <p:txBody>
          <a:bodyPr wrap="square" lIns="91440" tIns="45720" rIns="91440" bIns="45720" anchor="t">
            <a:spAutoFit/>
          </a:bodyPr>
          <a:lstStyle/>
          <a:p>
            <a:r>
              <a:rPr lang="en-US" sz="1400" b="1" dirty="0">
                <a:solidFill>
                  <a:srgbClr val="384967"/>
                </a:solidFill>
              </a:rPr>
              <a:t>When:</a:t>
            </a:r>
            <a:r>
              <a:rPr lang="en-US" sz="1400" dirty="0">
                <a:solidFill>
                  <a:srgbClr val="384967"/>
                </a:solidFill>
              </a:rPr>
              <a:t> Before the Transition to Fellowship phase </a:t>
            </a:r>
            <a:endParaRPr lang="en-US" sz="1400" dirty="0">
              <a:solidFill>
                <a:srgbClr val="433E35"/>
              </a:solidFill>
            </a:endParaRPr>
          </a:p>
          <a:p>
            <a:endParaRPr lang="en-US" sz="1400" dirty="0">
              <a:solidFill>
                <a:srgbClr val="433E35"/>
              </a:solidFill>
            </a:endParaRPr>
          </a:p>
          <a:p>
            <a:endParaRPr lang="en-US" sz="1400" dirty="0">
              <a:solidFill>
                <a:srgbClr val="433E35"/>
              </a:solidFill>
            </a:endParaRPr>
          </a:p>
          <a:p>
            <a:r>
              <a:rPr lang="en-US" sz="1400" b="1" dirty="0">
                <a:solidFill>
                  <a:srgbClr val="384967"/>
                </a:solidFill>
              </a:rPr>
              <a:t>Roles involved:</a:t>
            </a:r>
            <a:endParaRPr lang="en-US" sz="1400" dirty="0">
              <a:solidFill>
                <a:srgbClr val="433E35"/>
              </a:solidFill>
              <a:cs typeface="Arial"/>
            </a:endParaRPr>
          </a:p>
          <a:p>
            <a:pPr marL="285750" indent="-285750">
              <a:buFont typeface="Arial,Sans-Serif"/>
              <a:buChar char="•"/>
            </a:pPr>
            <a:r>
              <a:rPr lang="en-US" sz="1400" dirty="0">
                <a:solidFill>
                  <a:srgbClr val="384967"/>
                </a:solidFill>
              </a:rPr>
              <a:t>Trainee</a:t>
            </a:r>
            <a:endParaRPr lang="en-US" sz="1400" dirty="0">
              <a:solidFill>
                <a:srgbClr val="433E35"/>
              </a:solidFill>
              <a:cs typeface="Arial"/>
            </a:endParaRPr>
          </a:p>
          <a:p>
            <a:endParaRPr lang="en-US" sz="1400" b="1" dirty="0">
              <a:solidFill>
                <a:srgbClr val="384967"/>
              </a:solidFill>
              <a:cs typeface="Arial"/>
            </a:endParaRPr>
          </a:p>
        </p:txBody>
      </p:sp>
      <p:sp>
        <p:nvSpPr>
          <p:cNvPr id="9" name="TextBox 8">
            <a:extLst>
              <a:ext uri="{FF2B5EF4-FFF2-40B4-BE49-F238E27FC236}">
                <a16:creationId xmlns:a16="http://schemas.microsoft.com/office/drawing/2014/main" id="{E9C99ECD-F967-AD76-FD26-2FAF8023F6ED}"/>
              </a:ext>
            </a:extLst>
          </p:cNvPr>
          <p:cNvSpPr txBox="1"/>
          <p:nvPr/>
        </p:nvSpPr>
        <p:spPr>
          <a:xfrm>
            <a:off x="2723319" y="1407482"/>
            <a:ext cx="3345028" cy="369332"/>
          </a:xfrm>
          <a:prstGeom prst="rect">
            <a:avLst/>
          </a:prstGeom>
          <a:noFill/>
        </p:spPr>
        <p:txBody>
          <a:bodyPr wrap="square">
            <a:spAutoFit/>
          </a:bodyPr>
          <a:lstStyle/>
          <a:p>
            <a:pPr algn="ctr"/>
            <a:r>
              <a:rPr lang="en-US" b="1" dirty="0">
                <a:solidFill>
                  <a:srgbClr val="384967"/>
                </a:solidFill>
              </a:rPr>
              <a:t>AFOEM Exam</a:t>
            </a:r>
            <a:endParaRPr lang="en-US" dirty="0"/>
          </a:p>
        </p:txBody>
      </p:sp>
      <p:cxnSp>
        <p:nvCxnSpPr>
          <p:cNvPr id="10" name="Straight Connector 9">
            <a:extLst>
              <a:ext uri="{FF2B5EF4-FFF2-40B4-BE49-F238E27FC236}">
                <a16:creationId xmlns:a16="http://schemas.microsoft.com/office/drawing/2014/main" id="{9668434E-34A9-A69B-5ED3-7D6F447297ED}"/>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3BEDA89-A9C9-D2D1-8217-0061D76D7470}"/>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C825DBD-E00C-1602-F207-2C1C93D68A2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5" name="TextBox 5">
            <a:extLst>
              <a:ext uri="{FF2B5EF4-FFF2-40B4-BE49-F238E27FC236}">
                <a16:creationId xmlns:a16="http://schemas.microsoft.com/office/drawing/2014/main" id="{D2428145-4C64-41B6-C8BB-0EA78C131B56}"/>
              </a:ext>
            </a:extLst>
          </p:cNvPr>
          <p:cNvSpPr txBox="1"/>
          <p:nvPr/>
        </p:nvSpPr>
        <p:spPr>
          <a:xfrm>
            <a:off x="6001657" y="1407082"/>
            <a:ext cx="3159003" cy="221599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384967"/>
                </a:solidFill>
              </a:rPr>
              <a:t>Ramazzini Presentation</a:t>
            </a:r>
          </a:p>
          <a:p>
            <a:pPr algn="ctr"/>
            <a:endParaRPr lang="en-US" b="1" dirty="0">
              <a:solidFill>
                <a:srgbClr val="384965"/>
              </a:solidFill>
            </a:endParaRPr>
          </a:p>
          <a:p>
            <a:pPr algn="ctr"/>
            <a:r>
              <a:rPr lang="en-US" sz="1400" dirty="0">
                <a:solidFill>
                  <a:srgbClr val="384967"/>
                </a:solidFill>
              </a:rPr>
              <a:t>The primary purpose of the Ramazzini presentation is to assess trainees on their presentation and communication skills in the context of presenting research to a scientific audience.</a:t>
            </a:r>
          </a:p>
          <a:p>
            <a:pPr lvl="1" algn="ctr"/>
            <a:r>
              <a:rPr lang="en-US" dirty="0">
                <a:ea typeface="+mn-lt"/>
                <a:cs typeface="+mn-lt"/>
              </a:rPr>
              <a:t> </a:t>
            </a:r>
          </a:p>
        </p:txBody>
      </p:sp>
      <p:sp>
        <p:nvSpPr>
          <p:cNvPr id="16" name="TextBox 22">
            <a:extLst>
              <a:ext uri="{FF2B5EF4-FFF2-40B4-BE49-F238E27FC236}">
                <a16:creationId xmlns:a16="http://schemas.microsoft.com/office/drawing/2014/main" id="{48BC22B1-CE88-B9B6-7EF7-94E61D8074B3}"/>
              </a:ext>
            </a:extLst>
          </p:cNvPr>
          <p:cNvSpPr txBox="1"/>
          <p:nvPr/>
        </p:nvSpPr>
        <p:spPr>
          <a:xfrm>
            <a:off x="6492608" y="4987802"/>
            <a:ext cx="2472323" cy="116955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rgbClr val="384967"/>
                </a:solidFill>
              </a:rPr>
              <a:t>When: </a:t>
            </a:r>
            <a:r>
              <a:rPr lang="en-US" sz="1400" dirty="0">
                <a:solidFill>
                  <a:srgbClr val="384967"/>
                </a:solidFill>
              </a:rPr>
              <a:t>Before the end of Advanced Training</a:t>
            </a:r>
            <a:endParaRPr lang="en-US" sz="1400" b="1" dirty="0">
              <a:solidFill>
                <a:srgbClr val="384967"/>
              </a:solidFill>
            </a:endParaRPr>
          </a:p>
          <a:p>
            <a:endParaRPr lang="en-US" sz="1400" b="1" dirty="0">
              <a:solidFill>
                <a:srgbClr val="384967"/>
              </a:solidFill>
            </a:endParaRPr>
          </a:p>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endParaRPr lang="en-US" sz="1400" dirty="0">
              <a:solidFill>
                <a:srgbClr val="384967"/>
              </a:solidFill>
              <a:cs typeface="Arial"/>
            </a:endParaRPr>
          </a:p>
        </p:txBody>
      </p:sp>
      <p:pic>
        <p:nvPicPr>
          <p:cNvPr id="3" name="Graphic 2" descr="Clipboard Mixed outline">
            <a:extLst>
              <a:ext uri="{FF2B5EF4-FFF2-40B4-BE49-F238E27FC236}">
                <a16:creationId xmlns:a16="http://schemas.microsoft.com/office/drawing/2014/main" id="{EDECEEA6-6D5A-2332-06E1-26307FA56AB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66976" y="3334129"/>
            <a:ext cx="1328483" cy="1328483"/>
          </a:xfrm>
          <a:prstGeom prst="rect">
            <a:avLst/>
          </a:prstGeom>
        </p:spPr>
      </p:pic>
      <p:pic>
        <p:nvPicPr>
          <p:cNvPr id="13" name="Graphic 12" descr="Teacher outline">
            <a:extLst>
              <a:ext uri="{FF2B5EF4-FFF2-40B4-BE49-F238E27FC236}">
                <a16:creationId xmlns:a16="http://schemas.microsoft.com/office/drawing/2014/main" id="{4C677FB6-F12D-E54A-C355-94CE44A0F41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11478" y="3161408"/>
            <a:ext cx="1543878" cy="1543878"/>
          </a:xfrm>
          <a:prstGeom prst="rect">
            <a:avLst/>
          </a:prstGeom>
        </p:spPr>
      </p:pic>
    </p:spTree>
    <p:custDataLst>
      <p:tags r:id="rId1"/>
    </p:custDataLst>
    <p:extLst>
      <p:ext uri="{BB962C8B-B14F-4D97-AF65-F5344CB8AC3E}">
        <p14:creationId xmlns:p14="http://schemas.microsoft.com/office/powerpoint/2010/main" val="409059781"/>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4" name="Table 3">
            <a:extLst>
              <a:ext uri="{FF2B5EF4-FFF2-40B4-BE49-F238E27FC236}">
                <a16:creationId xmlns:a16="http://schemas.microsoft.com/office/drawing/2014/main" id="{CAA73F34-493F-C069-BE3E-C1AFB23E5218}"/>
              </a:ext>
            </a:extLst>
          </p:cNvPr>
          <p:cNvGraphicFramePr>
            <a:graphicFrameLocks noGrp="1"/>
          </p:cNvGraphicFramePr>
          <p:nvPr/>
        </p:nvGraphicFramePr>
        <p:xfrm>
          <a:off x="186190" y="980731"/>
          <a:ext cx="3612812" cy="3486402"/>
        </p:xfrm>
        <a:graphic>
          <a:graphicData uri="http://schemas.openxmlformats.org/drawingml/2006/table">
            <a:tbl>
              <a:tblPr/>
              <a:tblGrid>
                <a:gridCol w="637557">
                  <a:extLst>
                    <a:ext uri="{9D8B030D-6E8A-4147-A177-3AD203B41FA5}">
                      <a16:colId xmlns:a16="http://schemas.microsoft.com/office/drawing/2014/main" val="216105414"/>
                    </a:ext>
                  </a:extLst>
                </a:gridCol>
                <a:gridCol w="2975255">
                  <a:extLst>
                    <a:ext uri="{9D8B030D-6E8A-4147-A177-3AD203B41FA5}">
                      <a16:colId xmlns:a16="http://schemas.microsoft.com/office/drawing/2014/main" val="327167305"/>
                    </a:ext>
                  </a:extLst>
                </a:gridCol>
              </a:tblGrid>
              <a:tr h="260104">
                <a:tc gridSpan="2">
                  <a:txBody>
                    <a:bodyPr/>
                    <a:lstStyle/>
                    <a:p>
                      <a:pPr algn="ctr" fontAlgn="base"/>
                      <a:r>
                        <a:rPr lang="en-AU" sz="1200" b="1" i="0">
                          <a:solidFill>
                            <a:srgbClr val="384967"/>
                          </a:solidFill>
                          <a:effectLst/>
                          <a:latin typeface="Arial" panose="020B0604020202020204" pitchFamily="34" charset="0"/>
                        </a:rPr>
                        <a:t>Be - Professional behaviours</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0104">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34151">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more than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16613">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four or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634151">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two or three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447128">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one </a:t>
                      </a:r>
                      <a:r>
                        <a:rPr lang="en-US" sz="1200" b="0" i="0">
                          <a:solidFill>
                            <a:srgbClr val="000000"/>
                          </a:solidFill>
                          <a:effectLst/>
                          <a:latin typeface="Arial" panose="020B0604020202020204" pitchFamily="34" charset="0"/>
                        </a:rPr>
                        <a:t>domain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634151">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a:solidFill>
                            <a:srgbClr val="000000"/>
                          </a:solidFill>
                          <a:effectLst/>
                          <a:latin typeface="Arial" panose="020B0604020202020204" pitchFamily="34" charset="0"/>
                        </a:rPr>
                        <a:t>consistently </a:t>
                      </a:r>
                      <a:r>
                        <a:rPr lang="en-US" sz="1200" b="0" i="0">
                          <a:solidFill>
                            <a:srgbClr val="000000"/>
                          </a:solidFill>
                          <a:effectLst/>
                          <a:latin typeface="Arial" panose="020B0604020202020204" pitchFamily="34" charset="0"/>
                        </a:rPr>
                        <a:t>behaves in line with each of the ten 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7" name="Table 6">
            <a:extLst>
              <a:ext uri="{FF2B5EF4-FFF2-40B4-BE49-F238E27FC236}">
                <a16:creationId xmlns:a16="http://schemas.microsoft.com/office/drawing/2014/main" id="{1E094D1E-402B-8844-B4BB-31784F49E27D}"/>
              </a:ext>
            </a:extLst>
          </p:cNvPr>
          <p:cNvGraphicFramePr>
            <a:graphicFrameLocks noGrp="1"/>
          </p:cNvGraphicFramePr>
          <p:nvPr/>
        </p:nvGraphicFramePr>
        <p:xfrm>
          <a:off x="4037403" y="980731"/>
          <a:ext cx="3843405" cy="3486401"/>
        </p:xfrm>
        <a:graphic>
          <a:graphicData uri="http://schemas.openxmlformats.org/drawingml/2006/table">
            <a:tbl>
              <a:tblPr/>
              <a:tblGrid>
                <a:gridCol w="678251">
                  <a:extLst>
                    <a:ext uri="{9D8B030D-6E8A-4147-A177-3AD203B41FA5}">
                      <a16:colId xmlns:a16="http://schemas.microsoft.com/office/drawing/2014/main" val="216105414"/>
                    </a:ext>
                  </a:extLst>
                </a:gridCol>
                <a:gridCol w="3165154">
                  <a:extLst>
                    <a:ext uri="{9D8B030D-6E8A-4147-A177-3AD203B41FA5}">
                      <a16:colId xmlns:a16="http://schemas.microsoft.com/office/drawing/2014/main" val="327167305"/>
                    </a:ext>
                  </a:extLst>
                </a:gridCol>
              </a:tblGrid>
              <a:tr h="261851">
                <a:tc gridSpan="2">
                  <a:txBody>
                    <a:bodyPr/>
                    <a:lstStyle/>
                    <a:p>
                      <a:pPr algn="ctr" fontAlgn="base"/>
                      <a:r>
                        <a:rPr lang="en-AU" sz="1200" b="1" i="0">
                          <a:solidFill>
                            <a:srgbClr val="384967"/>
                          </a:solidFill>
                          <a:effectLst/>
                          <a:latin typeface="Arial" panose="020B0604020202020204" pitchFamily="34" charset="0"/>
                        </a:rPr>
                        <a:t>Do – </a:t>
                      </a:r>
                      <a:r>
                        <a:rPr lang="en-AU" sz="1200" b="1" i="0" err="1">
                          <a:solidFill>
                            <a:srgbClr val="384967"/>
                          </a:solidFill>
                          <a:effectLst/>
                          <a:latin typeface="Arial" panose="020B0604020202020204" pitchFamily="34" charset="0"/>
                        </a:rPr>
                        <a:t>Entrustable</a:t>
                      </a:r>
                      <a:r>
                        <a:rPr lang="en-AU" sz="1200" b="1" i="0">
                          <a:solidFill>
                            <a:srgbClr val="384967"/>
                          </a:solidFill>
                          <a:effectLst/>
                          <a:latin typeface="Arial" panose="020B0604020202020204" pitchFamily="34" charset="0"/>
                        </a:rPr>
                        <a:t> professional activities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1851">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74778">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be present and observe </a:t>
                      </a:r>
                      <a:endParaRPr lang="en-US" sz="1200" b="1"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48270">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direct supervision </a:t>
                      </a:r>
                      <a:endParaRPr lang="en-US" sz="1200" b="1"/>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490156">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lvl="0" algn="l">
                        <a:buNone/>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indirect supervision </a:t>
                      </a:r>
                      <a:r>
                        <a:rPr lang="en-US" sz="1200" b="0" i="0" kern="1200">
                          <a:solidFill>
                            <a:schemeClr val="tx1"/>
                          </a:solidFill>
                          <a:effectLst/>
                          <a:latin typeface="+mn-lt"/>
                          <a:ea typeface="+mn-ea"/>
                          <a:cs typeface="+mn-cs"/>
                        </a:rPr>
                        <a:t>(i.e., ready access to a supervisor)</a:t>
                      </a:r>
                      <a:endParaRPr lang="en-US" sz="1200" b="0" i="0" u="none" strike="noStrike" noProof="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648270">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supervision at a distance </a:t>
                      </a:r>
                      <a:r>
                        <a:rPr lang="en-US" sz="1200" b="0" i="0" kern="1200">
                          <a:solidFill>
                            <a:schemeClr val="tx1"/>
                          </a:solidFill>
                          <a:effectLst/>
                          <a:latin typeface="+mn-lt"/>
                          <a:ea typeface="+mn-ea"/>
                          <a:cs typeface="+mn-cs"/>
                        </a:rPr>
                        <a:t>(i.e., limited access to a supervisor)</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01225">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supervise others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14" name="Table 13">
            <a:extLst>
              <a:ext uri="{FF2B5EF4-FFF2-40B4-BE49-F238E27FC236}">
                <a16:creationId xmlns:a16="http://schemas.microsoft.com/office/drawing/2014/main" id="{FC7C87C5-4F68-021F-B9EF-62CA56D05DDD}"/>
              </a:ext>
            </a:extLst>
          </p:cNvPr>
          <p:cNvGraphicFramePr>
            <a:graphicFrameLocks noGrp="1"/>
          </p:cNvGraphicFramePr>
          <p:nvPr/>
        </p:nvGraphicFramePr>
        <p:xfrm>
          <a:off x="8197299" y="980731"/>
          <a:ext cx="3661621" cy="3486401"/>
        </p:xfrm>
        <a:graphic>
          <a:graphicData uri="http://schemas.openxmlformats.org/drawingml/2006/table">
            <a:tbl>
              <a:tblPr/>
              <a:tblGrid>
                <a:gridCol w="442886">
                  <a:extLst>
                    <a:ext uri="{9D8B030D-6E8A-4147-A177-3AD203B41FA5}">
                      <a16:colId xmlns:a16="http://schemas.microsoft.com/office/drawing/2014/main" val="870808485"/>
                    </a:ext>
                  </a:extLst>
                </a:gridCol>
                <a:gridCol w="3218735">
                  <a:extLst>
                    <a:ext uri="{9D8B030D-6E8A-4147-A177-3AD203B41FA5}">
                      <a16:colId xmlns:a16="http://schemas.microsoft.com/office/drawing/2014/main" val="169882953"/>
                    </a:ext>
                  </a:extLst>
                </a:gridCol>
              </a:tblGrid>
              <a:tr h="293772">
                <a:tc gridSpan="2">
                  <a:txBody>
                    <a:bodyPr/>
                    <a:lstStyle/>
                    <a:p>
                      <a:pPr algn="ctr" fontAlgn="base"/>
                      <a:r>
                        <a:rPr lang="en-AU" sz="1200" b="1" i="0">
                          <a:solidFill>
                            <a:srgbClr val="384967"/>
                          </a:solidFill>
                          <a:effectLst/>
                          <a:latin typeface="Arial" panose="020B0604020202020204" pitchFamily="34" charset="0"/>
                        </a:rPr>
                        <a:t>Know - Knowledge</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771967700"/>
                  </a:ext>
                </a:extLst>
              </a:tr>
              <a:tr h="293772">
                <a:tc>
                  <a:txBody>
                    <a:bodyPr/>
                    <a:lstStyle/>
                    <a:p>
                      <a:pPr algn="ctr" fontAlgn="base"/>
                      <a:r>
                        <a:rPr lang="en-AU" sz="1200" b="0" i="0">
                          <a:solidFill>
                            <a:srgbClr val="433E35"/>
                          </a:solidFill>
                          <a:effectLst/>
                          <a:latin typeface="Arial" panose="020B0604020202020204" pitchFamily="34" charset="0"/>
                        </a:rPr>
                        <a:t>0 ​</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907217455"/>
                  </a:ext>
                </a:extLst>
              </a:tr>
              <a:tr h="567452">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has</a:t>
                      </a:r>
                      <a:r>
                        <a:rPr lang="en-US" sz="1200" b="1" i="0" kern="1200">
                          <a:solidFill>
                            <a:schemeClr val="tx1"/>
                          </a:solidFill>
                          <a:effectLst/>
                          <a:latin typeface="+mn-lt"/>
                          <a:ea typeface="+mn-ea"/>
                          <a:cs typeface="+mn-cs"/>
                        </a:rPr>
                        <a:t> heard of </a:t>
                      </a:r>
                      <a:r>
                        <a:rPr lang="en-US" sz="1200" b="0" i="0" kern="1200">
                          <a:solidFill>
                            <a:schemeClr val="tx1"/>
                          </a:solidFill>
                          <a:effectLst/>
                          <a:latin typeface="+mn-lt"/>
                          <a:ea typeface="+mn-ea"/>
                          <a:cs typeface="+mn-cs"/>
                        </a:rPr>
                        <a:t>some of the topics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85507697"/>
                  </a:ext>
                </a:extLst>
              </a:tr>
              <a:tr h="567452">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1" i="0" kern="1200">
                          <a:solidFill>
                            <a:schemeClr val="tx1"/>
                          </a:solidFill>
                          <a:effectLst/>
                          <a:latin typeface="+mn-lt"/>
                          <a:ea typeface="+mn-ea"/>
                          <a:cs typeface="+mn-cs"/>
                        </a:rPr>
                        <a:t>knows the topics and concepts</a:t>
                      </a:r>
                      <a:r>
                        <a:rPr lang="en-US" sz="1200" b="0" i="0" kern="1200">
                          <a:solidFill>
                            <a:schemeClr val="tx1"/>
                          </a:solidFill>
                          <a:effectLst/>
                          <a:latin typeface="+mn-lt"/>
                          <a:ea typeface="+mn-ea"/>
                          <a:cs typeface="+mn-cs"/>
                        </a:rPr>
                        <a:t> described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12758771"/>
                  </a:ext>
                </a:extLst>
              </a:tr>
              <a:tr h="496758">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1" i="0" kern="1200">
                          <a:solidFill>
                            <a:schemeClr val="tx1"/>
                          </a:solidFill>
                          <a:effectLst/>
                          <a:latin typeface="+mn-lt"/>
                          <a:ea typeface="+mn-ea"/>
                          <a:cs typeface="+mn-cs"/>
                        </a:rPr>
                        <a:t>knows how to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922005560"/>
                  </a:ext>
                </a:extLst>
              </a:tr>
              <a:tr h="567452">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kern="1200">
                          <a:solidFill>
                            <a:schemeClr val="tx1"/>
                          </a:solidFill>
                          <a:effectLst/>
                          <a:latin typeface="+mn-lt"/>
                          <a:ea typeface="+mn-ea"/>
                          <a:cs typeface="+mn-cs"/>
                        </a:rPr>
                        <a:t>frequently </a:t>
                      </a:r>
                      <a:r>
                        <a:rPr lang="en-US" sz="1200" b="1" i="0" kern="1200">
                          <a:solidFill>
                            <a:schemeClr val="tx1"/>
                          </a:solidFill>
                          <a:effectLst/>
                          <a:latin typeface="+mn-lt"/>
                          <a:ea typeface="+mn-ea"/>
                          <a:cs typeface="+mn-cs"/>
                        </a:rPr>
                        <a:t>shows they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171628888"/>
                  </a:ext>
                </a:extLst>
              </a:tr>
              <a:tr h="699743">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kern="1200">
                          <a:solidFill>
                            <a:schemeClr val="tx1"/>
                          </a:solidFill>
                          <a:effectLst/>
                          <a:latin typeface="+mn-lt"/>
                          <a:ea typeface="+mn-ea"/>
                          <a:cs typeface="+mn-cs"/>
                        </a:rPr>
                        <a:t>consistently demonstrates</a:t>
                      </a:r>
                      <a:r>
                        <a:rPr lang="en-US" sz="1200" b="0" i="0" kern="1200">
                          <a:solidFill>
                            <a:schemeClr val="tx1"/>
                          </a:solidFill>
                          <a:effectLst/>
                          <a:latin typeface="+mn-lt"/>
                          <a:ea typeface="+mn-ea"/>
                          <a:cs typeface="+mn-cs"/>
                        </a:rPr>
                        <a:t> application of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289239446"/>
                  </a:ext>
                </a:extLst>
              </a:tr>
            </a:tbl>
          </a:graphicData>
        </a:graphic>
      </p:graphicFrame>
    </p:spTree>
    <p:extLst>
      <p:ext uri="{BB962C8B-B14F-4D97-AF65-F5344CB8AC3E}">
        <p14:creationId xmlns:p14="http://schemas.microsoft.com/office/powerpoint/2010/main" val="325833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692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a:solidFill>
                  <a:schemeClr val="accent1">
                    <a:lumMod val="50000"/>
                  </a:schemeClr>
                </a:solidFill>
                <a:latin typeface="Arial"/>
                <a:cs typeface="Arial"/>
              </a:rPr>
              <a:t>Each </a:t>
            </a:r>
            <a:r>
              <a:rPr lang="en-US" sz="1600" b="1">
                <a:solidFill>
                  <a:schemeClr val="accent1">
                    <a:lumMod val="50000"/>
                  </a:schemeClr>
                </a:solidFill>
                <a:latin typeface="Arial"/>
                <a:cs typeface="Arial"/>
              </a:rPr>
              <a:t>phase of training </a:t>
            </a:r>
            <a:r>
              <a:rPr lang="en-US" sz="1600">
                <a:solidFill>
                  <a:schemeClr val="accent1">
                    <a:lumMod val="50000"/>
                  </a:schemeClr>
                </a:solidFill>
                <a:latin typeface="Arial"/>
                <a:cs typeface="Arial"/>
              </a:rPr>
              <a:t>has clear </a:t>
            </a:r>
            <a:r>
              <a:rPr lang="en-US" sz="1600" b="1">
                <a:solidFill>
                  <a:schemeClr val="accent1">
                    <a:lumMod val="50000"/>
                  </a:schemeClr>
                </a:solidFill>
                <a:latin typeface="Arial"/>
                <a:cs typeface="Arial"/>
              </a:rPr>
              <a:t>progression criteria. </a:t>
            </a:r>
            <a:r>
              <a:rPr lang="en-US" sz="1600">
                <a:solidFill>
                  <a:schemeClr val="tx2"/>
                </a:solidFill>
                <a:latin typeface="Arial"/>
                <a:cs typeface="Arial"/>
              </a:rPr>
              <a:t>Trainees must meet these standards to progress to the next phase or complete the program. </a:t>
            </a:r>
            <a:endParaRPr lang="en-US" sz="1600" b="1">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a:solidFill>
                  <a:schemeClr val="accent1">
                    <a:lumMod val="50000"/>
                  </a:schemeClr>
                </a:solidFill>
                <a:latin typeface="Arial"/>
                <a:cs typeface="Arial"/>
              </a:rPr>
              <a:t>Progression decisions </a:t>
            </a:r>
            <a:r>
              <a:rPr lang="en-US" sz="1600">
                <a:solidFill>
                  <a:schemeClr val="accent1">
                    <a:lumMod val="50000"/>
                  </a:schemeClr>
                </a:solidFill>
                <a:latin typeface="Arial"/>
                <a:cs typeface="Arial"/>
              </a:rPr>
              <a:t>and </a:t>
            </a:r>
            <a:r>
              <a:rPr lang="en-US" sz="1600" b="1">
                <a:solidFill>
                  <a:schemeClr val="accent1">
                    <a:lumMod val="50000"/>
                  </a:schemeClr>
                </a:solidFill>
                <a:latin typeface="Arial"/>
                <a:cs typeface="Arial"/>
              </a:rPr>
              <a:t>completion decisions </a:t>
            </a:r>
            <a:r>
              <a:rPr lang="en-US" sz="160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a:solidFill>
                  <a:schemeClr val="accent1">
                    <a:lumMod val="50000"/>
                  </a:schemeClr>
                </a:solidFill>
                <a:latin typeface="Arial"/>
                <a:cs typeface="Arial"/>
              </a:rPr>
              <a:t>The </a:t>
            </a:r>
            <a:r>
              <a:rPr lang="en-US" sz="1600" b="1">
                <a:solidFill>
                  <a:schemeClr val="accent1">
                    <a:lumMod val="50000"/>
                  </a:schemeClr>
                </a:solidFill>
                <a:latin typeface="Arial"/>
                <a:cs typeface="Arial"/>
              </a:rPr>
              <a:t>Progress Review Panel </a:t>
            </a:r>
            <a:r>
              <a:rPr lang="en-US" sz="160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4B4FF397-5607-1F44-7500-288F0A4FEF61}"/>
              </a:ext>
            </a:extLst>
          </p:cNvPr>
          <p:cNvPicPr>
            <a:picLocks noChangeAspect="1"/>
          </p:cNvPicPr>
          <p:nvPr/>
        </p:nvPicPr>
        <p:blipFill>
          <a:blip r:embed="rId4"/>
          <a:srcRect t="8280"/>
          <a:stretch/>
        </p:blipFill>
        <p:spPr>
          <a:xfrm>
            <a:off x="3138794" y="1800231"/>
            <a:ext cx="5882871" cy="1847105"/>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 criteria</a:t>
            </a:r>
            <a:endParaRPr lang="en-AU" sz="2800"/>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7" name="Table 6">
            <a:extLst>
              <a:ext uri="{FF2B5EF4-FFF2-40B4-BE49-F238E27FC236}">
                <a16:creationId xmlns:a16="http://schemas.microsoft.com/office/drawing/2014/main" id="{9D81BFAF-73A1-154E-19CD-89EC2C5431E7}"/>
              </a:ext>
            </a:extLst>
          </p:cNvPr>
          <p:cNvGraphicFramePr>
            <a:graphicFrameLocks noGrp="1"/>
          </p:cNvGraphicFramePr>
          <p:nvPr>
            <p:extLst>
              <p:ext uri="{D42A27DB-BD31-4B8C-83A1-F6EECF244321}">
                <p14:modId xmlns:p14="http://schemas.microsoft.com/office/powerpoint/2010/main" val="3061674710"/>
              </p:ext>
            </p:extLst>
          </p:nvPr>
        </p:nvGraphicFramePr>
        <p:xfrm>
          <a:off x="691753" y="1152674"/>
          <a:ext cx="10640051" cy="4789589"/>
        </p:xfrm>
        <a:graphic>
          <a:graphicData uri="http://schemas.openxmlformats.org/drawingml/2006/table">
            <a:tbl>
              <a:tblPr firstRow="1" firstCol="1" bandRow="1"/>
              <a:tblGrid>
                <a:gridCol w="5056683">
                  <a:extLst>
                    <a:ext uri="{9D8B030D-6E8A-4147-A177-3AD203B41FA5}">
                      <a16:colId xmlns:a16="http://schemas.microsoft.com/office/drawing/2014/main" val="503044453"/>
                    </a:ext>
                  </a:extLst>
                </a:gridCol>
                <a:gridCol w="1395842">
                  <a:extLst>
                    <a:ext uri="{9D8B030D-6E8A-4147-A177-3AD203B41FA5}">
                      <a16:colId xmlns:a16="http://schemas.microsoft.com/office/drawing/2014/main" val="3242869975"/>
                    </a:ext>
                  </a:extLst>
                </a:gridCol>
                <a:gridCol w="1395842">
                  <a:extLst>
                    <a:ext uri="{9D8B030D-6E8A-4147-A177-3AD203B41FA5}">
                      <a16:colId xmlns:a16="http://schemas.microsoft.com/office/drawing/2014/main" val="935343356"/>
                    </a:ext>
                  </a:extLst>
                </a:gridCol>
                <a:gridCol w="1395842">
                  <a:extLst>
                    <a:ext uri="{9D8B030D-6E8A-4147-A177-3AD203B41FA5}">
                      <a16:colId xmlns:a16="http://schemas.microsoft.com/office/drawing/2014/main" val="397025310"/>
                    </a:ext>
                  </a:extLst>
                </a:gridCol>
                <a:gridCol w="1395842">
                  <a:extLst>
                    <a:ext uri="{9D8B030D-6E8A-4147-A177-3AD203B41FA5}">
                      <a16:colId xmlns:a16="http://schemas.microsoft.com/office/drawing/2014/main" val="2301343084"/>
                    </a:ext>
                  </a:extLst>
                </a:gridCol>
              </a:tblGrid>
              <a:tr h="451691">
                <a:tc>
                  <a:txBody>
                    <a:bodyPr/>
                    <a:lstStyle/>
                    <a:p>
                      <a:pPr>
                        <a:lnSpc>
                          <a:spcPct val="115000"/>
                        </a:lnSpc>
                        <a:spcBef>
                          <a:spcPts val="400"/>
                        </a:spcBef>
                        <a:spcAft>
                          <a:spcPts val="400"/>
                        </a:spcAft>
                      </a:pPr>
                      <a:r>
                        <a:rPr lang="en-AU" sz="1100" b="1">
                          <a:solidFill>
                            <a:srgbClr val="C69214"/>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Learning goals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400"/>
                        </a:spcBef>
                        <a:spcAft>
                          <a:spcPts val="400"/>
                        </a:spcAft>
                      </a:pPr>
                      <a:r>
                        <a:rPr lang="en-AU" sz="1100" kern="1200" dirty="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Beginning of specialty foundation</a:t>
                      </a: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solidFill>
                      <a:srgbClr val="D9D9D9"/>
                    </a:solidFill>
                  </a:tcPr>
                </a:tc>
                <a:tc>
                  <a:txBody>
                    <a:bodyPr/>
                    <a:lstStyle/>
                    <a:p>
                      <a:pPr marL="0" algn="ctr" defTabSz="914400" rtl="0" eaLnBrk="1" latinLnBrk="0" hangingPunct="1">
                        <a:lnSpc>
                          <a:spcPct val="115000"/>
                        </a:lnSpc>
                        <a:spcBef>
                          <a:spcPts val="400"/>
                        </a:spcBef>
                        <a:spcAft>
                          <a:spcPts val="400"/>
                        </a:spcAft>
                      </a:pPr>
                      <a:r>
                        <a:rPr lang="en-AU" sz="1100" kern="1200" dirty="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foundation</a:t>
                      </a:r>
                    </a:p>
                  </a:txBody>
                  <a:tcPr marL="41167" marR="41167" marT="0" marB="0" anchor="ctr">
                    <a:lnL w="1270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consolidation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dirty="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Transition to fellowship</a:t>
                      </a:r>
                      <a:endParaRPr lang="en-AU" sz="1100" dirty="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01. Professional behaviours</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55148628"/>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02.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Team Leadership</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1</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495128965"/>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03.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Supervision and teaching</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1</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911092251"/>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04.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Quality improvement</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960569557"/>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05.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Clinical assessment, investigation and management </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21364502"/>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06.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Communication with workers, patients, communities, third parties and other stakeholders</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354817"/>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07.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Analysis and application of data</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1</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70154089"/>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08.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Occupational and environmental screening, surveillance and investigations</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1</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169166004"/>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09.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Hazard identification and risk assessment</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1</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0497696"/>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10.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Fitness for work assessment</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1</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634576924"/>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11.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Key clinical systems of occupational and environmental medicine </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1</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271574946"/>
                  </a:ext>
                </a:extLst>
              </a:tr>
              <a:tr h="215840">
                <a:tc>
                  <a:txBody>
                    <a:bodyPr/>
                    <a:lstStyle/>
                    <a:p>
                      <a:pPr>
                        <a:lnSpc>
                          <a:spcPct val="115000"/>
                        </a:lnSpc>
                        <a:spcBef>
                          <a:spcPts val="800"/>
                        </a:spcBef>
                        <a:spcAft>
                          <a:spcPts val="8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12.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Health promotion and illness prevention</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1</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557660501"/>
                  </a:ext>
                </a:extLst>
              </a:tr>
              <a:tr h="215840">
                <a:tc>
                  <a:txBody>
                    <a:bodyPr/>
                    <a:lstStyle/>
                    <a:p>
                      <a:pPr>
                        <a:lnSpc>
                          <a:spcPct val="115000"/>
                        </a:lnSpc>
                        <a:spcBef>
                          <a:spcPts val="800"/>
                        </a:spcBef>
                        <a:spcAft>
                          <a:spcPts val="8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13.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Hazard recognition, evaluation and control of risk</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1</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258961292"/>
                  </a:ext>
                </a:extLst>
              </a:tr>
              <a:tr h="215840">
                <a:tc>
                  <a:txBody>
                    <a:bodyPr/>
                    <a:lstStyle/>
                    <a:p>
                      <a:pPr>
                        <a:lnSpc>
                          <a:spcPct val="115000"/>
                        </a:lnSpc>
                        <a:spcBef>
                          <a:spcPts val="800"/>
                        </a:spcBef>
                        <a:spcAft>
                          <a:spcPts val="8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14.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Policy development and workplace relations</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1</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729989861"/>
                  </a:ext>
                </a:extLst>
              </a:tr>
              <a:tr h="215840">
                <a:tc>
                  <a:txBody>
                    <a:bodyPr/>
                    <a:lstStyle/>
                    <a:p>
                      <a:pPr>
                        <a:lnSpc>
                          <a:spcPct val="115000"/>
                        </a:lnSpc>
                        <a:spcBef>
                          <a:spcPts val="800"/>
                        </a:spcBef>
                        <a:spcAft>
                          <a:spcPts val="8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15.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Business continuity, disaster preparedness and emergency management</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1</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72547895"/>
                  </a:ext>
                </a:extLst>
              </a:tr>
              <a:tr h="215840">
                <a:tc>
                  <a:txBody>
                    <a:bodyPr/>
                    <a:lstStyle/>
                    <a:p>
                      <a:pPr>
                        <a:lnSpc>
                          <a:spcPct val="115000"/>
                        </a:lnSpc>
                        <a:spcBef>
                          <a:spcPts val="800"/>
                        </a:spcBef>
                        <a:spcAft>
                          <a:spcPts val="8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16.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Environmental issues in occupational and environmental medicine </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1</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91404284"/>
                  </a:ext>
                </a:extLst>
              </a:tr>
              <a:tr h="208571">
                <a:tc>
                  <a:txBody>
                    <a:bodyPr/>
                    <a:lstStyle/>
                    <a:p>
                      <a:pPr>
                        <a:lnSpc>
                          <a:spcPct val="115000"/>
                        </a:lnSpc>
                        <a:spcBef>
                          <a:spcPts val="800"/>
                        </a:spcBef>
                        <a:spcAft>
                          <a:spcPts val="8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17.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Occupational health and safety, and legislation</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1</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88170392"/>
                  </a:ext>
                </a:extLst>
              </a:tr>
              <a:tr h="215840">
                <a:tc>
                  <a:txBody>
                    <a:bodyPr/>
                    <a:lstStyle/>
                    <a:p>
                      <a:pPr>
                        <a:lnSpc>
                          <a:spcPct val="115000"/>
                        </a:lnSpc>
                        <a:spcBef>
                          <a:spcPts val="800"/>
                        </a:spcBef>
                        <a:spcAft>
                          <a:spcPts val="8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18.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Epidemiology and causation </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1</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407580995"/>
                  </a:ext>
                </a:extLst>
              </a:tr>
            </a:tbl>
          </a:graphicData>
        </a:graphic>
      </p:graphicFrame>
    </p:spTree>
    <p:extLst>
      <p:ext uri="{BB962C8B-B14F-4D97-AF65-F5344CB8AC3E}">
        <p14:creationId xmlns:p14="http://schemas.microsoft.com/office/powerpoint/2010/main" val="2703308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4031873"/>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Professional behaviours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6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1"/>
          </a:xfrm>
        </p:spPr>
        <p:txBody>
          <a:bodyPr>
            <a:normAutofit/>
          </a:bodyPr>
          <a:lstStyle/>
          <a:p>
            <a:r>
              <a:rPr lang="en-US" sz="3100">
                <a:solidFill>
                  <a:srgbClr val="384967"/>
                </a:solidFill>
                <a:latin typeface="Georgia" panose="02040502050405020303" pitchFamily="18" charset="0"/>
              </a:rPr>
              <a:t>Next steps for new ATs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52962"/>
            <a:ext cx="10972800" cy="4525963"/>
          </a:xfrm>
        </p:spPr>
        <p:txBody>
          <a:bodyPr vert="horz" lIns="91440" tIns="45720" rIns="91440" bIns="45720" rtlCol="0" anchor="t">
            <a:normAutofit fontScale="92500" lnSpcReduction="10000"/>
          </a:bodyPr>
          <a:lstStyle/>
          <a:p>
            <a:pPr>
              <a:buFont typeface="Wingdings" panose="05000000000000000000" pitchFamily="2" charset="2"/>
              <a:buChar char="ü"/>
            </a:pPr>
            <a:r>
              <a:rPr lang="en-US" dirty="0"/>
              <a:t>Apply for your training program before the close date </a:t>
            </a:r>
          </a:p>
          <a:p>
            <a:pPr lvl="1">
              <a:buFont typeface="Wingdings" panose="05000000000000000000" pitchFamily="2" charset="2"/>
              <a:buChar char="ü"/>
            </a:pPr>
            <a:r>
              <a:rPr lang="en-US" dirty="0"/>
              <a:t>28 February if starting at the beginning of the year. </a:t>
            </a:r>
          </a:p>
          <a:p>
            <a:pPr lvl="1">
              <a:buFont typeface="Wingdings" panose="05000000000000000000" pitchFamily="2" charset="2"/>
              <a:buChar char="ü"/>
            </a:pPr>
            <a:r>
              <a:rPr lang="en-US" dirty="0"/>
              <a:t>31 August if starting mid-year</a:t>
            </a:r>
          </a:p>
          <a:p>
            <a:pPr marL="0" indent="0">
              <a:buNone/>
            </a:pPr>
            <a:endParaRPr lang="en-US" dirty="0"/>
          </a:p>
          <a:p>
            <a:pPr>
              <a:buFont typeface="Wingdings" panose="05000000000000000000" pitchFamily="2" charset="2"/>
              <a:buChar char="ü"/>
            </a:pPr>
            <a:r>
              <a:rPr lang="en-US" dirty="0"/>
              <a:t>Review your curriculum standards and learning, teaching and assessment programs documents on the </a:t>
            </a:r>
            <a:r>
              <a:rPr lang="en-US" dirty="0">
                <a:solidFill>
                  <a:srgbClr val="CB972B"/>
                </a:solidFill>
                <a:hlinkClick r:id="rId3">
                  <a:extLst>
                    <a:ext uri="{A12FA001-AC4F-418D-AE19-62706E023703}">
                      <ahyp:hlinkClr xmlns:ahyp="http://schemas.microsoft.com/office/drawing/2018/hyperlinkcolor" val="tx"/>
                    </a:ext>
                  </a:extLst>
                </a:hlinkClick>
              </a:rPr>
              <a:t>RACP eLearning portal  </a:t>
            </a:r>
            <a:endParaRPr lang="en-US" dirty="0">
              <a:solidFill>
                <a:srgbClr val="CB972B"/>
              </a:solidFill>
            </a:endParaRPr>
          </a:p>
          <a:p>
            <a:pPr>
              <a:buFont typeface="Wingdings" panose="05000000000000000000" pitchFamily="2" charset="2"/>
              <a:buChar char="ü"/>
            </a:pPr>
            <a:endParaRPr lang="en-US" dirty="0"/>
          </a:p>
          <a:p>
            <a:pPr>
              <a:buFont typeface="Wingdings" panose="05000000000000000000" pitchFamily="2" charset="2"/>
              <a:buChar char="ü"/>
            </a:pPr>
            <a:r>
              <a:rPr lang="en-US" dirty="0"/>
              <a:t>Nominate 2 x supervisors who meet the Occupational and Environmental Medicine teaching requirements for the upcoming rotation. A list of eligible supervisors can be found on </a:t>
            </a:r>
            <a:r>
              <a:rPr lang="en-US" dirty="0" err="1">
                <a:solidFill>
                  <a:srgbClr val="CB972B"/>
                </a:solidFill>
                <a:hlinkClick r:id="rId4">
                  <a:extLst>
                    <a:ext uri="{A12FA001-AC4F-418D-AE19-62706E023703}">
                      <ahyp:hlinkClr xmlns:ahyp="http://schemas.microsoft.com/office/drawing/2018/hyperlinkcolor" val="tx"/>
                    </a:ext>
                  </a:extLst>
                </a:hlinkClick>
              </a:rPr>
              <a:t>MyRACP</a:t>
            </a:r>
            <a:endParaRPr lang="en-US" dirty="0">
              <a:solidFill>
                <a:srgbClr val="CB972B"/>
              </a:solidFill>
            </a:endParaRPr>
          </a:p>
          <a:p>
            <a:pPr>
              <a:buFont typeface="Wingdings" panose="05000000000000000000" pitchFamily="2" charset="2"/>
              <a:buChar char="ü"/>
            </a:pPr>
            <a:endParaRPr lang="en-US" dirty="0"/>
          </a:p>
          <a:p>
            <a:pPr>
              <a:buFont typeface="Wingdings" panose="05000000000000000000" pitchFamily="2" charset="2"/>
              <a:buChar char="ü"/>
            </a:pPr>
            <a:r>
              <a:rPr lang="en-US" dirty="0"/>
              <a:t>Find out what the learning opportunities at your setting might be so you can complete your rotation plan </a:t>
            </a:r>
          </a:p>
          <a:p>
            <a:endParaRPr lang="en-US" dirty="0"/>
          </a:p>
        </p:txBody>
      </p:sp>
      <p:sp>
        <p:nvSpPr>
          <p:cNvPr id="4" name="Straight Connector 3">
            <a:extLst>
              <a:ext uri="{FF2B5EF4-FFF2-40B4-BE49-F238E27FC236}">
                <a16:creationId xmlns:a16="http://schemas.microsoft.com/office/drawing/2014/main" id="{81D0B897-6B04-8151-AAB6-B39D882C5341}"/>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825612"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pic>
        <p:nvPicPr>
          <p:cNvPr id="3" name="Picture 2" descr="A qr code on a white background&#10;&#10;AI-generated content may be incorrect.">
            <a:extLst>
              <a:ext uri="{FF2B5EF4-FFF2-40B4-BE49-F238E27FC236}">
                <a16:creationId xmlns:a16="http://schemas.microsoft.com/office/drawing/2014/main" id="{5D3536D1-4771-B8F7-4720-776E994E6D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7380" y="1280581"/>
            <a:ext cx="1324884" cy="1324884"/>
          </a:xfrm>
          <a:prstGeom prst="rect">
            <a:avLst/>
          </a:prstGeom>
        </p:spPr>
      </p:pic>
      <p:pic>
        <p:nvPicPr>
          <p:cNvPr id="4" name="Picture 3" descr="A qr code with black squares&#10;&#10;AI-generated content may be incorrect.">
            <a:extLst>
              <a:ext uri="{FF2B5EF4-FFF2-40B4-BE49-F238E27FC236}">
                <a16:creationId xmlns:a16="http://schemas.microsoft.com/office/drawing/2014/main" id="{04825B3A-C9C3-906C-AF71-AD48725D0A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57380" y="2766558"/>
            <a:ext cx="1324884" cy="1324884"/>
          </a:xfrm>
          <a:prstGeom prst="rect">
            <a:avLst/>
          </a:prstGeom>
        </p:spPr>
      </p:pic>
      <p:pic>
        <p:nvPicPr>
          <p:cNvPr id="5" name="Picture 4" descr="A qr code on a white background&#10;&#10;AI-generated content may be incorrect.">
            <a:extLst>
              <a:ext uri="{FF2B5EF4-FFF2-40B4-BE49-F238E27FC236}">
                <a16:creationId xmlns:a16="http://schemas.microsoft.com/office/drawing/2014/main" id="{569202A1-F0D5-8C6D-C988-5AD57B3054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57379" y="4252535"/>
            <a:ext cx="1324885" cy="1324885"/>
          </a:xfrm>
          <a:prstGeom prst="rect">
            <a:avLst/>
          </a:prstGeom>
        </p:spPr>
      </p:pic>
    </p:spTree>
    <p:extLst>
      <p:ext uri="{BB962C8B-B14F-4D97-AF65-F5344CB8AC3E}">
        <p14:creationId xmlns:p14="http://schemas.microsoft.com/office/powerpoint/2010/main" val="3075568607"/>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226413" y="1640662"/>
            <a:ext cx="5944734" cy="2976442"/>
            <a:chOff x="114054" y="1651955"/>
            <a:chExt cx="5944734" cy="2976442"/>
          </a:xfrm>
        </p:grpSpPr>
        <p:sp>
          <p:nvSpPr>
            <p:cNvPr id="3" name="TextBox 2">
              <a:extLst>
                <a:ext uri="{FF2B5EF4-FFF2-40B4-BE49-F238E27FC236}">
                  <a16:creationId xmlns:a16="http://schemas.microsoft.com/office/drawing/2014/main" id="{64FBC17B-85ED-451A-634F-0C278104F06F}"/>
                </a:ext>
              </a:extLst>
            </p:cNvPr>
            <p:cNvSpPr txBox="1"/>
            <p:nvPr/>
          </p:nvSpPr>
          <p:spPr>
            <a:xfrm>
              <a:off x="956385" y="3858250"/>
              <a:ext cx="4960635" cy="770147"/>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Progression</a:t>
              </a:r>
              <a:r>
                <a:rPr lang="en-AU" sz="200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a:cs typeface="Times New Roman"/>
                </a:rPr>
                <a:t>Progress Review Panels</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5102403"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356427" y="1764643"/>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a:t>
              </a: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39393" y="3875044"/>
              <a:ext cx="665444" cy="665444"/>
            </a:xfrm>
            <a:prstGeom prst="rect">
              <a:avLst/>
            </a:prstGeom>
          </p:spPr>
        </p:pic>
      </p:grpSp>
    </p:spTree>
    <p:extLst>
      <p:ext uri="{BB962C8B-B14F-4D97-AF65-F5344CB8AC3E}">
        <p14:creationId xmlns:p14="http://schemas.microsoft.com/office/powerpoint/2010/main" val="259502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a:solidFill>
                  <a:srgbClr val="384967"/>
                </a:solidFill>
                <a:latin typeface="Georgia"/>
              </a:rPr>
              <a:t>The new curricula  </a:t>
            </a:r>
            <a:endParaRPr lang="en-AU" sz="3100">
              <a:solidFill>
                <a:srgbClr val="384967"/>
              </a:solidFill>
              <a:latin typeface="Georgia"/>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22717" y="1197898"/>
            <a:ext cx="5572028" cy="5295052"/>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64484" y="1359755"/>
            <a:ext cx="5288494" cy="4955203"/>
          </a:xfrm>
          <a:prstGeom prst="rect">
            <a:avLst/>
          </a:prstGeom>
          <a:noFill/>
        </p:spPr>
        <p:txBody>
          <a:bodyPr wrap="square" lIns="91440" tIns="45720" rIns="91440" bIns="45720" anchor="t">
            <a:spAutoFit/>
          </a:bodyPr>
          <a:lstStyle/>
          <a:p>
            <a:pPr algn="ctr"/>
            <a:r>
              <a:rPr lang="en-US" b="1">
                <a:solidFill>
                  <a:srgbClr val="CB972B"/>
                </a:solidFill>
              </a:rPr>
              <a:t>What's not changing  </a:t>
            </a:r>
          </a:p>
          <a:p>
            <a:endParaRPr lang="en-US" sz="1400">
              <a:cs typeface="Arial"/>
            </a:endParaRPr>
          </a:p>
          <a:p>
            <a:r>
              <a:rPr lang="en-US" sz="1400">
                <a:cs typeface="Arial"/>
              </a:rPr>
              <a:t>Trainees and supervisors will still.... </a:t>
            </a:r>
          </a:p>
          <a:p>
            <a:pPr marL="285750" indent="-285750">
              <a:buFont typeface="Arial" panose="020B0604020202020204" pitchFamily="34" charset="0"/>
              <a:buChar char="•"/>
            </a:pPr>
            <a:r>
              <a:rPr lang="en-US"/>
              <a:t>Plan learning for a rotation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Work with and observe trainees doing their job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Provide feedback to trainees on their performance and progress</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Assess trainees through rotation and at the end via a report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Contribute to the learning and understanding of the curriculum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Enter learning and assessment information onto an online platform</a:t>
            </a:r>
            <a:endParaRPr lang="en-US">
              <a:cs typeface="Arial"/>
            </a:endParaRP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66884" y="1197898"/>
            <a:ext cx="5572028" cy="5295052"/>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90931" y="1413989"/>
            <a:ext cx="5323934" cy="4862870"/>
          </a:xfrm>
          <a:prstGeom prst="rect">
            <a:avLst/>
          </a:prstGeom>
          <a:noFill/>
        </p:spPr>
        <p:txBody>
          <a:bodyPr wrap="square" lIns="91440" tIns="45720" rIns="91440" bIns="45720" rtlCol="0" anchor="t">
            <a:spAutoFit/>
          </a:bodyPr>
          <a:lstStyle/>
          <a:p>
            <a:pPr algn="ctr"/>
            <a:r>
              <a:rPr lang="en-US" b="1">
                <a:solidFill>
                  <a:srgbClr val="384967"/>
                </a:solidFill>
              </a:rPr>
              <a:t>PREP versus new curricula </a:t>
            </a:r>
          </a:p>
          <a:p>
            <a:r>
              <a:rPr lang="en-US" b="1"/>
              <a:t> </a:t>
            </a:r>
            <a:endParaRPr lang="en-US" b="1">
              <a:cs typeface="Arial"/>
            </a:endParaRPr>
          </a:p>
          <a:p>
            <a:pPr marL="285750" indent="-285750">
              <a:buFont typeface="Arial" panose="020B0604020202020204" pitchFamily="34" charset="0"/>
              <a:buChar char="•"/>
            </a:pPr>
            <a:r>
              <a:rPr lang="en-US" sz="1600" b="1">
                <a:solidFill>
                  <a:srgbClr val="384967"/>
                </a:solidFill>
              </a:rPr>
              <a:t>Be aware of the different learning goals/outcomes  </a:t>
            </a:r>
            <a:endParaRPr lang="en-US" sz="1600" b="1">
              <a:solidFill>
                <a:srgbClr val="384967"/>
              </a:solidFill>
              <a:cs typeface="Arial"/>
            </a:endParaRPr>
          </a:p>
          <a:p>
            <a:pPr marL="742950" lvl="1" indent="-285750">
              <a:buFont typeface="Arial" panose="020B0604020202020204" pitchFamily="34" charset="0"/>
              <a:buChar char="•"/>
            </a:pPr>
            <a:r>
              <a:rPr lang="en-US" sz="1600"/>
              <a:t>New curriculum learning goals </a:t>
            </a:r>
            <a:endParaRPr lang="en-US" sz="1600">
              <a:cs typeface="Arial"/>
            </a:endParaRPr>
          </a:p>
          <a:p>
            <a:pPr marL="742950" lvl="1" indent="-285750">
              <a:buFont typeface="Arial" panose="020B0604020202020204" pitchFamily="34" charset="0"/>
              <a:buChar char="•"/>
            </a:pPr>
            <a:r>
              <a:rPr lang="en-US" sz="1600"/>
              <a:t>PREP and PQC</a:t>
            </a:r>
            <a:endParaRPr lang="en-US" sz="160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a:solidFill>
                  <a:srgbClr val="384967"/>
                </a:solidFill>
                <a:ea typeface="Calibri"/>
                <a:cs typeface="Calibri"/>
              </a:rPr>
              <a:t>Use 2 online platforms</a:t>
            </a:r>
          </a:p>
          <a:p>
            <a:pPr marL="742950" lvl="1" indent="-285750">
              <a:buFont typeface="Arial" panose="020B0604020202020204" pitchFamily="34" charset="0"/>
              <a:buChar char="•"/>
            </a:pPr>
            <a:r>
              <a:rPr lang="en-US" sz="1600">
                <a:ea typeface="Calibri"/>
                <a:cs typeface="Calibri"/>
              </a:rPr>
              <a:t>PREP portal  </a:t>
            </a:r>
          </a:p>
          <a:p>
            <a:pPr marL="742950" lvl="1" indent="-285750">
              <a:buFont typeface="Arial" panose="020B0604020202020204" pitchFamily="34" charset="0"/>
              <a:buChar char="•"/>
            </a:pPr>
            <a:r>
              <a:rPr lang="en-US" sz="1600">
                <a:ea typeface="Calibri"/>
                <a:cs typeface="Calibri"/>
              </a:rPr>
              <a:t>TMP</a:t>
            </a:r>
          </a:p>
          <a:p>
            <a:pPr lvl="1"/>
            <a:r>
              <a:rPr lang="en-US" sz="1600">
                <a:ea typeface="Calibri"/>
                <a:cs typeface="Calibri"/>
              </a:rPr>
              <a:t> </a:t>
            </a:r>
          </a:p>
          <a:p>
            <a:pPr marL="285750" indent="-285750">
              <a:buFont typeface="Arial" panose="020B0604020202020204" pitchFamily="34" charset="0"/>
              <a:buChar char="•"/>
            </a:pPr>
            <a:r>
              <a:rPr lang="en-US" sz="1600" b="1">
                <a:solidFill>
                  <a:srgbClr val="384967"/>
                </a:solidFill>
                <a:ea typeface="Calibri"/>
                <a:cs typeface="Calibri"/>
              </a:rPr>
              <a:t>Use different learning and assessment tools with differences in rating scales </a:t>
            </a:r>
          </a:p>
          <a:p>
            <a:pPr marL="742950" lvl="1" indent="-285750">
              <a:buFont typeface="Arial" panose="020B0604020202020204" pitchFamily="34" charset="0"/>
              <a:buChar char="•"/>
            </a:pPr>
            <a:r>
              <a:rPr lang="en-US" sz="1600">
                <a:ea typeface="Calibri"/>
                <a:cs typeface="Calibri"/>
              </a:rPr>
              <a:t>LNA or rotation plan </a:t>
            </a:r>
          </a:p>
          <a:p>
            <a:pPr marL="742950" lvl="1" indent="-285750">
              <a:buFont typeface="Arial" panose="020B0604020202020204" pitchFamily="34" charset="0"/>
              <a:buChar char="•"/>
            </a:pPr>
            <a:r>
              <a:rPr lang="en-US" sz="1600">
                <a:ea typeface="Calibri"/>
                <a:cs typeface="Calibri"/>
              </a:rPr>
              <a:t>Mini-CEX/</a:t>
            </a:r>
            <a:r>
              <a:rPr lang="en-US" sz="1600" err="1">
                <a:ea typeface="Calibri"/>
                <a:cs typeface="Calibri"/>
              </a:rPr>
              <a:t>CbD</a:t>
            </a:r>
            <a:r>
              <a:rPr lang="en-US" sz="1600">
                <a:ea typeface="Calibri"/>
                <a:cs typeface="Calibri"/>
              </a:rPr>
              <a:t> or observation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a:ea typeface="Calibri"/>
                <a:cs typeface="Calibri"/>
              </a:rPr>
              <a:t>Progression criteria (new program only) </a:t>
            </a:r>
          </a:p>
          <a:p>
            <a:endParaRPr lang="en-AU"/>
          </a:p>
        </p:txBody>
      </p:sp>
    </p:spTree>
    <p:extLst>
      <p:ext uri="{BB962C8B-B14F-4D97-AF65-F5344CB8AC3E}">
        <p14:creationId xmlns:p14="http://schemas.microsoft.com/office/powerpoint/2010/main" val="167750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6652651" y="1912545"/>
            <a:ext cx="4728602" cy="646331"/>
          </a:xfrm>
          <a:prstGeom prst="rect">
            <a:avLst/>
          </a:prstGeom>
          <a:noFill/>
        </p:spPr>
        <p:txBody>
          <a:bodyPr wrap="none" rtlCol="0">
            <a:spAutoFit/>
          </a:bodyPr>
          <a:lstStyle/>
          <a:p>
            <a:r>
              <a:rPr lang="en-US" b="1">
                <a:solidFill>
                  <a:srgbClr val="384967"/>
                </a:solidFill>
              </a:rPr>
              <a:t>Learning, teaching and assessment</a:t>
            </a:r>
            <a:r>
              <a:rPr lang="en-AU" b="1">
                <a:solidFill>
                  <a:srgbClr val="384967"/>
                </a:solidFill>
              </a:rPr>
              <a:t> (LTA)</a:t>
            </a:r>
          </a:p>
          <a:p>
            <a:pPr algn="ctr"/>
            <a:r>
              <a:rPr lang="en-AU" b="1">
                <a:solidFill>
                  <a:srgbClr val="384967"/>
                </a:solidFill>
              </a:rPr>
              <a:t>structure</a:t>
            </a:r>
            <a:endParaRPr lang="en-US" b="1">
              <a:solidFill>
                <a:srgbClr val="384967"/>
              </a:solidFill>
            </a:endParaRPr>
          </a:p>
        </p:txBody>
      </p:sp>
      <p:pic>
        <p:nvPicPr>
          <p:cNvPr id="15" name="Picture 14">
            <a:extLst>
              <a:ext uri="{FF2B5EF4-FFF2-40B4-BE49-F238E27FC236}">
                <a16:creationId xmlns:a16="http://schemas.microsoft.com/office/drawing/2014/main" id="{2F945543-F6BC-85A7-F21F-8CCFC2B4144B}"/>
              </a:ext>
            </a:extLst>
          </p:cNvPr>
          <p:cNvPicPr>
            <a:picLocks noChangeAspect="1"/>
          </p:cNvPicPr>
          <p:nvPr/>
        </p:nvPicPr>
        <p:blipFill>
          <a:blip r:embed="rId4"/>
          <a:srcRect t="8280"/>
          <a:stretch/>
        </p:blipFill>
        <p:spPr>
          <a:xfrm>
            <a:off x="6177990" y="3066387"/>
            <a:ext cx="5264027" cy="1623918"/>
          </a:xfrm>
          <a:prstGeom prst="rect">
            <a:avLst/>
          </a:prstGeom>
        </p:spPr>
      </p:pic>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a:t>All new curricula in Advanced Training programs use the same frameworks</a:t>
            </a:r>
            <a:endParaRPr lang="en-AU"/>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spTree>
    <p:extLst>
      <p:ext uri="{BB962C8B-B14F-4D97-AF65-F5344CB8AC3E}">
        <p14:creationId xmlns:p14="http://schemas.microsoft.com/office/powerpoint/2010/main" val="29351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BA3CE5-EFC6-414F-AC46-FCCEDC8370E9}"/>
              </a:ext>
            </a:extLst>
          </p:cNvPr>
          <p:cNvSpPr/>
          <p:nvPr/>
        </p:nvSpPr>
        <p:spPr>
          <a:xfrm>
            <a:off x="502209" y="82117"/>
            <a:ext cx="11266328" cy="696126"/>
          </a:xfrm>
          <a:prstGeom prst="rect">
            <a:avLst/>
          </a:prstGeom>
          <a:solidFill>
            <a:srgbClr val="384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a:endParaRPr lang="en-AU" sz="1286">
              <a:solidFill>
                <a:prstClr val="white"/>
              </a:solidFill>
              <a:latin typeface="Calibri" panose="020F0502020204030204"/>
            </a:endParaRPr>
          </a:p>
        </p:txBody>
      </p:sp>
      <p:sp>
        <p:nvSpPr>
          <p:cNvPr id="7" name="TextBox 6">
            <a:extLst>
              <a:ext uri="{FF2B5EF4-FFF2-40B4-BE49-F238E27FC236}">
                <a16:creationId xmlns:a16="http://schemas.microsoft.com/office/drawing/2014/main" id="{15A6FFC5-1577-4ACA-A612-A20B548F3675}"/>
              </a:ext>
            </a:extLst>
          </p:cNvPr>
          <p:cNvSpPr txBox="1"/>
          <p:nvPr/>
        </p:nvSpPr>
        <p:spPr>
          <a:xfrm>
            <a:off x="5664381" y="126390"/>
            <a:ext cx="5326344" cy="619913"/>
          </a:xfrm>
          <a:prstGeom prst="rect">
            <a:avLst/>
          </a:prstGeom>
          <a:noFill/>
        </p:spPr>
        <p:txBody>
          <a:bodyPr wrap="square" rtlCol="0">
            <a:spAutoFit/>
          </a:bodyPr>
          <a:lstStyle/>
          <a:p>
            <a:pPr algn="r" defTabSz="326578"/>
            <a:r>
              <a:rPr lang="en-AU" sz="1714" dirty="0">
                <a:solidFill>
                  <a:prstClr val="white"/>
                </a:solidFill>
                <a:latin typeface="Calibri" panose="020F0502020204030204"/>
              </a:rPr>
              <a:t>Advanced Training Curricula Renewal</a:t>
            </a:r>
            <a:br>
              <a:rPr lang="en-AU" sz="1714" b="1" dirty="0">
                <a:solidFill>
                  <a:prstClr val="white"/>
                </a:solidFill>
                <a:latin typeface="Calibri" panose="020F0502020204030204"/>
              </a:rPr>
            </a:br>
            <a:r>
              <a:rPr lang="en-AU" sz="1714" b="1" dirty="0">
                <a:solidFill>
                  <a:prstClr val="white"/>
                </a:solidFill>
                <a:latin typeface="Calibri" panose="020F0502020204030204"/>
              </a:rPr>
              <a:t> </a:t>
            </a:r>
            <a:r>
              <a:rPr lang="en-AU" sz="1714" b="1" dirty="0">
                <a:solidFill>
                  <a:srgbClr val="C69214"/>
                </a:solidFill>
                <a:latin typeface="Calibri" panose="020F0502020204030204"/>
              </a:rPr>
              <a:t>Occupational and Environmental Medicine </a:t>
            </a:r>
            <a:r>
              <a:rPr lang="en-AU" sz="1714" dirty="0">
                <a:solidFill>
                  <a:prstClr val="white"/>
                </a:solidFill>
                <a:latin typeface="Calibri Light" panose="020F0302020204030204"/>
              </a:rPr>
              <a:t>At a glance</a:t>
            </a:r>
          </a:p>
        </p:txBody>
      </p:sp>
      <p:sp>
        <p:nvSpPr>
          <p:cNvPr id="80" name="TextBox 79">
            <a:extLst>
              <a:ext uri="{FF2B5EF4-FFF2-40B4-BE49-F238E27FC236}">
                <a16:creationId xmlns:a16="http://schemas.microsoft.com/office/drawing/2014/main" id="{64A7D999-8C4D-4ED0-97C6-4F69FB115ACA}"/>
              </a:ext>
            </a:extLst>
          </p:cNvPr>
          <p:cNvSpPr txBox="1"/>
          <p:nvPr/>
        </p:nvSpPr>
        <p:spPr>
          <a:xfrm>
            <a:off x="1141219" y="1127842"/>
            <a:ext cx="2679426" cy="576055"/>
          </a:xfrm>
          <a:prstGeom prst="rect">
            <a:avLst/>
          </a:prstGeom>
          <a:noFill/>
        </p:spPr>
        <p:txBody>
          <a:bodyPr wrap="square" rtlCol="0">
            <a:spAutoFit/>
          </a:bodyPr>
          <a:lstStyle/>
          <a:p>
            <a:pPr defTabSz="326578"/>
            <a:r>
              <a:rPr lang="en-AU" sz="786" dirty="0">
                <a:solidFill>
                  <a:srgbClr val="404040"/>
                </a:solidFill>
                <a:latin typeface="Arial" panose="020B0604020202020204" pitchFamily="34" charset="0"/>
                <a:ea typeface="Calibri" panose="020F0502020204030204" pitchFamily="34" charset="0"/>
                <a:cs typeface="Arial" panose="020B0604020202020204" pitchFamily="34" charset="0"/>
              </a:rPr>
              <a:t>The curriculum standards are summarised as </a:t>
            </a:r>
            <a:r>
              <a:rPr lang="en-AU" sz="786" b="1" dirty="0">
                <a:solidFill>
                  <a:srgbClr val="404040"/>
                </a:solidFill>
                <a:latin typeface="Arial" panose="020B0604020202020204" pitchFamily="34" charset="0"/>
                <a:ea typeface="Calibri" panose="020F0502020204030204" pitchFamily="34" charset="0"/>
                <a:cs typeface="Arial" panose="020B0604020202020204" pitchFamily="34" charset="0"/>
              </a:rPr>
              <a:t>learning goals. </a:t>
            </a:r>
            <a:r>
              <a:rPr lang="en-AU" sz="786" dirty="0">
                <a:solidFill>
                  <a:srgbClr val="404040"/>
                </a:solidFill>
                <a:latin typeface="Arial" panose="020B0604020202020204" pitchFamily="34" charset="0"/>
                <a:ea typeface="Calibri" panose="020F0502020204030204" pitchFamily="34" charset="0"/>
                <a:cs typeface="Arial" panose="020B0604020202020204" pitchFamily="34" charset="0"/>
              </a:rPr>
              <a:t>Learning and assessment activities are linked to the learning goals to ensure that trainees demonstrate learning across the breadth of the curriculum. </a:t>
            </a:r>
          </a:p>
        </p:txBody>
      </p:sp>
      <p:graphicFrame>
        <p:nvGraphicFramePr>
          <p:cNvPr id="46" name="Table 45">
            <a:extLst>
              <a:ext uri="{FF2B5EF4-FFF2-40B4-BE49-F238E27FC236}">
                <a16:creationId xmlns:a16="http://schemas.microsoft.com/office/drawing/2014/main" id="{8D1E6470-6FD6-48B5-82EC-B71A467DCD94}"/>
              </a:ext>
            </a:extLst>
          </p:cNvPr>
          <p:cNvGraphicFramePr>
            <a:graphicFrameLocks noGrp="1"/>
          </p:cNvGraphicFramePr>
          <p:nvPr/>
        </p:nvGraphicFramePr>
        <p:xfrm>
          <a:off x="1141219" y="4531061"/>
          <a:ext cx="2742003" cy="1313420"/>
        </p:xfrm>
        <a:graphic>
          <a:graphicData uri="http://schemas.openxmlformats.org/drawingml/2006/table">
            <a:tbl>
              <a:tblPr>
                <a:tableStyleId>{5C22544A-7EE6-4342-B048-85BDC9FD1C3A}</a:tableStyleId>
              </a:tblPr>
              <a:tblGrid>
                <a:gridCol w="914001">
                  <a:extLst>
                    <a:ext uri="{9D8B030D-6E8A-4147-A177-3AD203B41FA5}">
                      <a16:colId xmlns:a16="http://schemas.microsoft.com/office/drawing/2014/main" val="2522024153"/>
                    </a:ext>
                  </a:extLst>
                </a:gridCol>
                <a:gridCol w="914001">
                  <a:extLst>
                    <a:ext uri="{9D8B030D-6E8A-4147-A177-3AD203B41FA5}">
                      <a16:colId xmlns:a16="http://schemas.microsoft.com/office/drawing/2014/main" val="40317350"/>
                    </a:ext>
                  </a:extLst>
                </a:gridCol>
                <a:gridCol w="914001">
                  <a:extLst>
                    <a:ext uri="{9D8B030D-6E8A-4147-A177-3AD203B41FA5}">
                      <a16:colId xmlns:a16="http://schemas.microsoft.com/office/drawing/2014/main" val="3815990971"/>
                    </a:ext>
                  </a:extLst>
                </a:gridCol>
              </a:tblGrid>
              <a:tr h="192754">
                <a:tc>
                  <a:txBody>
                    <a:bodyPr/>
                    <a:lstStyle/>
                    <a:p>
                      <a:pPr marL="0" marR="0" lvl="0" indent="0" algn="ctr" defTabSz="1280160" rtl="0" eaLnBrk="1" fontAlgn="auto" latinLnBrk="0" hangingPunct="1">
                        <a:lnSpc>
                          <a:spcPct val="114000"/>
                        </a:lnSpc>
                        <a:spcBef>
                          <a:spcPts val="600"/>
                        </a:spcBef>
                        <a:spcAft>
                          <a:spcPts val="600"/>
                        </a:spcAft>
                        <a:buClrTx/>
                        <a:buSzTx/>
                        <a:buFontTx/>
                        <a:buNone/>
                        <a:tabLst/>
                        <a:defRPr/>
                      </a:pPr>
                      <a:r>
                        <a:rPr lang="en-AU" sz="800" b="1" u="none" dirty="0">
                          <a:solidFill>
                            <a:schemeClr val="accent1"/>
                          </a:solidFill>
                          <a:effectLst/>
                          <a:latin typeface="Arial" panose="020B0604020202020204" pitchFamily="34" charset="0"/>
                          <a:cs typeface="Arial" panose="020B0604020202020204" pitchFamily="34" charset="0"/>
                        </a:rPr>
                        <a:t>BE</a:t>
                      </a:r>
                    </a:p>
                  </a:txBody>
                  <a:tcPr marL="44055" marR="44055" marT="0" marB="0" anchor="ctr">
                    <a:lnL w="12700" cmpd="sng">
                      <a:noFill/>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14000"/>
                        </a:lnSpc>
                        <a:spcBef>
                          <a:spcPts val="600"/>
                        </a:spcBef>
                        <a:spcAft>
                          <a:spcPts val="600"/>
                        </a:spcAft>
                      </a:pPr>
                      <a:r>
                        <a:rPr lang="en-AU" sz="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DO</a:t>
                      </a:r>
                    </a:p>
                  </a:txBody>
                  <a:tcPr marL="44055" marR="44055"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14000"/>
                        </a:lnSpc>
                        <a:spcBef>
                          <a:spcPts val="600"/>
                        </a:spcBef>
                        <a:spcAft>
                          <a:spcPts val="600"/>
                        </a:spcAft>
                      </a:pPr>
                      <a:r>
                        <a:rPr lang="en-AU" sz="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KNOW</a:t>
                      </a:r>
                    </a:p>
                  </a:txBody>
                  <a:tcPr marL="44055" marR="44055" marT="0" marB="0" anchor="ctr">
                    <a:lnL w="3175" cap="flat" cmpd="sng" algn="ctr">
                      <a:solidFill>
                        <a:schemeClr val="accent1"/>
                      </a:solidFill>
                      <a:prstDash val="solid"/>
                      <a:round/>
                      <a:headEnd type="none" w="med" len="med"/>
                      <a:tailEnd type="none" w="med" len="med"/>
                    </a:lnL>
                    <a:lnR w="12700" cmpd="sng">
                      <a:noFill/>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889997767"/>
                  </a:ext>
                </a:extLst>
              </a:tr>
              <a:tr h="1120666">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AU" sz="800" b="1" dirty="0">
                          <a:solidFill>
                            <a:srgbClr val="384967"/>
                          </a:solidFill>
                          <a:effectLst/>
                          <a:latin typeface="Arial" panose="020B0604020202020204" pitchFamily="34" charset="0"/>
                          <a:cs typeface="Arial" panose="020B0604020202020204" pitchFamily="34" charset="0"/>
                        </a:rPr>
                        <a:t>Competencies</a:t>
                      </a:r>
                      <a:r>
                        <a:rPr lang="en-AU" sz="800" dirty="0">
                          <a:solidFill>
                            <a:schemeClr val="tx1">
                              <a:lumMod val="75000"/>
                              <a:lumOff val="25000"/>
                            </a:schemeClr>
                          </a:solidFill>
                          <a:effectLst/>
                          <a:latin typeface="Arial" panose="020B0604020202020204" pitchFamily="34" charset="0"/>
                          <a:cs typeface="Arial" panose="020B0604020202020204" pitchFamily="34" charset="0"/>
                        </a:rPr>
                        <a:t> </a:t>
                      </a:r>
                      <a:br>
                        <a:rPr lang="en-AU" sz="800" dirty="0">
                          <a:solidFill>
                            <a:schemeClr val="tx1">
                              <a:lumMod val="75000"/>
                              <a:lumOff val="25000"/>
                            </a:schemeClr>
                          </a:solidFill>
                          <a:effectLst/>
                          <a:latin typeface="Arial" panose="020B0604020202020204" pitchFamily="34" charset="0"/>
                          <a:cs typeface="Arial" panose="020B0604020202020204" pitchFamily="34" charset="0"/>
                        </a:rPr>
                      </a:br>
                      <a:r>
                        <a:rPr lang="en-AU" sz="800" dirty="0">
                          <a:solidFill>
                            <a:schemeClr val="tx1">
                              <a:lumMod val="75000"/>
                              <a:lumOff val="25000"/>
                            </a:schemeClr>
                          </a:solidFill>
                          <a:effectLst/>
                          <a:latin typeface="Arial" panose="020B0604020202020204" pitchFamily="34" charset="0"/>
                          <a:cs typeface="Arial" panose="020B0604020202020204" pitchFamily="34" charset="0"/>
                        </a:rPr>
                        <a:t>are statements of professional behaviours, values and practices</a:t>
                      </a:r>
                      <a:endParaRPr lang="en-AU" sz="800" b="0" u="none" dirty="0">
                        <a:solidFill>
                          <a:srgbClr val="C69214"/>
                        </a:solidFill>
                        <a:effectLst/>
                        <a:latin typeface="Arial" panose="020B0604020202020204" pitchFamily="34" charset="0"/>
                        <a:cs typeface="Arial" panose="020B0604020202020204" pitchFamily="34" charset="0"/>
                      </a:endParaRPr>
                    </a:p>
                  </a:txBody>
                  <a:tcPr marL="44055" marR="44055" marT="0" marB="0">
                    <a:lnL w="12700" cmpd="sng">
                      <a:noFill/>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lnSpc>
                          <a:spcPct val="100000"/>
                        </a:lnSpc>
                        <a:spcAft>
                          <a:spcPts val="0"/>
                        </a:spcAft>
                      </a:pPr>
                      <a:r>
                        <a:rPr lang="en-AU" sz="800" b="1" dirty="0">
                          <a:solidFill>
                            <a:srgbClr val="384967"/>
                          </a:solidFill>
                          <a:effectLst/>
                          <a:latin typeface="Arial" panose="020B0604020202020204" pitchFamily="34" charset="0"/>
                          <a:ea typeface="Calibri" panose="020F0502020204030204" pitchFamily="34" charset="0"/>
                          <a:cs typeface="Arial" panose="020B0604020202020204" pitchFamily="34" charset="0"/>
                        </a:rPr>
                        <a:t>Entrustable Professional Activities </a:t>
                      </a:r>
                      <a:r>
                        <a:rPr lang="en-AU" sz="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(EPAs) </a:t>
                      </a:r>
                      <a:r>
                        <a:rPr lang="en-AU" sz="8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are essential work tasks that trainees need to be able to do unsupervised by the end of training</a:t>
                      </a:r>
                    </a:p>
                  </a:txBody>
                  <a:tcPr marL="44055" marR="44055"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lnSpc>
                          <a:spcPct val="100000"/>
                        </a:lnSpc>
                        <a:spcAft>
                          <a:spcPts val="0"/>
                        </a:spcAft>
                      </a:pPr>
                      <a:r>
                        <a:rPr lang="en-AU" sz="800" b="1" dirty="0">
                          <a:solidFill>
                            <a:srgbClr val="384967"/>
                          </a:solidFill>
                          <a:effectLst/>
                          <a:latin typeface="Arial" panose="020B0604020202020204" pitchFamily="34" charset="0"/>
                          <a:ea typeface="Calibri" panose="020F0502020204030204" pitchFamily="34" charset="0"/>
                          <a:cs typeface="Arial" panose="020B0604020202020204" pitchFamily="34" charset="0"/>
                        </a:rPr>
                        <a:t>Knowledge Guides </a:t>
                      </a:r>
                      <a:r>
                        <a:rPr lang="en-AU" sz="8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provide guidance on</a:t>
                      </a:r>
                      <a:br>
                        <a:rPr lang="en-AU" sz="8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br>
                      <a:r>
                        <a:rPr lang="en-AU" sz="8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important </a:t>
                      </a:r>
                      <a:br>
                        <a:rPr lang="en-AU" sz="8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br>
                      <a:r>
                        <a:rPr lang="en-AU" sz="8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topics and concepts trainees need to know</a:t>
                      </a:r>
                    </a:p>
                  </a:txBody>
                  <a:tcPr marL="44055" marR="44055" marT="0" marB="0">
                    <a:lnL w="3175" cap="flat" cmpd="sng" algn="ctr">
                      <a:solidFill>
                        <a:schemeClr val="accent1"/>
                      </a:solidFill>
                      <a:prstDash val="solid"/>
                      <a:round/>
                      <a:headEnd type="none" w="med" len="med"/>
                      <a:tailEnd type="none" w="med" len="med"/>
                    </a:lnL>
                    <a:lnR w="12700" cmpd="sng">
                      <a:noFill/>
                    </a:lnR>
                    <a:lnT w="31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4725711"/>
                  </a:ext>
                </a:extLst>
              </a:tr>
            </a:tbl>
          </a:graphicData>
        </a:graphic>
      </p:graphicFrame>
      <p:pic>
        <p:nvPicPr>
          <p:cNvPr id="12" name="Picture 11">
            <a:extLst>
              <a:ext uri="{FF2B5EF4-FFF2-40B4-BE49-F238E27FC236}">
                <a16:creationId xmlns:a16="http://schemas.microsoft.com/office/drawing/2014/main" id="{196EA713-314D-4C1F-8FE8-FF39BBDC07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584" y="1652161"/>
            <a:ext cx="2714016" cy="2716206"/>
          </a:xfrm>
          <a:prstGeom prst="rect">
            <a:avLst/>
          </a:prstGeom>
        </p:spPr>
      </p:pic>
      <p:sp>
        <p:nvSpPr>
          <p:cNvPr id="14" name="TextBox 13">
            <a:extLst>
              <a:ext uri="{FF2B5EF4-FFF2-40B4-BE49-F238E27FC236}">
                <a16:creationId xmlns:a16="http://schemas.microsoft.com/office/drawing/2014/main" id="{B093BD13-63F8-E22A-EC96-758487BD6BDC}"/>
              </a:ext>
            </a:extLst>
          </p:cNvPr>
          <p:cNvSpPr txBox="1"/>
          <p:nvPr/>
        </p:nvSpPr>
        <p:spPr>
          <a:xfrm>
            <a:off x="4346043" y="842453"/>
            <a:ext cx="2897029" cy="718851"/>
          </a:xfrm>
          <a:prstGeom prst="rect">
            <a:avLst/>
          </a:prstGeom>
          <a:noFill/>
        </p:spPr>
        <p:txBody>
          <a:bodyPr wrap="square" rtlCol="0">
            <a:spAutoFit/>
          </a:bodyPr>
          <a:lstStyle/>
          <a:p>
            <a:pPr defTabSz="326578"/>
            <a:r>
              <a:rPr lang="en-AU" sz="1357" dirty="0">
                <a:solidFill>
                  <a:srgbClr val="C69214"/>
                </a:solidFill>
                <a:latin typeface="Arial" panose="020B0604020202020204" pitchFamily="34" charset="0"/>
                <a:cs typeface="Arial" panose="020B0604020202020204" pitchFamily="34" charset="0"/>
              </a:rPr>
              <a:t>OCCUPATIONAL AND ENVIRONMENTAL MEDICINE</a:t>
            </a:r>
          </a:p>
          <a:p>
            <a:pPr defTabSz="326578"/>
            <a:r>
              <a:rPr lang="en-AU" sz="1357" dirty="0">
                <a:solidFill>
                  <a:srgbClr val="C69214"/>
                </a:solidFill>
                <a:latin typeface="Arial" panose="020B0604020202020204" pitchFamily="34" charset="0"/>
                <a:cs typeface="Arial" panose="020B0604020202020204" pitchFamily="34" charset="0"/>
              </a:rPr>
              <a:t>LEARNING GOALS </a:t>
            </a:r>
          </a:p>
        </p:txBody>
      </p:sp>
      <p:sp>
        <p:nvSpPr>
          <p:cNvPr id="16" name="TextBox 15">
            <a:extLst>
              <a:ext uri="{FF2B5EF4-FFF2-40B4-BE49-F238E27FC236}">
                <a16:creationId xmlns:a16="http://schemas.microsoft.com/office/drawing/2014/main" id="{B14DB122-34C3-57BE-DC37-D45D688598EF}"/>
              </a:ext>
            </a:extLst>
          </p:cNvPr>
          <p:cNvSpPr txBox="1"/>
          <p:nvPr/>
        </p:nvSpPr>
        <p:spPr>
          <a:xfrm>
            <a:off x="1128584" y="828551"/>
            <a:ext cx="2554106" cy="306687"/>
          </a:xfrm>
          <a:prstGeom prst="rect">
            <a:avLst/>
          </a:prstGeom>
          <a:noFill/>
        </p:spPr>
        <p:txBody>
          <a:bodyPr wrap="square" rtlCol="0">
            <a:spAutoFit/>
          </a:bodyPr>
          <a:lstStyle/>
          <a:p>
            <a:pPr defTabSz="326578"/>
            <a:r>
              <a:rPr lang="en-AU" sz="1393" dirty="0">
                <a:solidFill>
                  <a:srgbClr val="384967"/>
                </a:solidFill>
                <a:latin typeface="Arial" panose="020B0604020202020204" pitchFamily="34" charset="0"/>
                <a:cs typeface="Arial" panose="020B0604020202020204" pitchFamily="34" charset="0"/>
              </a:rPr>
              <a:t>CURRICULUM STANDARDS</a:t>
            </a:r>
          </a:p>
        </p:txBody>
      </p:sp>
      <p:sp>
        <p:nvSpPr>
          <p:cNvPr id="17" name="TextBox 16">
            <a:extLst>
              <a:ext uri="{FF2B5EF4-FFF2-40B4-BE49-F238E27FC236}">
                <a16:creationId xmlns:a16="http://schemas.microsoft.com/office/drawing/2014/main" id="{286209A8-86F1-0D2D-2BD9-7A0836CE0BB5}"/>
              </a:ext>
            </a:extLst>
          </p:cNvPr>
          <p:cNvSpPr txBox="1"/>
          <p:nvPr/>
        </p:nvSpPr>
        <p:spPr>
          <a:xfrm>
            <a:off x="7324910" y="863077"/>
            <a:ext cx="4529811" cy="301173"/>
          </a:xfrm>
          <a:prstGeom prst="rect">
            <a:avLst/>
          </a:prstGeom>
          <a:noFill/>
        </p:spPr>
        <p:txBody>
          <a:bodyPr wrap="square" rtlCol="0">
            <a:spAutoFit/>
          </a:bodyPr>
          <a:lstStyle/>
          <a:p>
            <a:pPr defTabSz="326578"/>
            <a:r>
              <a:rPr lang="en-AU" sz="1357" dirty="0">
                <a:solidFill>
                  <a:srgbClr val="C69214"/>
                </a:solidFill>
                <a:latin typeface="Arial" panose="020B0604020202020204" pitchFamily="34" charset="0"/>
                <a:cs typeface="Arial" panose="020B0604020202020204" pitchFamily="34" charset="0"/>
              </a:rPr>
              <a:t>LEARNING, TEACHING AND ASSESSMENT*</a:t>
            </a:r>
          </a:p>
        </p:txBody>
      </p:sp>
      <p:sp>
        <p:nvSpPr>
          <p:cNvPr id="41" name="TextBox 40">
            <a:extLst>
              <a:ext uri="{FF2B5EF4-FFF2-40B4-BE49-F238E27FC236}">
                <a16:creationId xmlns:a16="http://schemas.microsoft.com/office/drawing/2014/main" id="{166BCFE4-C381-FE47-1B61-F0091D120A85}"/>
              </a:ext>
            </a:extLst>
          </p:cNvPr>
          <p:cNvSpPr txBox="1"/>
          <p:nvPr/>
        </p:nvSpPr>
        <p:spPr>
          <a:xfrm>
            <a:off x="7636724" y="1308808"/>
            <a:ext cx="3354001" cy="601703"/>
          </a:xfrm>
          <a:prstGeom prst="rect">
            <a:avLst/>
          </a:prstGeom>
          <a:solidFill>
            <a:srgbClr val="FAECCA">
              <a:alpha val="14902"/>
            </a:srgbClr>
          </a:solidFill>
        </p:spPr>
        <p:txBody>
          <a:bodyPr wrap="square" rtlCol="0">
            <a:spAutoFit/>
          </a:bodyPr>
          <a:lstStyle/>
          <a:p>
            <a:pPr marL="122467" indent="-122467" defTabSz="326578" fontAlgn="base">
              <a:spcBef>
                <a:spcPts val="143"/>
              </a:spcBef>
              <a:spcAft>
                <a:spcPts val="143"/>
              </a:spcAft>
              <a:buClr>
                <a:srgbClr val="808080"/>
              </a:buClr>
              <a:buSzPts val="1100"/>
              <a:buFont typeface="Arial" panose="020B0604020202020204" pitchFamily="34" charset="0"/>
              <a:buChar char="•"/>
            </a:pPr>
            <a:r>
              <a:rPr lang="en-US" altLang="en-US" sz="786" spc="-11" dirty="0">
                <a:solidFill>
                  <a:srgbClr val="404040"/>
                </a:solidFill>
                <a:latin typeface="Arial" panose="020B0604020202020204" pitchFamily="34" charset="0"/>
                <a:cs typeface="Arial" panose="020B0604020202020204" pitchFamily="34" charset="0"/>
              </a:rPr>
              <a:t>Entry into the program is assessed against entry attributes and criteria by the Faculty Training Committee. </a:t>
            </a:r>
          </a:p>
          <a:p>
            <a:pPr marL="122467" indent="-122467" defTabSz="326578" fontAlgn="base">
              <a:spcBef>
                <a:spcPts val="143"/>
              </a:spcBef>
              <a:spcAft>
                <a:spcPts val="143"/>
              </a:spcAft>
              <a:buClr>
                <a:srgbClr val="808080"/>
              </a:buClr>
              <a:buSzPts val="1100"/>
              <a:buFont typeface="Arial" panose="020B0604020202020204" pitchFamily="34" charset="0"/>
              <a:buChar char="•"/>
            </a:pPr>
            <a:r>
              <a:rPr lang="en-US" altLang="en-US" sz="786" dirty="0">
                <a:solidFill>
                  <a:srgbClr val="404040"/>
                </a:solidFill>
                <a:latin typeface="Arial" panose="020B0604020202020204" pitchFamily="34" charset="0"/>
                <a:ea typeface="Calibri" panose="020F0502020204030204" pitchFamily="34" charset="0"/>
                <a:cs typeface="Arial" panose="020B0604020202020204" pitchFamily="34" charset="0"/>
              </a:rPr>
              <a:t>All trainees enter into the specialty foundation phase (see LTA summary for details)</a:t>
            </a:r>
          </a:p>
        </p:txBody>
      </p:sp>
      <p:sp>
        <p:nvSpPr>
          <p:cNvPr id="42" name="TextBox 41">
            <a:extLst>
              <a:ext uri="{FF2B5EF4-FFF2-40B4-BE49-F238E27FC236}">
                <a16:creationId xmlns:a16="http://schemas.microsoft.com/office/drawing/2014/main" id="{1356CF27-0D5E-63A9-A855-288497E87992}"/>
              </a:ext>
            </a:extLst>
          </p:cNvPr>
          <p:cNvSpPr txBox="1"/>
          <p:nvPr/>
        </p:nvSpPr>
        <p:spPr>
          <a:xfrm>
            <a:off x="7488585" y="1122129"/>
            <a:ext cx="1245721" cy="219612"/>
          </a:xfrm>
          <a:prstGeom prst="rect">
            <a:avLst/>
          </a:prstGeom>
          <a:noFill/>
        </p:spPr>
        <p:txBody>
          <a:bodyPr wrap="square" rtlCol="0">
            <a:spAutoFit/>
          </a:bodyPr>
          <a:lstStyle/>
          <a:p>
            <a:pPr defTabSz="326578">
              <a:lnSpc>
                <a:spcPct val="115000"/>
              </a:lnSpc>
              <a:spcBef>
                <a:spcPts val="571"/>
              </a:spcBef>
              <a:spcAft>
                <a:spcPts val="571"/>
              </a:spcAft>
            </a:pPr>
            <a:r>
              <a:rPr lang="en-AU" sz="786" b="1" dirty="0">
                <a:solidFill>
                  <a:srgbClr val="C69214"/>
                </a:solidFill>
                <a:latin typeface="Arial" panose="020B0604020202020204" pitchFamily="34" charset="0"/>
                <a:ea typeface="Calibri" panose="020F0502020204030204" pitchFamily="34" charset="0"/>
                <a:cs typeface="Arial" panose="020B0604020202020204" pitchFamily="34" charset="0"/>
              </a:rPr>
              <a:t>ENTRY CRITERIA </a:t>
            </a:r>
          </a:p>
        </p:txBody>
      </p:sp>
      <p:sp>
        <p:nvSpPr>
          <p:cNvPr id="44" name="TextBox 43">
            <a:extLst>
              <a:ext uri="{FF2B5EF4-FFF2-40B4-BE49-F238E27FC236}">
                <a16:creationId xmlns:a16="http://schemas.microsoft.com/office/drawing/2014/main" id="{9957CCFC-2A9C-D871-57BE-5DF6583397B5}"/>
              </a:ext>
            </a:extLst>
          </p:cNvPr>
          <p:cNvSpPr txBox="1"/>
          <p:nvPr/>
        </p:nvSpPr>
        <p:spPr>
          <a:xfrm>
            <a:off x="7254988" y="2042473"/>
            <a:ext cx="3418009" cy="358688"/>
          </a:xfrm>
          <a:prstGeom prst="rect">
            <a:avLst/>
          </a:prstGeom>
          <a:noFill/>
        </p:spPr>
        <p:txBody>
          <a:bodyPr wrap="square" rtlCol="0">
            <a:spAutoFit/>
          </a:bodyPr>
          <a:lstStyle/>
          <a:p>
            <a:pPr marL="164575" indent="-164575" defTabSz="326578" fontAlgn="base">
              <a:lnSpc>
                <a:spcPct val="115000"/>
              </a:lnSpc>
              <a:spcBef>
                <a:spcPts val="214"/>
              </a:spcBef>
              <a:spcAft>
                <a:spcPts val="214"/>
              </a:spcAft>
              <a:buClr>
                <a:srgbClr val="808080"/>
              </a:buClr>
              <a:buSzPts val="1100"/>
              <a:buFont typeface="Symbol" panose="05050102010706020507" pitchFamily="18" charset="2"/>
              <a:buChar char=""/>
            </a:pPr>
            <a:r>
              <a:rPr lang="en-AU" sz="786" spc="-11" dirty="0">
                <a:solidFill>
                  <a:srgbClr val="404040"/>
                </a:solidFill>
                <a:latin typeface="Arial" panose="020B0604020202020204" pitchFamily="34" charset="0"/>
                <a:cs typeface="Arial" panose="020B0604020202020204" pitchFamily="34" charset="0"/>
              </a:rPr>
              <a:t>Minimum 36 months of relevant professional experience in accredited  settings, recommended in at least two different training settings. </a:t>
            </a:r>
          </a:p>
        </p:txBody>
      </p:sp>
      <p:sp>
        <p:nvSpPr>
          <p:cNvPr id="47" name="TextBox 46">
            <a:extLst>
              <a:ext uri="{FF2B5EF4-FFF2-40B4-BE49-F238E27FC236}">
                <a16:creationId xmlns:a16="http://schemas.microsoft.com/office/drawing/2014/main" id="{DB957E67-1BD6-B430-9746-4BAEF3A3BCB4}"/>
              </a:ext>
            </a:extLst>
          </p:cNvPr>
          <p:cNvSpPr txBox="1"/>
          <p:nvPr/>
        </p:nvSpPr>
        <p:spPr>
          <a:xfrm>
            <a:off x="7350631" y="1876463"/>
            <a:ext cx="1820368" cy="219612"/>
          </a:xfrm>
          <a:prstGeom prst="rect">
            <a:avLst/>
          </a:prstGeom>
          <a:noFill/>
        </p:spPr>
        <p:txBody>
          <a:bodyPr wrap="square" rtlCol="0">
            <a:spAutoFit/>
          </a:bodyPr>
          <a:lstStyle/>
          <a:p>
            <a:pPr defTabSz="326578">
              <a:lnSpc>
                <a:spcPct val="115000"/>
              </a:lnSpc>
              <a:spcBef>
                <a:spcPts val="571"/>
              </a:spcBef>
              <a:spcAft>
                <a:spcPts val="571"/>
              </a:spcAft>
            </a:pPr>
            <a:r>
              <a:rPr lang="en-AU" sz="786" b="1" dirty="0">
                <a:solidFill>
                  <a:srgbClr val="C69214"/>
                </a:solidFill>
                <a:latin typeface="Arial" panose="020B0604020202020204" pitchFamily="34" charset="0"/>
                <a:ea typeface="Calibri" panose="020F0502020204030204" pitchFamily="34" charset="0"/>
                <a:cs typeface="Arial" panose="020B0604020202020204" pitchFamily="34" charset="0"/>
              </a:rPr>
              <a:t>PROFESSIONAL EXPERIENCE </a:t>
            </a:r>
          </a:p>
        </p:txBody>
      </p:sp>
      <p:sp>
        <p:nvSpPr>
          <p:cNvPr id="2" name="TextBox 1">
            <a:extLst>
              <a:ext uri="{FF2B5EF4-FFF2-40B4-BE49-F238E27FC236}">
                <a16:creationId xmlns:a16="http://schemas.microsoft.com/office/drawing/2014/main" id="{3A0F688A-16F5-8078-3D0F-0EF37D77D087}"/>
              </a:ext>
            </a:extLst>
          </p:cNvPr>
          <p:cNvSpPr txBox="1"/>
          <p:nvPr/>
        </p:nvSpPr>
        <p:spPr>
          <a:xfrm>
            <a:off x="7304193" y="2612629"/>
            <a:ext cx="3354001" cy="1575881"/>
          </a:xfrm>
          <a:prstGeom prst="rect">
            <a:avLst/>
          </a:prstGeom>
          <a:solidFill>
            <a:schemeClr val="accent2">
              <a:lumMod val="20000"/>
              <a:lumOff val="80000"/>
              <a:alpha val="15000"/>
            </a:schemeClr>
          </a:solidFill>
        </p:spPr>
        <p:txBody>
          <a:bodyPr wrap="square" rtlCol="0">
            <a:spAutoFit/>
          </a:bodyPr>
          <a:lstStyle/>
          <a:p>
            <a:pPr marL="164575" indent="-164575" defTabSz="326578" fontAlgn="base">
              <a:lnSpc>
                <a:spcPct val="115000"/>
              </a:lnSpc>
              <a:spcBef>
                <a:spcPts val="143"/>
              </a:spcBef>
              <a:spcAft>
                <a:spcPts val="143"/>
              </a:spcAft>
              <a:buClr>
                <a:srgbClr val="808080"/>
              </a:buClr>
              <a:buSzPts val="1100"/>
              <a:buFont typeface="Symbol" panose="05050102010706020507" pitchFamily="18" charset="2"/>
              <a:buChar char=""/>
            </a:pPr>
            <a:r>
              <a:rPr lang="en-AU" sz="786" dirty="0">
                <a:solidFill>
                  <a:prstClr val="black">
                    <a:lumMod val="75000"/>
                    <a:lumOff val="25000"/>
                  </a:prstClr>
                </a:solidFill>
                <a:latin typeface="Arial" panose="020B0604020202020204" pitchFamily="34" charset="0"/>
                <a:ea typeface="Calibri" panose="020F0502020204030204" pitchFamily="34" charset="0"/>
                <a:cs typeface="Arial" panose="020B0604020202020204" pitchFamily="34" charset="0"/>
              </a:rPr>
              <a:t>Australian Aboriginal, Torres Strait Islander and Māori Cultural Competence and Cultural Safety resource (online)</a:t>
            </a:r>
            <a:endParaRPr lang="en-AU" sz="786" spc="-11" dirty="0">
              <a:solidFill>
                <a:srgbClr val="404040"/>
              </a:solidFill>
              <a:latin typeface="Arial" panose="020B0604020202020204" pitchFamily="34" charset="0"/>
              <a:cs typeface="Arial" panose="020B0604020202020204" pitchFamily="34" charset="0"/>
            </a:endParaRPr>
          </a:p>
          <a:p>
            <a:pPr marL="164575" indent="-164575" defTabSz="326578" fontAlgn="base">
              <a:lnSpc>
                <a:spcPct val="115000"/>
              </a:lnSpc>
              <a:spcBef>
                <a:spcPts val="143"/>
              </a:spcBef>
              <a:spcAft>
                <a:spcPts val="143"/>
              </a:spcAft>
              <a:buClr>
                <a:srgbClr val="808080"/>
              </a:buClr>
              <a:buSzPts val="1100"/>
              <a:buFont typeface="Symbol" panose="05050102010706020507" pitchFamily="18" charset="2"/>
              <a:buChar char=""/>
            </a:pPr>
            <a:r>
              <a:rPr lang="en-AU" sz="786" spc="-11" dirty="0">
                <a:solidFill>
                  <a:srgbClr val="404040"/>
                </a:solidFill>
                <a:latin typeface="Arial" panose="020B0604020202020204" pitchFamily="34" charset="0"/>
                <a:cs typeface="Arial" panose="020B0604020202020204" pitchFamily="34" charset="0"/>
              </a:rPr>
              <a:t>Advanced Training Orientation resource (online)</a:t>
            </a:r>
          </a:p>
          <a:p>
            <a:pPr marL="164575" indent="-164575" defTabSz="326578" fontAlgn="base">
              <a:lnSpc>
                <a:spcPct val="115000"/>
              </a:lnSpc>
              <a:spcBef>
                <a:spcPts val="143"/>
              </a:spcBef>
              <a:spcAft>
                <a:spcPts val="143"/>
              </a:spcAft>
              <a:buClr>
                <a:srgbClr val="808080"/>
              </a:buClr>
              <a:buSzPts val="1100"/>
              <a:buFont typeface="Symbol" panose="05050102010706020507" pitchFamily="18" charset="2"/>
              <a:buChar char=""/>
            </a:pPr>
            <a:r>
              <a:rPr lang="en-AU" sz="786" spc="-11" dirty="0">
                <a:solidFill>
                  <a:srgbClr val="404040"/>
                </a:solidFill>
                <a:latin typeface="Arial" panose="020B0604020202020204" pitchFamily="34" charset="0"/>
                <a:cs typeface="Arial" panose="020B0604020202020204" pitchFamily="34" charset="0"/>
              </a:rPr>
              <a:t>Health Policy, Systems and Advocacy resource (online)</a:t>
            </a:r>
            <a:endParaRPr lang="en-AU" sz="786" dirty="0">
              <a:solidFill>
                <a:prstClr val="black">
                  <a:lumMod val="75000"/>
                  <a:lumOff val="25000"/>
                </a:prstClr>
              </a:solidFill>
              <a:latin typeface="Arial" panose="020B0604020202020204" pitchFamily="34" charset="0"/>
              <a:ea typeface="Calibri" panose="020F0502020204030204" pitchFamily="34" charset="0"/>
              <a:cs typeface="Arial" panose="020B0604020202020204" pitchFamily="34" charset="0"/>
            </a:endParaRPr>
          </a:p>
          <a:p>
            <a:pPr marL="164575" indent="-164575" defTabSz="326578" fontAlgn="base">
              <a:lnSpc>
                <a:spcPct val="115000"/>
              </a:lnSpc>
              <a:spcBef>
                <a:spcPts val="143"/>
              </a:spcBef>
              <a:spcAft>
                <a:spcPts val="143"/>
              </a:spcAft>
              <a:buClr>
                <a:srgbClr val="808080"/>
              </a:buClr>
              <a:buSzPts val="1100"/>
              <a:buFont typeface="Symbol" panose="05050102010706020507" pitchFamily="18" charset="2"/>
              <a:buChar char=""/>
            </a:pPr>
            <a:r>
              <a:rPr lang="en-AU" sz="786" spc="-11" dirty="0">
                <a:solidFill>
                  <a:srgbClr val="404040"/>
                </a:solidFill>
                <a:latin typeface="Arial" panose="020B0604020202020204" pitchFamily="34" charset="0"/>
                <a:cs typeface="Arial" panose="020B0604020202020204" pitchFamily="34" charset="0"/>
              </a:rPr>
              <a:t>Supervisor Professional Development Program (online or face-to-face)</a:t>
            </a:r>
          </a:p>
          <a:p>
            <a:pPr marL="164575" indent="-164575" defTabSz="326578" fontAlgn="base">
              <a:lnSpc>
                <a:spcPct val="115000"/>
              </a:lnSpc>
              <a:spcBef>
                <a:spcPts val="143"/>
              </a:spcBef>
              <a:spcAft>
                <a:spcPts val="143"/>
              </a:spcAft>
              <a:buClr>
                <a:srgbClr val="808080"/>
              </a:buClr>
              <a:buSzPts val="1100"/>
              <a:buFont typeface="Symbol" panose="05050102010706020507" pitchFamily="18" charset="2"/>
              <a:buChar char=""/>
            </a:pPr>
            <a:r>
              <a:rPr lang="en-AU" sz="786" spc="-11" dirty="0">
                <a:solidFill>
                  <a:srgbClr val="404040"/>
                </a:solidFill>
                <a:latin typeface="Arial" panose="020B0604020202020204" pitchFamily="34" charset="0"/>
                <a:cs typeface="Arial" panose="020B0604020202020204" pitchFamily="34" charset="0"/>
              </a:rPr>
              <a:t>Advanced Life Support course </a:t>
            </a:r>
          </a:p>
          <a:p>
            <a:pPr marL="164575" indent="-164575" defTabSz="326578" fontAlgn="base">
              <a:lnSpc>
                <a:spcPct val="115000"/>
              </a:lnSpc>
              <a:spcBef>
                <a:spcPts val="214"/>
              </a:spcBef>
              <a:spcAft>
                <a:spcPts val="214"/>
              </a:spcAft>
              <a:buClr>
                <a:srgbClr val="808080"/>
              </a:buClr>
              <a:buSzPts val="1100"/>
              <a:buFont typeface="Symbol" panose="05050102010706020507" pitchFamily="18" charset="2"/>
              <a:buChar char=""/>
            </a:pPr>
            <a:r>
              <a:rPr lang="en-US" sz="786" spc="-11" dirty="0">
                <a:solidFill>
                  <a:srgbClr val="404040"/>
                </a:solidFill>
                <a:latin typeface="Arial" panose="020B0604020202020204" pitchFamily="34" charset="0"/>
                <a:cs typeface="Arial" panose="020B0604020202020204" pitchFamily="34" charset="0"/>
              </a:rPr>
              <a:t>3 Regional Training Meeting attendance (per six months)</a:t>
            </a:r>
          </a:p>
          <a:p>
            <a:pPr marL="164575" indent="-164575" defTabSz="326578" fontAlgn="base">
              <a:lnSpc>
                <a:spcPct val="115000"/>
              </a:lnSpc>
              <a:spcBef>
                <a:spcPts val="214"/>
              </a:spcBef>
              <a:spcAft>
                <a:spcPts val="214"/>
              </a:spcAft>
              <a:buClr>
                <a:srgbClr val="808080"/>
              </a:buClr>
              <a:buSzPts val="1100"/>
              <a:buFont typeface="Symbol" panose="05050102010706020507" pitchFamily="18" charset="2"/>
              <a:buChar char=""/>
            </a:pPr>
            <a:r>
              <a:rPr lang="en-US" sz="786" spc="-11" dirty="0">
                <a:solidFill>
                  <a:srgbClr val="404040"/>
                </a:solidFill>
                <a:latin typeface="Arial" panose="020B0604020202020204" pitchFamily="34" charset="0"/>
                <a:cs typeface="Arial" panose="020B0604020202020204" pitchFamily="34" charset="0"/>
              </a:rPr>
              <a:t>1 Regional Training Meeting presentation (per six months)</a:t>
            </a:r>
          </a:p>
          <a:p>
            <a:pPr marL="164575" indent="-164575" defTabSz="326578" fontAlgn="base">
              <a:lnSpc>
                <a:spcPct val="115000"/>
              </a:lnSpc>
              <a:spcBef>
                <a:spcPts val="214"/>
              </a:spcBef>
              <a:spcAft>
                <a:spcPts val="214"/>
              </a:spcAft>
              <a:buClr>
                <a:srgbClr val="808080"/>
              </a:buClr>
              <a:buSzPts val="1100"/>
              <a:buFont typeface="Symbol" panose="05050102010706020507" pitchFamily="18" charset="2"/>
              <a:buChar char=""/>
            </a:pPr>
            <a:r>
              <a:rPr lang="en-US" sz="786" spc="-11" dirty="0">
                <a:solidFill>
                  <a:srgbClr val="404040"/>
                </a:solidFill>
                <a:latin typeface="Arial" panose="020B0604020202020204" pitchFamily="34" charset="0"/>
                <a:cs typeface="Arial" panose="020B0604020202020204" pitchFamily="34" charset="0"/>
              </a:rPr>
              <a:t>Annual Training Meeting attendance</a:t>
            </a:r>
          </a:p>
        </p:txBody>
      </p:sp>
      <p:sp>
        <p:nvSpPr>
          <p:cNvPr id="8" name="TextBox 7">
            <a:extLst>
              <a:ext uri="{FF2B5EF4-FFF2-40B4-BE49-F238E27FC236}">
                <a16:creationId xmlns:a16="http://schemas.microsoft.com/office/drawing/2014/main" id="{E182D057-DDBA-97FC-4568-017C59440D2B}"/>
              </a:ext>
            </a:extLst>
          </p:cNvPr>
          <p:cNvSpPr txBox="1"/>
          <p:nvPr/>
        </p:nvSpPr>
        <p:spPr>
          <a:xfrm>
            <a:off x="7350630" y="2467923"/>
            <a:ext cx="1820368" cy="219612"/>
          </a:xfrm>
          <a:prstGeom prst="rect">
            <a:avLst/>
          </a:prstGeom>
          <a:noFill/>
        </p:spPr>
        <p:txBody>
          <a:bodyPr wrap="square" rtlCol="0">
            <a:spAutoFit/>
          </a:bodyPr>
          <a:lstStyle/>
          <a:p>
            <a:pPr defTabSz="326578">
              <a:lnSpc>
                <a:spcPct val="115000"/>
              </a:lnSpc>
              <a:spcBef>
                <a:spcPts val="571"/>
              </a:spcBef>
              <a:spcAft>
                <a:spcPts val="571"/>
              </a:spcAft>
            </a:pPr>
            <a:r>
              <a:rPr lang="en-AU" sz="786" b="1" dirty="0">
                <a:solidFill>
                  <a:srgbClr val="C69214"/>
                </a:solidFill>
                <a:latin typeface="Arial" panose="020B0604020202020204" pitchFamily="34" charset="0"/>
                <a:ea typeface="Calibri" panose="020F0502020204030204" pitchFamily="34" charset="0"/>
                <a:cs typeface="Arial" panose="020B0604020202020204" pitchFamily="34" charset="0"/>
              </a:rPr>
              <a:t>LEARNING PROGRAM</a:t>
            </a:r>
          </a:p>
        </p:txBody>
      </p:sp>
      <p:sp>
        <p:nvSpPr>
          <p:cNvPr id="9" name="TextBox 8">
            <a:extLst>
              <a:ext uri="{FF2B5EF4-FFF2-40B4-BE49-F238E27FC236}">
                <a16:creationId xmlns:a16="http://schemas.microsoft.com/office/drawing/2014/main" id="{D74D387F-4C55-A518-80C6-42CEE852C9D5}"/>
              </a:ext>
            </a:extLst>
          </p:cNvPr>
          <p:cNvSpPr txBox="1"/>
          <p:nvPr/>
        </p:nvSpPr>
        <p:spPr>
          <a:xfrm>
            <a:off x="7350630" y="5325529"/>
            <a:ext cx="3308462" cy="1500924"/>
          </a:xfrm>
          <a:prstGeom prst="rect">
            <a:avLst/>
          </a:prstGeom>
          <a:noFill/>
        </p:spPr>
        <p:txBody>
          <a:bodyPr wrap="square" rtlCol="0">
            <a:spAutoFit/>
          </a:bodyPr>
          <a:lstStyle/>
          <a:p>
            <a:pPr marL="122467" indent="-122467" defTabSz="326578" fontAlgn="base">
              <a:lnSpc>
                <a:spcPct val="115000"/>
              </a:lnSpc>
              <a:spcBef>
                <a:spcPts val="214"/>
              </a:spcBef>
              <a:spcAft>
                <a:spcPts val="214"/>
              </a:spcAft>
              <a:buClr>
                <a:srgbClr val="808080"/>
              </a:buClr>
              <a:buSzPts val="1100"/>
              <a:buFont typeface="Arial" panose="020B0604020202020204" pitchFamily="34" charset="0"/>
              <a:buChar char="•"/>
            </a:pPr>
            <a:r>
              <a:rPr lang="en-AU" sz="786" b="1" dirty="0">
                <a:solidFill>
                  <a:prstClr val="black">
                    <a:lumMod val="75000"/>
                    <a:lumOff val="25000"/>
                  </a:prstClr>
                </a:solidFill>
                <a:latin typeface="Arial" panose="020B0604020202020204" pitchFamily="34" charset="0"/>
                <a:ea typeface="Calibri" panose="020F0502020204030204" pitchFamily="34" charset="0"/>
                <a:cs typeface="Arial" panose="020B0604020202020204" pitchFamily="34" charset="0"/>
              </a:rPr>
              <a:t>1</a:t>
            </a:r>
            <a:r>
              <a:rPr lang="en-AU" sz="786" dirty="0">
                <a:solidFill>
                  <a:prstClr val="black">
                    <a:lumMod val="75000"/>
                    <a:lumOff val="25000"/>
                  </a:prstClr>
                </a:solidFill>
                <a:latin typeface="Arial" panose="020B0604020202020204" pitchFamily="34" charset="0"/>
                <a:ea typeface="Calibri" panose="020F0502020204030204" pitchFamily="34" charset="0"/>
                <a:cs typeface="Arial" panose="020B0604020202020204" pitchFamily="34" charset="0"/>
              </a:rPr>
              <a:t> </a:t>
            </a:r>
            <a:r>
              <a:rPr lang="en-AU" sz="786" spc="-11" dirty="0">
                <a:solidFill>
                  <a:srgbClr val="404040"/>
                </a:solidFill>
                <a:latin typeface="Arial" panose="020B0604020202020204" pitchFamily="34" charset="0"/>
                <a:cs typeface="Arial" panose="020B0604020202020204" pitchFamily="34" charset="0"/>
              </a:rPr>
              <a:t>Learning plan (per phase)</a:t>
            </a:r>
          </a:p>
          <a:p>
            <a:pPr marL="122467" indent="-122467" defTabSz="326578" fontAlgn="base">
              <a:lnSpc>
                <a:spcPct val="115000"/>
              </a:lnSpc>
              <a:spcBef>
                <a:spcPts val="214"/>
              </a:spcBef>
              <a:spcAft>
                <a:spcPts val="214"/>
              </a:spcAft>
              <a:buClr>
                <a:srgbClr val="808080"/>
              </a:buClr>
              <a:buSzPct val="100000"/>
              <a:buFont typeface="Arial" panose="020B0604020202020204" pitchFamily="34" charset="0"/>
              <a:buChar char="•"/>
            </a:pPr>
            <a:r>
              <a:rPr lang="en-AU" sz="786" b="1" spc="-11" dirty="0">
                <a:solidFill>
                  <a:srgbClr val="404040"/>
                </a:solidFill>
                <a:latin typeface="Arial" panose="020B0604020202020204" pitchFamily="34" charset="0"/>
                <a:cs typeface="Arial" panose="020B0604020202020204" pitchFamily="34" charset="0"/>
              </a:rPr>
              <a:t>12</a:t>
            </a:r>
            <a:r>
              <a:rPr lang="en-AU" sz="786" spc="-11" dirty="0">
                <a:solidFill>
                  <a:srgbClr val="404040"/>
                </a:solidFill>
                <a:latin typeface="Arial" panose="020B0604020202020204" pitchFamily="34" charset="0"/>
                <a:cs typeface="Arial" panose="020B0604020202020204" pitchFamily="34" charset="0"/>
              </a:rPr>
              <a:t> Learning Captures, on the range of learning goals (per year)</a:t>
            </a:r>
          </a:p>
          <a:p>
            <a:pPr marL="122467" indent="-122467" defTabSz="326578" fontAlgn="base">
              <a:lnSpc>
                <a:spcPct val="115000"/>
              </a:lnSpc>
              <a:spcBef>
                <a:spcPts val="214"/>
              </a:spcBef>
              <a:spcAft>
                <a:spcPts val="214"/>
              </a:spcAft>
              <a:buClr>
                <a:srgbClr val="808080"/>
              </a:buClr>
              <a:buSzPts val="1100"/>
              <a:buFont typeface="Arial" panose="020B0604020202020204" pitchFamily="34" charset="0"/>
              <a:buChar char="•"/>
            </a:pPr>
            <a:r>
              <a:rPr lang="en-AU" sz="786" b="1" spc="-11" dirty="0">
                <a:solidFill>
                  <a:srgbClr val="404040"/>
                </a:solidFill>
                <a:latin typeface="Arial" panose="020B0604020202020204" pitchFamily="34" charset="0"/>
                <a:cs typeface="Arial" panose="020B0604020202020204" pitchFamily="34" charset="0"/>
              </a:rPr>
              <a:t>12 </a:t>
            </a:r>
            <a:r>
              <a:rPr lang="en-AU" sz="786" spc="-11" dirty="0">
                <a:solidFill>
                  <a:srgbClr val="404040"/>
                </a:solidFill>
                <a:latin typeface="Arial" panose="020B0604020202020204" pitchFamily="34" charset="0"/>
                <a:cs typeface="Arial" panose="020B0604020202020204" pitchFamily="34" charset="0"/>
              </a:rPr>
              <a:t>Observation Captures, on the range of learning goals (per year)</a:t>
            </a:r>
          </a:p>
          <a:p>
            <a:pPr marL="122467" indent="-122467" defTabSz="326578" fontAlgn="base">
              <a:lnSpc>
                <a:spcPct val="115000"/>
              </a:lnSpc>
              <a:spcBef>
                <a:spcPts val="214"/>
              </a:spcBef>
              <a:spcAft>
                <a:spcPts val="214"/>
              </a:spcAft>
              <a:buClr>
                <a:srgbClr val="808080"/>
              </a:buClr>
              <a:buSzPts val="1100"/>
              <a:buFont typeface="Arial" panose="020B0604020202020204" pitchFamily="34" charset="0"/>
              <a:buChar char="•"/>
            </a:pPr>
            <a:r>
              <a:rPr lang="en-AU" sz="786" b="1" spc="-11" dirty="0">
                <a:solidFill>
                  <a:srgbClr val="404040"/>
                </a:solidFill>
                <a:latin typeface="Arial" panose="020B0604020202020204" pitchFamily="34" charset="0"/>
                <a:cs typeface="Arial" panose="020B0604020202020204" pitchFamily="34" charset="0"/>
              </a:rPr>
              <a:t>4 </a:t>
            </a:r>
            <a:r>
              <a:rPr lang="en-AU" sz="786" spc="-11" dirty="0">
                <a:solidFill>
                  <a:srgbClr val="404040"/>
                </a:solidFill>
                <a:latin typeface="Arial" panose="020B0604020202020204" pitchFamily="34" charset="0"/>
                <a:cs typeface="Arial" panose="020B0604020202020204" pitchFamily="34" charset="0"/>
              </a:rPr>
              <a:t>Progress reports (per phase)</a:t>
            </a:r>
          </a:p>
          <a:p>
            <a:pPr marL="122467" indent="-122467" defTabSz="326578" fontAlgn="base">
              <a:lnSpc>
                <a:spcPct val="115000"/>
              </a:lnSpc>
              <a:spcBef>
                <a:spcPts val="214"/>
              </a:spcBef>
              <a:spcAft>
                <a:spcPts val="214"/>
              </a:spcAft>
              <a:buClr>
                <a:srgbClr val="808080"/>
              </a:buClr>
              <a:buSzPts val="1100"/>
              <a:buFont typeface="Arial" panose="020B0604020202020204" pitchFamily="34" charset="0"/>
              <a:buChar char="•"/>
            </a:pPr>
            <a:r>
              <a:rPr lang="en-AU" sz="786" b="1" spc="-11" dirty="0">
                <a:solidFill>
                  <a:srgbClr val="404040"/>
                </a:solidFill>
                <a:latin typeface="Arial" panose="020B0604020202020204" pitchFamily="34" charset="0"/>
                <a:cs typeface="Arial" panose="020B0604020202020204" pitchFamily="34" charset="0"/>
              </a:rPr>
              <a:t>1 </a:t>
            </a:r>
            <a:r>
              <a:rPr lang="en-AU" sz="786" spc="-11" dirty="0">
                <a:solidFill>
                  <a:srgbClr val="404040"/>
                </a:solidFill>
                <a:latin typeface="Arial" panose="020B0604020202020204" pitchFamily="34" charset="0"/>
                <a:cs typeface="Arial" panose="020B0604020202020204" pitchFamily="34" charset="0"/>
              </a:rPr>
              <a:t>Research project (during </a:t>
            </a:r>
            <a:r>
              <a:rPr lang="en-AU" sz="786" dirty="0">
                <a:solidFill>
                  <a:prstClr val="black">
                    <a:lumMod val="75000"/>
                    <a:lumOff val="25000"/>
                  </a:prstClr>
                </a:solidFill>
                <a:latin typeface="Arial" panose="020B0604020202020204" pitchFamily="34" charset="0"/>
                <a:ea typeface="Calibri" panose="020F0502020204030204" pitchFamily="34" charset="0"/>
                <a:cs typeface="Arial" panose="020B0604020202020204" pitchFamily="34" charset="0"/>
              </a:rPr>
              <a:t>course of training)</a:t>
            </a:r>
          </a:p>
          <a:p>
            <a:pPr marL="122467" indent="-122467" defTabSz="326578" fontAlgn="base">
              <a:lnSpc>
                <a:spcPct val="115000"/>
              </a:lnSpc>
              <a:spcBef>
                <a:spcPts val="214"/>
              </a:spcBef>
              <a:spcAft>
                <a:spcPts val="214"/>
              </a:spcAft>
              <a:buClr>
                <a:srgbClr val="808080"/>
              </a:buClr>
              <a:buSzPts val="1100"/>
              <a:buFont typeface="Arial" panose="020B0604020202020204" pitchFamily="34" charset="0"/>
              <a:buChar char="•"/>
            </a:pPr>
            <a:r>
              <a:rPr lang="en-US" sz="786" b="1" spc="-11" dirty="0">
                <a:solidFill>
                  <a:srgbClr val="404040"/>
                </a:solidFill>
                <a:latin typeface="Arial" panose="020B0604020202020204" pitchFamily="34" charset="0"/>
                <a:cs typeface="Arial" panose="020B0604020202020204" pitchFamily="34" charset="0"/>
              </a:rPr>
              <a:t>1</a:t>
            </a:r>
            <a:r>
              <a:rPr lang="en-US" sz="786" spc="-11" dirty="0">
                <a:solidFill>
                  <a:srgbClr val="404040"/>
                </a:solidFill>
                <a:latin typeface="Arial" panose="020B0604020202020204" pitchFamily="34" charset="0"/>
                <a:cs typeface="Arial" panose="020B0604020202020204" pitchFamily="34" charset="0"/>
              </a:rPr>
              <a:t> Ramazzini Presentation</a:t>
            </a:r>
            <a:endParaRPr lang="en-AU" sz="786" dirty="0">
              <a:solidFill>
                <a:prstClr val="black">
                  <a:lumMod val="75000"/>
                  <a:lumOff val="25000"/>
                </a:prstClr>
              </a:solidFill>
              <a:latin typeface="Arial" panose="020B0604020202020204" pitchFamily="34" charset="0"/>
              <a:ea typeface="Calibri" panose="020F0502020204030204" pitchFamily="34" charset="0"/>
              <a:cs typeface="Arial" panose="020B0604020202020204" pitchFamily="34" charset="0"/>
            </a:endParaRPr>
          </a:p>
          <a:p>
            <a:pPr marL="122467" indent="-122467" defTabSz="326578" fontAlgn="base">
              <a:lnSpc>
                <a:spcPct val="115000"/>
              </a:lnSpc>
              <a:spcBef>
                <a:spcPts val="214"/>
              </a:spcBef>
              <a:spcAft>
                <a:spcPts val="214"/>
              </a:spcAft>
              <a:buClr>
                <a:srgbClr val="808080"/>
              </a:buClr>
              <a:buSzPts val="1100"/>
              <a:buFont typeface="Arial" panose="020B0604020202020204" pitchFamily="34" charset="0"/>
              <a:buChar char="•"/>
            </a:pPr>
            <a:r>
              <a:rPr lang="en-US" sz="786" dirty="0">
                <a:solidFill>
                  <a:prstClr val="black">
                    <a:lumMod val="75000"/>
                    <a:lumOff val="25000"/>
                  </a:prstClr>
                </a:solidFill>
                <a:latin typeface="Arial" panose="020B0604020202020204" pitchFamily="34" charset="0"/>
                <a:ea typeface="Calibri" panose="020F0502020204030204" pitchFamily="34" charset="0"/>
                <a:cs typeface="Arial" panose="020B0604020202020204" pitchFamily="34" charset="0"/>
              </a:rPr>
              <a:t>AFOEM consolidation Written Examination and Practical Examination</a:t>
            </a:r>
            <a:endParaRPr lang="en-AU" sz="786" b="1" dirty="0">
              <a:solidFill>
                <a:prstClr val="black">
                  <a:lumMod val="75000"/>
                  <a:lumOff val="25000"/>
                </a:prstClr>
              </a:solidFill>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4845B7E-7D0D-61E8-F10F-F9BFE5E8068E}"/>
              </a:ext>
            </a:extLst>
          </p:cNvPr>
          <p:cNvSpPr txBox="1"/>
          <p:nvPr/>
        </p:nvSpPr>
        <p:spPr>
          <a:xfrm>
            <a:off x="7350630" y="5096368"/>
            <a:ext cx="1820368" cy="219612"/>
          </a:xfrm>
          <a:prstGeom prst="rect">
            <a:avLst/>
          </a:prstGeom>
          <a:noFill/>
        </p:spPr>
        <p:txBody>
          <a:bodyPr wrap="square" rtlCol="0">
            <a:spAutoFit/>
          </a:bodyPr>
          <a:lstStyle/>
          <a:p>
            <a:pPr defTabSz="326578">
              <a:lnSpc>
                <a:spcPct val="115000"/>
              </a:lnSpc>
              <a:spcBef>
                <a:spcPts val="571"/>
              </a:spcBef>
              <a:spcAft>
                <a:spcPts val="571"/>
              </a:spcAft>
            </a:pPr>
            <a:r>
              <a:rPr lang="en-AU" sz="786" b="1" dirty="0">
                <a:solidFill>
                  <a:srgbClr val="C69214"/>
                </a:solidFill>
                <a:latin typeface="Arial" panose="020B0604020202020204" pitchFamily="34" charset="0"/>
                <a:ea typeface="Calibri" panose="020F0502020204030204" pitchFamily="34" charset="0"/>
                <a:cs typeface="Arial" panose="020B0604020202020204" pitchFamily="34" charset="0"/>
              </a:rPr>
              <a:t>ASSESSMENT PROGRAM</a:t>
            </a:r>
          </a:p>
        </p:txBody>
      </p:sp>
      <p:pic>
        <p:nvPicPr>
          <p:cNvPr id="5" name="Picture 4" descr="Text&#10;&#10;Description automatically generated with low confidence">
            <a:extLst>
              <a:ext uri="{FF2B5EF4-FFF2-40B4-BE49-F238E27FC236}">
                <a16:creationId xmlns:a16="http://schemas.microsoft.com/office/drawing/2014/main" id="{E58D47C4-F15D-2F4D-86D1-C3AF6168D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719" y="257528"/>
            <a:ext cx="1506974" cy="421398"/>
          </a:xfrm>
          <a:prstGeom prst="rect">
            <a:avLst/>
          </a:prstGeom>
        </p:spPr>
      </p:pic>
      <p:sp>
        <p:nvSpPr>
          <p:cNvPr id="3" name="TextBox 2">
            <a:extLst>
              <a:ext uri="{FF2B5EF4-FFF2-40B4-BE49-F238E27FC236}">
                <a16:creationId xmlns:a16="http://schemas.microsoft.com/office/drawing/2014/main" id="{760D03CA-1676-01F4-E50B-73E89E01BA77}"/>
              </a:ext>
            </a:extLst>
          </p:cNvPr>
          <p:cNvSpPr txBox="1"/>
          <p:nvPr/>
        </p:nvSpPr>
        <p:spPr>
          <a:xfrm>
            <a:off x="7356192" y="4414151"/>
            <a:ext cx="3165148" cy="739433"/>
          </a:xfrm>
          <a:prstGeom prst="rect">
            <a:avLst/>
          </a:prstGeom>
          <a:solidFill>
            <a:schemeClr val="accent2">
              <a:lumMod val="20000"/>
              <a:lumOff val="80000"/>
              <a:alpha val="15000"/>
            </a:schemeClr>
          </a:solidFill>
        </p:spPr>
        <p:txBody>
          <a:bodyPr wrap="square" rtlCol="0">
            <a:spAutoFit/>
          </a:bodyPr>
          <a:lstStyle/>
          <a:p>
            <a:pPr marL="164575" indent="-164575" defTabSz="326578" fontAlgn="base">
              <a:lnSpc>
                <a:spcPct val="115000"/>
              </a:lnSpc>
              <a:spcBef>
                <a:spcPts val="214"/>
              </a:spcBef>
              <a:spcAft>
                <a:spcPts val="214"/>
              </a:spcAft>
              <a:buClr>
                <a:srgbClr val="808080"/>
              </a:buClr>
              <a:buSzPts val="1100"/>
              <a:buFont typeface="Symbol" panose="05050102010706020507" pitchFamily="18" charset="2"/>
              <a:buChar char=""/>
            </a:pPr>
            <a:r>
              <a:rPr lang="en-US" sz="786" spc="-11" dirty="0">
                <a:solidFill>
                  <a:srgbClr val="404040"/>
                </a:solidFill>
                <a:latin typeface="Arial" panose="020B0604020202020204" pitchFamily="34" charset="0"/>
                <a:cs typeface="Arial" panose="020B0604020202020204" pitchFamily="34" charset="0"/>
              </a:rPr>
              <a:t>1 Rotation Supervisor who is a Fellow of the AFOEM.</a:t>
            </a:r>
          </a:p>
          <a:p>
            <a:pPr marL="164575" indent="-164575" defTabSz="326578" fontAlgn="base">
              <a:lnSpc>
                <a:spcPct val="115000"/>
              </a:lnSpc>
              <a:spcBef>
                <a:spcPts val="214"/>
              </a:spcBef>
              <a:spcAft>
                <a:spcPts val="214"/>
              </a:spcAft>
              <a:buClr>
                <a:srgbClr val="808080"/>
              </a:buClr>
              <a:buSzPts val="1100"/>
              <a:buFont typeface="Symbol" panose="05050102010706020507" pitchFamily="18" charset="2"/>
              <a:buChar char=""/>
            </a:pPr>
            <a:r>
              <a:rPr lang="en-US" sz="786" spc="-11" dirty="0">
                <a:solidFill>
                  <a:srgbClr val="404040"/>
                </a:solidFill>
                <a:latin typeface="Arial" panose="020B0604020202020204" pitchFamily="34" charset="0"/>
                <a:cs typeface="Arial" panose="020B0604020202020204" pitchFamily="34" charset="0"/>
              </a:rPr>
              <a:t>1 Research Project Supervisor (may be the Education Supervisor)</a:t>
            </a:r>
          </a:p>
          <a:p>
            <a:pPr marL="164575" indent="-164575" defTabSz="326578" fontAlgn="base">
              <a:lnSpc>
                <a:spcPct val="115000"/>
              </a:lnSpc>
              <a:spcBef>
                <a:spcPts val="214"/>
              </a:spcBef>
              <a:spcAft>
                <a:spcPts val="214"/>
              </a:spcAft>
              <a:buClr>
                <a:srgbClr val="808080"/>
              </a:buClr>
              <a:buSzPts val="1100"/>
              <a:buFont typeface="Symbol" panose="05050102010706020507" pitchFamily="18" charset="2"/>
              <a:buChar char=""/>
            </a:pPr>
            <a:r>
              <a:rPr lang="en-US" sz="786" spc="-11" dirty="0">
                <a:solidFill>
                  <a:srgbClr val="404040"/>
                </a:solidFill>
                <a:latin typeface="Arial" panose="020B0604020202020204" pitchFamily="34" charset="0"/>
                <a:cs typeface="Arial" panose="020B0604020202020204" pitchFamily="34" charset="0"/>
              </a:rPr>
              <a:t>1 Regional Training Program Director</a:t>
            </a:r>
          </a:p>
        </p:txBody>
      </p:sp>
      <p:sp>
        <p:nvSpPr>
          <p:cNvPr id="6" name="TextBox 5">
            <a:extLst>
              <a:ext uri="{FF2B5EF4-FFF2-40B4-BE49-F238E27FC236}">
                <a16:creationId xmlns:a16="http://schemas.microsoft.com/office/drawing/2014/main" id="{DA3251CD-40D6-FD0F-EB0E-37CC2E65210D}"/>
              </a:ext>
            </a:extLst>
          </p:cNvPr>
          <p:cNvSpPr txBox="1"/>
          <p:nvPr/>
        </p:nvSpPr>
        <p:spPr>
          <a:xfrm>
            <a:off x="7351321" y="4238819"/>
            <a:ext cx="1820368" cy="219612"/>
          </a:xfrm>
          <a:prstGeom prst="rect">
            <a:avLst/>
          </a:prstGeom>
          <a:noFill/>
        </p:spPr>
        <p:txBody>
          <a:bodyPr wrap="square" rtlCol="0">
            <a:spAutoFit/>
          </a:bodyPr>
          <a:lstStyle/>
          <a:p>
            <a:pPr defTabSz="326578">
              <a:lnSpc>
                <a:spcPct val="115000"/>
              </a:lnSpc>
              <a:spcBef>
                <a:spcPts val="571"/>
              </a:spcBef>
              <a:spcAft>
                <a:spcPts val="571"/>
              </a:spcAft>
            </a:pPr>
            <a:r>
              <a:rPr lang="en-AU" sz="786" b="1" dirty="0">
                <a:solidFill>
                  <a:srgbClr val="C69214"/>
                </a:solidFill>
                <a:latin typeface="Arial" panose="020B0604020202020204" pitchFamily="34" charset="0"/>
                <a:ea typeface="Calibri" panose="020F0502020204030204" pitchFamily="34" charset="0"/>
                <a:cs typeface="Arial" panose="020B0604020202020204" pitchFamily="34" charset="0"/>
              </a:rPr>
              <a:t>TEACHING PROGRAM</a:t>
            </a:r>
          </a:p>
        </p:txBody>
      </p:sp>
      <p:sp>
        <p:nvSpPr>
          <p:cNvPr id="24" name="TextBox 23">
            <a:extLst>
              <a:ext uri="{FF2B5EF4-FFF2-40B4-BE49-F238E27FC236}">
                <a16:creationId xmlns:a16="http://schemas.microsoft.com/office/drawing/2014/main" id="{3EB7DE67-9E2C-F93C-B7B3-EC5B7B74BE44}"/>
              </a:ext>
            </a:extLst>
          </p:cNvPr>
          <p:cNvSpPr txBox="1"/>
          <p:nvPr/>
        </p:nvSpPr>
        <p:spPr>
          <a:xfrm>
            <a:off x="987140" y="5830463"/>
            <a:ext cx="2737053" cy="334194"/>
          </a:xfrm>
          <a:prstGeom prst="rect">
            <a:avLst/>
          </a:prstGeom>
          <a:noFill/>
        </p:spPr>
        <p:txBody>
          <a:bodyPr wrap="square" rtlCol="0">
            <a:spAutoFit/>
          </a:bodyPr>
          <a:lstStyle/>
          <a:p>
            <a:pPr defTabSz="326578"/>
            <a:r>
              <a:rPr lang="en-AU" sz="786" dirty="0">
                <a:solidFill>
                  <a:srgbClr val="404040"/>
                </a:solidFill>
                <a:latin typeface="Arial" panose="020B0604020202020204" pitchFamily="34" charset="0"/>
                <a:ea typeface="Calibri" panose="020F0502020204030204" pitchFamily="34" charset="0"/>
                <a:cs typeface="Arial" panose="020B0604020202020204" pitchFamily="34" charset="0"/>
              </a:rPr>
              <a:t>The learning goals articulate what trainees need to </a:t>
            </a:r>
            <a:r>
              <a:rPr lang="en-AU" sz="786" b="1" dirty="0">
                <a:solidFill>
                  <a:srgbClr val="404040"/>
                </a:solidFill>
                <a:latin typeface="Arial" panose="020B0604020202020204" pitchFamily="34" charset="0"/>
                <a:ea typeface="Calibri" panose="020F0502020204030204" pitchFamily="34" charset="0"/>
                <a:cs typeface="Arial" panose="020B0604020202020204" pitchFamily="34" charset="0"/>
              </a:rPr>
              <a:t>be</a:t>
            </a:r>
            <a:r>
              <a:rPr lang="en-AU" sz="786" dirty="0">
                <a:solidFill>
                  <a:srgbClr val="404040"/>
                </a:solidFill>
                <a:latin typeface="Arial" panose="020B0604020202020204" pitchFamily="34" charset="0"/>
                <a:ea typeface="Calibri" panose="020F0502020204030204" pitchFamily="34" charset="0"/>
                <a:cs typeface="Arial" panose="020B0604020202020204" pitchFamily="34" charset="0"/>
              </a:rPr>
              <a:t>, </a:t>
            </a:r>
            <a:br>
              <a:rPr lang="en-AU" sz="786" dirty="0">
                <a:solidFill>
                  <a:srgbClr val="404040"/>
                </a:solidFill>
                <a:latin typeface="Arial" panose="020B0604020202020204" pitchFamily="34" charset="0"/>
                <a:ea typeface="Calibri" panose="020F0502020204030204" pitchFamily="34" charset="0"/>
                <a:cs typeface="Arial" panose="020B0604020202020204" pitchFamily="34" charset="0"/>
              </a:rPr>
            </a:br>
            <a:r>
              <a:rPr lang="en-AU" sz="786" b="1" dirty="0">
                <a:solidFill>
                  <a:srgbClr val="404040"/>
                </a:solidFill>
                <a:latin typeface="Arial" panose="020B0604020202020204" pitchFamily="34" charset="0"/>
                <a:ea typeface="Calibri" panose="020F0502020204030204" pitchFamily="34" charset="0"/>
                <a:cs typeface="Arial" panose="020B0604020202020204" pitchFamily="34" charset="0"/>
              </a:rPr>
              <a:t>do</a:t>
            </a:r>
            <a:r>
              <a:rPr lang="en-AU" sz="786" dirty="0">
                <a:solidFill>
                  <a:srgbClr val="404040"/>
                </a:solidFill>
                <a:latin typeface="Arial" panose="020B0604020202020204" pitchFamily="34" charset="0"/>
                <a:ea typeface="Calibri" panose="020F0502020204030204" pitchFamily="34" charset="0"/>
                <a:cs typeface="Arial" panose="020B0604020202020204" pitchFamily="34" charset="0"/>
              </a:rPr>
              <a:t> and </a:t>
            </a:r>
            <a:r>
              <a:rPr lang="en-AU" sz="786" b="1" dirty="0">
                <a:solidFill>
                  <a:srgbClr val="404040"/>
                </a:solidFill>
                <a:latin typeface="Arial" panose="020B0604020202020204" pitchFamily="34" charset="0"/>
                <a:ea typeface="Calibri" panose="020F0502020204030204" pitchFamily="34" charset="0"/>
                <a:cs typeface="Arial" panose="020B0604020202020204" pitchFamily="34" charset="0"/>
              </a:rPr>
              <a:t>know</a:t>
            </a:r>
            <a:r>
              <a:rPr lang="en-AU" sz="786" dirty="0">
                <a:solidFill>
                  <a:srgbClr val="404040"/>
                </a:solidFill>
                <a:latin typeface="Arial" panose="020B0604020202020204" pitchFamily="34" charset="0"/>
                <a:ea typeface="Calibri" panose="020F0502020204030204" pitchFamily="34" charset="0"/>
                <a:cs typeface="Arial" panose="020B0604020202020204" pitchFamily="34" charset="0"/>
              </a:rPr>
              <a:t>, and are assessed throughout training.</a:t>
            </a:r>
          </a:p>
        </p:txBody>
      </p:sp>
      <p:pic>
        <p:nvPicPr>
          <p:cNvPr id="25" name="Picture 24" descr="Diagram&#10;&#10;Description automatically generated">
            <a:extLst>
              <a:ext uri="{FF2B5EF4-FFF2-40B4-BE49-F238E27FC236}">
                <a16:creationId xmlns:a16="http://schemas.microsoft.com/office/drawing/2014/main" id="{9906BC7B-986A-6521-9974-1DA763C78AC6}"/>
              </a:ext>
            </a:extLst>
          </p:cNvPr>
          <p:cNvPicPr>
            <a:picLocks noChangeAspect="1"/>
          </p:cNvPicPr>
          <p:nvPr/>
        </p:nvPicPr>
        <p:blipFill rotWithShape="1">
          <a:blip r:embed="rId4">
            <a:extLst>
              <a:ext uri="{28A0092B-C50C-407E-A947-70E740481C1C}">
                <a14:useLocalDpi xmlns:a14="http://schemas.microsoft.com/office/drawing/2010/main" val="0"/>
              </a:ext>
            </a:extLst>
          </a:blip>
          <a:srcRect b="31922"/>
          <a:stretch/>
        </p:blipFill>
        <p:spPr bwMode="auto">
          <a:xfrm>
            <a:off x="852219" y="6150638"/>
            <a:ext cx="3320002" cy="675815"/>
          </a:xfrm>
          <a:prstGeom prst="rect">
            <a:avLst/>
          </a:prstGeom>
          <a:noFill/>
        </p:spPr>
      </p:pic>
      <p:sp>
        <p:nvSpPr>
          <p:cNvPr id="26" name="TextBox 25">
            <a:extLst>
              <a:ext uri="{FF2B5EF4-FFF2-40B4-BE49-F238E27FC236}">
                <a16:creationId xmlns:a16="http://schemas.microsoft.com/office/drawing/2014/main" id="{838B46F1-5B0D-9D82-5F2A-B00E54D0C992}"/>
              </a:ext>
            </a:extLst>
          </p:cNvPr>
          <p:cNvSpPr txBox="1"/>
          <p:nvPr/>
        </p:nvSpPr>
        <p:spPr>
          <a:xfrm>
            <a:off x="4322012" y="5917347"/>
            <a:ext cx="2951665" cy="196464"/>
          </a:xfrm>
          <a:prstGeom prst="rect">
            <a:avLst/>
          </a:prstGeom>
          <a:noFill/>
        </p:spPr>
        <p:txBody>
          <a:bodyPr wrap="square" rtlCol="0">
            <a:spAutoFit/>
          </a:bodyPr>
          <a:lstStyle/>
          <a:p>
            <a:pPr defTabSz="326578">
              <a:lnSpc>
                <a:spcPct val="115000"/>
              </a:lnSpc>
              <a:spcBef>
                <a:spcPts val="571"/>
              </a:spcBef>
              <a:spcAft>
                <a:spcPts val="571"/>
              </a:spcAft>
            </a:pPr>
            <a:r>
              <a:rPr lang="en-AU" sz="643" b="1" dirty="0">
                <a:solidFill>
                  <a:srgbClr val="404040"/>
                </a:solidFill>
                <a:latin typeface="Arial" panose="020B0604020202020204" pitchFamily="34" charset="0"/>
                <a:ea typeface="Calibri" panose="020F0502020204030204" pitchFamily="34" charset="0"/>
                <a:cs typeface="Arial" panose="020B0604020202020204" pitchFamily="34" charset="0"/>
              </a:rPr>
              <a:t>*For more information on the LTA programs, see the LTA Summary</a:t>
            </a:r>
          </a:p>
        </p:txBody>
      </p:sp>
      <p:graphicFrame>
        <p:nvGraphicFramePr>
          <p:cNvPr id="11" name="Table 15">
            <a:extLst>
              <a:ext uri="{FF2B5EF4-FFF2-40B4-BE49-F238E27FC236}">
                <a16:creationId xmlns:a16="http://schemas.microsoft.com/office/drawing/2014/main" id="{80CF50DE-72DA-BD18-7F94-45C5670FBCE0}"/>
              </a:ext>
            </a:extLst>
          </p:cNvPr>
          <p:cNvGraphicFramePr>
            <a:graphicFrameLocks noGrp="1"/>
          </p:cNvGraphicFramePr>
          <p:nvPr/>
        </p:nvGraphicFramePr>
        <p:xfrm>
          <a:off x="4214298" y="1625515"/>
          <a:ext cx="3176548" cy="5054492"/>
        </p:xfrm>
        <a:graphic>
          <a:graphicData uri="http://schemas.openxmlformats.org/drawingml/2006/table">
            <a:tbl>
              <a:tblPr firstRow="1" bandRow="1">
                <a:tableStyleId>{5940675A-B579-460E-94D1-54222C63F5DA}</a:tableStyleId>
              </a:tblPr>
              <a:tblGrid>
                <a:gridCol w="572156">
                  <a:extLst>
                    <a:ext uri="{9D8B030D-6E8A-4147-A177-3AD203B41FA5}">
                      <a16:colId xmlns:a16="http://schemas.microsoft.com/office/drawing/2014/main" val="2537757027"/>
                    </a:ext>
                  </a:extLst>
                </a:gridCol>
                <a:gridCol w="2604392">
                  <a:extLst>
                    <a:ext uri="{9D8B030D-6E8A-4147-A177-3AD203B41FA5}">
                      <a16:colId xmlns:a16="http://schemas.microsoft.com/office/drawing/2014/main" val="550095913"/>
                    </a:ext>
                  </a:extLst>
                </a:gridCol>
              </a:tblGrid>
              <a:tr h="212099">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AU" sz="900" b="1" dirty="0">
                          <a:solidFill>
                            <a:schemeClr val="accent2"/>
                          </a:solidFill>
                        </a:rPr>
                        <a:t>BE</a:t>
                      </a:r>
                    </a:p>
                  </a:txBody>
                  <a:tcPr marL="65314" marR="65314" marT="32657" marB="32657">
                    <a:lnL w="12700" cmpd="sng">
                      <a:noFill/>
                    </a:lnL>
                    <a:lnR w="12700" cmpd="sng">
                      <a:noFill/>
                    </a:lnR>
                    <a:lnT w="12700" cap="flat" cmpd="sng" algn="ctr">
                      <a:no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40000"/>
                      </a:schemeClr>
                    </a:solidFill>
                  </a:tcPr>
                </a:tc>
                <a:tc>
                  <a:txBody>
                    <a:bodyPr/>
                    <a:lstStyle/>
                    <a:p>
                      <a:pPr marL="0" marR="0" lvl="0" indent="0" algn="l" defTabSz="1280160" rtl="0" eaLnBrk="1" fontAlgn="auto" latinLnBrk="0" hangingPunct="1">
                        <a:lnSpc>
                          <a:spcPct val="100000"/>
                        </a:lnSpc>
                        <a:spcBef>
                          <a:spcPts val="100"/>
                        </a:spcBef>
                        <a:spcAft>
                          <a:spcPts val="100"/>
                        </a:spcAft>
                        <a:buClrTx/>
                        <a:buSzTx/>
                        <a:buFontTx/>
                        <a:buNone/>
                        <a:tabLst/>
                        <a:defRPr/>
                      </a:pPr>
                      <a:r>
                        <a:rPr lang="en-AU" sz="900" b="0" dirty="0">
                          <a:solidFill>
                            <a:srgbClr val="404040"/>
                          </a:solidFill>
                          <a:latin typeface="Arial" panose="020B0604020202020204" pitchFamily="34" charset="0"/>
                          <a:cs typeface="Arial" panose="020B0604020202020204" pitchFamily="34" charset="0"/>
                        </a:rPr>
                        <a:t>1. Professional behaviours</a:t>
                      </a:r>
                    </a:p>
                  </a:txBody>
                  <a:tcPr marL="65314" marR="65314" marT="32657" marB="32657">
                    <a:lnL w="12700" cmpd="sng">
                      <a:noFill/>
                    </a:lnL>
                    <a:lnR w="12700" cmpd="sng">
                      <a:noFill/>
                    </a:lnR>
                    <a:lnT w="12700" cap="flat" cmpd="sng" algn="ctr">
                      <a:no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0957879"/>
                  </a:ext>
                </a:extLst>
              </a:tr>
              <a:tr h="2292342">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AU" sz="900" b="1" dirty="0">
                          <a:solidFill>
                            <a:schemeClr val="accent2"/>
                          </a:solidFill>
                        </a:rPr>
                        <a:t>DO</a:t>
                      </a: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228600" indent="-228600">
                        <a:spcBef>
                          <a:spcPts val="100"/>
                        </a:spcBef>
                        <a:spcAft>
                          <a:spcPts val="100"/>
                        </a:spcAft>
                        <a:buFont typeface="+mj-lt"/>
                        <a:buAutoNum type="arabicPeriod" startAt="2"/>
                      </a:pPr>
                      <a:r>
                        <a:rPr lang="en-US" sz="900" dirty="0">
                          <a:solidFill>
                            <a:srgbClr val="404040"/>
                          </a:solidFill>
                          <a:latin typeface="Arial" panose="020B0604020202020204" pitchFamily="34" charset="0"/>
                          <a:cs typeface="Arial" panose="020B0604020202020204" pitchFamily="34" charset="0"/>
                        </a:rPr>
                        <a:t>Team Leadership</a:t>
                      </a:r>
                    </a:p>
                    <a:p>
                      <a:pPr marL="228600" indent="-228600">
                        <a:spcBef>
                          <a:spcPts val="100"/>
                        </a:spcBef>
                        <a:spcAft>
                          <a:spcPts val="100"/>
                        </a:spcAft>
                        <a:buFont typeface="+mj-lt"/>
                        <a:buAutoNum type="arabicPeriod" startAt="2"/>
                      </a:pPr>
                      <a:r>
                        <a:rPr lang="en-US" sz="900" dirty="0">
                          <a:solidFill>
                            <a:srgbClr val="404040"/>
                          </a:solidFill>
                          <a:latin typeface="Arial" panose="020B0604020202020204" pitchFamily="34" charset="0"/>
                          <a:cs typeface="Arial" panose="020B0604020202020204" pitchFamily="34" charset="0"/>
                        </a:rPr>
                        <a:t>Supervision and teaching</a:t>
                      </a:r>
                    </a:p>
                    <a:p>
                      <a:pPr marL="228600" indent="-228600">
                        <a:spcBef>
                          <a:spcPts val="100"/>
                        </a:spcBef>
                        <a:spcAft>
                          <a:spcPts val="100"/>
                        </a:spcAft>
                        <a:buFont typeface="+mj-lt"/>
                        <a:buAutoNum type="arabicPeriod" startAt="2"/>
                      </a:pPr>
                      <a:r>
                        <a:rPr lang="en-US" sz="900" dirty="0">
                          <a:solidFill>
                            <a:srgbClr val="404040"/>
                          </a:solidFill>
                          <a:latin typeface="Arial" panose="020B0604020202020204" pitchFamily="34" charset="0"/>
                          <a:cs typeface="Arial" panose="020B0604020202020204" pitchFamily="34" charset="0"/>
                        </a:rPr>
                        <a:t>Quality improvement</a:t>
                      </a:r>
                    </a:p>
                    <a:p>
                      <a:pPr marL="228600" indent="-228600">
                        <a:spcBef>
                          <a:spcPts val="100"/>
                        </a:spcBef>
                        <a:spcAft>
                          <a:spcPts val="100"/>
                        </a:spcAft>
                        <a:buFont typeface="+mj-lt"/>
                        <a:buAutoNum type="arabicPeriod" startAt="2"/>
                      </a:pPr>
                      <a:r>
                        <a:rPr lang="en-US" sz="900" dirty="0">
                          <a:solidFill>
                            <a:srgbClr val="404040"/>
                          </a:solidFill>
                          <a:latin typeface="Arial" panose="020B0604020202020204" pitchFamily="34" charset="0"/>
                          <a:cs typeface="Arial" panose="020B0604020202020204" pitchFamily="34" charset="0"/>
                        </a:rPr>
                        <a:t>Clinical assessment, investigation and management </a:t>
                      </a:r>
                    </a:p>
                    <a:p>
                      <a:pPr marL="0" indent="0">
                        <a:spcBef>
                          <a:spcPts val="100"/>
                        </a:spcBef>
                        <a:spcAft>
                          <a:spcPts val="100"/>
                        </a:spcAft>
                        <a:buFont typeface="+mj-lt"/>
                        <a:buNone/>
                      </a:pPr>
                      <a:r>
                        <a:rPr lang="en-US" sz="900" dirty="0">
                          <a:solidFill>
                            <a:srgbClr val="404040"/>
                          </a:solidFill>
                          <a:latin typeface="Arial" panose="020B0604020202020204" pitchFamily="34" charset="0"/>
                          <a:cs typeface="Arial" panose="020B0604020202020204" pitchFamily="34" charset="0"/>
                        </a:rPr>
                        <a:t>6.   Communication with workers, patients, communities, third parties and other stakeholders</a:t>
                      </a:r>
                    </a:p>
                    <a:p>
                      <a:pPr marL="0" indent="0">
                        <a:spcBef>
                          <a:spcPts val="100"/>
                        </a:spcBef>
                        <a:spcAft>
                          <a:spcPts val="100"/>
                        </a:spcAft>
                        <a:buFont typeface="+mj-lt"/>
                        <a:buNone/>
                      </a:pPr>
                      <a:r>
                        <a:rPr lang="en-US" sz="900" dirty="0">
                          <a:solidFill>
                            <a:srgbClr val="404040"/>
                          </a:solidFill>
                          <a:latin typeface="Arial" panose="020B0604020202020204" pitchFamily="34" charset="0"/>
                          <a:cs typeface="Arial" panose="020B0604020202020204" pitchFamily="34" charset="0"/>
                        </a:rPr>
                        <a:t>7.   Analysis and application of data</a:t>
                      </a:r>
                    </a:p>
                    <a:p>
                      <a:pPr marL="0" indent="0">
                        <a:spcBef>
                          <a:spcPts val="100"/>
                        </a:spcBef>
                        <a:spcAft>
                          <a:spcPts val="100"/>
                        </a:spcAft>
                        <a:buFont typeface="+mj-lt"/>
                        <a:buNone/>
                      </a:pPr>
                      <a:r>
                        <a:rPr lang="en-US" sz="900" dirty="0">
                          <a:solidFill>
                            <a:srgbClr val="404040"/>
                          </a:solidFill>
                          <a:latin typeface="Arial" panose="020B0604020202020204" pitchFamily="34" charset="0"/>
                          <a:cs typeface="Arial" panose="020B0604020202020204" pitchFamily="34" charset="0"/>
                        </a:rPr>
                        <a:t>8.   Occupational and environmental screening, surveillance and investigations</a:t>
                      </a:r>
                    </a:p>
                    <a:p>
                      <a:pPr marL="0" indent="0">
                        <a:spcBef>
                          <a:spcPts val="100"/>
                        </a:spcBef>
                        <a:spcAft>
                          <a:spcPts val="100"/>
                        </a:spcAft>
                        <a:buFont typeface="+mj-lt"/>
                        <a:buNone/>
                      </a:pPr>
                      <a:r>
                        <a:rPr lang="en-US" sz="900" dirty="0">
                          <a:solidFill>
                            <a:srgbClr val="404040"/>
                          </a:solidFill>
                          <a:latin typeface="Arial" panose="020B0604020202020204" pitchFamily="34" charset="0"/>
                          <a:cs typeface="Arial" panose="020B0604020202020204" pitchFamily="34" charset="0"/>
                        </a:rPr>
                        <a:t>9.   Hazard identification and risk assessment</a:t>
                      </a:r>
                    </a:p>
                    <a:p>
                      <a:pPr marL="0" indent="0">
                        <a:spcBef>
                          <a:spcPts val="100"/>
                        </a:spcBef>
                        <a:spcAft>
                          <a:spcPts val="100"/>
                        </a:spcAft>
                        <a:buFont typeface="+mj-lt"/>
                        <a:buNone/>
                      </a:pPr>
                      <a:r>
                        <a:rPr lang="en-US" sz="900" dirty="0">
                          <a:solidFill>
                            <a:srgbClr val="404040"/>
                          </a:solidFill>
                          <a:latin typeface="Arial" panose="020B0604020202020204" pitchFamily="34" charset="0"/>
                          <a:cs typeface="Arial" panose="020B0604020202020204" pitchFamily="34" charset="0"/>
                        </a:rPr>
                        <a:t>10. Fitness for work assessment</a:t>
                      </a:r>
                    </a:p>
                    <a:p>
                      <a:pPr marL="228600" indent="-228600">
                        <a:spcBef>
                          <a:spcPts val="100"/>
                        </a:spcBef>
                        <a:spcAft>
                          <a:spcPts val="100"/>
                        </a:spcAft>
                        <a:buFont typeface="+mj-lt"/>
                        <a:buAutoNum type="arabicPeriod" startAt="2"/>
                      </a:pPr>
                      <a:endParaRPr lang="en-US" sz="900" dirty="0">
                        <a:solidFill>
                          <a:srgbClr val="404040"/>
                        </a:solidFill>
                        <a:latin typeface="Arial" panose="020B0604020202020204" pitchFamily="34" charset="0"/>
                        <a:cs typeface="Arial" panose="020B0604020202020204" pitchFamily="34" charset="0"/>
                      </a:endParaRP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1357316"/>
                  </a:ext>
                </a:extLst>
              </a:tr>
              <a:tr h="2550051">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AU" sz="900" b="1" dirty="0">
                          <a:solidFill>
                            <a:schemeClr val="accent2"/>
                          </a:solidFill>
                        </a:rPr>
                        <a:t>KNOW</a:t>
                      </a: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40000"/>
                      </a:schemeClr>
                    </a:solidFill>
                  </a:tcPr>
                </a:tc>
                <a:tc>
                  <a:txBody>
                    <a:bodyPr/>
                    <a:lstStyle/>
                    <a:p>
                      <a:pPr marL="0" indent="0">
                        <a:spcBef>
                          <a:spcPts val="100"/>
                        </a:spcBef>
                        <a:spcAft>
                          <a:spcPts val="100"/>
                        </a:spcAft>
                        <a:buFont typeface="+mj-lt"/>
                        <a:buNone/>
                      </a:pPr>
                      <a:r>
                        <a:rPr lang="en-US" sz="900" i="0" dirty="0">
                          <a:solidFill>
                            <a:srgbClr val="404040"/>
                          </a:solidFill>
                          <a:latin typeface="Arial" panose="020B0604020202020204" pitchFamily="34" charset="0"/>
                          <a:cs typeface="Arial" panose="020B0604020202020204" pitchFamily="34" charset="0"/>
                        </a:rPr>
                        <a:t>11. Key clinical systems of occupational and environmental medicine </a:t>
                      </a:r>
                    </a:p>
                    <a:p>
                      <a:pPr marL="0" indent="0">
                        <a:spcBef>
                          <a:spcPts val="100"/>
                        </a:spcBef>
                        <a:spcAft>
                          <a:spcPts val="100"/>
                        </a:spcAft>
                        <a:buFont typeface="+mj-lt"/>
                        <a:buNone/>
                      </a:pPr>
                      <a:r>
                        <a:rPr lang="en-US" sz="900" i="0" dirty="0">
                          <a:solidFill>
                            <a:srgbClr val="404040"/>
                          </a:solidFill>
                          <a:latin typeface="Arial" panose="020B0604020202020204" pitchFamily="34" charset="0"/>
                          <a:cs typeface="Arial" panose="020B0604020202020204" pitchFamily="34" charset="0"/>
                        </a:rPr>
                        <a:t>12. Health promotion and illness prevention</a:t>
                      </a:r>
                    </a:p>
                    <a:p>
                      <a:pPr marL="228600" indent="-228600">
                        <a:spcBef>
                          <a:spcPts val="100"/>
                        </a:spcBef>
                        <a:spcAft>
                          <a:spcPts val="100"/>
                        </a:spcAft>
                        <a:buFont typeface="+mj-lt"/>
                        <a:buAutoNum type="arabicPeriod" startAt="13"/>
                      </a:pPr>
                      <a:r>
                        <a:rPr lang="en-US" sz="900" i="0" dirty="0">
                          <a:solidFill>
                            <a:srgbClr val="404040"/>
                          </a:solidFill>
                          <a:latin typeface="Arial" panose="020B0604020202020204" pitchFamily="34" charset="0"/>
                          <a:cs typeface="Arial" panose="020B0604020202020204" pitchFamily="34" charset="0"/>
                        </a:rPr>
                        <a:t>Hazard recognition, evaluation and control of risk</a:t>
                      </a:r>
                    </a:p>
                    <a:p>
                      <a:pPr marL="228600" indent="-228600">
                        <a:spcBef>
                          <a:spcPts val="100"/>
                        </a:spcBef>
                        <a:spcAft>
                          <a:spcPts val="100"/>
                        </a:spcAft>
                        <a:buFont typeface="+mj-lt"/>
                        <a:buAutoNum type="arabicPeriod" startAt="13"/>
                      </a:pPr>
                      <a:r>
                        <a:rPr lang="en-US" sz="900" i="0" dirty="0">
                          <a:solidFill>
                            <a:srgbClr val="404040"/>
                          </a:solidFill>
                          <a:latin typeface="Arial" panose="020B0604020202020204" pitchFamily="34" charset="0"/>
                          <a:cs typeface="Arial" panose="020B0604020202020204" pitchFamily="34" charset="0"/>
                        </a:rPr>
                        <a:t>Policy development and workplace relations</a:t>
                      </a:r>
                    </a:p>
                    <a:p>
                      <a:pPr marL="228600" indent="-228600">
                        <a:spcBef>
                          <a:spcPts val="100"/>
                        </a:spcBef>
                        <a:spcAft>
                          <a:spcPts val="100"/>
                        </a:spcAft>
                        <a:buFont typeface="+mj-lt"/>
                        <a:buAutoNum type="arabicPeriod" startAt="13"/>
                      </a:pPr>
                      <a:r>
                        <a:rPr lang="en-US" sz="900" i="0" dirty="0">
                          <a:solidFill>
                            <a:srgbClr val="404040"/>
                          </a:solidFill>
                          <a:latin typeface="Arial" panose="020B0604020202020204" pitchFamily="34" charset="0"/>
                          <a:cs typeface="Arial" panose="020B0604020202020204" pitchFamily="34" charset="0"/>
                        </a:rPr>
                        <a:t>Business continuity, disaster preparedness and emergency management</a:t>
                      </a:r>
                    </a:p>
                    <a:p>
                      <a:pPr marL="228600" indent="-228600">
                        <a:spcBef>
                          <a:spcPts val="100"/>
                        </a:spcBef>
                        <a:spcAft>
                          <a:spcPts val="100"/>
                        </a:spcAft>
                        <a:buFont typeface="+mj-lt"/>
                        <a:buAutoNum type="arabicPeriod" startAt="13"/>
                      </a:pPr>
                      <a:r>
                        <a:rPr lang="en-US" sz="900" i="0" dirty="0">
                          <a:solidFill>
                            <a:srgbClr val="404040"/>
                          </a:solidFill>
                          <a:latin typeface="Arial" panose="020B0604020202020204" pitchFamily="34" charset="0"/>
                          <a:cs typeface="Arial" panose="020B0604020202020204" pitchFamily="34" charset="0"/>
                        </a:rPr>
                        <a:t>Environmental issues in occupational and environmental medicine </a:t>
                      </a:r>
                    </a:p>
                    <a:p>
                      <a:pPr marL="228600" indent="-228600">
                        <a:spcBef>
                          <a:spcPts val="100"/>
                        </a:spcBef>
                        <a:spcAft>
                          <a:spcPts val="100"/>
                        </a:spcAft>
                        <a:buFont typeface="+mj-lt"/>
                        <a:buAutoNum type="arabicPeriod" startAt="13"/>
                      </a:pPr>
                      <a:r>
                        <a:rPr lang="en-US" sz="900" i="0" dirty="0">
                          <a:solidFill>
                            <a:srgbClr val="404040"/>
                          </a:solidFill>
                          <a:latin typeface="Arial" panose="020B0604020202020204" pitchFamily="34" charset="0"/>
                          <a:cs typeface="Arial" panose="020B0604020202020204" pitchFamily="34" charset="0"/>
                        </a:rPr>
                        <a:t>Occupational health and safety, and legislation</a:t>
                      </a:r>
                    </a:p>
                    <a:p>
                      <a:pPr marL="228600" indent="-228600">
                        <a:spcBef>
                          <a:spcPts val="100"/>
                        </a:spcBef>
                        <a:spcAft>
                          <a:spcPts val="100"/>
                        </a:spcAft>
                        <a:buFont typeface="+mj-lt"/>
                        <a:buAutoNum type="arabicPeriod" startAt="13"/>
                      </a:pPr>
                      <a:r>
                        <a:rPr lang="en-US" sz="900" i="0" dirty="0">
                          <a:solidFill>
                            <a:srgbClr val="404040"/>
                          </a:solidFill>
                          <a:latin typeface="Arial" panose="020B0604020202020204" pitchFamily="34" charset="0"/>
                          <a:cs typeface="Arial" panose="020B0604020202020204" pitchFamily="34" charset="0"/>
                        </a:rPr>
                        <a:t>Epidemiology and causation </a:t>
                      </a:r>
                    </a:p>
                    <a:p>
                      <a:pPr marL="228600" indent="-228600">
                        <a:spcBef>
                          <a:spcPts val="100"/>
                        </a:spcBef>
                        <a:spcAft>
                          <a:spcPts val="100"/>
                        </a:spcAft>
                        <a:buFont typeface="+mj-lt"/>
                        <a:buAutoNum type="arabicPeriod" startAt="13"/>
                      </a:pPr>
                      <a:endParaRPr lang="en-AU" sz="900" i="0" dirty="0">
                        <a:solidFill>
                          <a:srgbClr val="404040"/>
                        </a:solidFill>
                        <a:latin typeface="Arial" panose="020B0604020202020204" pitchFamily="34" charset="0"/>
                        <a:cs typeface="Arial" panose="020B0604020202020204" pitchFamily="34" charset="0"/>
                      </a:endParaRP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35186337"/>
                  </a:ext>
                </a:extLst>
              </a:tr>
            </a:tbl>
          </a:graphicData>
        </a:graphic>
      </p:graphicFrame>
    </p:spTree>
    <p:extLst>
      <p:ext uri="{BB962C8B-B14F-4D97-AF65-F5344CB8AC3E}">
        <p14:creationId xmlns:p14="http://schemas.microsoft.com/office/powerpoint/2010/main" val="2830914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8B74409-15DA-EE47-9CF8-AF0B78824793}"/>
              </a:ext>
            </a:extLst>
          </p:cNvPr>
          <p:cNvGrpSpPr/>
          <p:nvPr/>
        </p:nvGrpSpPr>
        <p:grpSpPr>
          <a:xfrm>
            <a:off x="931429" y="-1513"/>
            <a:ext cx="10706390" cy="6871369"/>
            <a:chOff x="931429" y="-1513"/>
            <a:chExt cx="10706390" cy="6871369"/>
          </a:xfrm>
        </p:grpSpPr>
        <p:pic>
          <p:nvPicPr>
            <p:cNvPr id="1026" name="x_Graphic 1">
              <a:extLst>
                <a:ext uri="{FF2B5EF4-FFF2-40B4-BE49-F238E27FC236}">
                  <a16:creationId xmlns:a16="http://schemas.microsoft.com/office/drawing/2014/main" id="{AC40F808-D859-F13C-9E07-DD1DD2D380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589" r="1290"/>
            <a:stretch>
              <a:fillRect/>
            </a:stretch>
          </p:blipFill>
          <p:spPr bwMode="auto">
            <a:xfrm>
              <a:off x="931429" y="-1513"/>
              <a:ext cx="10706390" cy="687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58FC9F0-EE34-7054-C6E7-A85DF8FF8BB3}"/>
                </a:ext>
              </a:extLst>
            </p:cNvPr>
            <p:cNvSpPr txBox="1"/>
            <p:nvPr/>
          </p:nvSpPr>
          <p:spPr>
            <a:xfrm>
              <a:off x="9295892" y="2862072"/>
              <a:ext cx="1861087" cy="184666"/>
            </a:xfrm>
            <a:prstGeom prst="rect">
              <a:avLst/>
            </a:prstGeom>
            <a:solidFill>
              <a:srgbClr val="E8F0F9"/>
            </a:solidFill>
          </p:spPr>
          <p:txBody>
            <a:bodyPr wrap="none" lIns="0" tIns="0" rIns="0" bIns="0" rtlCol="0">
              <a:spAutoFit/>
            </a:bodyPr>
            <a:lstStyle/>
            <a:p>
              <a:r>
                <a:rPr lang="en-US" sz="1200" dirty="0">
                  <a:solidFill>
                    <a:srgbClr val="3D3C3C"/>
                  </a:solidFill>
                  <a:ea typeface="Calibri" panose="020F0502020204030204" pitchFamily="34" charset="0"/>
                  <a:cs typeface="Calibri" panose="020F0502020204030204" pitchFamily="34" charset="0"/>
                </a:rPr>
                <a:t>Rotation Supervisor and    </a:t>
              </a:r>
              <a:endParaRPr lang="en-AU" sz="1200" dirty="0">
                <a:solidFill>
                  <a:srgbClr val="3D3C3C"/>
                </a:solidFill>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279929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a:solidFill>
                  <a:schemeClr val="tx2"/>
                </a:solidFill>
                <a:ea typeface="+mn-ea"/>
                <a:cs typeface="Poppins"/>
              </a:rPr>
              <a:t>Curriculum documents </a:t>
            </a:r>
            <a:endParaRPr lang="en-AU" sz="310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184043" y="4334625"/>
            <a:ext cx="4229542" cy="132220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a:stretch/>
        </p:blipFill>
        <p:spPr>
          <a:xfrm>
            <a:off x="6796818" y="4857116"/>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99E8CA6A-8C3A-E640-133A-E1FA6C61E317}"/>
              </a:ext>
            </a:extLst>
          </p:cNvPr>
          <p:cNvSpPr/>
          <p:nvPr/>
        </p:nvSpPr>
        <p:spPr>
          <a:xfrm>
            <a:off x="6875561" y="1562346"/>
            <a:ext cx="3959689" cy="1309643"/>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LTA location&gt;</a:t>
            </a:r>
            <a:endParaRPr lang="en-AU">
              <a:solidFill>
                <a:schemeClr val="tx1"/>
              </a:solidFill>
              <a:highlight>
                <a:srgbClr val="FFFF00"/>
              </a:highlight>
            </a:endParaRPr>
          </a:p>
        </p:txBody>
      </p:sp>
      <p:sp>
        <p:nvSpPr>
          <p:cNvPr id="7" name="Rectangle 6">
            <a:extLst>
              <a:ext uri="{FF2B5EF4-FFF2-40B4-BE49-F238E27FC236}">
                <a16:creationId xmlns:a16="http://schemas.microsoft.com/office/drawing/2014/main" id="{B2C7FF8E-C964-9A0B-63B7-49D35F3DCB0D}"/>
              </a:ext>
            </a:extLst>
          </p:cNvPr>
          <p:cNvSpPr/>
          <p:nvPr/>
        </p:nvSpPr>
        <p:spPr>
          <a:xfrm>
            <a:off x="1318969" y="1562346"/>
            <a:ext cx="3959689" cy="1914779"/>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curriculum standards location&gt;</a:t>
            </a:r>
            <a:endParaRPr lang="en-AU">
              <a:solidFill>
                <a:schemeClr val="tx1"/>
              </a:solidFill>
              <a:highlight>
                <a:srgbClr val="FFFF00"/>
              </a:highlight>
            </a:endParaRPr>
          </a:p>
        </p:txBody>
      </p:sp>
      <p:pic>
        <p:nvPicPr>
          <p:cNvPr id="16" name="Picture 15">
            <a:extLst>
              <a:ext uri="{FF2B5EF4-FFF2-40B4-BE49-F238E27FC236}">
                <a16:creationId xmlns:a16="http://schemas.microsoft.com/office/drawing/2014/main" id="{1C92D717-242F-BCB3-A655-2037B24072DA}"/>
              </a:ext>
            </a:extLst>
          </p:cNvPr>
          <p:cNvPicPr>
            <a:picLocks noChangeAspect="1"/>
          </p:cNvPicPr>
          <p:nvPr/>
        </p:nvPicPr>
        <p:blipFill>
          <a:blip r:embed="rId4"/>
          <a:srcRect r="50000" b="15380"/>
          <a:stretch>
            <a:fillRect/>
          </a:stretch>
        </p:blipFill>
        <p:spPr>
          <a:xfrm>
            <a:off x="6743810" y="3985445"/>
            <a:ext cx="4038431" cy="994684"/>
          </a:xfrm>
          <a:prstGeom prst="rect">
            <a:avLst/>
          </a:prstGeom>
        </p:spPr>
      </p:pic>
      <p:pic>
        <p:nvPicPr>
          <p:cNvPr id="18" name="Picture 17">
            <a:extLst>
              <a:ext uri="{FF2B5EF4-FFF2-40B4-BE49-F238E27FC236}">
                <a16:creationId xmlns:a16="http://schemas.microsoft.com/office/drawing/2014/main" id="{6E39C8E0-BCAF-FCB1-401B-D61245F87E3C}"/>
              </a:ext>
            </a:extLst>
          </p:cNvPr>
          <p:cNvPicPr>
            <a:picLocks noChangeAspect="1"/>
          </p:cNvPicPr>
          <p:nvPr/>
        </p:nvPicPr>
        <p:blipFill>
          <a:blip r:embed="rId5"/>
          <a:stretch>
            <a:fillRect/>
          </a:stretch>
        </p:blipFill>
        <p:spPr>
          <a:xfrm>
            <a:off x="1262784" y="1562345"/>
            <a:ext cx="4097720" cy="2477895"/>
          </a:xfrm>
          <a:prstGeom prst="rect">
            <a:avLst/>
          </a:prstGeom>
        </p:spPr>
      </p:pic>
      <p:sp>
        <p:nvSpPr>
          <p:cNvPr id="19" name="Rectangle 18">
            <a:extLst>
              <a:ext uri="{FF2B5EF4-FFF2-40B4-BE49-F238E27FC236}">
                <a16:creationId xmlns:a16="http://schemas.microsoft.com/office/drawing/2014/main" id="{557A0190-8DF0-255A-3DA3-E076F17EA540}"/>
              </a:ext>
            </a:extLst>
          </p:cNvPr>
          <p:cNvSpPr/>
          <p:nvPr/>
        </p:nvSpPr>
        <p:spPr>
          <a:xfrm>
            <a:off x="1318969" y="3164690"/>
            <a:ext cx="3959689" cy="395995"/>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Picture 19">
            <a:extLst>
              <a:ext uri="{FF2B5EF4-FFF2-40B4-BE49-F238E27FC236}">
                <a16:creationId xmlns:a16="http://schemas.microsoft.com/office/drawing/2014/main" id="{C4F79908-0335-DB4F-B472-FDBF009270C9}"/>
              </a:ext>
            </a:extLst>
          </p:cNvPr>
          <p:cNvPicPr>
            <a:picLocks noChangeAspect="1"/>
          </p:cNvPicPr>
          <p:nvPr/>
        </p:nvPicPr>
        <p:blipFill>
          <a:blip r:embed="rId5"/>
          <a:stretch>
            <a:fillRect/>
          </a:stretch>
        </p:blipFill>
        <p:spPr>
          <a:xfrm>
            <a:off x="6743810" y="1562345"/>
            <a:ext cx="4097720" cy="2477895"/>
          </a:xfrm>
          <a:prstGeom prst="rect">
            <a:avLst/>
          </a:prstGeom>
        </p:spPr>
      </p:pic>
      <p:sp>
        <p:nvSpPr>
          <p:cNvPr id="21" name="Rectangle 20">
            <a:extLst>
              <a:ext uri="{FF2B5EF4-FFF2-40B4-BE49-F238E27FC236}">
                <a16:creationId xmlns:a16="http://schemas.microsoft.com/office/drawing/2014/main" id="{6547FAC4-7307-996D-63BF-44858C41090D}"/>
              </a:ext>
            </a:extLst>
          </p:cNvPr>
          <p:cNvSpPr/>
          <p:nvPr/>
        </p:nvSpPr>
        <p:spPr>
          <a:xfrm>
            <a:off x="6800027" y="3580959"/>
            <a:ext cx="3997438" cy="431727"/>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3AA953BF-2384-ED68-0B59-FD55246B0CB6}"/>
              </a:ext>
            </a:extLst>
          </p:cNvPr>
          <p:cNvPicPr>
            <a:picLocks noChangeAspect="1"/>
          </p:cNvPicPr>
          <p:nvPr/>
        </p:nvPicPr>
        <p:blipFill>
          <a:blip r:embed="rId6"/>
          <a:stretch>
            <a:fillRect/>
          </a:stretch>
        </p:blipFill>
        <p:spPr>
          <a:xfrm>
            <a:off x="1350470" y="1631819"/>
            <a:ext cx="3959689" cy="1105627"/>
          </a:xfrm>
          <a:prstGeom prst="rect">
            <a:avLst/>
          </a:prstGeom>
        </p:spPr>
      </p:pic>
      <p:pic>
        <p:nvPicPr>
          <p:cNvPr id="4" name="Picture 3">
            <a:extLst>
              <a:ext uri="{FF2B5EF4-FFF2-40B4-BE49-F238E27FC236}">
                <a16:creationId xmlns:a16="http://schemas.microsoft.com/office/drawing/2014/main" id="{5AE31929-29AE-CBA9-D33C-68B2D0903F30}"/>
              </a:ext>
            </a:extLst>
          </p:cNvPr>
          <p:cNvPicPr>
            <a:picLocks noChangeAspect="1"/>
          </p:cNvPicPr>
          <p:nvPr/>
        </p:nvPicPr>
        <p:blipFill>
          <a:blip r:embed="rId6"/>
          <a:stretch>
            <a:fillRect/>
          </a:stretch>
        </p:blipFill>
        <p:spPr>
          <a:xfrm>
            <a:off x="6796818" y="1615995"/>
            <a:ext cx="3959689" cy="1105627"/>
          </a:xfrm>
          <a:prstGeom prst="rect">
            <a:avLst/>
          </a:prstGeom>
        </p:spPr>
      </p:pic>
    </p:spTree>
    <p:extLst>
      <p:ext uri="{BB962C8B-B14F-4D97-AF65-F5344CB8AC3E}">
        <p14:creationId xmlns:p14="http://schemas.microsoft.com/office/powerpoint/2010/main" val="1455787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7" name="TextBox 6">
            <a:extLst>
              <a:ext uri="{FF2B5EF4-FFF2-40B4-BE49-F238E27FC236}">
                <a16:creationId xmlns:a16="http://schemas.microsoft.com/office/drawing/2014/main" id="{18DA664A-B0A4-5E71-33DA-66C72F8795A8}"/>
              </a:ext>
            </a:extLst>
          </p:cNvPr>
          <p:cNvSpPr txBox="1"/>
          <p:nvPr/>
        </p:nvSpPr>
        <p:spPr>
          <a:xfrm>
            <a:off x="883231" y="1435373"/>
            <a:ext cx="3182112" cy="2585323"/>
          </a:xfrm>
          <a:prstGeom prst="rect">
            <a:avLst/>
          </a:prstGeom>
          <a:noFill/>
        </p:spPr>
        <p:txBody>
          <a:bodyPr wrap="square" lIns="91440" tIns="45720" rIns="91440" bIns="45720" rtlCol="0" anchor="t">
            <a:spAutoFit/>
          </a:bodyPr>
          <a:lstStyle/>
          <a:p>
            <a:pPr algn="ctr"/>
            <a:r>
              <a:rPr lang="en-US" u="sng" dirty="0">
                <a:solidFill>
                  <a:srgbClr val="384967"/>
                </a:solidFill>
              </a:rPr>
              <a:t>Occupational and Environmental Medicine</a:t>
            </a:r>
          </a:p>
          <a:p>
            <a:pPr algn="ctr"/>
            <a:endParaRPr lang="en-US" dirty="0">
              <a:solidFill>
                <a:srgbClr val="384967"/>
              </a:solidFill>
              <a:cs typeface="Arial"/>
            </a:endParaRPr>
          </a:p>
          <a:p>
            <a:pPr algn="ctr"/>
            <a:r>
              <a:rPr lang="en-AU" dirty="0">
                <a:solidFill>
                  <a:srgbClr val="404040"/>
                </a:solidFill>
                <a:cs typeface="Arial"/>
              </a:rPr>
              <a:t>The Advanced Training curricula standards are grouped into </a:t>
            </a:r>
            <a:r>
              <a:rPr lang="en-AU" dirty="0">
                <a:solidFill>
                  <a:srgbClr val="C69214"/>
                </a:solidFill>
                <a:cs typeface="Arial"/>
              </a:rPr>
              <a:t>key learning goals</a:t>
            </a:r>
            <a:r>
              <a:rPr lang="en-AU" dirty="0">
                <a:solidFill>
                  <a:srgbClr val="404040"/>
                </a:solidFill>
                <a:cs typeface="Arial"/>
              </a:rPr>
              <a:t> that guide learning, teaching, and assessment in the new programs. </a:t>
            </a:r>
            <a:endParaRPr lang="en-US" dirty="0"/>
          </a:p>
        </p:txBody>
      </p:sp>
      <p:sp>
        <p:nvSpPr>
          <p:cNvPr id="6" name="Rectangle 5">
            <a:extLst>
              <a:ext uri="{FF2B5EF4-FFF2-40B4-BE49-F238E27FC236}">
                <a16:creationId xmlns:a16="http://schemas.microsoft.com/office/drawing/2014/main" id="{F3BC333E-1BAA-0506-98F1-4A4B0F41C7CA}"/>
              </a:ext>
            </a:extLst>
          </p:cNvPr>
          <p:cNvSpPr/>
          <p:nvPr/>
        </p:nvSpPr>
        <p:spPr>
          <a:xfrm>
            <a:off x="4323425" y="781235"/>
            <a:ext cx="5104660" cy="5921406"/>
          </a:xfrm>
          <a:prstGeom prst="rect">
            <a:avLst/>
          </a:prstGeom>
          <a:solidFill>
            <a:schemeClr val="bg1"/>
          </a:solidFill>
          <a:ln>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highlight>
                <a:srgbClr val="FFFF00"/>
              </a:highlight>
            </a:endParaRPr>
          </a:p>
        </p:txBody>
      </p:sp>
      <p:pic>
        <p:nvPicPr>
          <p:cNvPr id="5" name="Picture 4">
            <a:extLst>
              <a:ext uri="{FF2B5EF4-FFF2-40B4-BE49-F238E27FC236}">
                <a16:creationId xmlns:a16="http://schemas.microsoft.com/office/drawing/2014/main" id="{33C57E8E-43F8-9786-8FE5-A2982901902A}"/>
              </a:ext>
            </a:extLst>
          </p:cNvPr>
          <p:cNvPicPr>
            <a:picLocks noChangeAspect="1"/>
          </p:cNvPicPr>
          <p:nvPr/>
        </p:nvPicPr>
        <p:blipFill>
          <a:blip r:embed="rId3"/>
          <a:stretch>
            <a:fillRect/>
          </a:stretch>
        </p:blipFill>
        <p:spPr>
          <a:xfrm>
            <a:off x="4840846" y="801330"/>
            <a:ext cx="3979304" cy="5789286"/>
          </a:xfrm>
          <a:prstGeom prst="rect">
            <a:avLst/>
          </a:prstGeom>
        </p:spPr>
      </p:pic>
    </p:spTree>
    <p:extLst>
      <p:ext uri="{BB962C8B-B14F-4D97-AF65-F5344CB8AC3E}">
        <p14:creationId xmlns:p14="http://schemas.microsoft.com/office/powerpoint/2010/main" val="590929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6" ma:contentTypeDescription="Create a new document." ma:contentTypeScope="" ma:versionID="f6eb72ebc15e93a06c3cc0b47ee184a6">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da9506e265ea60a6dbcdaaddc321a43d"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EF10AA-2B8B-4CFB-9B43-46B2F72DB037}">
  <ds:schemaRefs>
    <ds:schemaRef ds:uri="http://schemas.microsoft.com/sharepoint/v3/contenttype/forms"/>
  </ds:schemaRefs>
</ds:datastoreItem>
</file>

<file path=customXml/itemProps2.xml><?xml version="1.0" encoding="utf-8"?>
<ds:datastoreItem xmlns:ds="http://schemas.openxmlformats.org/officeDocument/2006/customXml" ds:itemID="{27828305-EE30-498F-A162-22DAD1C7C4D2}">
  <ds:schemaRefs>
    <ds:schemaRef ds:uri="http://purl.org/dc/terms/"/>
    <ds:schemaRef ds:uri="0b77cf3b-53b0-4276-95d6-69a9c81ff526"/>
    <ds:schemaRef ds:uri="8a45df18-1b1a-499d-90c6-d04be75f9f9a"/>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www.w3.org/XML/1998/namespace"/>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D6BF5730-E3D4-459A-8B88-B922A554DD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45df18-1b1a-499d-90c6-d04be75f9f9a"/>
    <ds:schemaRef ds:uri="0b77cf3b-53b0-4276-95d6-69a9c81ff5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516</TotalTime>
  <Words>4159</Words>
  <Application>Microsoft Office PowerPoint</Application>
  <PresentationFormat>Widescreen</PresentationFormat>
  <Paragraphs>628</Paragraphs>
  <Slides>24</Slides>
  <Notes>22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ATCR Theme</vt:lpstr>
      <vt:lpstr>Introduction to the new curriculum  2026 implementation – Advanced Training: Occupational and Environmental Medicine</vt:lpstr>
      <vt:lpstr>PowerPoint Presentation</vt:lpstr>
      <vt:lpstr>PowerPoint Presentation</vt:lpstr>
      <vt:lpstr>The new curricula  </vt:lpstr>
      <vt:lpstr>Framework overview </vt:lpstr>
      <vt:lpstr>PowerPoint Presentation</vt:lpstr>
      <vt:lpstr>PowerPoint Presentation</vt:lpstr>
      <vt:lpstr>Curriculum documents </vt:lpstr>
      <vt:lpstr>Learning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Rating scales</vt:lpstr>
      <vt:lpstr>PowerPoint Presentation</vt:lpstr>
      <vt:lpstr>PowerPoint Presentation</vt:lpstr>
      <vt:lpstr>PowerPoint Presentation</vt:lpstr>
      <vt:lpstr>Education policy</vt:lpstr>
      <vt:lpstr>Next steps for new ATs </vt:lpstr>
      <vt:lpstr>PowerPoint Presentation</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lastModifiedBy>Sarah Buxton</cp:lastModifiedBy>
  <cp:revision>19</cp:revision>
  <cp:lastPrinted>2019-03-29T01:57:58Z</cp:lastPrinted>
  <dcterms:created xsi:type="dcterms:W3CDTF">2016-05-05T00:00:36Z</dcterms:created>
  <dcterms:modified xsi:type="dcterms:W3CDTF">2025-11-06T02:34:12Z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