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85" r:id="rId5"/>
  </p:sldMasterIdLst>
  <p:notesMasterIdLst>
    <p:notesMasterId r:id="rId28"/>
  </p:notesMasterIdLst>
  <p:handoutMasterIdLst>
    <p:handoutMasterId r:id="rId29"/>
  </p:handoutMasterIdLst>
  <p:sldIdLst>
    <p:sldId id="2147481456" r:id="rId6"/>
    <p:sldId id="2147481457" r:id="rId7"/>
    <p:sldId id="2147481475" r:id="rId8"/>
    <p:sldId id="2147481476" r:id="rId9"/>
    <p:sldId id="2147481477" r:id="rId10"/>
    <p:sldId id="2147481493" r:id="rId11"/>
    <p:sldId id="2147481453" r:id="rId12"/>
    <p:sldId id="2147481469" r:id="rId13"/>
    <p:sldId id="2147481495" r:id="rId14"/>
    <p:sldId id="2147481470" r:id="rId15"/>
    <p:sldId id="2147481484" r:id="rId16"/>
    <p:sldId id="2147481485" r:id="rId17"/>
    <p:sldId id="2147481491" r:id="rId18"/>
    <p:sldId id="2147481467" r:id="rId19"/>
    <p:sldId id="2147481490" r:id="rId20"/>
    <p:sldId id="2147481439" r:id="rId21"/>
    <p:sldId id="2147481448" r:id="rId22"/>
    <p:sldId id="261" r:id="rId23"/>
    <p:sldId id="2147481474" r:id="rId24"/>
    <p:sldId id="2147481450" r:id="rId25"/>
    <p:sldId id="2147481442" r:id="rId26"/>
    <p:sldId id="21474814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D73"/>
    <a:srgbClr val="E9B32B"/>
    <a:srgbClr val="CB972B"/>
    <a:srgbClr val="99720F"/>
    <a:srgbClr val="F9E8BD"/>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CBFEE5-AA1C-462E-9C01-02867C40143E}" v="7" dt="2025-10-22T03:00:47.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5/11/2025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5/11/2025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Nuclear Medicine,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Here we have the learning and assessment programs information. Over the course of training, trainees are required to complete </a:t>
            </a:r>
            <a:r>
              <a:rPr lang="en-US" b="1" dirty="0"/>
              <a:t>&lt;insert months&gt; </a:t>
            </a:r>
            <a:r>
              <a:rPr lang="en-US" dirty="0"/>
              <a:t>months of full-time clinical experience, 1 rotation plan per rotation and a variety of learning courses. </a:t>
            </a:r>
          </a:p>
          <a:p>
            <a:r>
              <a:rPr lang="en-US" dirty="0"/>
              <a:t>Per phase of training,  there are assessment program requirements. Here we have outlined the requirements for the foundation year of training. </a:t>
            </a:r>
          </a:p>
          <a:p>
            <a:r>
              <a:rPr lang="en-US" dirty="0"/>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a:ea typeface="Calibri"/>
                <a:cs typeface="Calibri"/>
              </a:rPr>
              <a:t>As per our overall learning journey, in each rotation, steps 2, 3 and 4 are repeated. This cycle is planning learning using the Rotation Plan, demonstrating achievement towards learning goals via the assessment tools and being rated by a Rotation Supervisor in a </a:t>
            </a:r>
            <a:r>
              <a:rPr lang="en-US">
                <a:solidFill>
                  <a:srgbClr val="000000"/>
                </a:solidFill>
                <a:latin typeface="Calibri"/>
                <a:ea typeface="Calibri"/>
                <a:cs typeface="Calibri"/>
              </a:rPr>
              <a:t>progress</a:t>
            </a:r>
            <a:r>
              <a:rPr lang="en-US" b="0" i="0" u="none" strike="noStrike">
                <a:solidFill>
                  <a:srgbClr val="000000"/>
                </a:solidFill>
                <a:effectLst/>
                <a:latin typeface="Calibri"/>
                <a:ea typeface="Calibri"/>
                <a:cs typeface="Calibri"/>
              </a:rPr>
              <a:t> </a:t>
            </a:r>
            <a:r>
              <a:rPr lang="en-US">
                <a:solidFill>
                  <a:srgbClr val="000000"/>
                </a:solidFill>
                <a:latin typeface="Calibri"/>
                <a:ea typeface="Calibri"/>
                <a:cs typeface="Calibri"/>
              </a:rPr>
              <a:t>report</a:t>
            </a:r>
            <a:r>
              <a:rPr lang="en-US" b="0" i="0" u="none" strike="noStrike">
                <a:solidFill>
                  <a:srgbClr val="000000"/>
                </a:solidFill>
                <a:effectLst/>
                <a:latin typeface="Calibri"/>
                <a:ea typeface="Calibri"/>
                <a:cs typeface="Calibri"/>
              </a:rPr>
              <a:t>.  The progress decision occurs at the end of the final rotation for a phase.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871571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67592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644362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486145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5/11/2025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01535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5/11/2025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7458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5/11/2025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742826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570642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92647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1878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687320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688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5/11/2025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5/11/2025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5/11/2025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5/11/2025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5/11/2025</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395890524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notesSlide" Target="../notesSlides/notesSlide15.xml"/><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2.png"/><Relationship Id="rId4" Type="http://schemas.openxmlformats.org/officeDocument/2006/relationships/image" Target="../media/image33.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1.png"/><Relationship Id="rId4" Type="http://schemas.openxmlformats.org/officeDocument/2006/relationships/diagramLayout" Target="../diagrams/layout1.xml"/><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Nuclear Medicine</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October 2025</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401565"/>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266266"/>
            <a:ext cx="5256465" cy="2277547"/>
          </a:xfrm>
          <a:prstGeom prst="rect">
            <a:avLst/>
          </a:prstGeom>
          <a:noFill/>
        </p:spPr>
        <p:txBody>
          <a:bodyPr wrap="square" rtlCol="0">
            <a:spAutoFit/>
          </a:bodyPr>
          <a:lstStyle/>
          <a:p>
            <a:r>
              <a:rPr lang="en-US" sz="1600" b="1" dirty="0"/>
              <a:t>Requirements over the course of training </a:t>
            </a:r>
          </a:p>
          <a:p>
            <a:pPr marL="285750" indent="-285750">
              <a:buFont typeface="Arial" panose="020B0604020202020204" pitchFamily="34" charset="0"/>
              <a:buChar char="•"/>
            </a:pPr>
            <a:r>
              <a:rPr lang="en-US" sz="1400" dirty="0"/>
              <a:t>1 training application </a:t>
            </a:r>
          </a:p>
          <a:p>
            <a:pPr marL="285750" indent="-285750">
              <a:buFont typeface="Arial" panose="020B0604020202020204" pitchFamily="34" charset="0"/>
              <a:buChar char="•"/>
            </a:pPr>
            <a:r>
              <a:rPr lang="en-US" sz="1400" dirty="0"/>
              <a:t>Complete at least 24-36 months FTE training - professional experience</a:t>
            </a:r>
          </a:p>
          <a:p>
            <a:pPr marL="285750" indent="-285750">
              <a:buFont typeface="Arial" panose="020B0604020202020204" pitchFamily="34" charset="0"/>
              <a:buChar char="•"/>
            </a:pPr>
            <a:r>
              <a:rPr lang="en-US" sz="1400" dirty="0"/>
              <a:t>Logbooks</a:t>
            </a:r>
          </a:p>
          <a:p>
            <a:pPr marL="285750" indent="-285750">
              <a:buFont typeface="Arial" panose="020B0604020202020204" pitchFamily="34" charset="0"/>
              <a:buChar char="•"/>
            </a:pPr>
            <a:r>
              <a:rPr lang="en-US" sz="1400" dirty="0"/>
              <a:t>Case reports</a:t>
            </a:r>
          </a:p>
          <a:p>
            <a:pPr marL="285750" indent="-285750">
              <a:buFont typeface="Arial" panose="020B0604020202020204" pitchFamily="34" charset="0"/>
              <a:buChar char="•"/>
            </a:pPr>
            <a:r>
              <a:rPr lang="en-US" sz="1400" dirty="0"/>
              <a:t>Radionuclide therapy/</a:t>
            </a:r>
            <a:r>
              <a:rPr lang="en-US" sz="1400" dirty="0" err="1"/>
              <a:t>theranostics</a:t>
            </a:r>
            <a:r>
              <a:rPr lang="en-US" sz="1400" dirty="0"/>
              <a:t> learning package </a:t>
            </a:r>
          </a:p>
          <a:p>
            <a:pPr marL="285750" indent="-285750">
              <a:buFont typeface="Arial" panose="020B0604020202020204" pitchFamily="34" charset="0"/>
              <a:buChar char="•"/>
            </a:pPr>
            <a:r>
              <a:rPr lang="en-US" sz="1400" dirty="0"/>
              <a:t>Bone densitometry training (course or logbook)</a:t>
            </a:r>
          </a:p>
          <a:p>
            <a:pPr marL="285750" indent="-285750">
              <a:buFont typeface="Arial" panose="020B0604020202020204" pitchFamily="34" charset="0"/>
              <a:buChar char="•"/>
            </a:pPr>
            <a:r>
              <a:rPr lang="en-US" sz="1400" dirty="0"/>
              <a:t>CT anatomy course</a:t>
            </a:r>
          </a:p>
          <a:p>
            <a:pPr marL="285750" indent="-285750">
              <a:buFont typeface="Arial" panose="020B0604020202020204" pitchFamily="34" charset="0"/>
              <a:buChar char="•"/>
            </a:pPr>
            <a:endParaRPr lang="en-US" sz="1400" dirty="0"/>
          </a:p>
        </p:txBody>
      </p:sp>
      <p:sp>
        <p:nvSpPr>
          <p:cNvPr id="8" name="Rectangle 7">
            <a:extLst>
              <a:ext uri="{FF2B5EF4-FFF2-40B4-BE49-F238E27FC236}">
                <a16:creationId xmlns:a16="http://schemas.microsoft.com/office/drawing/2014/main" id="{E3E95EAC-5DBD-0349-435D-3799132FEF05}"/>
              </a:ext>
            </a:extLst>
          </p:cNvPr>
          <p:cNvSpPr/>
          <p:nvPr/>
        </p:nvSpPr>
        <p:spPr>
          <a:xfrm>
            <a:off x="671446" y="3822013"/>
            <a:ext cx="10190612" cy="2155051"/>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learning </a:t>
            </a:r>
            <a:r>
              <a:rPr lang="en-US" dirty="0"/>
              <a:t>captures  </a:t>
            </a:r>
            <a:endParaRPr lang="en-AU" dirty="0"/>
          </a:p>
        </p:txBody>
      </p:sp>
      <p:sp>
        <p:nvSpPr>
          <p:cNvPr id="14" name="TextBox 13">
            <a:extLst>
              <a:ext uri="{FF2B5EF4-FFF2-40B4-BE49-F238E27FC236}">
                <a16:creationId xmlns:a16="http://schemas.microsoft.com/office/drawing/2014/main" id="{777E61CF-5D1B-DFC9-4559-912DE4EA5E04}"/>
              </a:ext>
            </a:extLst>
          </p:cNvPr>
          <p:cNvSpPr txBox="1"/>
          <p:nvPr/>
        </p:nvSpPr>
        <p:spPr>
          <a:xfrm>
            <a:off x="671446" y="3817235"/>
            <a:ext cx="6094476" cy="369332"/>
          </a:xfrm>
          <a:prstGeom prst="rect">
            <a:avLst/>
          </a:prstGeom>
          <a:noFill/>
        </p:spPr>
        <p:txBody>
          <a:bodyPr wrap="square">
            <a:spAutoFit/>
          </a:bodyPr>
          <a:lstStyle/>
          <a:p>
            <a:r>
              <a:rPr lang="en-US" b="1" dirty="0"/>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a:t>
            </a:r>
            <a:r>
              <a:rPr lang="en-US" dirty="0"/>
              <a:t>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 rotation </a:t>
            </a:r>
            <a:r>
              <a:rPr lang="en-US" dirty="0"/>
              <a:t>plan (per rotation) </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4 </a:t>
            </a:r>
            <a:r>
              <a:rPr lang="en-US" dirty="0"/>
              <a:t>progress reports</a:t>
            </a:r>
            <a:endParaRPr lang="en-AU" dirty="0"/>
          </a:p>
        </p:txBody>
      </p:sp>
      <p:sp>
        <p:nvSpPr>
          <p:cNvPr id="3" name="TextBox 2">
            <a:extLst>
              <a:ext uri="{FF2B5EF4-FFF2-40B4-BE49-F238E27FC236}">
                <a16:creationId xmlns:a16="http://schemas.microsoft.com/office/drawing/2014/main" id="{11D98AFB-9C01-9715-D356-E7D7703CCFEE}"/>
              </a:ext>
            </a:extLst>
          </p:cNvPr>
          <p:cNvSpPr txBox="1"/>
          <p:nvPr/>
        </p:nvSpPr>
        <p:spPr>
          <a:xfrm>
            <a:off x="5997595" y="1460402"/>
            <a:ext cx="46736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RACP Learning courses</a:t>
            </a:r>
          </a:p>
          <a:p>
            <a:pPr marL="285750" indent="-285750">
              <a:buFont typeface="Arial" panose="020B0604020202020204" pitchFamily="34" charset="0"/>
              <a:buChar char="•"/>
            </a:pPr>
            <a:r>
              <a:rPr lang="en-US" sz="1400" dirty="0"/>
              <a:t>1 Research project</a:t>
            </a:r>
          </a:p>
          <a:p>
            <a:pPr marL="285750" indent="-285750">
              <a:buFont typeface="Arial" panose="020B0604020202020204" pitchFamily="34" charset="0"/>
              <a:buChar char="•"/>
            </a:pPr>
            <a:r>
              <a:rPr lang="en-US" sz="1400" dirty="0"/>
              <a:t>AANMS Basic Sciences Course and Continuous Assessment Program</a:t>
            </a:r>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2551148"/>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Are nominated by trainee </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Access to trainee information </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Complete progress reports and make a progression decision</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10618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 including prescribing radioisotopes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Knowledge (3 specific knowledge guide learning goals selected</a:t>
            </a:r>
            <a:r>
              <a:rPr lang="en-AU" sz="900" dirty="0">
                <a:solidFill>
                  <a:schemeClr val="dk1"/>
                </a:solidFill>
                <a:latin typeface="Aptos"/>
              </a:rPr>
              <a:t>)</a:t>
            </a:r>
            <a:endParaRPr lang="en-AU" sz="900" b="0" i="0" kern="1200" dirty="0">
              <a:solidFill>
                <a:schemeClr val="dk1"/>
              </a:solidFill>
              <a:effectLst/>
              <a:latin typeface="Aptos"/>
            </a:endParaRPr>
          </a:p>
          <a:p>
            <a:pPr marR="0" lvl="0" algn="l" defTabSz="914400" rtl="0" eaLnBrk="1" fontAlgn="auto" latinLnBrk="0" hangingPunct="1">
              <a:lnSpc>
                <a:spcPct val="100000"/>
              </a:lnSpc>
              <a:spcBef>
                <a:spcPts val="0"/>
              </a:spcBef>
              <a:spcAft>
                <a:spcPts val="0"/>
              </a:spcAft>
              <a:buClrTx/>
              <a:buSzTx/>
              <a:tabLst/>
              <a:defRPr/>
            </a:pPr>
            <a:endParaRPr lang="en-AU" sz="900" b="0" i="0" kern="1200" dirty="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Clinical consultations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dirty="0">
                <a:latin typeface="Aptos" panose="020B0004020202020204" pitchFamily="34" charset="0"/>
              </a:rPr>
              <a:t>M</a:t>
            </a:r>
            <a:r>
              <a:rPr lang="en-US" sz="900" b="0" i="0" kern="1200" dirty="0">
                <a:solidFill>
                  <a:schemeClr val="tx1"/>
                </a:solidFill>
                <a:effectLst/>
                <a:latin typeface="Aptos" panose="020B0004020202020204" pitchFamily="34" charset="0"/>
              </a:rPr>
              <a:t>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327673" y="1880548"/>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cs typeface="Arial"/>
              </a:rPr>
              <a:t>Gastrointestinal nuclear medicine </a:t>
            </a:r>
            <a:endParaRPr lang="en-AU" sz="900" i="0" dirty="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Team leadership </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21887"/>
            <a:ext cx="2086465" cy="784830"/>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a:rPr>
              <a:t>Inflammation and infection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Clinical assessment and management, including prescribing radioisotopes</a:t>
            </a:r>
            <a:endParaRPr lang="en-AU" sz="900" dirty="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dirty="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21053" y="379324"/>
            <a:ext cx="1887580"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dirty="0">
                <a:solidFill>
                  <a:srgbClr val="384967"/>
                </a:solidFill>
                <a:latin typeface="Georgia"/>
              </a:rPr>
              <a:t>Nuclear Medicine</a:t>
            </a:r>
          </a:p>
          <a:p>
            <a:r>
              <a:rPr lang="en-US" sz="2400" dirty="0">
                <a:solidFill>
                  <a:srgbClr val="384967"/>
                </a:solidFill>
                <a:latin typeface="Georgia"/>
              </a:rPr>
              <a:t>Example</a:t>
            </a:r>
          </a:p>
          <a:p>
            <a:r>
              <a:rPr lang="en-US" sz="2400" dirty="0">
                <a:solidFill>
                  <a:srgbClr val="384967"/>
                </a:solidFill>
                <a:latin typeface="Georgia"/>
              </a:rPr>
              <a:t>Training Journey</a:t>
            </a:r>
            <a:endParaRPr lang="en-US" sz="2400" dirty="0"/>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Assessment tools </a:t>
            </a:r>
          </a:p>
          <a:p>
            <a:pPr marL="96441" marR="0" lvl="0" indent="-9644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Complete work-based tasks and assessment activities throughout the rotation</a:t>
            </a:r>
          </a:p>
          <a:p>
            <a:pPr marL="96441" marR="0" lvl="0" indent="-9644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433E35"/>
                </a:solidFill>
                <a:effectLst/>
                <a:uLnTx/>
                <a:uFillTx/>
                <a:latin typeface="Lato Light" panose="020F0502020204030203" pitchFamily="34" charset="0"/>
                <a:ea typeface="+mn-ea"/>
                <a:cs typeface="+mn-cs"/>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433E35"/>
                </a:solidFill>
                <a:effectLst/>
                <a:uLnTx/>
                <a:uFillTx/>
                <a:latin typeface="Lato Light" panose="020F0502020204030203" pitchFamily="34" charset="0"/>
                <a:ea typeface="+mn-ea"/>
                <a:cs typeface="+mn-cs"/>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94864"/>
                  </a:solidFill>
                  <a:effectLst/>
                  <a:uLnTx/>
                  <a:uFillTx/>
                  <a:latin typeface="Poppins" pitchFamily="2" charset="77"/>
                  <a:ea typeface="League Spartan" charset="0"/>
                  <a:cs typeface="Poppins" pitchFamily="2" charset="77"/>
                </a:rPr>
                <a:t>Entry application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94864"/>
                  </a:solidFill>
                  <a:effectLst/>
                  <a:uLnTx/>
                  <a:uFillTx/>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B972B"/>
                  </a:solidFill>
                  <a:effectLst/>
                  <a:uLnTx/>
                  <a:uFillTx/>
                  <a:latin typeface="Poppins"/>
                  <a:ea typeface="League Spartan" charset="0"/>
                  <a:cs typeface="Poppins"/>
                </a:rPr>
                <a:t>Plan and support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B972B"/>
                  </a:solidFill>
                  <a:effectLst/>
                  <a:uLnTx/>
                  <a:uFillTx/>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D79"/>
                  </a:solidFill>
                  <a:effectLst/>
                  <a:uLnTx/>
                  <a:uFillTx/>
                  <a:latin typeface="Poppins" pitchFamily="2" charset="77"/>
                  <a:ea typeface="League Spartan" charset="0"/>
                  <a:cs typeface="Poppins" pitchFamily="2" charset="77"/>
                </a:rPr>
                <a:t>Progression decision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3D79"/>
                  </a:solidFill>
                  <a:effectLst/>
                  <a:uLnTx/>
                  <a:uFillTx/>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0685A"/>
                  </a:solidFill>
                  <a:effectLst/>
                  <a:uLnTx/>
                  <a:uFillTx/>
                  <a:latin typeface="Poppins"/>
                  <a:ea typeface="League Spartan" charset="0"/>
                  <a:cs typeface="Poppins"/>
                </a:rPr>
                <a:t>Progress Report </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Reflect on and discuss progress during the rotation</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Trainee and supervisor meet </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Supervisor provides feedback and an overall rating against each learning goal </a:t>
              </a:r>
              <a:endParaRPr kumimoji="0" lang="en-US" sz="1400" b="1" i="0" u="none" strike="noStrike" kern="1200" cap="none" spc="0" normalizeH="0" baseline="0" noProof="0">
                <a:ln>
                  <a:noFill/>
                </a:ln>
                <a:solidFill>
                  <a:srgbClr val="70685A"/>
                </a:solidFill>
                <a:effectLst/>
                <a:uLnTx/>
                <a:uFillTx/>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a:ln>
                  <a:noFill/>
                </a:ln>
                <a:solidFill>
                  <a:srgbClr val="384967"/>
                </a:solidFill>
                <a:effectLst/>
                <a:uLnTx/>
                <a:uFillTx/>
                <a:latin typeface="Georgia" panose="02040502050405020303" pitchFamily="18" charset="0"/>
                <a:ea typeface="+mj-ea"/>
                <a:cs typeface="+mj-cs"/>
              </a:rPr>
              <a:t>Learning and assessment cycle</a:t>
            </a:r>
            <a:endParaRPr kumimoji="0" lang="en-AU" sz="3100" b="1" i="0" u="none" strike="noStrike" kern="1200" cap="none" spc="0" normalizeH="0" baseline="50000" noProof="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4407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E708CF-35F9-798F-6267-467242B83C6A}"/>
              </a:ext>
            </a:extLst>
          </p:cNvPr>
          <p:cNvPicPr>
            <a:picLocks noChangeAspect="1"/>
          </p:cNvPicPr>
          <p:nvPr/>
        </p:nvPicPr>
        <p:blipFill>
          <a:blip r:embed="rId4"/>
          <a:stretch>
            <a:fillRect/>
          </a:stretch>
        </p:blipFill>
        <p:spPr>
          <a:xfrm>
            <a:off x="35566" y="6039425"/>
            <a:ext cx="2560361" cy="638264"/>
          </a:xfrm>
          <a:prstGeom prst="rect">
            <a:avLst/>
          </a:prstGeom>
        </p:spPr>
      </p:pic>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dirty="0">
                <a:ln>
                  <a:noFill/>
                </a:ln>
                <a:solidFill>
                  <a:srgbClr val="384967"/>
                </a:solidFill>
                <a:effectLst/>
                <a:uLnTx/>
                <a:uFillTx/>
                <a:latin typeface="Georgia" panose="02040502050405020303" pitchFamily="18" charset="0"/>
                <a:ea typeface="+mj-ea"/>
                <a:cs typeface="+mj-cs"/>
              </a:rPr>
              <a:t>Other learning and assessment requirements</a:t>
            </a:r>
            <a:endParaRPr kumimoji="0" lang="en-AU" sz="3100" b="1" i="0" u="none" strike="noStrike" kern="1200" cap="none" spc="0" normalizeH="0" baseline="50000" noProof="0" dirty="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42488" y="1480624"/>
            <a:ext cx="2536270" cy="34778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Learning programs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Professional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RACP Learning courses</a:t>
            </a:r>
          </a:p>
          <a:p>
            <a:pPr marL="285750" indent="-285750">
              <a:buFont typeface="Arial" panose="020B0604020202020204" pitchFamily="34" charset="0"/>
              <a:buChar char="•"/>
              <a:defRPr/>
            </a:pPr>
            <a:r>
              <a:rPr lang="en-US" sz="1400" dirty="0">
                <a:solidFill>
                  <a:srgbClr val="384965"/>
                </a:solidFill>
                <a:latin typeface="Arial"/>
              </a:rPr>
              <a:t>Radionuclide therapy/</a:t>
            </a:r>
            <a:r>
              <a:rPr lang="en-US" sz="1400" dirty="0" err="1">
                <a:solidFill>
                  <a:srgbClr val="384965"/>
                </a:solidFill>
                <a:latin typeface="Arial"/>
              </a:rPr>
              <a:t>theranostics</a:t>
            </a:r>
            <a:r>
              <a:rPr lang="en-US" sz="1400" dirty="0">
                <a:solidFill>
                  <a:srgbClr val="384965"/>
                </a:solidFill>
                <a:latin typeface="Arial"/>
              </a:rPr>
              <a:t> learning package </a:t>
            </a:r>
          </a:p>
          <a:p>
            <a:pPr marL="285750" indent="-285750">
              <a:buFont typeface="Arial" panose="020B0604020202020204" pitchFamily="34" charset="0"/>
              <a:buChar char="•"/>
              <a:defRPr/>
            </a:pPr>
            <a:r>
              <a:rPr lang="en-US" sz="1400" dirty="0">
                <a:solidFill>
                  <a:srgbClr val="384965"/>
                </a:solidFill>
                <a:latin typeface="Arial"/>
              </a:rPr>
              <a:t>Bone densitometry training (course or logbook)</a:t>
            </a:r>
          </a:p>
          <a:p>
            <a:pPr marL="285750" indent="-285750">
              <a:buFont typeface="Arial" panose="020B0604020202020204" pitchFamily="34" charset="0"/>
              <a:buChar char="•"/>
              <a:defRPr/>
            </a:pPr>
            <a:r>
              <a:rPr lang="en-US" sz="1400" dirty="0">
                <a:solidFill>
                  <a:srgbClr val="384965"/>
                </a:solidFill>
                <a:latin typeface="Arial"/>
              </a:rPr>
              <a:t>CT anatomy course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384965"/>
              </a:solidFill>
              <a:effectLst/>
              <a:uLnTx/>
              <a:uFillTx/>
              <a:latin typeface="Arial"/>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384965"/>
              </a:solidFill>
              <a:effectLst/>
              <a:uLnTx/>
              <a:uFillTx/>
              <a:latin typeface="Arial"/>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384965"/>
              </a:solidFill>
              <a:effectLst/>
              <a:uLnTx/>
              <a:uFillTx/>
              <a:latin typeface="Arial"/>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84965"/>
                </a:solidFill>
                <a:effectLst/>
                <a:uLnTx/>
                <a:uFillTx/>
                <a:latin typeface="Arial"/>
                <a:ea typeface="+mn-lt"/>
                <a:cs typeface="Arial"/>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9369104" y="1421904"/>
            <a:ext cx="2780408" cy="175432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Research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A trainee-led study involving significant involvement in design, conduct and analysis.</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lt"/>
                <a:cs typeface="Arial"/>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214175" y="5464844"/>
            <a:ext cx="2203142" cy="116955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a:t>
            </a:r>
            <a:r>
              <a:rPr kumimoji="0" lang="en-US" sz="1400" b="0" i="0" u="none" strike="noStrike" kern="1200" cap="none" spc="0" normalizeH="0" baseline="0" noProof="0" dirty="0">
                <a:ln>
                  <a:noFill/>
                </a:ln>
                <a:solidFill>
                  <a:srgbClr val="384967"/>
                </a:solidFill>
                <a:effectLst/>
                <a:uLnTx/>
                <a:uFillTx/>
                <a:latin typeface="Arial"/>
                <a:ea typeface="+mn-ea"/>
                <a:cs typeface="+mn-cs"/>
              </a:rPr>
              <a:t> Before the end of Advanced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9369104" y="5211671"/>
            <a:ext cx="2780406" cy="138499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a:t>
            </a:r>
            <a:r>
              <a:rPr kumimoji="0" lang="en-US" sz="1400" b="0" i="0" u="none" strike="noStrike" kern="1200" cap="none" spc="0" normalizeH="0" baseline="0" noProof="0" dirty="0">
                <a:ln>
                  <a:noFill/>
                </a:ln>
                <a:solidFill>
                  <a:srgbClr val="384967"/>
                </a:solidFill>
                <a:effectLst/>
                <a:uLnTx/>
                <a:uFillTx/>
                <a:latin typeface="Arial"/>
                <a:ea typeface="+mn-ea"/>
                <a:cs typeface="+mn-cs"/>
              </a:rPr>
              <a:t> Before the end of Advanced Training</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Research Project Supervisor</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692731" y="3285448"/>
            <a:ext cx="1445738" cy="116565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6"/>
          <a:stretch>
            <a:fillRect/>
          </a:stretch>
        </p:blipFill>
        <p:spPr>
          <a:xfrm>
            <a:off x="503726" y="4220256"/>
            <a:ext cx="1246783" cy="991415"/>
          </a:xfrm>
          <a:prstGeom prst="rect">
            <a:avLst/>
          </a:prstGeom>
        </p:spPr>
      </p:pic>
      <p:sp>
        <p:nvSpPr>
          <p:cNvPr id="4" name="TextBox 3">
            <a:extLst>
              <a:ext uri="{FF2B5EF4-FFF2-40B4-BE49-F238E27FC236}">
                <a16:creationId xmlns:a16="http://schemas.microsoft.com/office/drawing/2014/main" id="{E48452BF-FF7E-463B-707D-3E98AEDA5CE3}"/>
              </a:ext>
            </a:extLst>
          </p:cNvPr>
          <p:cNvSpPr txBox="1"/>
          <p:nvPr/>
        </p:nvSpPr>
        <p:spPr>
          <a:xfrm>
            <a:off x="2512165" y="1930213"/>
            <a:ext cx="1939619" cy="264687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Trainees capture data about and reflect on specific workplace experiences.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84965"/>
                </a:solidFill>
                <a:latin typeface="Arial"/>
              </a:rPr>
              <a:t>Cardiac cases logbook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84965"/>
                </a:solidFill>
                <a:effectLst/>
                <a:uLnTx/>
                <a:uFillTx/>
                <a:latin typeface="Arial"/>
                <a:ea typeface="+mn-ea"/>
                <a:cs typeface="+mn-cs"/>
              </a:rPr>
              <a:t>Positron emission tomography logbook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lt"/>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lt"/>
                <a:cs typeface="Arial"/>
              </a:rPr>
              <a:t> </a:t>
            </a:r>
          </a:p>
        </p:txBody>
      </p:sp>
      <p:sp>
        <p:nvSpPr>
          <p:cNvPr id="6" name="TextBox 5">
            <a:extLst>
              <a:ext uri="{FF2B5EF4-FFF2-40B4-BE49-F238E27FC236}">
                <a16:creationId xmlns:a16="http://schemas.microsoft.com/office/drawing/2014/main" id="{941A9385-8FC0-E8AD-ED6B-A221771AE47E}"/>
              </a:ext>
            </a:extLst>
          </p:cNvPr>
          <p:cNvSpPr txBox="1"/>
          <p:nvPr/>
        </p:nvSpPr>
        <p:spPr>
          <a:xfrm>
            <a:off x="2518190" y="5477921"/>
            <a:ext cx="2287587" cy="116955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a:t>
            </a:r>
            <a:r>
              <a:rPr kumimoji="0" lang="en-US" sz="1400" b="0" i="0" u="none" strike="noStrike" kern="1200" cap="none" spc="0" normalizeH="0" baseline="0" noProof="0" dirty="0">
                <a:ln>
                  <a:noFill/>
                </a:ln>
                <a:solidFill>
                  <a:srgbClr val="384967"/>
                </a:solidFill>
                <a:effectLst/>
                <a:uLnTx/>
                <a:uFillTx/>
                <a:latin typeface="Arial"/>
                <a:ea typeface="+mn-ea"/>
                <a:cs typeface="+mn-cs"/>
              </a:rPr>
              <a:t> Before the end of Advanced Training</a:t>
            </a:r>
            <a:endParaRPr kumimoji="0" lang="en-US" sz="1400" b="0" i="0" u="none" strike="noStrike" kern="1200" cap="none" spc="0" normalizeH="0" baseline="0" noProof="0" dirty="0">
              <a:ln>
                <a:noFill/>
              </a:ln>
              <a:solidFill>
                <a:srgbClr val="433E3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33E3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0" i="0" u="none" strike="noStrike" kern="1200" cap="none" spc="0" normalizeH="0" baseline="0" noProof="0" dirty="0">
              <a:ln>
                <a:noFill/>
              </a:ln>
              <a:solidFill>
                <a:srgbClr val="433E35"/>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433E35"/>
              </a:solidFill>
              <a:effectLst/>
              <a:uLnTx/>
              <a:uFillTx/>
              <a:latin typeface="Arial"/>
              <a:ea typeface="+mn-ea"/>
              <a:cs typeface="Arial"/>
            </a:endParaRPr>
          </a:p>
        </p:txBody>
      </p:sp>
      <p:sp>
        <p:nvSpPr>
          <p:cNvPr id="9" name="TextBox 8">
            <a:extLst>
              <a:ext uri="{FF2B5EF4-FFF2-40B4-BE49-F238E27FC236}">
                <a16:creationId xmlns:a16="http://schemas.microsoft.com/office/drawing/2014/main" id="{E9C99ECD-F967-AD76-FD26-2FAF8023F6ED}"/>
              </a:ext>
            </a:extLst>
          </p:cNvPr>
          <p:cNvSpPr txBox="1"/>
          <p:nvPr/>
        </p:nvSpPr>
        <p:spPr>
          <a:xfrm>
            <a:off x="2379589" y="1469126"/>
            <a:ext cx="191900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Logbooks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0" name="Straight Connector 9">
            <a:extLst>
              <a:ext uri="{FF2B5EF4-FFF2-40B4-BE49-F238E27FC236}">
                <a16:creationId xmlns:a16="http://schemas.microsoft.com/office/drawing/2014/main" id="{9668434E-34A9-A69B-5ED3-7D6F447297ED}"/>
              </a:ext>
            </a:extLst>
          </p:cNvPr>
          <p:cNvCxnSpPr>
            <a:cxnSpLocks/>
          </p:cNvCxnSpPr>
          <p:nvPr/>
        </p:nvCxnSpPr>
        <p:spPr>
          <a:xfrm>
            <a:off x="2465341" y="1354367"/>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BEDA89-A9C9-D2D1-8217-0061D76D7470}"/>
              </a:ext>
            </a:extLst>
          </p:cNvPr>
          <p:cNvCxnSpPr>
            <a:cxnSpLocks/>
          </p:cNvCxnSpPr>
          <p:nvPr/>
        </p:nvCxnSpPr>
        <p:spPr>
          <a:xfrm>
            <a:off x="4664190"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C825DBD-E00C-1602-F207-2C1C93D68A2B}"/>
              </a:ext>
            </a:extLst>
          </p:cNvPr>
          <p:cNvCxnSpPr>
            <a:cxnSpLocks/>
          </p:cNvCxnSpPr>
          <p:nvPr/>
        </p:nvCxnSpPr>
        <p:spPr>
          <a:xfrm>
            <a:off x="9237870" y="1372856"/>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5" name="TextBox 5">
            <a:extLst>
              <a:ext uri="{FF2B5EF4-FFF2-40B4-BE49-F238E27FC236}">
                <a16:creationId xmlns:a16="http://schemas.microsoft.com/office/drawing/2014/main" id="{D2428145-4C64-41B6-C8BB-0EA78C131B56}"/>
              </a:ext>
            </a:extLst>
          </p:cNvPr>
          <p:cNvSpPr txBox="1"/>
          <p:nvPr/>
        </p:nvSpPr>
        <p:spPr>
          <a:xfrm>
            <a:off x="4731035" y="1401395"/>
            <a:ext cx="2137730" cy="193899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Case report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5"/>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84967"/>
              </a:solidFill>
              <a:effectLst/>
              <a:uLnTx/>
              <a:uFillTx/>
              <a:latin typeface="Arial"/>
              <a:ea typeface="+mn-lt"/>
              <a:cs typeface="Arial"/>
            </a:endParaRPr>
          </a:p>
          <a:p>
            <a:pPr marR="0" lvl="0" defTabSz="914400" rtl="0" eaLnBrk="1" fontAlgn="auto" latinLnBrk="0" hangingPunct="1">
              <a:lnSpc>
                <a:spcPct val="100000"/>
              </a:lnSpc>
              <a:spcBef>
                <a:spcPts val="0"/>
              </a:spcBef>
              <a:spcAft>
                <a:spcPts val="0"/>
              </a:spcAft>
              <a:buClrTx/>
              <a:buSzTx/>
              <a:tabLst/>
              <a:defRPr/>
            </a:pPr>
            <a:r>
              <a:rPr lang="en-US" sz="1400" dirty="0">
                <a:solidFill>
                  <a:srgbClr val="384967"/>
                </a:solidFill>
                <a:latin typeface="Arial"/>
                <a:ea typeface="+mn-lt"/>
                <a:cs typeface="Arial"/>
              </a:rPr>
              <a:t>A paediatric case report allows trainees to discuss their management of a specific case. </a:t>
            </a:r>
            <a:endParaRPr kumimoji="0" lang="en-US" sz="1400" b="0" i="0" u="none" strike="noStrike" kern="1200" cap="none" spc="0" normalizeH="0" baseline="0" noProof="0" dirty="0">
              <a:ln>
                <a:noFill/>
              </a:ln>
              <a:solidFill>
                <a:srgbClr val="384967"/>
              </a:solidFill>
              <a:effectLst/>
              <a:uLnTx/>
              <a:uFillTx/>
              <a:latin typeface="Arial"/>
              <a:ea typeface="+mn-lt"/>
              <a:cs typeface="Arial"/>
            </a:endParaRPr>
          </a:p>
        </p:txBody>
      </p:sp>
      <p:sp>
        <p:nvSpPr>
          <p:cNvPr id="16" name="TextBox 22">
            <a:extLst>
              <a:ext uri="{FF2B5EF4-FFF2-40B4-BE49-F238E27FC236}">
                <a16:creationId xmlns:a16="http://schemas.microsoft.com/office/drawing/2014/main" id="{48BC22B1-CE88-B9B6-7EF7-94E61D8074B3}"/>
              </a:ext>
            </a:extLst>
          </p:cNvPr>
          <p:cNvSpPr txBox="1"/>
          <p:nvPr/>
        </p:nvSpPr>
        <p:spPr>
          <a:xfrm>
            <a:off x="4741926" y="5464843"/>
            <a:ext cx="2132113" cy="116955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 </a:t>
            </a:r>
            <a:r>
              <a:rPr kumimoji="0" lang="en-US" sz="1400" b="0" i="0" u="none" strike="noStrike" kern="1200" cap="none" spc="0" normalizeH="0" baseline="0" noProof="0" dirty="0">
                <a:ln>
                  <a:noFill/>
                </a:ln>
                <a:solidFill>
                  <a:srgbClr val="384967"/>
                </a:solidFill>
                <a:effectLst/>
                <a:uLnTx/>
                <a:uFillTx/>
                <a:latin typeface="Arial"/>
                <a:ea typeface="+mn-ea"/>
                <a:cs typeface="+mn-cs"/>
              </a:rPr>
              <a:t>Before the end of Advanced Training</a:t>
            </a:r>
            <a:endParaRPr kumimoji="0" lang="en-US" sz="1400" b="0" i="0" u="none" strike="noStrike" kern="1200" cap="none" spc="0" normalizeH="0" baseline="0" noProof="0" dirty="0">
              <a:ln>
                <a:noFill/>
              </a:ln>
              <a:solidFill>
                <a:srgbClr val="433E3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p>
        </p:txBody>
      </p:sp>
      <p:sp>
        <p:nvSpPr>
          <p:cNvPr id="2" name="Freeform 2">
            <a:extLst>
              <a:ext uri="{FF2B5EF4-FFF2-40B4-BE49-F238E27FC236}">
                <a16:creationId xmlns:a16="http://schemas.microsoft.com/office/drawing/2014/main" id="{8F27C3E3-BA7F-2689-BC04-6E88027DAC27}"/>
              </a:ext>
            </a:extLst>
          </p:cNvPr>
          <p:cNvSpPr/>
          <p:nvPr/>
        </p:nvSpPr>
        <p:spPr>
          <a:xfrm>
            <a:off x="2976275" y="3930183"/>
            <a:ext cx="1011397" cy="1002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6539BE40-2EE2-CD57-B3E4-4A5FCA36016D}"/>
              </a:ext>
            </a:extLst>
          </p:cNvPr>
          <p:cNvPicPr>
            <a:picLocks noChangeAspect="1"/>
          </p:cNvPicPr>
          <p:nvPr/>
        </p:nvPicPr>
        <p:blipFill>
          <a:blip r:embed="rId9"/>
          <a:stretch>
            <a:fillRect/>
          </a:stretch>
        </p:blipFill>
        <p:spPr>
          <a:xfrm>
            <a:off x="5206628" y="3933679"/>
            <a:ext cx="1039217" cy="1034851"/>
          </a:xfrm>
          <a:prstGeom prst="rect">
            <a:avLst/>
          </a:prstGeom>
        </p:spPr>
      </p:pic>
      <p:cxnSp>
        <p:nvCxnSpPr>
          <p:cNvPr id="13" name="Straight Connector 12">
            <a:extLst>
              <a:ext uri="{FF2B5EF4-FFF2-40B4-BE49-F238E27FC236}">
                <a16:creationId xmlns:a16="http://schemas.microsoft.com/office/drawing/2014/main" id="{3D1BA3E2-BA61-932E-E168-A016C599327A}"/>
              </a:ext>
            </a:extLst>
          </p:cNvPr>
          <p:cNvCxnSpPr>
            <a:cxnSpLocks/>
          </p:cNvCxnSpPr>
          <p:nvPr/>
        </p:nvCxnSpPr>
        <p:spPr>
          <a:xfrm>
            <a:off x="6904051" y="1372856"/>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8" name="TextBox 5">
            <a:extLst>
              <a:ext uri="{FF2B5EF4-FFF2-40B4-BE49-F238E27FC236}">
                <a16:creationId xmlns:a16="http://schemas.microsoft.com/office/drawing/2014/main" id="{8C60F342-94F7-0AEE-1743-3E1C531FE52E}"/>
              </a:ext>
            </a:extLst>
          </p:cNvPr>
          <p:cNvSpPr txBox="1"/>
          <p:nvPr/>
        </p:nvSpPr>
        <p:spPr>
          <a:xfrm>
            <a:off x="6991027" y="1421904"/>
            <a:ext cx="2137730" cy="30162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AANMS courses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5"/>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84967"/>
              </a:solidFill>
              <a:effectLst/>
              <a:uLnTx/>
              <a:uFillTx/>
              <a:latin typeface="Arial"/>
              <a:ea typeface="+mn-lt"/>
              <a:cs typeface="Arial"/>
            </a:endParaRPr>
          </a:p>
          <a:p>
            <a:pPr marL="285750" marR="0" lvl="0" indent="-285750" fontAlgn="auto">
              <a:lnSpc>
                <a:spcPct val="100000"/>
              </a:lnSpc>
              <a:spcBef>
                <a:spcPts val="0"/>
              </a:spcBef>
              <a:spcAft>
                <a:spcPts val="0"/>
              </a:spcAft>
              <a:buClrTx/>
              <a:buSzTx/>
              <a:buFont typeface="Arial" panose="020B0604020202020204" pitchFamily="34" charset="0"/>
              <a:buChar char="•"/>
              <a:tabLst/>
              <a:defRPr/>
            </a:pPr>
            <a:r>
              <a:rPr lang="en-US" sz="1400" dirty="0">
                <a:solidFill>
                  <a:srgbClr val="384965"/>
                </a:solidFill>
                <a:latin typeface="Arial"/>
              </a:rPr>
              <a:t>Australasian Association of Nuclear Medicine Specialists (AANMS) Basic Sciences </a:t>
            </a:r>
          </a:p>
          <a:p>
            <a:pPr marL="285750" marR="0" lvl="0" indent="-285750" fontAlgn="auto">
              <a:lnSpc>
                <a:spcPct val="100000"/>
              </a:lnSpc>
              <a:spcBef>
                <a:spcPts val="0"/>
              </a:spcBef>
              <a:spcAft>
                <a:spcPts val="0"/>
              </a:spcAft>
              <a:buClrTx/>
              <a:buSzTx/>
              <a:buFont typeface="Arial" panose="020B0604020202020204" pitchFamily="34" charset="0"/>
              <a:buChar char="•"/>
              <a:tabLst/>
              <a:defRPr/>
            </a:pPr>
            <a:r>
              <a:rPr lang="en-US" sz="1400" dirty="0">
                <a:solidFill>
                  <a:srgbClr val="384965"/>
                </a:solidFill>
                <a:latin typeface="Arial"/>
              </a:rPr>
              <a:t>AANMS Continuous Assessment Program (CAP) per 12 months FTE of core training. </a:t>
            </a:r>
          </a:p>
        </p:txBody>
      </p:sp>
      <p:sp>
        <p:nvSpPr>
          <p:cNvPr id="19" name="TextBox 22">
            <a:extLst>
              <a:ext uri="{FF2B5EF4-FFF2-40B4-BE49-F238E27FC236}">
                <a16:creationId xmlns:a16="http://schemas.microsoft.com/office/drawing/2014/main" id="{4176B24F-D5F6-DA88-577F-DD3B480C8EE8}"/>
              </a:ext>
            </a:extLst>
          </p:cNvPr>
          <p:cNvSpPr txBox="1"/>
          <p:nvPr/>
        </p:nvSpPr>
        <p:spPr>
          <a:xfrm>
            <a:off x="7045637" y="5500769"/>
            <a:ext cx="2132113" cy="116955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 </a:t>
            </a:r>
            <a:r>
              <a:rPr kumimoji="0" lang="en-US" sz="1400" b="0" i="0" u="none" strike="noStrike" kern="1200" cap="none" spc="0" normalizeH="0" baseline="0" noProof="0" dirty="0">
                <a:ln>
                  <a:noFill/>
                </a:ln>
                <a:solidFill>
                  <a:srgbClr val="384967"/>
                </a:solidFill>
                <a:effectLst/>
                <a:uLnTx/>
                <a:uFillTx/>
                <a:latin typeface="Arial"/>
                <a:ea typeface="+mn-ea"/>
                <a:cs typeface="+mn-cs"/>
              </a:rPr>
              <a:t>Before the end of Advanced Training</a:t>
            </a:r>
            <a:endParaRPr kumimoji="0" lang="en-US" sz="1400" b="0" i="0" u="none" strike="noStrike" kern="1200" cap="none" spc="0" normalizeH="0" baseline="0" noProof="0" dirty="0">
              <a:ln>
                <a:noFill/>
              </a:ln>
              <a:solidFill>
                <a:srgbClr val="433E3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p>
        </p:txBody>
      </p:sp>
      <p:pic>
        <p:nvPicPr>
          <p:cNvPr id="20" name="Picture 19">
            <a:extLst>
              <a:ext uri="{FF2B5EF4-FFF2-40B4-BE49-F238E27FC236}">
                <a16:creationId xmlns:a16="http://schemas.microsoft.com/office/drawing/2014/main" id="{BBA244F0-EA60-F361-FF64-AF8D8B8D9B59}"/>
              </a:ext>
            </a:extLst>
          </p:cNvPr>
          <p:cNvPicPr>
            <a:picLocks noChangeAspect="1"/>
          </p:cNvPicPr>
          <p:nvPr/>
        </p:nvPicPr>
        <p:blipFill>
          <a:blip r:embed="rId10"/>
          <a:srcRect l="50961"/>
          <a:stretch/>
        </p:blipFill>
        <p:spPr>
          <a:xfrm>
            <a:off x="7468302" y="4451104"/>
            <a:ext cx="1017403" cy="1051782"/>
          </a:xfrm>
          <a:prstGeom prst="rect">
            <a:avLst/>
          </a:prstGeom>
        </p:spPr>
      </p:pic>
    </p:spTree>
    <p:custDataLst>
      <p:tags r:id="rId1"/>
    </p:custDataLst>
    <p:extLst>
      <p:ext uri="{BB962C8B-B14F-4D97-AF65-F5344CB8AC3E}">
        <p14:creationId xmlns:p14="http://schemas.microsoft.com/office/powerpoint/2010/main" val="1714265875"/>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2426658472"/>
              </p:ext>
            </p:extLst>
          </p:nvPr>
        </p:nvGraphicFramePr>
        <p:xfrm>
          <a:off x="691753" y="1152674"/>
          <a:ext cx="10640051" cy="4825440"/>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2">
                  <a:extLst>
                    <a:ext uri="{9D8B030D-6E8A-4147-A177-3AD203B41FA5}">
                      <a16:colId xmlns:a16="http://schemas.microsoft.com/office/drawing/2014/main" val="163527611"/>
                    </a:ext>
                  </a:extLst>
                </a:gridCol>
                <a:gridCol w="1395842">
                  <a:extLst>
                    <a:ext uri="{9D8B030D-6E8A-4147-A177-3AD203B41FA5}">
                      <a16:colId xmlns:a16="http://schemas.microsoft.com/office/drawing/2014/main" val="935343356"/>
                    </a:ext>
                  </a:extLst>
                </a:gridCol>
                <a:gridCol w="1395842">
                  <a:extLst>
                    <a:ext uri="{9D8B030D-6E8A-4147-A177-3AD203B41FA5}">
                      <a16:colId xmlns:a16="http://schemas.microsoft.com/office/drawing/2014/main" val="397025310"/>
                    </a:ext>
                  </a:extLst>
                </a:gridCol>
                <a:gridCol w="1395842">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dirty="0">
                          <a:solidFill>
                            <a:schemeClr val="accent2"/>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Entry into training</a:t>
                      </a: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dirty="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 Professional behaviours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02. </a:t>
                      </a:r>
                      <a:r>
                        <a:rPr lang="en-AU" sz="1100" b="1" kern="1200" dirty="0">
                          <a:solidFill>
                            <a:srgbClr val="404040"/>
                          </a:solidFill>
                          <a:effectLst/>
                          <a:latin typeface="+mn-lt"/>
                          <a:ea typeface="Calibri" panose="020F0502020204030204" pitchFamily="34" charset="0"/>
                          <a:cs typeface="Arial" panose="020B0604020202020204" pitchFamily="34" charset="0"/>
                        </a:rPr>
                        <a:t>Leadership in the nuclear medicine department</a:t>
                      </a:r>
                      <a:endParaRPr lang="en-AU" sz="11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03. Supervision and teaching</a:t>
                      </a:r>
                      <a:endParaRPr lang="en-AU" sz="11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endPar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Calibri" panose="020F0502020204030204" pitchFamily="34" charset="0"/>
                        </a:rPr>
                        <a:t>04. </a:t>
                      </a:r>
                      <a:r>
                        <a:rPr lang="en-AU" sz="1100" b="1" kern="1200" dirty="0">
                          <a:solidFill>
                            <a:srgbClr val="404040"/>
                          </a:solidFill>
                          <a:effectLst/>
                          <a:latin typeface="+mn-lt"/>
                          <a:ea typeface="Calibri" panose="020F0502020204030204" pitchFamily="34" charset="0"/>
                          <a:cs typeface="Arial" panose="020B0604020202020204" pitchFamily="34" charset="0"/>
                        </a:rPr>
                        <a:t>Quality improvement</a:t>
                      </a:r>
                      <a:endParaRPr lang="en-AU" sz="1100" kern="1200" dirty="0">
                        <a:solidFill>
                          <a:srgbClr val="404040"/>
                        </a:solidFill>
                        <a:effectLst/>
                        <a:latin typeface="+mn-lt"/>
                        <a:ea typeface="Calibri" panose="020F0502020204030204" pitchFamily="34" charset="0"/>
                        <a:cs typeface="Calibri" panose="020F050202020403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endPar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r>
                        <a:rPr lang="en-AU" sz="1100" b="1" dirty="0">
                          <a:solidFill>
                            <a:srgbClr val="404040"/>
                          </a:solidFill>
                          <a:effectLst/>
                          <a:latin typeface="+mn-lt"/>
                          <a:ea typeface="Calibri" panose="020F0502020204030204" pitchFamily="34" charset="0"/>
                          <a:cs typeface="Calibri" panose="020F0502020204030204" pitchFamily="34" charset="0"/>
                        </a:rPr>
                        <a:t>05. </a:t>
                      </a:r>
                      <a:r>
                        <a:rPr lang="en-AU" sz="1100" b="1" kern="1200" dirty="0">
                          <a:solidFill>
                            <a:srgbClr val="404040"/>
                          </a:solidFill>
                          <a:effectLst/>
                          <a:latin typeface="+mn-lt"/>
                          <a:ea typeface="Calibri" panose="020F0502020204030204" pitchFamily="34" charset="0"/>
                          <a:cs typeface="Arial" panose="020B0604020202020204" pitchFamily="34" charset="0"/>
                        </a:rPr>
                        <a:t>Clinical assessment and management, including prescribing radioisotopes</a:t>
                      </a:r>
                      <a:endParaRPr lang="en-AU" sz="1100" kern="1200" dirty="0">
                        <a:solidFill>
                          <a:srgbClr val="404040"/>
                        </a:solidFill>
                        <a:effectLst/>
                        <a:latin typeface="+mn-lt"/>
                        <a:ea typeface="Calibri" panose="020F0502020204030204" pitchFamily="34" charset="0"/>
                        <a:cs typeface="+mn-cs"/>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Calibri" panose="020F0502020204030204" pitchFamily="34" charset="0"/>
                        </a:rPr>
                        <a:t>06. </a:t>
                      </a:r>
                      <a:r>
                        <a:rPr lang="en-AU" sz="1100" b="1" kern="1200" dirty="0">
                          <a:solidFill>
                            <a:srgbClr val="404040"/>
                          </a:solidFill>
                          <a:effectLst/>
                          <a:latin typeface="+mn-lt"/>
                          <a:ea typeface="Calibri" panose="020F0502020204030204" pitchFamily="34" charset="0"/>
                          <a:cs typeface="Arial" panose="020B0604020202020204" pitchFamily="34" charset="0"/>
                        </a:rPr>
                        <a:t>Longitudinal care of patients, including those receiving Theranostics and transitions in care</a:t>
                      </a:r>
                      <a:endParaRPr lang="en-AU" sz="1100" kern="1200" dirty="0">
                        <a:solidFill>
                          <a:srgbClr val="404040"/>
                        </a:solidFill>
                        <a:effectLst/>
                        <a:latin typeface="+mn-lt"/>
                        <a:ea typeface="Calibri" panose="020F0502020204030204" pitchFamily="34" charset="0"/>
                        <a:cs typeface="Calibri" panose="020F050202020403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endPar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Calibri" panose="020F0502020204030204" pitchFamily="34" charset="0"/>
                        </a:rPr>
                        <a:t>07. </a:t>
                      </a:r>
                      <a:r>
                        <a:rPr lang="en-AU" sz="1100" b="1" kern="1200" dirty="0">
                          <a:solidFill>
                            <a:srgbClr val="404040"/>
                          </a:solidFill>
                          <a:effectLst/>
                          <a:latin typeface="+mn-lt"/>
                          <a:ea typeface="Calibri" panose="020F0502020204030204" pitchFamily="34" charset="0"/>
                          <a:cs typeface="Arial" panose="020B0604020202020204" pitchFamily="34" charset="0"/>
                        </a:rPr>
                        <a:t>Communication</a:t>
                      </a:r>
                      <a:endParaRPr lang="en-AU" sz="1100" kern="1200" dirty="0">
                        <a:solidFill>
                          <a:srgbClr val="404040"/>
                        </a:solidFill>
                        <a:effectLst/>
                        <a:latin typeface="+mn-lt"/>
                        <a:ea typeface="Calibri" panose="020F0502020204030204" pitchFamily="34" charset="0"/>
                        <a:cs typeface="Calibri" panose="020F050202020403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Calibri" panose="020F0502020204030204" pitchFamily="34" charset="0"/>
                        </a:rPr>
                        <a:t>08. </a:t>
                      </a:r>
                      <a:r>
                        <a:rPr lang="en-AU" sz="1100" b="1" kern="1200" dirty="0">
                          <a:solidFill>
                            <a:srgbClr val="404040"/>
                          </a:solidFill>
                          <a:effectLst/>
                          <a:latin typeface="+mn-lt"/>
                          <a:ea typeface="Calibri" panose="020F0502020204030204" pitchFamily="34" charset="0"/>
                          <a:cs typeface="Arial" panose="020B0604020202020204" pitchFamily="34" charset="0"/>
                        </a:rPr>
                        <a:t>Investigations and procedures</a:t>
                      </a:r>
                      <a:endParaRPr lang="en-AU" sz="1100" kern="1200" dirty="0">
                        <a:solidFill>
                          <a:srgbClr val="404040"/>
                        </a:solidFill>
                        <a:effectLst/>
                        <a:latin typeface="+mn-lt"/>
                        <a:ea typeface="Calibri" panose="020F0502020204030204" pitchFamily="34" charset="0"/>
                        <a:cs typeface="Calibri" panose="020F050202020403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endPar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100" b="1" kern="1200" dirty="0">
                          <a:solidFill>
                            <a:srgbClr val="404040"/>
                          </a:solidFill>
                          <a:effectLst/>
                          <a:latin typeface="+mn-lt"/>
                          <a:ea typeface="Calibri" panose="020F0502020204030204" pitchFamily="34" charset="0"/>
                          <a:cs typeface="Arial" panose="020B0604020202020204" pitchFamily="34" charset="0"/>
                        </a:rPr>
                        <a:t>09. Scientific basis of nuclear medicine, including radiation safety</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AU" sz="1100" b="1" kern="1200" dirty="0">
                          <a:solidFill>
                            <a:srgbClr val="404040"/>
                          </a:solidFill>
                          <a:effectLst/>
                          <a:latin typeface="+mn-lt"/>
                          <a:ea typeface="Calibri" panose="020F0502020204030204" pitchFamily="34" charset="0"/>
                          <a:cs typeface="Arial" panose="020B0604020202020204" pitchFamily="34" charset="0"/>
                        </a:rPr>
                        <a:t>10. Cardiovascular nuclear medicine</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endPar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AU" sz="1100" b="1" kern="1200" dirty="0">
                          <a:solidFill>
                            <a:srgbClr val="404040"/>
                          </a:solidFill>
                          <a:effectLst/>
                          <a:latin typeface="+mn-lt"/>
                          <a:ea typeface="Calibri" panose="020F0502020204030204" pitchFamily="34" charset="0"/>
                          <a:cs typeface="Arial" panose="020B0604020202020204" pitchFamily="34" charset="0"/>
                        </a:rPr>
                        <a:t>11. Endocrine nuclear medicine</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endPar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lang="en-AU" sz="1100" b="1" kern="1200" dirty="0">
                          <a:solidFill>
                            <a:srgbClr val="404040"/>
                          </a:solidFill>
                          <a:effectLst/>
                          <a:latin typeface="+mn-lt"/>
                          <a:ea typeface="Calibri" panose="020F0502020204030204" pitchFamily="34" charset="0"/>
                          <a:cs typeface="Arial" panose="020B0604020202020204" pitchFamily="34" charset="0"/>
                        </a:rPr>
                        <a:t>12. Gastrointestinal nuclear medicine</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lang="en-AU" sz="1100" b="1" kern="1200" dirty="0">
                          <a:solidFill>
                            <a:srgbClr val="404040"/>
                          </a:solidFill>
                          <a:effectLst/>
                          <a:latin typeface="+mn-lt"/>
                          <a:ea typeface="Calibri" panose="020F0502020204030204" pitchFamily="34" charset="0"/>
                          <a:cs typeface="Arial" panose="020B0604020202020204" pitchFamily="34" charset="0"/>
                        </a:rPr>
                        <a:t>13. Genitourinary nuclear medicine</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endPar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200"/>
                        </a:spcBef>
                        <a:spcAft>
                          <a:spcPts val="200"/>
                        </a:spcAft>
                      </a:pPr>
                      <a:r>
                        <a:rPr lang="en-AU" sz="1100" b="1" kern="1200" dirty="0">
                          <a:solidFill>
                            <a:srgbClr val="404040"/>
                          </a:solidFill>
                          <a:effectLst/>
                          <a:latin typeface="+mn-lt"/>
                          <a:ea typeface="Calibri" panose="020F0502020204030204" pitchFamily="34" charset="0"/>
                          <a:cs typeface="Arial" panose="020B0604020202020204" pitchFamily="34" charset="0"/>
                        </a:rPr>
                        <a:t>14. Musculoskeletal nuclear medicine</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a:lnSpc>
                          <a:spcPct val="115000"/>
                        </a:lnSpc>
                        <a:spcBef>
                          <a:spcPts val="200"/>
                        </a:spcBef>
                        <a:spcAft>
                          <a:spcPts val="200"/>
                        </a:spcAft>
                      </a:pPr>
                      <a:r>
                        <a:rPr lang="en-AU" sz="1100" b="1" kern="1200" dirty="0">
                          <a:solidFill>
                            <a:srgbClr val="404040"/>
                          </a:solidFill>
                          <a:effectLst/>
                          <a:latin typeface="+mn-lt"/>
                          <a:ea typeface="Calibri" panose="020F0502020204030204" pitchFamily="34" charset="0"/>
                          <a:cs typeface="Arial" panose="020B0604020202020204" pitchFamily="34" charset="0"/>
                        </a:rPr>
                        <a:t>15. Neurological nuclear medicine</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pPr>
                        <a:lnSpc>
                          <a:spcPct val="115000"/>
                        </a:lnSpc>
                        <a:spcBef>
                          <a:spcPts val="200"/>
                        </a:spcBef>
                        <a:spcAft>
                          <a:spcPts val="200"/>
                        </a:spcAft>
                      </a:pPr>
                      <a:r>
                        <a:rPr lang="en-AU" sz="1100" b="1" kern="1200" dirty="0">
                          <a:solidFill>
                            <a:srgbClr val="404040"/>
                          </a:solidFill>
                          <a:effectLst/>
                          <a:latin typeface="+mn-lt"/>
                          <a:ea typeface="Calibri" panose="020F0502020204030204" pitchFamily="34" charset="0"/>
                          <a:cs typeface="Arial" panose="020B0604020202020204" pitchFamily="34" charset="0"/>
                        </a:rPr>
                        <a:t>16. Oncological nuclear medicine</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5840">
                <a:tc>
                  <a:txBody>
                    <a:bodyPr/>
                    <a:lstStyle/>
                    <a:p>
                      <a:pPr>
                        <a:lnSpc>
                          <a:spcPct val="115000"/>
                        </a:lnSpc>
                        <a:spcBef>
                          <a:spcPts val="200"/>
                        </a:spcBef>
                        <a:spcAft>
                          <a:spcPts val="200"/>
                        </a:spcAft>
                      </a:pPr>
                      <a:r>
                        <a:rPr lang="en-AU" sz="1100" b="1" kern="1200" dirty="0">
                          <a:solidFill>
                            <a:srgbClr val="404040"/>
                          </a:solidFill>
                          <a:effectLst/>
                          <a:latin typeface="+mn-lt"/>
                          <a:ea typeface="Calibri" panose="020F0502020204030204" pitchFamily="34" charset="0"/>
                          <a:cs typeface="Arial" panose="020B0604020202020204" pitchFamily="34" charset="0"/>
                        </a:rPr>
                        <a:t>17. Pulmonary nuclear medicine</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endPar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r h="215840">
                <a:tc>
                  <a:txBody>
                    <a:bodyPr/>
                    <a:lstStyle/>
                    <a:p>
                      <a:pPr>
                        <a:lnSpc>
                          <a:spcPct val="115000"/>
                        </a:lnSpc>
                        <a:spcBef>
                          <a:spcPts val="200"/>
                        </a:spcBef>
                        <a:spcAft>
                          <a:spcPts val="200"/>
                        </a:spcAft>
                      </a:pPr>
                      <a:r>
                        <a:rPr lang="en-AU" sz="1100" b="1" kern="1200" dirty="0">
                          <a:solidFill>
                            <a:srgbClr val="404040"/>
                          </a:solidFill>
                          <a:effectLst/>
                          <a:latin typeface="+mn-lt"/>
                          <a:ea typeface="Calibri" panose="020F0502020204030204" pitchFamily="34" charset="0"/>
                          <a:cs typeface="Arial" panose="020B0604020202020204" pitchFamily="34" charset="0"/>
                        </a:rPr>
                        <a:t>18. Inflammation and infection</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r h="215840">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lang="en-AU" sz="1100" b="1" kern="1200" dirty="0">
                          <a:solidFill>
                            <a:srgbClr val="404040"/>
                          </a:solidFill>
                          <a:effectLst/>
                          <a:latin typeface="+mn-lt"/>
                          <a:ea typeface="Calibri" panose="020F0502020204030204" pitchFamily="34" charset="0"/>
                          <a:cs typeface="Arial" panose="020B0604020202020204" pitchFamily="34" charset="0"/>
                        </a:rPr>
                        <a:t>19. Radionuclide Therapies/Theranostics </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712992330"/>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dirty="0"/>
              <a:t>Apply for your training program before the close date </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0"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nuclear medicine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825612"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7380"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7380"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7379" y="4252535"/>
            <a:ext cx="1324885" cy="1324885"/>
          </a:xfrm>
          <a:prstGeom prst="rect">
            <a:avLst/>
          </a:prstGeom>
        </p:spPr>
      </p:pic>
    </p:spTree>
    <p:extLst>
      <p:ext uri="{BB962C8B-B14F-4D97-AF65-F5344CB8AC3E}">
        <p14:creationId xmlns:p14="http://schemas.microsoft.com/office/powerpoint/2010/main" val="3075568607"/>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4334625"/>
            <a:ext cx="4229542" cy="132220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8" y="4857116"/>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pic>
        <p:nvPicPr>
          <p:cNvPr id="16" name="Picture 15">
            <a:extLst>
              <a:ext uri="{FF2B5EF4-FFF2-40B4-BE49-F238E27FC236}">
                <a16:creationId xmlns:a16="http://schemas.microsoft.com/office/drawing/2014/main" id="{1C92D717-242F-BCB3-A655-2037B24072DA}"/>
              </a:ext>
            </a:extLst>
          </p:cNvPr>
          <p:cNvPicPr>
            <a:picLocks noChangeAspect="1"/>
          </p:cNvPicPr>
          <p:nvPr/>
        </p:nvPicPr>
        <p:blipFill>
          <a:blip r:embed="rId4"/>
          <a:srcRect r="50000" b="15380"/>
          <a:stretch>
            <a:fillRect/>
          </a:stretch>
        </p:blipFill>
        <p:spPr>
          <a:xfrm>
            <a:off x="6743810" y="3985445"/>
            <a:ext cx="4038431" cy="994684"/>
          </a:xfrm>
          <a:prstGeom prst="rect">
            <a:avLst/>
          </a:prstGeom>
        </p:spPr>
      </p:pic>
      <p:pic>
        <p:nvPicPr>
          <p:cNvPr id="18" name="Picture 17">
            <a:extLst>
              <a:ext uri="{FF2B5EF4-FFF2-40B4-BE49-F238E27FC236}">
                <a16:creationId xmlns:a16="http://schemas.microsoft.com/office/drawing/2014/main" id="{6E39C8E0-BCAF-FCB1-401B-D61245F87E3C}"/>
              </a:ext>
            </a:extLst>
          </p:cNvPr>
          <p:cNvPicPr>
            <a:picLocks noChangeAspect="1"/>
          </p:cNvPicPr>
          <p:nvPr/>
        </p:nvPicPr>
        <p:blipFill>
          <a:blip r:embed="rId5"/>
          <a:stretch>
            <a:fillRect/>
          </a:stretch>
        </p:blipFill>
        <p:spPr>
          <a:xfrm>
            <a:off x="1262784" y="1562345"/>
            <a:ext cx="4097720" cy="2477895"/>
          </a:xfrm>
          <a:prstGeom prst="rect">
            <a:avLst/>
          </a:prstGeom>
        </p:spPr>
      </p:pic>
      <p:sp>
        <p:nvSpPr>
          <p:cNvPr id="19" name="Rectangle 18">
            <a:extLst>
              <a:ext uri="{FF2B5EF4-FFF2-40B4-BE49-F238E27FC236}">
                <a16:creationId xmlns:a16="http://schemas.microsoft.com/office/drawing/2014/main" id="{557A0190-8DF0-255A-3DA3-E076F17EA540}"/>
              </a:ext>
            </a:extLst>
          </p:cNvPr>
          <p:cNvSpPr/>
          <p:nvPr/>
        </p:nvSpPr>
        <p:spPr>
          <a:xfrm>
            <a:off x="1318969" y="3164690"/>
            <a:ext cx="3959689" cy="395995"/>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a:extLst>
              <a:ext uri="{FF2B5EF4-FFF2-40B4-BE49-F238E27FC236}">
                <a16:creationId xmlns:a16="http://schemas.microsoft.com/office/drawing/2014/main" id="{C4F79908-0335-DB4F-B472-FDBF009270C9}"/>
              </a:ext>
            </a:extLst>
          </p:cNvPr>
          <p:cNvPicPr>
            <a:picLocks noChangeAspect="1"/>
          </p:cNvPicPr>
          <p:nvPr/>
        </p:nvPicPr>
        <p:blipFill>
          <a:blip r:embed="rId5"/>
          <a:stretch>
            <a:fillRect/>
          </a:stretch>
        </p:blipFill>
        <p:spPr>
          <a:xfrm>
            <a:off x="6743810" y="1562345"/>
            <a:ext cx="4097720" cy="2477895"/>
          </a:xfrm>
          <a:prstGeom prst="rect">
            <a:avLst/>
          </a:prstGeom>
        </p:spPr>
      </p:pic>
      <p:sp>
        <p:nvSpPr>
          <p:cNvPr id="21" name="Rectangle 20">
            <a:extLst>
              <a:ext uri="{FF2B5EF4-FFF2-40B4-BE49-F238E27FC236}">
                <a16:creationId xmlns:a16="http://schemas.microsoft.com/office/drawing/2014/main" id="{6547FAC4-7307-996D-63BF-44858C41090D}"/>
              </a:ext>
            </a:extLst>
          </p:cNvPr>
          <p:cNvSpPr/>
          <p:nvPr/>
        </p:nvSpPr>
        <p:spPr>
          <a:xfrm>
            <a:off x="6800027" y="3580959"/>
            <a:ext cx="3997438" cy="431727"/>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BA400540-BA38-2D56-3CFD-75FA50AF72B5}"/>
              </a:ext>
            </a:extLst>
          </p:cNvPr>
          <p:cNvPicPr>
            <a:picLocks noChangeAspect="1"/>
          </p:cNvPicPr>
          <p:nvPr/>
        </p:nvPicPr>
        <p:blipFill>
          <a:blip r:embed="rId6"/>
          <a:stretch>
            <a:fillRect/>
          </a:stretch>
        </p:blipFill>
        <p:spPr>
          <a:xfrm>
            <a:off x="1274193" y="1572396"/>
            <a:ext cx="4086311" cy="1138518"/>
          </a:xfrm>
          <a:prstGeom prst="rect">
            <a:avLst/>
          </a:prstGeom>
        </p:spPr>
      </p:pic>
      <p:pic>
        <p:nvPicPr>
          <p:cNvPr id="9" name="Picture 8">
            <a:extLst>
              <a:ext uri="{FF2B5EF4-FFF2-40B4-BE49-F238E27FC236}">
                <a16:creationId xmlns:a16="http://schemas.microsoft.com/office/drawing/2014/main" id="{FA3828CB-4E07-DA59-38A4-EAEDC037AB38}"/>
              </a:ext>
            </a:extLst>
          </p:cNvPr>
          <p:cNvPicPr>
            <a:picLocks noChangeAspect="1"/>
          </p:cNvPicPr>
          <p:nvPr/>
        </p:nvPicPr>
        <p:blipFill>
          <a:blip r:embed="rId6"/>
          <a:stretch>
            <a:fillRect/>
          </a:stretch>
        </p:blipFill>
        <p:spPr>
          <a:xfrm>
            <a:off x="6749514" y="1562344"/>
            <a:ext cx="4086311" cy="1138518"/>
          </a:xfrm>
          <a:prstGeom prst="rect">
            <a:avLst/>
          </a:prstGeom>
        </p:spPr>
      </p:pic>
    </p:spTree>
    <p:extLst>
      <p:ext uri="{BB962C8B-B14F-4D97-AF65-F5344CB8AC3E}">
        <p14:creationId xmlns:p14="http://schemas.microsoft.com/office/powerpoint/2010/main" val="361217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308324"/>
          </a:xfrm>
          <a:prstGeom prst="rect">
            <a:avLst/>
          </a:prstGeom>
          <a:noFill/>
        </p:spPr>
        <p:txBody>
          <a:bodyPr wrap="square" lIns="91440" tIns="45720" rIns="91440" bIns="45720" rtlCol="0" anchor="t">
            <a:spAutoFit/>
          </a:bodyPr>
          <a:lstStyle/>
          <a:p>
            <a:pPr algn="ctr"/>
            <a:r>
              <a:rPr lang="en-US" u="sng" dirty="0">
                <a:solidFill>
                  <a:srgbClr val="384967"/>
                </a:solidFill>
                <a:cs typeface="Arial"/>
              </a:rPr>
              <a:t>Nuclear Medicine</a:t>
            </a: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chemeClr val="accent2"/>
                </a:solidFill>
                <a:cs typeface="Arial"/>
              </a:rPr>
              <a:t>19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pic>
        <p:nvPicPr>
          <p:cNvPr id="5" name="Picture 4">
            <a:extLst>
              <a:ext uri="{FF2B5EF4-FFF2-40B4-BE49-F238E27FC236}">
                <a16:creationId xmlns:a16="http://schemas.microsoft.com/office/drawing/2014/main" id="{FE944411-5904-A4F7-DD52-C94D11B648C5}"/>
              </a:ext>
            </a:extLst>
          </p:cNvPr>
          <p:cNvPicPr>
            <a:picLocks noChangeAspect="1"/>
          </p:cNvPicPr>
          <p:nvPr/>
        </p:nvPicPr>
        <p:blipFill>
          <a:blip r:embed="rId3"/>
          <a:stretch>
            <a:fillRect/>
          </a:stretch>
        </p:blipFill>
        <p:spPr>
          <a:xfrm>
            <a:off x="4896678" y="913400"/>
            <a:ext cx="3916018" cy="5657075"/>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738664"/>
          </a:xfrm>
          <a:prstGeom prst="rect">
            <a:avLst/>
          </a:prstGeom>
          <a:noFill/>
        </p:spPr>
        <p:txBody>
          <a:bodyPr wrap="square" lIns="91440" tIns="45720" rIns="91440" bIns="45720" rtlCol="0" anchor="t">
            <a:spAutoFit/>
          </a:bodyPr>
          <a:lstStyle/>
          <a:p>
            <a:pPr algn="ctr"/>
            <a:r>
              <a:rPr lang="en-US" sz="1400" i="1" dirty="0"/>
              <a:t>Dr Alex, an Advanced Trainee in Nuclear Medicine, is tasked with managing a 52-year-old patient presenting with joint pain, stiffness and swelling, later diagnosed as arthritis. </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6"/>
            <a:ext cx="3925759" cy="2319095"/>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behaviours</a:t>
              </a: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Ethics and professional behaviour</a:t>
              </a:r>
            </a:p>
            <a:p>
              <a:pPr marL="671513" lvl="1" indent="-214313">
                <a:buFont typeface="Arial" panose="020B0604020202020204" pitchFamily="34" charset="0"/>
                <a:buChar char="•"/>
              </a:pPr>
              <a:r>
                <a:rPr lang="en-US" sz="1200" dirty="0">
                  <a:solidFill>
                    <a:srgbClr val="384967"/>
                  </a:solidFill>
                </a:rPr>
                <a:t>Judgement and decision making</a:t>
              </a:r>
            </a:p>
            <a:p>
              <a:pPr marL="671513" lvl="1" indent="-214313">
                <a:buFont typeface="Arial" panose="020B0604020202020204" pitchFamily="34" charset="0"/>
                <a:buChar char="•"/>
              </a:pPr>
              <a:r>
                <a:rPr lang="en-US" sz="1200" dirty="0">
                  <a:solidFill>
                    <a:srgbClr val="384967"/>
                  </a:solidFill>
                </a:rPr>
                <a:t>Leadership, management, and teamwork</a:t>
              </a:r>
              <a:endParaRPr lang="en-AU" sz="1200" dirty="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527860" y="4392060"/>
            <a:ext cx="3316620" cy="2340589"/>
            <a:chOff x="5883649" y="2956456"/>
            <a:chExt cx="3064878" cy="2033724"/>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104295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02. Leadership in the nuclear medicine department</a:t>
              </a:r>
            </a:p>
            <a:p>
              <a:pPr marL="214313" indent="-214313">
                <a:buFont typeface="Arial" panose="020B0604020202020204" pitchFamily="34" charset="0"/>
                <a:buChar char="•"/>
              </a:pPr>
              <a:r>
                <a:rPr lang="en-US" sz="1200" dirty="0">
                  <a:solidFill>
                    <a:srgbClr val="384967"/>
                  </a:solidFill>
                </a:rPr>
                <a:t>05. Clinical assessment and management, including prescribing radioisotopes</a:t>
              </a:r>
            </a:p>
            <a:p>
              <a:pPr marL="214313" indent="-214313">
                <a:buFont typeface="Arial" panose="020B0604020202020204" pitchFamily="34" charset="0"/>
                <a:buChar char="•"/>
              </a:pPr>
              <a:r>
                <a:rPr lang="en-US" sz="1200" dirty="0">
                  <a:solidFill>
                    <a:srgbClr val="384967"/>
                  </a:solidFill>
                </a:rPr>
                <a:t>07. Communication</a:t>
              </a:r>
            </a:p>
            <a:p>
              <a:pPr marL="214313" indent="-214313">
                <a:buFont typeface="Arial" panose="020B0604020202020204" pitchFamily="34" charset="0"/>
                <a:buChar char="•"/>
              </a:pPr>
              <a:r>
                <a:rPr lang="en-US" sz="1200" dirty="0">
                  <a:solidFill>
                    <a:srgbClr val="384967"/>
                  </a:solidFill>
                </a:rPr>
                <a:t>08. Investigations and procedures</a:t>
              </a: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7951893" y="3081756"/>
            <a:ext cx="4123425" cy="2064964"/>
            <a:chOff x="2956897" y="5043077"/>
            <a:chExt cx="4092816" cy="1794240"/>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701993"/>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7"/>
                  </a:solidFill>
                  <a:cs typeface="Arial"/>
                </a:rPr>
                <a:t>09. Scientific basis of nuclear medicine, including radiation safety</a:t>
              </a:r>
            </a:p>
            <a:p>
              <a:pPr marL="214313" indent="-214313">
                <a:buFont typeface="Arial" panose="020B0604020202020204" pitchFamily="34" charset="0"/>
                <a:buChar char="•"/>
              </a:pPr>
              <a:r>
                <a:rPr lang="en-US" sz="1200" dirty="0">
                  <a:solidFill>
                    <a:srgbClr val="384967"/>
                  </a:solidFill>
                  <a:cs typeface="Arial"/>
                </a:rPr>
                <a:t>14. Musculoskeletal nuclear medicine </a:t>
              </a:r>
            </a:p>
            <a:p>
              <a:pPr marL="214313" indent="-214313">
                <a:buFont typeface="Arial" panose="020B0604020202020204" pitchFamily="34" charset="0"/>
                <a:buChar char="•"/>
              </a:pPr>
              <a:endParaRPr lang="en-US" sz="1200" dirty="0">
                <a:solidFill>
                  <a:srgbClr val="384967"/>
                </a:solidFill>
                <a:highlight>
                  <a:srgbClr val="FFFF00"/>
                </a:highlight>
                <a:cs typeface="Arial"/>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52c29fbb8a3c128a88b5a82e9bca32c3">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cdd05d38bc2679cbfce4694753316930"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2.xml><?xml version="1.0" encoding="utf-8"?>
<ds:datastoreItem xmlns:ds="http://schemas.openxmlformats.org/officeDocument/2006/customXml" ds:itemID="{24B69ADF-F314-44FC-B402-EFE9A4972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828305-EE30-498F-A162-22DAD1C7C4D2}">
  <ds:schemaRefs>
    <ds:schemaRef ds:uri="http://purl.org/dc/terms/"/>
    <ds:schemaRef ds:uri="http://purl.org/dc/dcmitype/"/>
    <ds:schemaRef ds:uri="0b77cf3b-53b0-4276-95d6-69a9c81ff526"/>
    <ds:schemaRef ds:uri="http://schemas.microsoft.com/office/2006/metadata/properties"/>
    <ds:schemaRef ds:uri="http://schemas.microsoft.com/office/infopath/2007/PartnerControls"/>
    <ds:schemaRef ds:uri="http://www.w3.org/XML/1998/namespace"/>
    <ds:schemaRef ds:uri="8a45df18-1b1a-499d-90c6-d04be75f9f9a"/>
    <ds:schemaRef ds:uri="http://schemas.microsoft.com/office/2006/documentManagement/types"/>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161</TotalTime>
  <Words>3629</Words>
  <Application>Microsoft Office PowerPoint</Application>
  <PresentationFormat>Widescreen</PresentationFormat>
  <Paragraphs>578</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ATCR Theme</vt:lpstr>
      <vt:lpstr>1_Office Theme</vt:lpstr>
      <vt:lpstr>Introduction to the new curriculum  2026 implementation – Advanced Training: Nuclear Medicine</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10</cp:revision>
  <cp:lastPrinted>2019-03-29T01:57:58Z</cp:lastPrinted>
  <dcterms:created xsi:type="dcterms:W3CDTF">2016-05-05T00:00:36Z</dcterms:created>
  <dcterms:modified xsi:type="dcterms:W3CDTF">2025-11-06T02:18:26Z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