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95" r:id="rId14"/>
    <p:sldId id="2147481470" r:id="rId15"/>
    <p:sldId id="2147481484" r:id="rId16"/>
    <p:sldId id="2147481485" r:id="rId17"/>
    <p:sldId id="2147481490" r:id="rId18"/>
    <p:sldId id="2147481467" r:id="rId19"/>
    <p:sldId id="2147481488" r:id="rId20"/>
    <p:sldId id="2147481439" r:id="rId21"/>
    <p:sldId id="2147481448" r:id="rId22"/>
    <p:sldId id="261" r:id="rId23"/>
    <p:sldId id="2147481474" r:id="rId24"/>
    <p:sldId id="2147481450" r:id="rId25"/>
    <p:sldId id="2147481442" r:id="rId26"/>
    <p:sldId id="2147481491"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0099FF"/>
    <a:srgbClr val="FCF3DC"/>
    <a:srgbClr val="F9E8BD"/>
    <a:srgbClr val="F1CD73"/>
    <a:srgbClr val="E9B32B"/>
    <a:srgbClr val="99720F"/>
    <a:srgbClr val="B3BFD5"/>
    <a:srgbClr val="00585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66D51-4891-499C-8A88-8C77E5079937}" v="25" dt="2025-10-22T02:55:19.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79" autoAdjust="0"/>
  </p:normalViewPr>
  <p:slideViewPr>
    <p:cSldViewPr snapToGrid="0">
      <p:cViewPr>
        <p:scale>
          <a:sx n="75" d="100"/>
          <a:sy n="75" d="100"/>
        </p:scale>
        <p:origin x="868" y="3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Endocrinology (AM),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latin typeface="Arial"/>
                <a:ea typeface="Calibri"/>
                <a:cs typeface="Arial"/>
                <a:hlinkClick r:id="rId3"/>
              </a:rPr>
              <a:t>Rotation plan (video)</a:t>
            </a:r>
          </a:p>
          <a:p>
            <a:pPr marL="0" indent="0">
              <a:buFont typeface="Arial"/>
              <a:buNone/>
              <a:defRPr/>
            </a:pPr>
            <a:r>
              <a:rPr lang="en-US" dirty="0">
                <a:latin typeface="Arial"/>
                <a:ea typeface="Calibri"/>
                <a:cs typeface="Arial"/>
                <a:hlinkClick r:id="rId4"/>
              </a:rPr>
              <a:t>Curriculum mapping (video)</a:t>
            </a:r>
            <a:endParaRPr lang="en-US" dirty="0">
              <a:latin typeface="Arial"/>
              <a:ea typeface="Calibri"/>
              <a:cs typeface="Arial"/>
            </a:endParaRPr>
          </a:p>
          <a:p>
            <a:pPr marL="0" indent="0">
              <a:buFont typeface="Arial"/>
              <a:buNone/>
              <a:defRPr/>
            </a:pPr>
            <a:endParaRPr lang="en-US" dirty="0">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64975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26888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63743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88177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8792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12921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4396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87664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77592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13043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3706590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2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319870238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rgbClr val="CB972B"/>
                </a:solidFill>
              </a:rPr>
              <a:t>2026 implementation - </a:t>
            </a:r>
            <a:r>
              <a:rPr lang="en-US" sz="2400" dirty="0">
                <a:solidFill>
                  <a:schemeClr val="accent2"/>
                </a:solidFill>
              </a:rPr>
              <a:t>Advanced Training: Endocrinology </a:t>
            </a:r>
            <a:br>
              <a:rPr lang="en-US" sz="2400" dirty="0">
                <a:solidFill>
                  <a:schemeClr val="accent2"/>
                </a:solidFill>
              </a:rPr>
            </a:br>
            <a:r>
              <a:rPr lang="en-US" sz="2400" dirty="0">
                <a:solidFill>
                  <a:schemeClr val="accent2"/>
                </a:solidFill>
              </a:rPr>
              <a:t>(Adult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Endocrinology meeting attendance</a:t>
            </a:r>
          </a:p>
          <a:p>
            <a:pPr marL="285750" indent="-285750">
              <a:buFont typeface="Arial" panose="020B0604020202020204" pitchFamily="34" charset="0"/>
              <a:buChar char="•"/>
            </a:pPr>
            <a:r>
              <a:rPr lang="en-US" dirty="0"/>
              <a:t>Endocrinology learning courses</a:t>
            </a:r>
          </a:p>
          <a:p>
            <a:pPr marL="285750" indent="-285750">
              <a:buFont typeface="Arial" panose="020B0604020202020204" pitchFamily="34" charset="0"/>
              <a:buChar char="•"/>
            </a:pPr>
            <a:r>
              <a:rPr lang="en-US" dirty="0"/>
              <a:t>RACP learning courses </a:t>
            </a:r>
          </a:p>
          <a:p>
            <a:pPr marL="285750" indent="-285750">
              <a:buFont typeface="Arial" panose="020B0604020202020204" pitchFamily="34" charset="0"/>
              <a:buChar char="•"/>
            </a:pPr>
            <a:r>
              <a:rPr lang="en-US" dirty="0"/>
              <a:t>1 Research Project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3" name="Rectangle 2">
            <a:extLst>
              <a:ext uri="{FF2B5EF4-FFF2-40B4-BE49-F238E27FC236}">
                <a16:creationId xmlns:a16="http://schemas.microsoft.com/office/drawing/2014/main" id="{257178DC-8BE9-311A-355B-036491E57AFB}"/>
              </a:ext>
            </a:extLst>
          </p:cNvPr>
          <p:cNvSpPr/>
          <p:nvPr/>
        </p:nvSpPr>
        <p:spPr>
          <a:xfrm>
            <a:off x="3679674" y="425619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9" name="Rectangle 8">
            <a:extLst>
              <a:ext uri="{FF2B5EF4-FFF2-40B4-BE49-F238E27FC236}">
                <a16:creationId xmlns:a16="http://schemas.microsoft.com/office/drawing/2014/main" id="{324B3099-0F87-7D66-6256-2B3F84648733}"/>
              </a:ext>
            </a:extLst>
          </p:cNvPr>
          <p:cNvSpPr/>
          <p:nvPr/>
        </p:nvSpPr>
        <p:spPr>
          <a:xfrm>
            <a:off x="6049713"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0" name="Rectangle 9">
            <a:extLst>
              <a:ext uri="{FF2B5EF4-FFF2-40B4-BE49-F238E27FC236}">
                <a16:creationId xmlns:a16="http://schemas.microsoft.com/office/drawing/2014/main" id="{2DC67B17-BCD7-A14F-3D4F-06528144CC83}"/>
              </a:ext>
            </a:extLst>
          </p:cNvPr>
          <p:cNvSpPr/>
          <p:nvPr/>
        </p:nvSpPr>
        <p:spPr>
          <a:xfrm>
            <a:off x="1309635" y="4244273"/>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 rotation plan (per rotation) </a:t>
            </a:r>
            <a:endParaRPr lang="en-AU">
              <a:solidFill>
                <a:schemeClr val="bg1"/>
              </a:solidFill>
            </a:endParaRPr>
          </a:p>
        </p:txBody>
      </p:sp>
      <p:sp>
        <p:nvSpPr>
          <p:cNvPr id="12" name="Rectangle 11">
            <a:extLst>
              <a:ext uri="{FF2B5EF4-FFF2-40B4-BE49-F238E27FC236}">
                <a16:creationId xmlns:a16="http://schemas.microsoft.com/office/drawing/2014/main" id="{D5D29EC0-572D-0477-08D6-5CAACACE7016}"/>
              </a:ext>
            </a:extLst>
          </p:cNvPr>
          <p:cNvSpPr/>
          <p:nvPr/>
        </p:nvSpPr>
        <p:spPr>
          <a:xfrm>
            <a:off x="8370966"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813269" y="283198"/>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717478"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6109858" y="625484"/>
            <a:ext cx="1042885" cy="632580"/>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123878" y="1606080"/>
            <a:ext cx="1006214" cy="258658"/>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338828"/>
          </a:xfrm>
          <a:prstGeom prst="rect">
            <a:avLst/>
          </a:prstGeom>
          <a:noFill/>
        </p:spPr>
        <p:txBody>
          <a:bodyPr wrap="square" lIns="91440" tIns="45720" rIns="91440" bIns="45720" anchor="t">
            <a:spAutoFit/>
          </a:bodyPr>
          <a:lstStyle/>
          <a:p>
            <a:pPr marL="171450" marR="0" lvl="0" indent="-171450" algn="l" defTabSz="914400" rtl="0" eaLnBrk="1" fontAlgn="auto" latinLnBrk="0" hangingPunct="1">
              <a:buClrTx/>
              <a:buSzTx/>
              <a:buFont typeface="Arial" panose="020B0604020202020204" pitchFamily="34" charset="0"/>
              <a:buChar char="•"/>
              <a:tabLst/>
              <a:defRPr/>
            </a:pPr>
            <a:r>
              <a:rPr lang="en-AU" sz="900">
                <a:solidFill>
                  <a:srgbClr val="404040"/>
                </a:solidFill>
              </a:rPr>
              <a:t>Professional behaviours </a:t>
            </a:r>
          </a:p>
          <a:p>
            <a:pPr marL="171450" indent="-171450" algn="l" rtl="0" eaLnBrk="1" fontAlgn="t" latinLnBrk="0" hangingPunct="1">
              <a:buFont typeface="Arial" panose="020B0604020202020204" pitchFamily="34" charset="0"/>
              <a:buChar char="•"/>
            </a:pPr>
            <a:r>
              <a:rPr lang="en-US" sz="900">
                <a:solidFill>
                  <a:srgbClr val="404040"/>
                </a:solidFill>
              </a:rPr>
              <a:t>Team leadership</a:t>
            </a:r>
            <a:endParaRPr lang="en-AU" sz="900">
              <a:solidFill>
                <a:srgbClr val="404040"/>
              </a:solidFill>
            </a:endParaRPr>
          </a:p>
          <a:p>
            <a:pPr marL="171450" indent="-171450" algn="l" rtl="0" eaLnBrk="1" fontAlgn="t" latinLnBrk="0" hangingPunct="1">
              <a:buFont typeface="Arial" panose="020B0604020202020204" pitchFamily="34" charset="0"/>
              <a:buChar char="•"/>
            </a:pPr>
            <a:r>
              <a:rPr lang="en-US" sz="900">
                <a:solidFill>
                  <a:srgbClr val="404040"/>
                </a:solidFill>
              </a:rPr>
              <a:t>Supervision and teaching</a:t>
            </a:r>
            <a:endParaRPr lang="en-AU" sz="900">
              <a:solidFill>
                <a:srgbClr val="404040"/>
              </a:solidFill>
            </a:endParaRPr>
          </a:p>
          <a:p>
            <a:pPr marL="171450" indent="-171450" algn="l" rtl="0" eaLnBrk="1" fontAlgn="t" latinLnBrk="0" hangingPunct="1">
              <a:buFont typeface="Arial" panose="020B0604020202020204" pitchFamily="34" charset="0"/>
              <a:buChar char="•"/>
            </a:pPr>
            <a:r>
              <a:rPr lang="en-US" sz="900">
                <a:solidFill>
                  <a:srgbClr val="404040"/>
                </a:solidFill>
              </a:rPr>
              <a:t>Quality improvement</a:t>
            </a:r>
            <a:endParaRPr lang="en-AU" sz="900">
              <a:solidFill>
                <a:srgbClr val="404040"/>
              </a:solidFill>
            </a:endParaRPr>
          </a:p>
          <a:p>
            <a:pPr marL="171450" indent="-171450" algn="l" rtl="0" eaLnBrk="1" fontAlgn="t" latinLnBrk="0" hangingPunct="1">
              <a:buFont typeface="Arial" panose="020B0604020202020204" pitchFamily="34" charset="0"/>
              <a:buChar char="•"/>
            </a:pPr>
            <a:r>
              <a:rPr lang="en-US" sz="900">
                <a:solidFill>
                  <a:srgbClr val="404040"/>
                </a:solidFill>
              </a:rPr>
              <a:t>Clinical assessment and management</a:t>
            </a:r>
            <a:endParaRPr lang="en-AU" sz="900">
              <a:solidFill>
                <a:srgbClr val="404040"/>
              </a:solidFill>
            </a:endParaRPr>
          </a:p>
          <a:p>
            <a:pPr marL="171450" indent="-171450">
              <a:buFont typeface="Arial" panose="020B0604020202020204" pitchFamily="34" charset="0"/>
              <a:buChar char="•"/>
              <a:defRPr/>
            </a:pPr>
            <a:r>
              <a:rPr lang="en-AU" sz="900">
                <a:solidFill>
                  <a:srgbClr val="404040"/>
                </a:solidFill>
              </a:rPr>
              <a:t>Knowledge (2 specific knowledge guide learning goals selected)</a:t>
            </a:r>
          </a:p>
          <a:p>
            <a:pPr marL="171450" marR="0" lvl="0" indent="-171450" algn="l" defTabSz="914400">
              <a:buClrTx/>
              <a:buSzTx/>
              <a:buFont typeface="Arial" panose="020B0604020202020204" pitchFamily="34" charset="0"/>
              <a:buChar char="•"/>
              <a:tabLst/>
              <a:defRPr/>
            </a:pPr>
            <a:endParaRPr lang="en-AU" sz="900" b="0" i="0" u="none" strike="noStrike">
              <a:solidFill>
                <a:srgbClr val="404040"/>
              </a:solidFill>
              <a:effectLst/>
              <a:cs typeface="Arial"/>
            </a:endParaRPr>
          </a:p>
          <a:p>
            <a:pPr marL="171450" marR="0" lvl="0" indent="-171450" algn="l" defTabSz="914400" rtl="0" eaLnBrk="1" fontAlgn="auto" latinLnBrk="0" hangingPunct="1">
              <a:buClrTx/>
              <a:buSzTx/>
              <a:buFont typeface="Arial" panose="020B0604020202020204" pitchFamily="34" charset="0"/>
              <a:buChar char="•"/>
              <a:tabLst/>
              <a:defRPr/>
            </a:pPr>
            <a:endParaRPr lang="en-AU" sz="900" b="0" i="0" kern="1200">
              <a:solidFill>
                <a:schemeClr val="dk1"/>
              </a:solidFill>
              <a:effectLst/>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rPr>
              <a:t>Ward rounds ​</a:t>
            </a:r>
          </a:p>
          <a:p>
            <a:pPr marL="171450" indent="-171450" rtl="0" fontAlgn="base">
              <a:buFont typeface="Arial" panose="020B0604020202020204" pitchFamily="34" charset="0"/>
              <a:buChar char="•"/>
            </a:pPr>
            <a:r>
              <a:rPr lang="en-US" sz="900" b="0" i="0" kern="1200">
                <a:solidFill>
                  <a:schemeClr val="tx1"/>
                </a:solidFill>
                <a:effectLst/>
              </a:rPr>
              <a:t>Family meetings ​</a:t>
            </a:r>
          </a:p>
          <a:p>
            <a:pPr marL="171450" indent="-171450" rtl="0" fontAlgn="base">
              <a:buFont typeface="Arial" panose="020B0604020202020204" pitchFamily="34" charset="0"/>
              <a:buChar char="•"/>
            </a:pPr>
            <a:r>
              <a:rPr lang="en-US" sz="900" b="0" i="0" kern="1200">
                <a:solidFill>
                  <a:schemeClr val="tx1"/>
                </a:solidFill>
                <a:effectLst/>
              </a:rPr>
              <a:t>Handovers ​</a:t>
            </a:r>
          </a:p>
          <a:p>
            <a:pPr marL="171450" indent="-171450" rtl="0" fontAlgn="base">
              <a:buFont typeface="Arial" panose="020B0604020202020204" pitchFamily="34" charset="0"/>
              <a:buChar char="•"/>
            </a:pPr>
            <a:r>
              <a:rPr lang="en-US" sz="900" b="0" i="0" kern="1200">
                <a:solidFill>
                  <a:schemeClr val="tx1"/>
                </a:solidFill>
                <a:effectLst/>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413470" y="1790210"/>
            <a:ext cx="2086465" cy="646331"/>
          </a:xfrm>
          <a:prstGeom prst="rect">
            <a:avLst/>
          </a:prstGeom>
          <a:noFill/>
          <a:ln>
            <a:noFill/>
          </a:ln>
        </p:spPr>
        <p:txBody>
          <a:bodyPr wrap="square" lIns="91440" tIns="45720" rIns="91440" bIns="45720" anchor="t">
            <a:spAutoFit/>
          </a:bodyPr>
          <a:lstStyle/>
          <a:p>
            <a:pPr marL="171450" marR="0" lvl="0" indent="-171450" fontAlgn="t">
              <a:buClrTx/>
              <a:buSzTx/>
              <a:buFont typeface="Arial" panose="020B0604020202020204" pitchFamily="34" charset="0"/>
              <a:buChar char="•"/>
              <a:tabLst/>
              <a:defRPr/>
            </a:pPr>
            <a:r>
              <a:rPr lang="en-AU" sz="900">
                <a:solidFill>
                  <a:srgbClr val="404040"/>
                </a:solidFill>
              </a:rPr>
              <a:t>Professional behaviours</a:t>
            </a:r>
          </a:p>
          <a:p>
            <a:pPr marL="171450" indent="-171450" algn="l" rtl="0" eaLnBrk="1" fontAlgn="t" latinLnBrk="0" hangingPunct="1">
              <a:buFont typeface="Arial" panose="020B0604020202020204" pitchFamily="34" charset="0"/>
              <a:buChar char="•"/>
            </a:pPr>
            <a:r>
              <a:rPr lang="en-US" sz="900" b="0" i="0" u="none" strike="noStrike" kern="1200">
                <a:solidFill>
                  <a:srgbClr val="404040"/>
                </a:solidFill>
                <a:effectLst/>
              </a:rPr>
              <a:t>Quality improvement</a:t>
            </a:r>
            <a:endParaRPr lang="en-AU" sz="900" b="0" i="0" u="none" strike="noStrike">
              <a:effectLst/>
            </a:endParaRPr>
          </a:p>
          <a:p>
            <a:pPr marL="171450" marR="0" lvl="0" indent="-171450" algn="l" defTabSz="914400" rtl="0" eaLnBrk="1" fontAlgn="auto" latinLnBrk="0" hangingPunct="1">
              <a:buClrTx/>
              <a:buSzTx/>
              <a:buFont typeface="Arial" panose="020B0604020202020204" pitchFamily="34" charset="0"/>
              <a:buChar char="•"/>
              <a:tabLst/>
              <a:defRPr/>
            </a:pPr>
            <a:r>
              <a:rPr lang="en-AU" sz="900" b="0" i="0" u="none" strike="noStrike" kern="1200">
                <a:solidFill>
                  <a:srgbClr val="404040"/>
                </a:solidFill>
                <a:effectLst/>
              </a:rPr>
              <a:t>Disorders of glucose metabolism</a:t>
            </a:r>
            <a:endParaRPr lang="en-AU" sz="900"/>
          </a:p>
          <a:p>
            <a:pPr marL="171450" marR="0" lvl="0" indent="-171450" algn="l" defTabSz="914400" rtl="0" eaLnBrk="1" fontAlgn="auto" latinLnBrk="0" hangingPunct="1">
              <a:buClrTx/>
              <a:buSzTx/>
              <a:buFont typeface="Arial" panose="020B0604020202020204" pitchFamily="34" charset="0"/>
              <a:buChar char="•"/>
              <a:tabLst/>
              <a:defRPr/>
            </a:pPr>
            <a:endParaRPr lang="en-AU" sz="900" b="0" i="0" kern="1200">
              <a:solidFill>
                <a:schemeClr val="dk1"/>
              </a:solidFill>
              <a:effectLst/>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45506" y="1785420"/>
            <a:ext cx="2086465" cy="646331"/>
          </a:xfrm>
          <a:prstGeom prst="rect">
            <a:avLst/>
          </a:prstGeom>
          <a:noFill/>
          <a:ln>
            <a:noFill/>
          </a:ln>
        </p:spPr>
        <p:txBody>
          <a:bodyPr wrap="square" lIns="91440" tIns="45720" rIns="91440" bIns="45720" anchor="t">
            <a:spAutoFit/>
          </a:bodyPr>
          <a:lstStyle/>
          <a:p>
            <a:pPr marL="171450" indent="-171450" algn="l" rtl="0" eaLnBrk="1" fontAlgn="t" latinLnBrk="0" hangingPunct="1">
              <a:buFont typeface="Arial" panose="020B0604020202020204" pitchFamily="34" charset="0"/>
              <a:buChar char="•"/>
            </a:pPr>
            <a:r>
              <a:rPr lang="en-US" sz="900" b="0" i="0" u="none" strike="noStrike" kern="1200">
                <a:solidFill>
                  <a:srgbClr val="404040"/>
                </a:solidFill>
                <a:effectLst/>
              </a:rPr>
              <a:t>Clinical assessment and management</a:t>
            </a:r>
            <a:endParaRPr lang="en-AU" sz="900" b="0" i="0" u="none" strike="noStrike">
              <a:effectLst/>
            </a:endParaRPr>
          </a:p>
          <a:p>
            <a:pPr marL="171450" indent="-171450" algn="l" rtl="0" eaLnBrk="1" fontAlgn="t" latinLnBrk="0" hangingPunct="1">
              <a:buFont typeface="Arial" panose="020B0604020202020204" pitchFamily="34" charset="0"/>
              <a:buChar char="•"/>
            </a:pPr>
            <a:r>
              <a:rPr lang="en-US" sz="900" b="0" i="0" u="none" strike="noStrike" kern="1200">
                <a:solidFill>
                  <a:srgbClr val="404040"/>
                </a:solidFill>
                <a:effectLst/>
              </a:rPr>
              <a:t>Team leadership</a:t>
            </a:r>
            <a:endParaRPr lang="en-AU" sz="900" b="0" i="0" u="none" strike="noStrike">
              <a:effectLst/>
            </a:endParaRPr>
          </a:p>
          <a:p>
            <a:pPr marL="171450" marR="0" lvl="0" indent="-171450" algn="l" defTabSz="914400" rtl="0" eaLnBrk="1" fontAlgn="auto" latinLnBrk="0" hangingPunct="1">
              <a:buClrTx/>
              <a:buSzTx/>
              <a:buFont typeface="Arial" panose="020B0604020202020204" pitchFamily="34" charset="0"/>
              <a:buChar char="•"/>
              <a:tabLst/>
              <a:defRPr/>
            </a:pPr>
            <a:r>
              <a:rPr lang="en-AU" sz="900" b="0" i="0" u="none" strike="noStrike" kern="1200">
                <a:solidFill>
                  <a:srgbClr val="404040"/>
                </a:solidFill>
                <a:effectLst/>
              </a:rPr>
              <a:t>Disorders of body weight</a:t>
            </a:r>
            <a:endParaRPr lang="en-AU" sz="900" b="0" i="0" u="none" strike="noStrike">
              <a:effectLst/>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43266" y="800972"/>
            <a:ext cx="2829507"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Endocrinology (Adult Medicine)</a:t>
            </a:r>
          </a:p>
          <a:p>
            <a:r>
              <a:rPr lang="en-US" sz="2400">
                <a:solidFill>
                  <a:srgbClr val="384967"/>
                </a:solidFill>
                <a:latin typeface="Georgia"/>
              </a:rPr>
              <a:t>Example</a:t>
            </a:r>
          </a:p>
          <a:p>
            <a:r>
              <a:rPr lang="en-US" sz="2400">
                <a:solidFill>
                  <a:srgbClr val="384967"/>
                </a:solidFill>
                <a:latin typeface="Georgia"/>
              </a:rPr>
              <a:t>Training Journey</a:t>
            </a:r>
            <a:endParaRPr lang="en-US" sz="240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2157377" y="1375923"/>
            <a:ext cx="2381672" cy="2185214"/>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285750" indent="-285750">
              <a:buFont typeface="Arial" panose="020B0604020202020204" pitchFamily="34" charset="0"/>
              <a:buChar char="•"/>
            </a:pPr>
            <a:r>
              <a:rPr lang="en-US" sz="1400">
                <a:solidFill>
                  <a:srgbClr val="384965"/>
                </a:solidFill>
              </a:rPr>
              <a:t>Meeting attendance</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387327" y="1278003"/>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728718" y="4958276"/>
            <a:ext cx="3684868" cy="1169551"/>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6943684" y="4958276"/>
            <a:ext cx="3937355"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32364" y="3141573"/>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605293" y="3357838"/>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979837" y="137592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189209287"/>
              </p:ext>
            </p:extLst>
          </p:nvPr>
        </p:nvGraphicFramePr>
        <p:xfrm>
          <a:off x="813816" y="914400"/>
          <a:ext cx="10517988" cy="5793164"/>
        </p:xfrm>
        <a:graphic>
          <a:graphicData uri="http://schemas.openxmlformats.org/drawingml/2006/table">
            <a:tbl>
              <a:tblPr firstRow="1" firstCol="1" bandRow="1"/>
              <a:tblGrid>
                <a:gridCol w="4934620">
                  <a:extLst>
                    <a:ext uri="{9D8B030D-6E8A-4147-A177-3AD203B41FA5}">
                      <a16:colId xmlns:a16="http://schemas.microsoft.com/office/drawing/2014/main" val="503044453"/>
                    </a:ext>
                  </a:extLst>
                </a:gridCol>
                <a:gridCol w="1395842">
                  <a:extLst>
                    <a:ext uri="{9D8B030D-6E8A-4147-A177-3AD203B41FA5}">
                      <a16:colId xmlns:a16="http://schemas.microsoft.com/office/drawing/2014/main" val="413968582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397164">
                <a:tc>
                  <a:txBody>
                    <a:bodyPr/>
                    <a:lstStyle/>
                    <a:p>
                      <a:pPr>
                        <a:lnSpc>
                          <a:spcPct val="115000"/>
                        </a:lnSpc>
                        <a:spcBef>
                          <a:spcPts val="400"/>
                        </a:spcBef>
                        <a:spcAft>
                          <a:spcPts val="400"/>
                        </a:spcAft>
                      </a:pPr>
                      <a:r>
                        <a:rPr lang="en-AU" sz="14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4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marL="0" indent="0">
                        <a:lnSpc>
                          <a:spcPct val="115000"/>
                        </a:lnSpc>
                        <a:spcBef>
                          <a:spcPts val="200"/>
                        </a:spcBef>
                        <a:spcAft>
                          <a:spcPts val="200"/>
                        </a:spcAft>
                        <a:buNone/>
                      </a:pPr>
                      <a:r>
                        <a:rPr lang="en-AU" sz="1100" b="1">
                          <a:solidFill>
                            <a:srgbClr val="404040"/>
                          </a:solidFill>
                          <a:effectLst/>
                          <a:latin typeface="+mn-lt"/>
                          <a:ea typeface="Calibri" panose="020F0502020204030204" pitchFamily="34" charset="0"/>
                          <a:cs typeface="Arial" panose="020B0604020202020204" pitchFamily="34" charset="0"/>
                        </a:rPr>
                        <a:t>1. Professional behaviours</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mn-lt"/>
                          <a:ea typeface="Calibri" panose="020F0502020204030204" pitchFamily="34" charset="0"/>
                          <a:cs typeface="Arial" panose="020B0604020202020204" pitchFamily="34" charset="0"/>
                        </a:rPr>
                        <a:t>Level 5</a:t>
                      </a:r>
                      <a:endParaRPr lang="en-AU" sz="1100">
                        <a:solidFill>
                          <a:schemeClr val="bg1"/>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2. </a:t>
                      </a:r>
                      <a:r>
                        <a:rPr lang="en-US" sz="1100" b="1">
                          <a:solidFill>
                            <a:srgbClr val="404040"/>
                          </a:solidFill>
                          <a:effectLst/>
                          <a:latin typeface="+mn-lt"/>
                          <a:ea typeface="Calibri" panose="020F0502020204030204" pitchFamily="34" charset="0"/>
                          <a:cs typeface="Arial" panose="020B0604020202020204" pitchFamily="34" charset="0"/>
                        </a:rPr>
                        <a:t>Team leadership</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3. </a:t>
                      </a:r>
                      <a:r>
                        <a:rPr lang="en-US" sz="1100" b="1">
                          <a:solidFill>
                            <a:srgbClr val="404040"/>
                          </a:solidFill>
                          <a:effectLst/>
                          <a:latin typeface="+mn-lt"/>
                          <a:ea typeface="Calibri" panose="020F0502020204030204" pitchFamily="34" charset="0"/>
                          <a:cs typeface="Arial" panose="020B0604020202020204" pitchFamily="34" charset="0"/>
                        </a:rPr>
                        <a:t>Supervision and teaching</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4. </a:t>
                      </a:r>
                      <a:r>
                        <a:rPr lang="en-US" sz="1100" b="1">
                          <a:solidFill>
                            <a:srgbClr val="404040"/>
                          </a:solidFill>
                          <a:effectLst/>
                          <a:latin typeface="+mn-lt"/>
                          <a:ea typeface="Calibri" panose="020F0502020204030204" pitchFamily="34" charset="0"/>
                          <a:cs typeface="Arial" panose="020B0604020202020204" pitchFamily="34" charset="0"/>
                        </a:rPr>
                        <a:t>Quality improvement</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5. </a:t>
                      </a:r>
                      <a:r>
                        <a:rPr lang="en-US" sz="1100" b="1">
                          <a:solidFill>
                            <a:srgbClr val="404040"/>
                          </a:solidFill>
                          <a:effectLst/>
                          <a:latin typeface="+mn-lt"/>
                          <a:ea typeface="Calibri" panose="020F0502020204030204" pitchFamily="34" charset="0"/>
                          <a:cs typeface="Arial" panose="020B0604020202020204" pitchFamily="34" charset="0"/>
                        </a:rPr>
                        <a:t>Clinical assessment and management</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6. </a:t>
                      </a:r>
                      <a:r>
                        <a:rPr lang="en-US" sz="1100" b="1">
                          <a:solidFill>
                            <a:srgbClr val="404040"/>
                          </a:solidFill>
                          <a:effectLst/>
                          <a:latin typeface="+mn-lt"/>
                          <a:ea typeface="Calibri" panose="020F0502020204030204" pitchFamily="34" charset="0"/>
                          <a:cs typeface="Arial" panose="020B0604020202020204" pitchFamily="34" charset="0"/>
                        </a:rPr>
                        <a:t>Management of transitions in care</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7. </a:t>
                      </a:r>
                      <a:r>
                        <a:rPr lang="en-US" sz="1100" b="1">
                          <a:solidFill>
                            <a:srgbClr val="404040"/>
                          </a:solidFill>
                          <a:effectLst/>
                          <a:latin typeface="+mn-lt"/>
                          <a:ea typeface="Calibri" panose="020F0502020204030204" pitchFamily="34" charset="0"/>
                          <a:cs typeface="Arial" panose="020B0604020202020204" pitchFamily="34" charset="0"/>
                        </a:rPr>
                        <a:t>Acute care</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8. </a:t>
                      </a:r>
                      <a:r>
                        <a:rPr lang="en-US" sz="1100" b="1">
                          <a:solidFill>
                            <a:srgbClr val="404040"/>
                          </a:solidFill>
                          <a:effectLst/>
                          <a:latin typeface="+mn-lt"/>
                          <a:ea typeface="Calibri" panose="020F0502020204030204" pitchFamily="34" charset="0"/>
                          <a:cs typeface="Arial" panose="020B0604020202020204" pitchFamily="34" charset="0"/>
                        </a:rPr>
                        <a:t>Longitudinal care</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9. </a:t>
                      </a:r>
                      <a:r>
                        <a:rPr lang="en-US" sz="1100" b="1">
                          <a:solidFill>
                            <a:srgbClr val="404040"/>
                          </a:solidFill>
                          <a:effectLst/>
                          <a:latin typeface="+mn-lt"/>
                          <a:ea typeface="Calibri" panose="020F0502020204030204" pitchFamily="34" charset="0"/>
                          <a:cs typeface="Arial" panose="020B0604020202020204" pitchFamily="34" charset="0"/>
                        </a:rPr>
                        <a:t>Communication with patients</a:t>
                      </a:r>
                      <a:endParaRPr lang="en-US" sz="1100" b="0">
                        <a:solidFill>
                          <a:srgbClr val="404040"/>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10. </a:t>
                      </a:r>
                      <a:r>
                        <a:rPr lang="en-US" sz="1100" b="1" kern="1200">
                          <a:solidFill>
                            <a:srgbClr val="404040"/>
                          </a:solidFill>
                          <a:effectLst/>
                          <a:latin typeface="+mn-lt"/>
                          <a:ea typeface="Times New Roman" panose="02020603050405020304" pitchFamily="18" charset="0"/>
                          <a:cs typeface="Arial" panose="020B0604020202020204" pitchFamily="34" charset="0"/>
                        </a:rPr>
                        <a:t>Prescribing</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11. </a:t>
                      </a:r>
                      <a:r>
                        <a:rPr lang="en-US" sz="1100" b="1" kern="1200">
                          <a:solidFill>
                            <a:srgbClr val="404040"/>
                          </a:solidFill>
                          <a:effectLst/>
                          <a:latin typeface="+mn-lt"/>
                          <a:ea typeface="Times New Roman" panose="02020603050405020304" pitchFamily="18" charset="0"/>
                          <a:cs typeface="Arial" panose="020B0604020202020204" pitchFamily="34" charset="0"/>
                        </a:rPr>
                        <a:t>Procedures</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2</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12. Investigations</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kern="1200">
                          <a:solidFill>
                            <a:srgbClr val="404040"/>
                          </a:solidFill>
                          <a:effectLst/>
                          <a:latin typeface="+mn-lt"/>
                          <a:ea typeface="Calibri" panose="020F0502020204030204" pitchFamily="34" charset="0"/>
                          <a:cs typeface="Arial" panose="020B0604020202020204" pitchFamily="34" charset="0"/>
                        </a:rPr>
                        <a:t>Level 2</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kern="1200" noProof="0">
                          <a:solidFill>
                            <a:srgbClr val="404040"/>
                          </a:solidFill>
                          <a:effectLst/>
                          <a:latin typeface="+mn-lt"/>
                          <a:ea typeface="Calibri" panose="020F0502020204030204" pitchFamily="34" charset="0"/>
                          <a:cs typeface="Arial" panose="020B0604020202020204" pitchFamily="34" charset="0"/>
                        </a:rPr>
                        <a:t>Level 3</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13. Clinic management</a:t>
                      </a:r>
                      <a:endParaRPr lang="en-AU" sz="14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14. Scientific foundations of endocrinology</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15. Disorders of glucose metabolism</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179737946"/>
                  </a:ext>
                </a:extLst>
              </a:tr>
              <a:tr h="215840">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panose="020B0604020202020204" pitchFamily="34" charset="0"/>
                        </a:rPr>
                        <a:t>16. Disorders of body weight</a:t>
                      </a:r>
                      <a:endParaRPr lang="en-AU" sz="1100" b="1" kern="1200">
                        <a:solidFill>
                          <a:srgbClr val="404040"/>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3449437"/>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17. Lipid disorders</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3</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491911932"/>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18. </a:t>
                      </a:r>
                      <a:r>
                        <a:rPr lang="en-US"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Disorders of the pituitary, hypothalamus and of water balance</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2</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786151691"/>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19. Thyroid disorders</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3</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6378192"/>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20. Adrenal disorders</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3</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05984549"/>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21.</a:t>
                      </a:r>
                      <a:r>
                        <a:rPr lang="en-US"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 Parathyroid, calcium and bone disorders</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2</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3</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33724570"/>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22.</a:t>
                      </a:r>
                      <a:r>
                        <a:rPr lang="en-US"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 Neuroendocrine and inherited </a:t>
                      </a:r>
                      <a:r>
                        <a:rPr lang="en-US" sz="1100" b="1" kern="100" err="1">
                          <a:solidFill>
                            <a:schemeClr val="tx1">
                              <a:lumMod val="75000"/>
                              <a:lumOff val="25000"/>
                            </a:schemeClr>
                          </a:solidFill>
                          <a:effectLst/>
                          <a:latin typeface="+mn-lt"/>
                          <a:ea typeface="Calibri" panose="020F0502020204030204" pitchFamily="34" charset="0"/>
                          <a:cs typeface="Times New Roman" panose="02020603050405020304" pitchFamily="18" charset="0"/>
                        </a:rPr>
                        <a:t>tumour</a:t>
                      </a:r>
                      <a:r>
                        <a:rPr lang="en-US"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 syndromes</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2</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368916213"/>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23. Male reproductive endocrinology</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2</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4169592446"/>
                  </a:ext>
                </a:extLst>
              </a:tr>
              <a:tr h="215840">
                <a:tc>
                  <a:txBody>
                    <a:bodyPr/>
                    <a:lstStyle/>
                    <a:p>
                      <a:pP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24. Female reproductive endocrinology</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07000"/>
                        </a:lnSpc>
                        <a:spcBef>
                          <a:spcPts val="0"/>
                        </a:spcBef>
                        <a:spcAft>
                          <a:spcPts val="8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07000"/>
                        </a:lnSpc>
                        <a:spcAft>
                          <a:spcPts val="800"/>
                        </a:spcAft>
                      </a:pPr>
                      <a:r>
                        <a:rPr lang="en-AU" sz="1100" b="1" kern="100">
                          <a:solidFill>
                            <a:schemeClr val="tx1">
                              <a:lumMod val="75000"/>
                              <a:lumOff val="25000"/>
                            </a:schemeClr>
                          </a:solidFill>
                          <a:effectLst/>
                          <a:latin typeface="+mn-lt"/>
                          <a:ea typeface="Calibri" panose="020F0502020204030204" pitchFamily="34" charset="0"/>
                          <a:cs typeface="Times New Roman" panose="02020603050405020304" pitchFamily="18" charset="0"/>
                        </a:rPr>
                        <a:t>Level 2</a:t>
                      </a:r>
                      <a:endParaRPr lang="en-AU" sz="110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088403802"/>
                  </a:ext>
                </a:extLst>
              </a:tr>
              <a:tr h="215840">
                <a:tc>
                  <a:txBody>
                    <a:bodyPr/>
                    <a:lstStyle/>
                    <a:p>
                      <a:pPr>
                        <a:lnSpc>
                          <a:spcPct val="115000"/>
                        </a:lnSpc>
                        <a:spcBef>
                          <a:spcPts val="200"/>
                        </a:spcBef>
                        <a:spcAft>
                          <a:spcPts val="200"/>
                        </a:spcAft>
                      </a:pPr>
                      <a:r>
                        <a:rPr lang="en-NZ" sz="1100" b="1" kern="1200">
                          <a:solidFill>
                            <a:schemeClr val="tx1">
                              <a:lumMod val="75000"/>
                              <a:lumOff val="25000"/>
                            </a:schemeClr>
                          </a:solidFill>
                          <a:effectLst/>
                          <a:latin typeface="+mn-lt"/>
                          <a:ea typeface="Calibri" panose="020F0502020204030204" pitchFamily="34" charset="0"/>
                          <a:cs typeface="Arial" panose="020B0604020202020204" pitchFamily="34" charset="0"/>
                        </a:rPr>
                        <a:t>25. </a:t>
                      </a:r>
                      <a:r>
                        <a:rPr lang="en-US" sz="1100" b="1" kern="1200">
                          <a:solidFill>
                            <a:schemeClr val="tx1">
                              <a:lumMod val="75000"/>
                              <a:lumOff val="25000"/>
                            </a:schemeClr>
                          </a:solidFill>
                          <a:effectLst/>
                          <a:latin typeface="+mn-lt"/>
                          <a:ea typeface="Calibri" panose="020F0502020204030204" pitchFamily="34" charset="0"/>
                          <a:cs typeface="Arial" panose="020B0604020202020204" pitchFamily="34" charset="0"/>
                        </a:rPr>
                        <a:t>Variations in sex characteristics and gender identity</a:t>
                      </a:r>
                      <a:endParaRPr lang="en-AU" sz="1100" b="1" kern="12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1</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chemeClr val="tx1">
                              <a:lumMod val="75000"/>
                              <a:lumOff val="25000"/>
                            </a:schemeClr>
                          </a:solidFill>
                          <a:effectLst/>
                          <a:uLnTx/>
                          <a:uFillTx/>
                          <a:latin typeface="+mn-lt"/>
                          <a:ea typeface="Calibri" panose="020F0502020204030204" pitchFamily="34" charset="0"/>
                          <a:cs typeface="Arial" panose="020B0604020202020204" pitchFamily="34" charset="0"/>
                        </a:rPr>
                        <a:t>Level 2</a:t>
                      </a:r>
                      <a:endParaRPr kumimoji="0" lang="en-AU" sz="1100" b="0" i="0" u="none" strike="noStrike" kern="1200" cap="none" spc="0" normalizeH="0" baseline="0" noProof="0">
                        <a:ln>
                          <a:noFill/>
                        </a:ln>
                        <a:solidFill>
                          <a:schemeClr val="tx1">
                            <a:lumMod val="75000"/>
                            <a:lumOff val="25000"/>
                          </a:schemeClr>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65351147"/>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a:t>Apply for your training program before the close date</a:t>
            </a:r>
          </a:p>
          <a:p>
            <a:pPr lvl="1">
              <a:buFont typeface="Wingdings" panose="05000000000000000000" pitchFamily="2" charset="2"/>
              <a:buChar char="ü"/>
            </a:pPr>
            <a:r>
              <a:rPr lang="en-US"/>
              <a:t>28 February if starting at the beginning of the year. </a:t>
            </a:r>
          </a:p>
          <a:p>
            <a:pPr lvl="1">
              <a:buFont typeface="Wingdings" panose="05000000000000000000" pitchFamily="2" charset="2"/>
              <a:buChar char="ü"/>
            </a:pPr>
            <a:r>
              <a:rPr lang="en-US"/>
              <a:t>31 August if starting mid-year</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solidFill>
                  <a:srgbClr val="CB972B"/>
                </a:solidFill>
                <a:hlinkClick r:id="rId3">
                  <a:extLst>
                    <a:ext uri="{A12FA001-AC4F-418D-AE19-62706E023703}">
                      <ahyp:hlinkClr xmlns:ahyp="http://schemas.microsoft.com/office/drawing/2018/hyperlinkcolor" val="tx"/>
                    </a:ext>
                  </a:extLst>
                </a:hlinkClick>
              </a:rPr>
              <a:t>RACP eLearning portal  </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Endocrinology (Adult Medicine)</a:t>
            </a:r>
          </a:p>
          <a:p>
            <a:pPr>
              <a:buFont typeface="Wingdings" panose="05000000000000000000" pitchFamily="2" charset="2"/>
              <a:buChar char="ü"/>
            </a:pPr>
            <a:r>
              <a:rPr lang="en-US"/>
              <a:t>teaching requirements for the upcoming rotation. A list of eligible supervisors can be found on </a:t>
            </a:r>
            <a:r>
              <a:rPr lang="en-US" err="1">
                <a:solidFill>
                  <a:srgbClr val="CB972B"/>
                </a:solidFill>
                <a:hlinkClick r:id="rId4">
                  <a:extLst>
                    <a:ext uri="{A12FA001-AC4F-418D-AE19-62706E023703}">
                      <ahyp:hlinkClr xmlns:ahyp="http://schemas.microsoft.com/office/drawing/2018/hyperlinkcolor" val="tx"/>
                    </a:ext>
                  </a:extLst>
                </a:hlinkClick>
              </a:rPr>
              <a:t>MyRACP</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extLst>
              <p:ext uri="{D42A27DB-BD31-4B8C-83A1-F6EECF244321}">
                <p14:modId xmlns:p14="http://schemas.microsoft.com/office/powerpoint/2010/main" val="2795934689"/>
              </p:ext>
            </p:extLst>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274320" y="1435373"/>
            <a:ext cx="3791023" cy="2031325"/>
          </a:xfrm>
          <a:prstGeom prst="rect">
            <a:avLst/>
          </a:prstGeom>
          <a:noFill/>
        </p:spPr>
        <p:txBody>
          <a:bodyPr wrap="square" lIns="91440" tIns="45720" rIns="91440" bIns="45720" rtlCol="0" anchor="t">
            <a:spAutoFit/>
          </a:bodyPr>
          <a:lstStyle/>
          <a:p>
            <a:pPr algn="ctr"/>
            <a:r>
              <a:rPr lang="en-US" u="sng">
                <a:solidFill>
                  <a:srgbClr val="384967"/>
                </a:solidFill>
              </a:rPr>
              <a:t>Endocrinology (Adult Medicine)</a:t>
            </a:r>
          </a:p>
          <a:p>
            <a:pPr algn="ctr"/>
            <a:endParaRPr lang="en-US" u="sng">
              <a:solidFill>
                <a:srgbClr val="384967"/>
              </a:solidFill>
              <a:cs typeface="Arial"/>
            </a:endParaRPr>
          </a:p>
          <a:p>
            <a:pPr algn="ctr"/>
            <a:r>
              <a:rPr lang="en-AU">
                <a:solidFill>
                  <a:srgbClr val="404040"/>
                </a:solidFill>
                <a:cs typeface="Arial"/>
              </a:rPr>
              <a:t>The Advanced Training curricula standards are grouped into </a:t>
            </a:r>
            <a:r>
              <a:rPr lang="en-AU">
                <a:solidFill>
                  <a:schemeClr val="accent2"/>
                </a:solidFill>
                <a:cs typeface="Arial"/>
              </a:rPr>
              <a:t>25</a:t>
            </a:r>
            <a:r>
              <a:rPr lang="en-AU">
                <a:solidFill>
                  <a:srgbClr val="404040"/>
                </a:solidFill>
                <a:cs typeface="Arial"/>
              </a:rPr>
              <a:t>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graphicFrame>
        <p:nvGraphicFramePr>
          <p:cNvPr id="5" name="Table 4">
            <a:extLst>
              <a:ext uri="{FF2B5EF4-FFF2-40B4-BE49-F238E27FC236}">
                <a16:creationId xmlns:a16="http://schemas.microsoft.com/office/drawing/2014/main" id="{9897F88F-C85C-48D4-3539-B01C587E028A}"/>
              </a:ext>
            </a:extLst>
          </p:cNvPr>
          <p:cNvGraphicFramePr>
            <a:graphicFrameLocks noGrp="1" noChangeAspect="1"/>
          </p:cNvGraphicFramePr>
          <p:nvPr>
            <p:extLst>
              <p:ext uri="{D42A27DB-BD31-4B8C-83A1-F6EECF244321}">
                <p14:modId xmlns:p14="http://schemas.microsoft.com/office/powerpoint/2010/main" val="1783377037"/>
              </p:ext>
            </p:extLst>
          </p:nvPr>
        </p:nvGraphicFramePr>
        <p:xfrm>
          <a:off x="4433455" y="1225967"/>
          <a:ext cx="5711083" cy="4893032"/>
        </p:xfrm>
        <a:graphic>
          <a:graphicData uri="http://schemas.openxmlformats.org/drawingml/2006/table">
            <a:tbl>
              <a:tblPr firstRow="1" bandRow="1">
                <a:tableStyleId>{2D5ABB26-0587-4C30-8999-92F81FD0307C}</a:tableStyleId>
              </a:tblPr>
              <a:tblGrid>
                <a:gridCol w="851266">
                  <a:extLst>
                    <a:ext uri="{9D8B030D-6E8A-4147-A177-3AD203B41FA5}">
                      <a16:colId xmlns:a16="http://schemas.microsoft.com/office/drawing/2014/main" val="2244449643"/>
                    </a:ext>
                  </a:extLst>
                </a:gridCol>
                <a:gridCol w="4859817">
                  <a:extLst>
                    <a:ext uri="{9D8B030D-6E8A-4147-A177-3AD203B41FA5}">
                      <a16:colId xmlns:a16="http://schemas.microsoft.com/office/drawing/2014/main" val="1916305438"/>
                    </a:ext>
                  </a:extLst>
                </a:gridCol>
              </a:tblGrid>
              <a:tr h="284952">
                <a:tc>
                  <a:txBody>
                    <a:bodyPr/>
                    <a:lstStyle/>
                    <a:p>
                      <a:pPr algn="l">
                        <a:lnSpc>
                          <a:spcPct val="115000"/>
                        </a:lnSpc>
                        <a:spcBef>
                          <a:spcPts val="100"/>
                        </a:spcBef>
                        <a:spcAft>
                          <a:spcPts val="100"/>
                        </a:spcAft>
                      </a:pPr>
                      <a:r>
                        <a:rPr lang="en-AU" sz="1050" b="1" kern="1200">
                          <a:solidFill>
                            <a:srgbClr val="C69214"/>
                          </a:solidFill>
                          <a:effectLst/>
                        </a:rPr>
                        <a:t>BE</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US" sz="1200" b="0">
                          <a:solidFill>
                            <a:srgbClr val="404040"/>
                          </a:solidFill>
                          <a:effectLst/>
                        </a:rPr>
                        <a:t>1. </a:t>
                      </a:r>
                      <a:r>
                        <a:rPr lang="en-US" sz="1200" kern="1200">
                          <a:solidFill>
                            <a:srgbClr val="404040"/>
                          </a:solidFill>
                          <a:effectLst/>
                        </a:rPr>
                        <a:t>Professional </a:t>
                      </a:r>
                      <a:r>
                        <a:rPr lang="en-US" sz="1200" kern="1200" err="1">
                          <a:solidFill>
                            <a:srgbClr val="404040"/>
                          </a:solidFill>
                          <a:effectLst/>
                        </a:rPr>
                        <a:t>behaviours</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13486393"/>
                  </a:ext>
                </a:extLst>
              </a:tr>
              <a:tr h="184674">
                <a:tc rowSpan="12">
                  <a:txBody>
                    <a:bodyPr/>
                    <a:lstStyle/>
                    <a:p>
                      <a:pPr algn="l">
                        <a:lnSpc>
                          <a:spcPct val="115000"/>
                        </a:lnSpc>
                        <a:spcBef>
                          <a:spcPts val="100"/>
                        </a:spcBef>
                        <a:spcAft>
                          <a:spcPts val="100"/>
                        </a:spcAft>
                      </a:pPr>
                      <a:r>
                        <a:rPr lang="en-AU" sz="1050" b="1" kern="1200">
                          <a:solidFill>
                            <a:srgbClr val="C69214"/>
                          </a:solidFill>
                          <a:effectLst/>
                        </a:rPr>
                        <a:t>DO</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AU" sz="1200" b="0">
                          <a:solidFill>
                            <a:srgbClr val="404040"/>
                          </a:solidFill>
                          <a:effectLst/>
                        </a:rPr>
                        <a:t>2. </a:t>
                      </a:r>
                      <a:r>
                        <a:rPr lang="en-US" sz="1200" b="0">
                          <a:solidFill>
                            <a:srgbClr val="404040"/>
                          </a:solidFill>
                          <a:effectLst/>
                        </a:rPr>
                        <a:t>Team leadership</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337471292"/>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3. </a:t>
                      </a:r>
                      <a:r>
                        <a:rPr lang="en-US" sz="1200" b="0">
                          <a:solidFill>
                            <a:srgbClr val="404040"/>
                          </a:solidFill>
                          <a:effectLst/>
                        </a:rPr>
                        <a:t>Supervision and teaching</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642234809"/>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4. </a:t>
                      </a:r>
                      <a:r>
                        <a:rPr lang="en-US" sz="1200" b="0">
                          <a:solidFill>
                            <a:srgbClr val="404040"/>
                          </a:solidFill>
                          <a:effectLst/>
                        </a:rPr>
                        <a:t>Quality improvement</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704395723"/>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5. </a:t>
                      </a:r>
                      <a:r>
                        <a:rPr lang="en-US" sz="1200" b="0">
                          <a:solidFill>
                            <a:srgbClr val="404040"/>
                          </a:solidFill>
                          <a:effectLst/>
                        </a:rPr>
                        <a:t>Clinical assessment and management</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570188795"/>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6. </a:t>
                      </a:r>
                      <a:r>
                        <a:rPr lang="en-US" sz="1200" b="0">
                          <a:solidFill>
                            <a:srgbClr val="404040"/>
                          </a:solidFill>
                          <a:effectLst/>
                        </a:rPr>
                        <a:t>Management of transitions in care</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19905818"/>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7. </a:t>
                      </a:r>
                      <a:r>
                        <a:rPr lang="en-US" sz="1200" b="0">
                          <a:solidFill>
                            <a:srgbClr val="404040"/>
                          </a:solidFill>
                          <a:effectLst/>
                        </a:rPr>
                        <a:t>Acute care</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82001136"/>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8. </a:t>
                      </a:r>
                      <a:r>
                        <a:rPr lang="en-US" sz="1200" b="0">
                          <a:solidFill>
                            <a:srgbClr val="404040"/>
                          </a:solidFill>
                          <a:effectLst/>
                        </a:rPr>
                        <a:t>Longitudinal care</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372348495"/>
                  </a:ext>
                </a:extLst>
              </a:tr>
              <a:tr h="184674">
                <a:tc vMerge="1">
                  <a:txBody>
                    <a:bodyPr/>
                    <a:lstStyle/>
                    <a:p>
                      <a:endParaRPr lang="en-AU"/>
                    </a:p>
                  </a:txBody>
                  <a:tcPr/>
                </a:tc>
                <a:tc>
                  <a:txBody>
                    <a:bodyPr/>
                    <a:lstStyle/>
                    <a:p>
                      <a:pPr>
                        <a:lnSpc>
                          <a:spcPct val="115000"/>
                        </a:lnSpc>
                        <a:spcBef>
                          <a:spcPts val="200"/>
                        </a:spcBef>
                        <a:spcAft>
                          <a:spcPts val="200"/>
                        </a:spcAft>
                      </a:pPr>
                      <a:r>
                        <a:rPr lang="en-AU" sz="1200" b="0">
                          <a:solidFill>
                            <a:srgbClr val="404040"/>
                          </a:solidFill>
                          <a:effectLst/>
                        </a:rPr>
                        <a:t>9. </a:t>
                      </a:r>
                      <a:r>
                        <a:rPr lang="en-US" sz="1200" b="0">
                          <a:solidFill>
                            <a:srgbClr val="404040"/>
                          </a:solidFill>
                          <a:effectLst/>
                        </a:rPr>
                        <a:t>Communication with patients</a:t>
                      </a:r>
                      <a:endParaRPr lang="en-US" sz="1200" b="0">
                        <a:solidFill>
                          <a:srgbClr val="404040"/>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434294974"/>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10. </a:t>
                      </a:r>
                      <a:r>
                        <a:rPr lang="en-US" sz="1200" b="0" kern="1200">
                          <a:solidFill>
                            <a:srgbClr val="404040"/>
                          </a:solidFill>
                          <a:effectLst/>
                        </a:rPr>
                        <a:t>Prescribing</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66280197"/>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11. </a:t>
                      </a:r>
                      <a:r>
                        <a:rPr lang="en-US" sz="1200" b="0" kern="1200">
                          <a:solidFill>
                            <a:srgbClr val="404040"/>
                          </a:solidFill>
                          <a:effectLst/>
                        </a:rPr>
                        <a:t>Procedures</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67628513"/>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12. Investigations</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964480388"/>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13. Clinic management</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23680582"/>
                  </a:ext>
                </a:extLst>
              </a:tr>
              <a:tr h="184674">
                <a:tc rowSpan="12">
                  <a:txBody>
                    <a:bodyPr/>
                    <a:lstStyle/>
                    <a:p>
                      <a:pPr algn="l">
                        <a:lnSpc>
                          <a:spcPct val="115000"/>
                        </a:lnSpc>
                        <a:spcBef>
                          <a:spcPts val="100"/>
                        </a:spcBef>
                        <a:spcAft>
                          <a:spcPts val="100"/>
                        </a:spcAft>
                      </a:pPr>
                      <a:r>
                        <a:rPr lang="en-AU" sz="1050" b="1" kern="1200">
                          <a:solidFill>
                            <a:srgbClr val="C69214"/>
                          </a:solidFill>
                          <a:effectLst/>
                        </a:rPr>
                        <a:t>KNOW</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AU" sz="1200" b="0" kern="1200">
                          <a:solidFill>
                            <a:srgbClr val="404040"/>
                          </a:solidFill>
                          <a:effectLst/>
                        </a:rPr>
                        <a:t>14. Scientific foundations of endocrinology</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93886708"/>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15. Disorders of glucose metabolism</a:t>
                      </a:r>
                      <a:endParaRPr lang="en-AU" sz="1200" b="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71119553"/>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a:solidFill>
                            <a:srgbClr val="404040"/>
                          </a:solidFill>
                          <a:effectLst/>
                        </a:rPr>
                        <a:t>16. Disorders of body weight</a:t>
                      </a:r>
                      <a:endParaRPr lang="en-AU" sz="1200" b="0" kern="1200">
                        <a:solidFill>
                          <a:srgbClr val="404040"/>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267292343"/>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17. Lipid disorders</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350217799"/>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18. </a:t>
                      </a:r>
                      <a:r>
                        <a:rPr lang="en-US" sz="1200" b="0" kern="100">
                          <a:solidFill>
                            <a:schemeClr val="tx1">
                              <a:lumMod val="75000"/>
                              <a:lumOff val="25000"/>
                            </a:schemeClr>
                          </a:solidFill>
                          <a:effectLst/>
                        </a:rPr>
                        <a:t>Disorders of the pituitary, hypothalamus and of water balance</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006231039"/>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19. Thyroid disorders</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056943330"/>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20. Adrenal disorders</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428759730"/>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21.</a:t>
                      </a:r>
                      <a:r>
                        <a:rPr lang="en-US" sz="1200" b="0" kern="100">
                          <a:solidFill>
                            <a:schemeClr val="tx1">
                              <a:lumMod val="75000"/>
                              <a:lumOff val="25000"/>
                            </a:schemeClr>
                          </a:solidFill>
                          <a:effectLst/>
                        </a:rPr>
                        <a:t> Parathyroid, calcium and bone disorders</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873338120"/>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22.</a:t>
                      </a:r>
                      <a:r>
                        <a:rPr lang="en-US" sz="1200" b="0" kern="100">
                          <a:solidFill>
                            <a:schemeClr val="tx1">
                              <a:lumMod val="75000"/>
                              <a:lumOff val="25000"/>
                            </a:schemeClr>
                          </a:solidFill>
                          <a:effectLst/>
                        </a:rPr>
                        <a:t> Neuroendocrine and inherited </a:t>
                      </a:r>
                      <a:r>
                        <a:rPr lang="en-US" sz="1200" b="0" kern="100" err="1">
                          <a:solidFill>
                            <a:schemeClr val="tx1">
                              <a:lumMod val="75000"/>
                              <a:lumOff val="25000"/>
                            </a:schemeClr>
                          </a:solidFill>
                          <a:effectLst/>
                        </a:rPr>
                        <a:t>tumour</a:t>
                      </a:r>
                      <a:r>
                        <a:rPr lang="en-US" sz="1200" b="0" kern="100">
                          <a:solidFill>
                            <a:schemeClr val="tx1">
                              <a:lumMod val="75000"/>
                              <a:lumOff val="25000"/>
                            </a:schemeClr>
                          </a:solidFill>
                          <a:effectLst/>
                        </a:rPr>
                        <a:t> syndromes</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24619771"/>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23. Male reproductive endocrinology</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38421004"/>
                  </a:ext>
                </a:extLst>
              </a:tr>
              <a:tr h="184533">
                <a:tc vMerge="1">
                  <a:txBody>
                    <a:bodyPr/>
                    <a:lstStyle/>
                    <a:p>
                      <a:endParaRPr lang="en-AU"/>
                    </a:p>
                  </a:txBody>
                  <a:tcPr/>
                </a:tc>
                <a:tc>
                  <a:txBody>
                    <a:bodyPr/>
                    <a:lstStyle/>
                    <a:p>
                      <a:pPr>
                        <a:lnSpc>
                          <a:spcPct val="107000"/>
                        </a:lnSpc>
                        <a:spcAft>
                          <a:spcPts val="800"/>
                        </a:spcAft>
                      </a:pPr>
                      <a:r>
                        <a:rPr lang="en-AU" sz="1200" b="0" kern="100">
                          <a:solidFill>
                            <a:schemeClr val="tx1">
                              <a:lumMod val="75000"/>
                              <a:lumOff val="25000"/>
                            </a:schemeClr>
                          </a:solidFill>
                          <a:effectLst/>
                        </a:rPr>
                        <a:t>24. Female reproductive endocrinology</a:t>
                      </a:r>
                      <a:endParaRPr lang="en-AU" sz="1200" b="0" kern="1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04502119"/>
                  </a:ext>
                </a:extLst>
              </a:tr>
              <a:tr h="184674">
                <a:tc vMerge="1">
                  <a:txBody>
                    <a:bodyPr/>
                    <a:lstStyle/>
                    <a:p>
                      <a:endParaRPr lang="en-AU"/>
                    </a:p>
                  </a:txBody>
                  <a:tcPr/>
                </a:tc>
                <a:tc>
                  <a:txBody>
                    <a:bodyPr/>
                    <a:lstStyle/>
                    <a:p>
                      <a:pPr>
                        <a:lnSpc>
                          <a:spcPct val="115000"/>
                        </a:lnSpc>
                        <a:spcBef>
                          <a:spcPts val="200"/>
                        </a:spcBef>
                        <a:spcAft>
                          <a:spcPts val="200"/>
                        </a:spcAft>
                      </a:pPr>
                      <a:r>
                        <a:rPr lang="en-NZ" sz="1200" b="0" kern="1200">
                          <a:solidFill>
                            <a:schemeClr val="tx1">
                              <a:lumMod val="75000"/>
                              <a:lumOff val="25000"/>
                            </a:schemeClr>
                          </a:solidFill>
                          <a:effectLst/>
                        </a:rPr>
                        <a:t>25. </a:t>
                      </a:r>
                      <a:r>
                        <a:rPr lang="en-US" sz="1200" b="0" kern="1200">
                          <a:solidFill>
                            <a:schemeClr val="tx1">
                              <a:lumMod val="75000"/>
                              <a:lumOff val="25000"/>
                            </a:schemeClr>
                          </a:solidFill>
                          <a:effectLst/>
                        </a:rPr>
                        <a:t>Variations in sex characteristics and gender identity</a:t>
                      </a:r>
                      <a:endParaRPr lang="en-AU" sz="1200" b="0" kern="12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02712973"/>
                  </a:ext>
                </a:extLst>
              </a:tr>
            </a:tbl>
          </a:graphicData>
        </a:graphic>
      </p:graphicFrame>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954107"/>
          </a:xfrm>
          <a:prstGeom prst="rect">
            <a:avLst/>
          </a:prstGeom>
          <a:noFill/>
        </p:spPr>
        <p:txBody>
          <a:bodyPr wrap="square" lIns="91440" tIns="45720" rIns="91440" bIns="45720" rtlCol="0" anchor="t">
            <a:spAutoFit/>
          </a:bodyPr>
          <a:lstStyle/>
          <a:p>
            <a:pPr algn="ctr"/>
            <a:r>
              <a:rPr lang="en-US" sz="1400" i="1"/>
              <a:t>Dr Alex, an Advanced Trainee in endocrinology (Adult Medicine) sees a 33-year-old female previously diagnosed by a gynecologist with polycystic ovarian syndrome and amenorrhea 6 months ago. She is hoping to get pregnant in the next 12 months.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1765097"/>
            <a:chOff x="74409" y="2852688"/>
            <a:chExt cx="3627782" cy="1533683"/>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561593"/>
            </a:xfrm>
            <a:prstGeom prst="rect">
              <a:avLst/>
            </a:prstGeom>
            <a:noFill/>
          </p:spPr>
          <p:txBody>
            <a:bodyPr wrap="square" rtlCol="0">
              <a:spAutoFit/>
            </a:bodyPr>
            <a:lstStyle/>
            <a:p>
              <a:r>
                <a:rPr lang="en-US" sz="1200">
                  <a:solidFill>
                    <a:srgbClr val="384967"/>
                  </a:solidFill>
                </a:rPr>
                <a:t>01.Professional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384985" y="3553941"/>
            <a:ext cx="3316620" cy="2494476"/>
            <a:chOff x="5883649" y="2956456"/>
            <a:chExt cx="3064878" cy="2167436"/>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176671"/>
            </a:xfrm>
            <a:prstGeom prst="rect">
              <a:avLst/>
            </a:prstGeom>
            <a:noFill/>
          </p:spPr>
          <p:txBody>
            <a:bodyPr wrap="square" rtlCol="0">
              <a:spAutoFit/>
            </a:bodyPr>
            <a:lstStyle/>
            <a:p>
              <a:pPr marL="171450" indent="-171450" rtl="0" eaLnBrk="1" fontAlgn="t" latinLnBrk="0" hangingPunct="1">
                <a:buFont typeface="Arial" panose="020B0604020202020204" pitchFamily="34" charset="0"/>
                <a:buChar char="•"/>
              </a:pPr>
              <a:r>
                <a:rPr lang="en-US" sz="1200" b="0" i="0" u="none" strike="noStrike" kern="1200">
                  <a:solidFill>
                    <a:schemeClr val="accent1"/>
                  </a:solidFill>
                  <a:effectLst/>
                  <a:latin typeface="Arial" panose="020B0604020202020204" pitchFamily="34" charset="0"/>
                </a:rPr>
                <a:t>05. Clinical assessment and management</a:t>
              </a:r>
              <a:endParaRPr lang="en-AU" sz="1200" b="0" i="0" u="none" strike="noStrike">
                <a:solidFill>
                  <a:schemeClr val="accent1"/>
                </a:solidFill>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1200" b="0" i="0" u="none" strike="noStrike" kern="1200">
                  <a:solidFill>
                    <a:schemeClr val="accent1"/>
                  </a:solidFill>
                  <a:effectLst/>
                  <a:latin typeface="Arial" panose="020B0604020202020204" pitchFamily="34" charset="0"/>
                </a:rPr>
                <a:t>06. Management of transitions in care</a:t>
              </a:r>
              <a:endParaRPr lang="en-AU" sz="1200" b="0" i="0" u="none" strike="noStrike">
                <a:solidFill>
                  <a:schemeClr val="accent1"/>
                </a:solidFill>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1200" b="0" i="0" u="none" strike="noStrike" kern="1200">
                  <a:solidFill>
                    <a:schemeClr val="accent1"/>
                  </a:solidFill>
                  <a:effectLst/>
                  <a:latin typeface="Arial" panose="020B0604020202020204" pitchFamily="34" charset="0"/>
                </a:rPr>
                <a:t>09. Communication with patients</a:t>
              </a:r>
              <a:endParaRPr lang="en-AU" sz="1200" b="0" i="0" u="none" strike="noStrike">
                <a:solidFill>
                  <a:schemeClr val="accent1"/>
                </a:solidFill>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1200" b="0" i="0" u="none" strike="noStrike" kern="1200">
                  <a:solidFill>
                    <a:schemeClr val="accent1"/>
                  </a:solidFill>
                  <a:effectLst/>
                  <a:latin typeface="Arial" panose="020B0604020202020204" pitchFamily="34" charset="0"/>
                </a:rPr>
                <a:t>10. Prescribing</a:t>
              </a:r>
              <a:endParaRPr lang="en-AU" sz="1200" b="0" i="0" u="none" strike="noStrike">
                <a:solidFill>
                  <a:schemeClr val="accent1"/>
                </a:solidFill>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US" sz="1200" b="0" i="0" u="none" strike="noStrike" kern="1200">
                  <a:solidFill>
                    <a:schemeClr val="accent1"/>
                  </a:solidFill>
                  <a:effectLst/>
                  <a:latin typeface="Arial" panose="020B0604020202020204" pitchFamily="34" charset="0"/>
                </a:rPr>
                <a:t>11. Procedures</a:t>
              </a:r>
              <a:endParaRPr lang="en-AU" sz="1200" b="0" i="0" u="none" strike="noStrike">
                <a:solidFill>
                  <a:schemeClr val="accent1"/>
                </a:solidFill>
                <a:effectLst/>
                <a:latin typeface="Arial" panose="020B0604020202020204" pitchFamily="34" charset="0"/>
              </a:endParaRPr>
            </a:p>
            <a:p>
              <a:pPr marL="171450" indent="-171450" rtl="0" eaLnBrk="1" fontAlgn="t" latinLnBrk="0" hangingPunct="1">
                <a:buFont typeface="Arial" panose="020B0604020202020204" pitchFamily="34" charset="0"/>
                <a:buChar char="•"/>
              </a:pPr>
              <a:r>
                <a:rPr lang="en-AU" sz="1200" b="0" i="0" u="none" strike="noStrike" kern="1200">
                  <a:solidFill>
                    <a:schemeClr val="accent1"/>
                  </a:solidFill>
                  <a:effectLst/>
                  <a:latin typeface="Arial" panose="020B0604020202020204" pitchFamily="34" charset="0"/>
                </a:rPr>
                <a:t>12. Investigations</a:t>
              </a:r>
              <a:endParaRPr lang="en-AU" sz="1200" b="0" i="0" u="none" strike="noStrike">
                <a:solidFill>
                  <a:schemeClr val="accent1"/>
                </a:solidFill>
                <a:effectLst/>
                <a:latin typeface="Arial" panose="020B0604020202020204" pitchFamily="34" charset="0"/>
              </a:endParaRPr>
            </a:p>
            <a:p>
              <a:endParaRPr lang="en-US" sz="1000">
                <a:solidFill>
                  <a:schemeClr val="accent1"/>
                </a:solidFill>
                <a:highlight>
                  <a:srgbClr val="FFFF00"/>
                </a:highlight>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8"/>
            <a:ext cx="4428989" cy="1761934"/>
            <a:chOff x="2956897" y="5043077"/>
            <a:chExt cx="4092816" cy="1530937"/>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438690"/>
            </a:xfrm>
            <a:prstGeom prst="rect">
              <a:avLst/>
            </a:prstGeom>
            <a:noFill/>
          </p:spPr>
          <p:txBody>
            <a:bodyPr wrap="square" lIns="68580" tIns="34290" rIns="68580" bIns="34290" rtlCol="0" anchor="t">
              <a:spAutoFit/>
            </a:bodyPr>
            <a:lstStyle/>
            <a:p>
              <a:pPr marL="171450" indent="-171450" algn="l" rtl="0" eaLnBrk="1" fontAlgn="t" latinLnBrk="0" hangingPunct="1">
                <a:lnSpc>
                  <a:spcPct val="115000"/>
                </a:lnSpc>
                <a:spcBef>
                  <a:spcPts val="200"/>
                </a:spcBef>
                <a:spcAft>
                  <a:spcPts val="200"/>
                </a:spcAft>
                <a:buFont typeface="Arial" panose="020B0604020202020204" pitchFamily="34" charset="0"/>
                <a:buChar char="•"/>
              </a:pPr>
              <a:r>
                <a:rPr lang="en-AU" sz="1200" b="0" i="0" u="none" strike="noStrike" kern="1200">
                  <a:solidFill>
                    <a:schemeClr val="accent1"/>
                  </a:solidFill>
                  <a:effectLst/>
                  <a:latin typeface="Arial" panose="020B0604020202020204" pitchFamily="34" charset="0"/>
                </a:rPr>
                <a:t>14. Scientific foundations of endocrinology</a:t>
              </a:r>
              <a:endParaRPr lang="en-AU" sz="1200" b="0" i="0" u="none" strike="noStrike">
                <a:solidFill>
                  <a:schemeClr val="accent1"/>
                </a:solidFill>
                <a:effectLst/>
                <a:latin typeface="Arial" panose="020B0604020202020204" pitchFamily="34" charset="0"/>
              </a:endParaRPr>
            </a:p>
            <a:p>
              <a:pPr marL="171450" indent="-171450" algn="l" rtl="0" eaLnBrk="1" fontAlgn="t" latinLnBrk="0" hangingPunct="1">
                <a:lnSpc>
                  <a:spcPct val="107000"/>
                </a:lnSpc>
                <a:spcAft>
                  <a:spcPts val="800"/>
                </a:spcAft>
                <a:buFont typeface="Arial" panose="020B0604020202020204" pitchFamily="34" charset="0"/>
                <a:buChar char="•"/>
              </a:pPr>
              <a:r>
                <a:rPr lang="en-AU" sz="1200" b="0" i="0" u="none" strike="noStrike" kern="100">
                  <a:solidFill>
                    <a:schemeClr val="accent1"/>
                  </a:solidFill>
                  <a:effectLst/>
                  <a:latin typeface="Arial" panose="020B0604020202020204" pitchFamily="34" charset="0"/>
                </a:rPr>
                <a:t>24. Female reproductive endocrinology</a:t>
              </a:r>
              <a:endParaRPr lang="en-AU" sz="1200" b="0" i="0" u="none" strike="noStrike">
                <a:solidFill>
                  <a:schemeClr val="accent1"/>
                </a:solidFill>
                <a:effectLst/>
                <a:latin typeface="Arial" panose="020B0604020202020204" pitchFamily="34" charset="0"/>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dirty="0">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dirty="0">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dirty="0">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dirty="0">
                <a:ea typeface="Calibri"/>
                <a:cs typeface="Calibri"/>
              </a:rPr>
              <a:t>Use learning captures for less common, more complex tasks that may not be available during a rotation</a:t>
            </a:r>
          </a:p>
          <a:p>
            <a:pPr>
              <a:spcBef>
                <a:spcPts val="1800"/>
              </a:spcBef>
            </a:pPr>
            <a:endParaRPr lang="en-US" dirty="0">
              <a:ea typeface="Calibri"/>
              <a:cs typeface="Calibri"/>
            </a:endParaRPr>
          </a:p>
          <a:p>
            <a:r>
              <a:rPr lang="en-US" dirty="0">
                <a:ea typeface="Calibri"/>
                <a:cs typeface="Calibri"/>
              </a:rPr>
              <a:t>Progress Review Panels review evidence across all phases of training, considering overall growth rather than exposure per rotation.</a:t>
            </a:r>
            <a:endParaRPr lang="en-US" dirty="0">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dirty="0"/>
              <a:t>Watch the </a:t>
            </a:r>
            <a:r>
              <a:rPr lang="en-US" sz="1600" dirty="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dirty="0">
                <a:solidFill>
                  <a:srgbClr val="CB972B"/>
                </a:solidFill>
              </a:rPr>
              <a:t> </a:t>
            </a:r>
            <a:r>
              <a:rPr lang="en-US" sz="1600" dirty="0"/>
              <a:t>to learn how to choose and track learning goals across each phase of training. </a:t>
            </a:r>
          </a:p>
          <a:p>
            <a:pPr marL="285750" indent="-285750">
              <a:spcBef>
                <a:spcPts val="1800"/>
              </a:spcBef>
              <a:buFont typeface="Arial" panose="020B0604020202020204" pitchFamily="34" charset="0"/>
              <a:buChar char="•"/>
            </a:pPr>
            <a:r>
              <a:rPr lang="en-US" sz="1600" dirty="0">
                <a:ea typeface="Calibri"/>
                <a:cs typeface="Calibri"/>
              </a:rPr>
              <a:t>Settings and networks are encouraged to participate in </a:t>
            </a:r>
            <a:r>
              <a:rPr lang="en-US" sz="1600" dirty="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dirty="0">
                <a:solidFill>
                  <a:schemeClr val="accent2"/>
                </a:solidFill>
                <a:ea typeface="Calibri"/>
                <a:cs typeface="Calibri"/>
              </a:rPr>
              <a:t> </a:t>
            </a:r>
            <a:r>
              <a:rPr lang="en-US" sz="1600" dirty="0">
                <a:ea typeface="Calibri"/>
                <a:cs typeface="Calibri"/>
              </a:rPr>
              <a:t>t</a:t>
            </a:r>
            <a:r>
              <a:rPr lang="en-US" sz="1600" dirty="0"/>
              <a:t>o show which learning goals are covered in their rotations and provide a resource to help trainees plan their learning.</a:t>
            </a:r>
            <a:endParaRPr lang="en-US" sz="1600" dirty="0">
              <a:ea typeface="Calibri"/>
              <a:cs typeface="Calibri"/>
            </a:endParaRPr>
          </a:p>
          <a:p>
            <a:pPr>
              <a:spcBef>
                <a:spcPts val="1800"/>
              </a:spcBef>
            </a:pPr>
            <a:endParaRPr lang="en-US" sz="1600" dirty="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7716582D-0E27-4577-887A-E610B6796E17}">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828305-EE30-498F-A162-22DAD1C7C4D2}">
  <ds:schemaRefs>
    <ds:schemaRef ds:uri="http://www.w3.org/XML/1998/namespace"/>
    <ds:schemaRef ds:uri="http://purl.org/dc/dcmitype/"/>
    <ds:schemaRef ds:uri="http://schemas.openxmlformats.org/package/2006/metadata/core-properties"/>
    <ds:schemaRef ds:uri="0b77cf3b-53b0-4276-95d6-69a9c81ff526"/>
    <ds:schemaRef ds:uri="http://purl.org/dc/elements/1.1/"/>
    <ds:schemaRef ds:uri="http://purl.org/dc/terms/"/>
    <ds:schemaRef ds:uri="http://schemas.microsoft.com/office/2006/documentManagement/types"/>
    <ds:schemaRef ds:uri="http://schemas.microsoft.com/office/infopath/2007/PartnerControls"/>
    <ds:schemaRef ds:uri="8a45df18-1b1a-499d-90c6-d04be75f9f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3695</Words>
  <Application>Microsoft Office PowerPoint</Application>
  <PresentationFormat>Widescreen</PresentationFormat>
  <Paragraphs>604</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Endocrinology  (Adult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2025-11-06T02:12:46Z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