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93" r:id="rId11"/>
    <p:sldId id="2147481453" r:id="rId12"/>
    <p:sldId id="2147481469" r:id="rId13"/>
    <p:sldId id="2147481495" r:id="rId14"/>
    <p:sldId id="2147481470" r:id="rId15"/>
    <p:sldId id="2147481484" r:id="rId16"/>
    <p:sldId id="2147481485" r:id="rId17"/>
    <p:sldId id="2147481490" r:id="rId18"/>
    <p:sldId id="2147481467" r:id="rId19"/>
    <p:sldId id="2147481489" r:id="rId20"/>
    <p:sldId id="2147481491" r:id="rId21"/>
    <p:sldId id="2147481448" r:id="rId22"/>
    <p:sldId id="261" r:id="rId23"/>
    <p:sldId id="2147481474" r:id="rId24"/>
    <p:sldId id="2147481450" r:id="rId25"/>
    <p:sldId id="2147481442" r:id="rId26"/>
    <p:sldId id="2147481492"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E9B32B"/>
    <a:srgbClr val="F9E8BD"/>
    <a:srgbClr val="F1CD73"/>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199F4-1AB3-C35E-1D0A-53B3640CF9F1}" v="3" dt="2025-10-21T04:32:11.638"/>
    <p1510:client id="{C98A3493-232F-40CF-A617-7EDA55F0029F}" v="11" dt="2025-10-22T02:55:48.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Addiction Medicine,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686284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0525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69959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033769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43431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0569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61364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1391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4383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407911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1519197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0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346396124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2026 implementation – Advanced Training: Addiction Medicine </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a:ea typeface="+mj-ea"/>
                <a:cs typeface="+mj-cs"/>
              </a:rPr>
              <a:t>Learning and assessment programs </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Requirements over the course of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 training application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Complete at least 36 months FTE training - professional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prstClr val="black"/>
                </a:solidFill>
                <a:latin typeface="Arial"/>
              </a:rPr>
              <a:t>Complete developmental and psychosocial training (PCH only) </a:t>
            </a: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1 Research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Learning courses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12 learning captures  </a:t>
            </a: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12 observation captures  </a:t>
            </a: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1 rotation plan (per rotation) </a:t>
            </a: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4 progress reports</a:t>
            </a: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lIns="91440" tIns="45720" rIns="91440" bIns="4572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a:cs typeface="Arial"/>
              </a:rPr>
              <a:t>Progress Review Panel</a:t>
            </a:r>
          </a:p>
          <a:p>
            <a:pPr algn="ctr"/>
            <a:endParaRPr lang="en-US" sz="1000">
              <a:solidFill>
                <a:srgbClr val="6088AC"/>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334898" y="349593"/>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a:solidFill>
                  <a:schemeClr val="dk1"/>
                </a:solidFill>
                <a:latin typeface="Aptos"/>
              </a:rPr>
              <a:t>Communication with patients</a:t>
            </a:r>
          </a:p>
          <a:p>
            <a:pPr marL="171450" indent="-171450">
              <a:buFont typeface="Arial" panose="020B0604020202020204" pitchFamily="34" charset="0"/>
              <a:buChar char="•"/>
            </a:pPr>
            <a:r>
              <a:rPr lang="en-AU" sz="900" b="0" kern="1200">
                <a:solidFill>
                  <a:schemeClr val="dk1"/>
                </a:solidFill>
                <a:effectLst/>
                <a:latin typeface="Aptos"/>
              </a:rPr>
              <a:t>Assessment and treatment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r>
              <a:rPr lang="en-AU" sz="900">
                <a:solidFill>
                  <a:schemeClr val="dk1"/>
                </a:solidFill>
                <a:latin typeface="Aptos"/>
              </a:rPr>
              <a:t>)</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a:latin typeface="Aptos" panose="020B0004020202020204" pitchFamily="34" charset="0"/>
              </a:rPr>
              <a:t>Multi-disciplinary team m</a:t>
            </a:r>
            <a:r>
              <a:rPr lang="en-US" sz="900" b="0" i="0" kern="1200">
                <a:solidFill>
                  <a:schemeClr val="tx1"/>
                </a:solidFill>
                <a:effectLst/>
                <a:latin typeface="Aptos" panose="020B0004020202020204" pitchFamily="34" charset="0"/>
              </a:rPr>
              <a:t>eetings​</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9243" y="1880548"/>
            <a:ext cx="218332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Public health aspects of substance use and behavioural addictions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Withdrawal management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Assessment and treatment planning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Addiction Medicine Example</a:t>
            </a:r>
          </a:p>
          <a:p>
            <a:r>
              <a:rPr lang="en-US" sz="2400">
                <a:solidFill>
                  <a:srgbClr val="384967"/>
                </a:solidFill>
                <a:latin typeface="Georgia"/>
              </a:rPr>
              <a:t>Training Journey</a:t>
            </a:r>
            <a:endParaRPr lang="en-US" sz="240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Other learning and assessment requirements</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39DF9895-8723-11C8-8F1B-24EBC399BC5A}"/>
              </a:ext>
            </a:extLst>
          </p:cNvPr>
          <p:cNvSpPr txBox="1"/>
          <p:nvPr/>
        </p:nvSpPr>
        <p:spPr>
          <a:xfrm>
            <a:off x="2060786" y="1407482"/>
            <a:ext cx="3767359"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84967"/>
                </a:solidFill>
                <a:effectLst/>
                <a:uLnTx/>
                <a:uFillTx/>
                <a:latin typeface="Arial"/>
                <a:ea typeface="+mn-ea"/>
                <a:cs typeface="+mn-cs"/>
              </a:rPr>
              <a:t>Learning programs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84967"/>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84967"/>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84965"/>
                </a:solidFill>
                <a:effectLst/>
                <a:uLnTx/>
                <a:uFillTx/>
                <a:latin typeface="Arial"/>
                <a:ea typeface="+mn-ea"/>
                <a:cs typeface="+mn-cs"/>
              </a:rPr>
              <a:t>Professional experience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84965"/>
                </a:solidFill>
                <a:effectLst/>
                <a:uLnTx/>
                <a:uFillTx/>
                <a:latin typeface="Arial"/>
                <a:ea typeface="+mn-ea"/>
                <a:cs typeface="+mn-cs"/>
              </a:rPr>
              <a:t>Learning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lt"/>
                <a:cs typeface="Arial"/>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1952626" y="5056683"/>
            <a:ext cx="399097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4967"/>
                </a:solidFill>
                <a:effectLst/>
                <a:uLnTx/>
                <a:uFillTx/>
                <a:latin typeface="Arial"/>
                <a:ea typeface="+mn-ea"/>
                <a:cs typeface="+mn-cs"/>
              </a:rPr>
              <a:t>When:</a:t>
            </a:r>
            <a:r>
              <a:rPr kumimoji="0" lang="en-US" sz="1400" b="0" i="0" u="none" strike="noStrike" kern="1200" cap="none" spc="0" normalizeH="0" baseline="0" noProof="0">
                <a:ln>
                  <a:noFill/>
                </a:ln>
                <a:solidFill>
                  <a:srgbClr val="384967"/>
                </a:solidFill>
                <a:effectLst/>
                <a:uLnTx/>
                <a:uFillTx/>
                <a:latin typeface="Arial"/>
                <a:ea typeface="+mn-ea"/>
                <a:cs typeface="+mn-cs"/>
              </a:rPr>
              <a:t> Before the end of Advanced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84967"/>
                </a:solidFill>
                <a:effectLst/>
                <a:uLnTx/>
                <a:uFillTx/>
                <a:latin typeface="Arial"/>
                <a:ea typeface="+mn-ea"/>
                <a:cs typeface="+mn-cs"/>
              </a:rPr>
              <a:t>Trainee</a:t>
            </a:r>
            <a:endParaRPr kumimoji="0" lang="en-US" sz="1400" b="0" i="0" u="none" strike="noStrike" kern="1200" cap="none" spc="0" normalizeH="0" baseline="0" noProof="0">
              <a:ln>
                <a:noFill/>
              </a:ln>
              <a:solidFill>
                <a:srgbClr val="384967"/>
              </a:solidFill>
              <a:effectLst/>
              <a:uLnTx/>
              <a:uFillTx/>
              <a:latin typeface="Arial"/>
              <a:ea typeface="+mn-ea"/>
              <a:cs typeface="Arial"/>
            </a:endParaRPr>
          </a:p>
        </p:txBody>
      </p:sp>
      <p:sp>
        <p:nvSpPr>
          <p:cNvPr id="11" name="TextBox 10">
            <a:extLst>
              <a:ext uri="{FF2B5EF4-FFF2-40B4-BE49-F238E27FC236}">
                <a16:creationId xmlns:a16="http://schemas.microsoft.com/office/drawing/2014/main" id="{A0359959-E6BC-81A5-409A-E5ACCF702A61}"/>
              </a:ext>
            </a:extLst>
          </p:cNvPr>
          <p:cNvSpPr txBox="1"/>
          <p:nvPr/>
        </p:nvSpPr>
        <p:spPr>
          <a:xfrm>
            <a:off x="7301948" y="1407482"/>
            <a:ext cx="3823251" cy="230832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84967"/>
                </a:solidFill>
                <a:effectLst/>
                <a:uLnTx/>
                <a:uFillTx/>
                <a:latin typeface="Arial"/>
                <a:ea typeface="+mn-ea"/>
                <a:cs typeface="+mn-cs"/>
              </a:rPr>
              <a:t>Research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84967"/>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384967"/>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84967"/>
                </a:solidFill>
                <a:effectLst/>
                <a:uLnTx/>
                <a:uFillTx/>
                <a:latin typeface="Arial"/>
                <a:ea typeface="+mn-ea"/>
                <a:cs typeface="+mn-cs"/>
              </a:rPr>
              <a:t>A trainee-led study involving significant involvement in design, conduct and analysis.</a:t>
            </a:r>
            <a:endParaRPr kumimoji="0" lang="en-US" sz="1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highlight>
                <a:srgbClr val="FFFF00"/>
              </a:highligh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highlight>
                <a:srgbClr val="FFFF00"/>
              </a:highlight>
              <a:uLnTx/>
              <a:uFillTx/>
              <a:latin typeface="Arial"/>
              <a:ea typeface="+mn-lt"/>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highlight>
                  <a:srgbClr val="FFFF00"/>
                </a:highlight>
                <a:uLnTx/>
                <a:uFillTx/>
                <a:latin typeface="Arial"/>
                <a:ea typeface="+mn-lt"/>
                <a:cs typeface="Arial"/>
              </a:rPr>
              <a:t>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Arial"/>
                <a:ea typeface="+mn-lt"/>
                <a:cs typeface="Arial"/>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7156174" y="4952316"/>
            <a:ext cx="411479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4967"/>
                </a:solidFill>
                <a:effectLst/>
                <a:uLnTx/>
                <a:uFillTx/>
                <a:latin typeface="Arial"/>
                <a:ea typeface="+mn-ea"/>
                <a:cs typeface="+mn-cs"/>
              </a:rPr>
              <a:t>When:</a:t>
            </a:r>
            <a:r>
              <a:rPr kumimoji="0" lang="en-US" sz="1400" b="0" i="0" u="none" strike="noStrike" kern="1200" cap="none" spc="0" normalizeH="0" baseline="0" noProof="0">
                <a:ln>
                  <a:noFill/>
                </a:ln>
                <a:solidFill>
                  <a:srgbClr val="384967"/>
                </a:solidFill>
                <a:effectLst/>
                <a:uLnTx/>
                <a:uFillTx/>
                <a:latin typeface="Arial"/>
                <a:ea typeface="+mn-ea"/>
                <a:cs typeface="+mn-cs"/>
              </a:rPr>
              <a:t> Before the end of Advanced Training</a:t>
            </a:r>
            <a:endParaRPr kumimoji="0" lang="en-US" sz="1400" b="0" i="0" u="none" strike="noStrike" kern="1200" cap="none" spc="0" normalizeH="0" baseline="0" noProof="0">
              <a:ln>
                <a:noFill/>
              </a:ln>
              <a:solidFill>
                <a:srgbClr val="384967"/>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3849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4967"/>
                </a:solidFill>
                <a:effectLst/>
                <a:uLnTx/>
                <a:uFillTx/>
                <a:latin typeface="Arial"/>
                <a:ea typeface="+mn-ea"/>
                <a:cs typeface="+mn-cs"/>
              </a:rPr>
              <a:t>Roles involved:</a:t>
            </a:r>
            <a:endParaRPr kumimoji="0" lang="en-US" sz="1400" b="1" i="0" u="none" strike="noStrike" kern="1200" cap="none" spc="0" normalizeH="0" baseline="0" noProof="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84967"/>
                </a:solidFill>
                <a:effectLst/>
                <a:uLnTx/>
                <a:uFillTx/>
                <a:latin typeface="Arial"/>
                <a:ea typeface="+mn-ea"/>
                <a:cs typeface="+mn-cs"/>
              </a:rPr>
              <a:t>Trainee</a:t>
            </a:r>
            <a:endParaRPr kumimoji="0" lang="en-US" sz="1400" b="0" i="0" u="none" strike="noStrike" kern="1200" cap="none" spc="0" normalizeH="0" baseline="0" noProof="0">
              <a:ln>
                <a:noFill/>
              </a:ln>
              <a:solidFill>
                <a:srgbClr val="384967"/>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84967"/>
                </a:solidFill>
                <a:effectLst/>
                <a:uLnTx/>
                <a:uFillTx/>
                <a:latin typeface="Arial"/>
                <a:ea typeface="+mn-ea"/>
                <a:cs typeface="+mn-cs"/>
              </a:rPr>
              <a:t>Research Project Supervisor</a:t>
            </a:r>
            <a:endParaRPr kumimoji="0" lang="en-US" sz="1400" b="0" i="0" u="none" strike="noStrike" kern="1200" cap="none" spc="0" normalizeH="0" baseline="0" noProof="0">
              <a:ln>
                <a:noFill/>
              </a:ln>
              <a:solidFill>
                <a:srgbClr val="384967"/>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4"/>
          <a:stretch>
            <a:fillRect/>
          </a:stretch>
        </p:blipFill>
        <p:spPr>
          <a:xfrm>
            <a:off x="2446107" y="3429000"/>
            <a:ext cx="1698695" cy="1350767"/>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964820" y="3276963"/>
            <a:ext cx="1853904" cy="149474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C664081-888C-A12F-89ED-CC2BD8961379}"/>
              </a:ext>
            </a:extLst>
          </p:cNvPr>
          <p:cNvCxnSpPr>
            <a:cxnSpLocks/>
          </p:cNvCxnSpPr>
          <p:nvPr/>
        </p:nvCxnSpPr>
        <p:spPr>
          <a:xfrm>
            <a:off x="61322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206971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871207764"/>
              </p:ext>
            </p:extLst>
          </p:nvPr>
        </p:nvGraphicFramePr>
        <p:xfrm>
          <a:off x="775973" y="1026778"/>
          <a:ext cx="10640051" cy="5562287"/>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2631408147"/>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a:ea typeface="Calibri"/>
                          <a:cs typeface="Times New Roman"/>
                        </a:rPr>
                        <a:t>Learning goals</a:t>
                      </a:r>
                      <a:endParaRPr lang="en-AU" sz="110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chemeClr val="accent2"/>
                          </a:solidFill>
                          <a:effectLst/>
                          <a:highlight>
                            <a:srgbClr val="D9D9D9"/>
                          </a:highlight>
                          <a:latin typeface="Arial"/>
                          <a:ea typeface="Calibri"/>
                          <a:cs typeface="Times New Roman"/>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Specialty foundation</a:t>
                      </a:r>
                      <a:endParaRPr lang="en-AU" sz="1100">
                        <a:solidFill>
                          <a:srgbClr val="404040"/>
                        </a:solidFill>
                        <a:effectLst/>
                        <a:highlight>
                          <a:srgbClr val="D9D9D9"/>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Specialty consolidation</a:t>
                      </a:r>
                      <a:endParaRPr lang="en-AU" sz="1100">
                        <a:solidFill>
                          <a:srgbClr val="404040"/>
                        </a:solidFill>
                        <a:effectLst/>
                        <a:highlight>
                          <a:srgbClr val="D9D9D9"/>
                        </a:highlight>
                        <a:latin typeface="Arial"/>
                        <a:ea typeface="Calibri"/>
                        <a:cs typeface="Times New Roman"/>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Transition to fellowship</a:t>
                      </a:r>
                      <a:endParaRPr lang="en-AU" sz="1100">
                        <a:solidFill>
                          <a:srgbClr val="404040"/>
                        </a:solidFill>
                        <a:effectLst/>
                        <a:highlight>
                          <a:srgbClr val="D9D9D9"/>
                        </a:highlight>
                        <a:latin typeface="Arial"/>
                        <a:ea typeface="Calibri"/>
                        <a:cs typeface="Times New Roman"/>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08767">
                <a:tc>
                  <a:txBody>
                    <a:bodyPr/>
                    <a:lstStyle/>
                    <a:p>
                      <a:pPr>
                        <a:lnSpc>
                          <a:spcPct val="115000"/>
                        </a:lnSpc>
                        <a:spcBef>
                          <a:spcPts val="200"/>
                        </a:spcBef>
                        <a:spcAft>
                          <a:spcPts val="200"/>
                        </a:spcAft>
                      </a:pPr>
                      <a:r>
                        <a:rPr lang="en-AU" sz="1100" b="1">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Times New Roman"/>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02. Team leadership </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a:t>
                      </a:r>
                      <a:r>
                        <a:rPr lang="en-AU" sz="1100" b="1" i="0" u="none" strike="noStrike" kern="1200" cap="none" spc="0" normalizeH="0" baseline="0" noProof="0">
                          <a:ln>
                            <a:noFill/>
                          </a:ln>
                          <a:solidFill>
                            <a:srgbClr val="404040"/>
                          </a:solidFill>
                          <a:effectLst/>
                          <a:uLnTx/>
                          <a:uFillTx/>
                          <a:latin typeface="Arial"/>
                          <a:ea typeface="Calibri"/>
                          <a:cs typeface="Arial"/>
                        </a:rPr>
                        <a:t>1</a:t>
                      </a:r>
                      <a:endParaRPr kumimoji="0" lang="en-AU" sz="1100" b="0" i="0" u="none" strike="noStrike" kern="1200" cap="none" spc="0" normalizeH="0" baseline="0" noProof="0">
                        <a:ln>
                          <a:noFill/>
                        </a:ln>
                        <a:solidFill>
                          <a:srgbClr val="404040"/>
                        </a:solidFill>
                        <a:effectLst/>
                        <a:uLnTx/>
                        <a:uFillTx/>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a:t>
                      </a:r>
                      <a:r>
                        <a:rPr lang="en-AU" sz="1100" b="1" i="0" u="none" strike="noStrike" kern="1200" cap="none" spc="0" normalizeH="0" baseline="0" noProof="0">
                          <a:ln>
                            <a:noFill/>
                          </a:ln>
                          <a:solidFill>
                            <a:srgbClr val="404040"/>
                          </a:solidFill>
                          <a:effectLst/>
                          <a:uLnTx/>
                          <a:uFillTx/>
                          <a:latin typeface="Arial"/>
                          <a:ea typeface="Calibri"/>
                          <a:cs typeface="Arial"/>
                        </a:rPr>
                        <a:t>2</a:t>
                      </a:r>
                      <a:r>
                        <a:rPr kumimoji="0" lang="en-AU" sz="1100" b="1" i="0" u="none" strike="noStrike" kern="1200" cap="none" spc="0" normalizeH="0" baseline="0" noProof="0">
                          <a:ln>
                            <a:noFill/>
                          </a:ln>
                          <a:solidFill>
                            <a:srgbClr val="404040"/>
                          </a:solidFill>
                          <a:effectLst/>
                          <a:uLnTx/>
                          <a:uFillTx/>
                          <a:latin typeface="Arial"/>
                          <a:ea typeface="Calibri"/>
                          <a:cs typeface="Arial"/>
                        </a:rPr>
                        <a:t>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03. Supervision and teaching</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3</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04. Quality improvement</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1</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05. Communication with patients</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3</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marL="0" indent="0">
                        <a:lnSpc>
                          <a:spcPct val="115000"/>
                        </a:lnSpc>
                        <a:spcBef>
                          <a:spcPts val="200"/>
                        </a:spcBef>
                        <a:spcAft>
                          <a:spcPts val="200"/>
                        </a:spcAft>
                        <a:buFont typeface="+mj-lt"/>
                        <a:buNone/>
                      </a:pPr>
                      <a:r>
                        <a:rPr lang="en-US" sz="1100" b="1" strike="noStrike" kern="1200">
                          <a:solidFill>
                            <a:srgbClr val="404040"/>
                          </a:solidFill>
                          <a:effectLst/>
                          <a:latin typeface="+mn-lt"/>
                          <a:ea typeface="Calibri"/>
                          <a:cs typeface="Arial"/>
                        </a:rPr>
                        <a:t>06. Assessment </a:t>
                      </a:r>
                      <a:r>
                        <a:rPr lang="en-US" sz="1100" b="1" strike="noStrike">
                          <a:solidFill>
                            <a:srgbClr val="404040"/>
                          </a:solidFill>
                          <a:effectLst/>
                          <a:latin typeface="+mn-lt"/>
                          <a:ea typeface="Calibri"/>
                          <a:cs typeface="Arial"/>
                        </a:rPr>
                        <a:t>and treatment planning</a:t>
                      </a:r>
                      <a:endParaRPr lang="en-AU" sz="1100" b="0" strike="noStrike">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3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07. Acute withdrawal management</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marL="0" indent="0">
                        <a:lnSpc>
                          <a:spcPct val="115000"/>
                        </a:lnSpc>
                        <a:spcBef>
                          <a:spcPts val="200"/>
                        </a:spcBef>
                        <a:spcAft>
                          <a:spcPts val="200"/>
                        </a:spcAft>
                        <a:buFont typeface="+mj-lt"/>
                        <a:buNone/>
                      </a:pPr>
                      <a:r>
                        <a:rPr lang="en-AU" sz="1100" b="1">
                          <a:solidFill>
                            <a:srgbClr val="404040"/>
                          </a:solidFill>
                          <a:effectLst/>
                          <a:latin typeface="+mn-lt"/>
                          <a:ea typeface="Calibri"/>
                          <a:cs typeface="Arial"/>
                        </a:rPr>
                        <a:t>08. Prescribing</a:t>
                      </a:r>
                      <a:endParaRPr lang="en-AU" sz="1100" b="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3</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marL="0" indent="0">
                        <a:lnSpc>
                          <a:spcPct val="115000"/>
                        </a:lnSpc>
                        <a:spcBef>
                          <a:spcPts val="200"/>
                        </a:spcBef>
                        <a:spcAft>
                          <a:spcPts val="200"/>
                        </a:spcAft>
                        <a:buFont typeface="+mj-lt"/>
                        <a:buNone/>
                      </a:pPr>
                      <a:r>
                        <a:rPr lang="en-AU" sz="1100" b="1" kern="1200">
                          <a:solidFill>
                            <a:srgbClr val="404040"/>
                          </a:solidFill>
                          <a:effectLst/>
                          <a:latin typeface="+mn-lt"/>
                          <a:ea typeface="Times New Roman" panose="02020603050405020304" pitchFamily="18" charset="0"/>
                          <a:cs typeface="Arial"/>
                        </a:rPr>
                        <a:t>09. Managing substance use in pregnancy</a:t>
                      </a:r>
                      <a:endParaRPr lang="en-AU" sz="11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marL="228600" indent="-228600">
                        <a:lnSpc>
                          <a:spcPct val="115000"/>
                        </a:lnSpc>
                        <a:spcBef>
                          <a:spcPts val="200"/>
                        </a:spcBef>
                        <a:spcAft>
                          <a:spcPts val="200"/>
                        </a:spcAft>
                        <a:buFont typeface="+mj-lt"/>
                        <a:buAutoNum type="arabicPeriod" startAt="10"/>
                      </a:pPr>
                      <a:r>
                        <a:rPr lang="en-AU" sz="1100" b="1" kern="1200">
                          <a:solidFill>
                            <a:srgbClr val="404040"/>
                          </a:solidFill>
                          <a:effectLst/>
                          <a:latin typeface="+mn-lt"/>
                          <a:ea typeface="Calibri"/>
                          <a:cs typeface="Arial"/>
                        </a:rPr>
                        <a:t>Undertaking consultation-liaison work</a:t>
                      </a:r>
                      <a:endParaRPr lang="en-AU" sz="1100" b="0" strike="noStrike">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1</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marL="228600" indent="-228600">
                        <a:lnSpc>
                          <a:spcPct val="115000"/>
                        </a:lnSpc>
                        <a:spcBef>
                          <a:spcPts val="200"/>
                        </a:spcBef>
                        <a:spcAft>
                          <a:spcPts val="200"/>
                        </a:spcAft>
                        <a:buFont typeface="+mj-lt"/>
                        <a:buAutoNum type="arabicPeriod" startAt="11"/>
                      </a:pPr>
                      <a:r>
                        <a:rPr lang="en-AU" sz="1100" b="1" kern="1200">
                          <a:solidFill>
                            <a:srgbClr val="404040"/>
                          </a:solidFill>
                          <a:effectLst/>
                          <a:latin typeface="+mn-lt"/>
                          <a:ea typeface="Times New Roman" panose="02020603050405020304" pitchFamily="18" charset="0"/>
                          <a:cs typeface="Arial"/>
                        </a:rPr>
                        <a:t>Clinic management</a:t>
                      </a:r>
                      <a:endParaRPr lang="en-AU" sz="1100" b="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1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3</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a:ea typeface="Calibri"/>
                          <a:cs typeface="Arial"/>
                        </a:rPr>
                        <a:t>Level 4</a:t>
                      </a:r>
                      <a:endParaRPr kumimoji="0" lang="en-AU" sz="1100" b="0" i="0" u="none" strike="noStrike" kern="1200" cap="none" spc="0" normalizeH="0" baseline="0" noProof="0">
                        <a:ln>
                          <a:noFill/>
                        </a:ln>
                        <a:solidFill>
                          <a:schemeClr val="tx1"/>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solidFill>
                  </a:tcPr>
                </a:tc>
                <a:extLst>
                  <a:ext uri="{0D108BD9-81ED-4DB2-BD59-A6C34878D82A}">
                    <a16:rowId xmlns:a16="http://schemas.microsoft.com/office/drawing/2014/main" val="3271574946"/>
                  </a:ext>
                </a:extLst>
              </a:tr>
              <a:tr h="215840">
                <a:tc>
                  <a:txBody>
                    <a:bodyPr/>
                    <a:lstStyle/>
                    <a:p>
                      <a:pPr marL="228600" indent="-228600">
                        <a:lnSpc>
                          <a:spcPct val="115000"/>
                        </a:lnSpc>
                        <a:spcBef>
                          <a:spcPts val="200"/>
                        </a:spcBef>
                        <a:spcAft>
                          <a:spcPts val="200"/>
                        </a:spcAft>
                        <a:buFont typeface="+mj-lt"/>
                        <a:buAutoNum type="arabicPeriod" startAt="12"/>
                      </a:pPr>
                      <a:r>
                        <a:rPr lang="en-US" sz="1100" b="1" kern="1200">
                          <a:solidFill>
                            <a:srgbClr val="404040"/>
                          </a:solidFill>
                          <a:effectLst/>
                          <a:latin typeface="+mn-lt"/>
                          <a:ea typeface="Times New Roman" panose="02020603050405020304" pitchFamily="18" charset="0"/>
                          <a:cs typeface="Arial"/>
                        </a:rPr>
                        <a:t>Scientific foundations of addiction and related problems</a:t>
                      </a:r>
                      <a:endParaRPr lang="en-AU" sz="11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marL="228600" marR="0" lvl="0" indent="-228600" algn="l" defTabSz="1280160" rtl="0" eaLnBrk="1" fontAlgn="auto" latinLnBrk="0" hangingPunct="1">
                        <a:lnSpc>
                          <a:spcPct val="115000"/>
                        </a:lnSpc>
                        <a:spcBef>
                          <a:spcPts val="200"/>
                        </a:spcBef>
                        <a:spcAft>
                          <a:spcPts val="200"/>
                        </a:spcAft>
                        <a:buClrTx/>
                        <a:buSzTx/>
                        <a:buFont typeface="+mj-lt"/>
                        <a:buAutoNum type="arabicPeriod" startAt="14"/>
                        <a:tabLst/>
                        <a:defRPr/>
                      </a:pPr>
                      <a:r>
                        <a:rPr lang="en-AU" sz="1100" b="1" kern="1200">
                          <a:solidFill>
                            <a:srgbClr val="404040"/>
                          </a:solidFill>
                          <a:effectLst/>
                          <a:latin typeface="+mn-lt"/>
                          <a:ea typeface="Calibri"/>
                          <a:cs typeface="Arial"/>
                        </a:rPr>
                        <a:t>Public health aspects of substance use and behavioural addictions</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marL="228600" indent="-228600">
                        <a:lnSpc>
                          <a:spcPct val="115000"/>
                        </a:lnSpc>
                        <a:spcBef>
                          <a:spcPts val="200"/>
                        </a:spcBef>
                        <a:spcAft>
                          <a:spcPts val="200"/>
                        </a:spcAft>
                        <a:buFont typeface="+mj-lt"/>
                        <a:buAutoNum type="arabicPeriod" startAt="14"/>
                      </a:pPr>
                      <a:r>
                        <a:rPr lang="en-US" sz="1100" b="1" kern="1200">
                          <a:solidFill>
                            <a:srgbClr val="404040"/>
                          </a:solidFill>
                          <a:effectLst/>
                          <a:latin typeface="+mn-lt"/>
                          <a:ea typeface="Calibri"/>
                          <a:cs typeface="Arial"/>
                        </a:rPr>
                        <a:t>Withdrawal management </a:t>
                      </a:r>
                      <a:endParaRPr lang="en-AU" sz="1100" b="1" kern="120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marL="228600" indent="-228600">
                        <a:lnSpc>
                          <a:spcPct val="115000"/>
                        </a:lnSpc>
                        <a:spcBef>
                          <a:spcPts val="200"/>
                        </a:spcBef>
                        <a:spcAft>
                          <a:spcPts val="200"/>
                        </a:spcAft>
                        <a:buFont typeface="+mj-lt"/>
                        <a:buAutoNum type="arabicPeriod" startAt="15"/>
                      </a:pPr>
                      <a:r>
                        <a:rPr lang="en-US" sz="1100" b="1" kern="1200">
                          <a:solidFill>
                            <a:srgbClr val="404040"/>
                          </a:solidFill>
                          <a:effectLst/>
                          <a:latin typeface="+mn-lt"/>
                          <a:ea typeface="Times New Roman" panose="02020603050405020304" pitchFamily="18" charset="0"/>
                          <a:cs typeface="Arial"/>
                        </a:rPr>
                        <a:t>Psychological and pharmacological approaches to treatment</a:t>
                      </a:r>
                      <a:endParaRPr lang="en-AU" sz="11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marL="228600" indent="-228600">
                        <a:lnSpc>
                          <a:spcPct val="115000"/>
                        </a:lnSpc>
                        <a:spcBef>
                          <a:spcPts val="200"/>
                        </a:spcBef>
                        <a:spcAft>
                          <a:spcPts val="200"/>
                        </a:spcAft>
                        <a:buFont typeface="+mj-lt"/>
                        <a:buAutoNum type="arabicPeriod" startAt="16"/>
                      </a:pPr>
                      <a:r>
                        <a:rPr lang="en-AU" sz="1100" b="1" kern="1200">
                          <a:solidFill>
                            <a:srgbClr val="404040"/>
                          </a:solidFill>
                          <a:effectLst/>
                          <a:latin typeface="+mn-lt"/>
                          <a:ea typeface="Times New Roman" panose="02020603050405020304" pitchFamily="18" charset="0"/>
                          <a:cs typeface="Arial"/>
                        </a:rPr>
                        <a:t>Prescribing for opioid dependence </a:t>
                      </a:r>
                      <a:endParaRPr lang="en-AU" sz="1100" b="1" kern="12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marL="228600" marR="0" lvl="0" indent="-228600" algn="l" defTabSz="1280160" rtl="0" eaLnBrk="1" fontAlgn="auto" latinLnBrk="0" hangingPunct="1">
                        <a:lnSpc>
                          <a:spcPct val="115000"/>
                        </a:lnSpc>
                        <a:spcBef>
                          <a:spcPts val="200"/>
                        </a:spcBef>
                        <a:spcAft>
                          <a:spcPts val="200"/>
                        </a:spcAft>
                        <a:buClrTx/>
                        <a:buSzTx/>
                        <a:buFont typeface="+mj-lt"/>
                        <a:buAutoNum type="arabicPeriod" startAt="17"/>
                        <a:tabLst/>
                        <a:defRPr/>
                      </a:pPr>
                      <a:r>
                        <a:rPr lang="en-US" sz="1100" b="1" kern="1200">
                          <a:solidFill>
                            <a:srgbClr val="404040"/>
                          </a:solidFill>
                          <a:effectLst/>
                          <a:latin typeface="+mn-lt"/>
                          <a:ea typeface="Times New Roman" panose="02020603050405020304" pitchFamily="18" charset="0"/>
                          <a:cs typeface="Arial"/>
                        </a:rPr>
                        <a:t>Assessment and management of behavioural addictions</a:t>
                      </a:r>
                      <a:endParaRPr lang="en-AU" sz="1100" b="1" kern="12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marL="228600" marR="0" lvl="0" indent="-228600" algn="l" defTabSz="1280160" rtl="0" eaLnBrk="1" fontAlgn="auto" latinLnBrk="0" hangingPunct="1">
                        <a:lnSpc>
                          <a:spcPct val="115000"/>
                        </a:lnSpc>
                        <a:spcBef>
                          <a:spcPts val="200"/>
                        </a:spcBef>
                        <a:spcAft>
                          <a:spcPts val="200"/>
                        </a:spcAft>
                        <a:buClrTx/>
                        <a:buSzTx/>
                        <a:buFont typeface="+mj-lt"/>
                        <a:buAutoNum type="arabicPeriod" startAt="18"/>
                        <a:tabLst/>
                        <a:defRPr/>
                      </a:pPr>
                      <a:r>
                        <a:rPr lang="en-US" sz="1100" b="1" kern="1200">
                          <a:solidFill>
                            <a:srgbClr val="404040"/>
                          </a:solidFill>
                          <a:effectLst/>
                          <a:latin typeface="+mn-lt"/>
                          <a:ea typeface="Times New Roman" panose="02020603050405020304" pitchFamily="18" charset="0"/>
                          <a:cs typeface="Arial"/>
                        </a:rPr>
                        <a:t>Mental disorders and cognitive impairment </a:t>
                      </a:r>
                      <a:endParaRPr lang="en-AU" sz="1100" b="1" kern="1200">
                        <a:solidFill>
                          <a:srgbClr val="404040"/>
                        </a:solidFill>
                        <a:effectLst/>
                        <a:latin typeface="+mn-lt"/>
                        <a:ea typeface="Calibri" panose="020F0502020204030204" pitchFamily="34" charset="0"/>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marL="228600" indent="-228600">
                        <a:lnSpc>
                          <a:spcPct val="115000"/>
                        </a:lnSpc>
                        <a:spcBef>
                          <a:spcPts val="200"/>
                        </a:spcBef>
                        <a:spcAft>
                          <a:spcPts val="200"/>
                        </a:spcAft>
                        <a:buFont typeface="+mj-lt"/>
                        <a:buAutoNum type="arabicPeriod" startAt="19"/>
                      </a:pPr>
                      <a:r>
                        <a:rPr lang="en-US" sz="1100" b="1" kern="1200">
                          <a:solidFill>
                            <a:srgbClr val="404040"/>
                          </a:solidFill>
                          <a:effectLst/>
                          <a:latin typeface="+mn-lt"/>
                          <a:ea typeface="Calibri"/>
                          <a:cs typeface="Arial"/>
                        </a:rPr>
                        <a:t>Medical conditions associated with substance use </a:t>
                      </a:r>
                      <a:endParaRPr lang="en-AU" sz="1100" b="1" kern="120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marL="228600" indent="-228600">
                        <a:lnSpc>
                          <a:spcPct val="115000"/>
                        </a:lnSpc>
                        <a:spcBef>
                          <a:spcPts val="200"/>
                        </a:spcBef>
                        <a:spcAft>
                          <a:spcPts val="200"/>
                        </a:spcAft>
                        <a:buFont typeface="+mj-lt"/>
                        <a:buAutoNum type="arabicPeriod" startAt="20"/>
                      </a:pPr>
                      <a:r>
                        <a:rPr lang="en-US" sz="1100" b="1" kern="1200">
                          <a:solidFill>
                            <a:srgbClr val="404040"/>
                          </a:solidFill>
                          <a:effectLst/>
                          <a:latin typeface="+mn-lt"/>
                          <a:ea typeface="Calibri"/>
                          <a:cs typeface="Arial"/>
                        </a:rPr>
                        <a:t>Substance use and behavioural addictions across diverse populations</a:t>
                      </a:r>
                      <a:endParaRPr lang="en-AU" sz="1100" b="1" kern="1200">
                        <a:solidFill>
                          <a:srgbClr val="404040"/>
                        </a:solidFill>
                        <a:effectLst/>
                        <a:latin typeface="+mn-lt"/>
                        <a:ea typeface="Calibri"/>
                        <a:cs typeface="Arial"/>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319760415"/>
                  </a:ext>
                </a:extLst>
              </a:tr>
              <a:tr h="215840">
                <a:tc>
                  <a:txBody>
                    <a:bodyPr/>
                    <a:lstStyle/>
                    <a:p>
                      <a:pPr marL="228600" indent="-228600">
                        <a:lnSpc>
                          <a:spcPct val="115000"/>
                        </a:lnSpc>
                        <a:spcBef>
                          <a:spcPts val="200"/>
                        </a:spcBef>
                        <a:spcAft>
                          <a:spcPts val="200"/>
                        </a:spcAft>
                        <a:buFont typeface="+mj-lt"/>
                        <a:buAutoNum type="arabicPeriod" startAt="21"/>
                      </a:pPr>
                      <a:r>
                        <a:rPr lang="en-US" sz="1100" b="1" i="0" kern="1200">
                          <a:solidFill>
                            <a:srgbClr val="404040"/>
                          </a:solidFill>
                          <a:effectLst/>
                          <a:latin typeface="+mn-lt"/>
                          <a:ea typeface="Calibri"/>
                          <a:cs typeface="Arial"/>
                        </a:rPr>
                        <a:t>Substance use and addiction disorders in Aboriginal and Torres Strait Islander people and Māori </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711199"/>
                  </a:ext>
                </a:extLst>
              </a:tr>
              <a:tr h="215840">
                <a:tc>
                  <a:txBody>
                    <a:bodyPr/>
                    <a:lstStyle/>
                    <a:p>
                      <a:pPr marL="228600" indent="-228600">
                        <a:lnSpc>
                          <a:spcPct val="115000"/>
                        </a:lnSpc>
                        <a:spcBef>
                          <a:spcPts val="200"/>
                        </a:spcBef>
                        <a:spcAft>
                          <a:spcPts val="200"/>
                        </a:spcAft>
                        <a:buFont typeface="+mj-lt"/>
                        <a:buAutoNum type="arabicPeriod" startAt="22"/>
                      </a:pPr>
                      <a:r>
                        <a:rPr lang="en-US" sz="1100" b="1" i="0" kern="1200">
                          <a:solidFill>
                            <a:srgbClr val="404040"/>
                          </a:solidFill>
                          <a:effectLst/>
                          <a:latin typeface="+mn-lt"/>
                          <a:ea typeface="Calibri"/>
                          <a:cs typeface="Arial"/>
                        </a:rPr>
                        <a:t>Medicolegal framework</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544657633"/>
                  </a:ext>
                </a:extLst>
              </a:tr>
              <a:tr h="215840">
                <a:tc>
                  <a:txBody>
                    <a:bodyPr/>
                    <a:lstStyle/>
                    <a:p>
                      <a:pPr marL="228600" indent="-228600">
                        <a:lnSpc>
                          <a:spcPct val="115000"/>
                        </a:lnSpc>
                        <a:spcBef>
                          <a:spcPts val="200"/>
                        </a:spcBef>
                        <a:spcAft>
                          <a:spcPts val="200"/>
                        </a:spcAft>
                        <a:buFont typeface="+mj-lt"/>
                        <a:buAutoNum type="arabicPeriod" startAt="23"/>
                      </a:pPr>
                      <a:r>
                        <a:rPr lang="en-US" sz="1100" b="1" i="0" kern="1200">
                          <a:solidFill>
                            <a:srgbClr val="404040"/>
                          </a:solidFill>
                          <a:effectLst/>
                          <a:latin typeface="+mn-lt"/>
                          <a:ea typeface="Calibri"/>
                          <a:cs typeface="Arial"/>
                        </a:rPr>
                        <a:t>Pain and dependence</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Times New Roman"/>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2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a:ea typeface="Calibri"/>
                          <a:cs typeface="Arial"/>
                        </a:rPr>
                        <a:t>Level 4 </a:t>
                      </a:r>
                      <a:endParaRPr kumimoji="0" lang="en-AU" sz="1100" b="0" i="0" u="none" strike="noStrike" kern="1200" cap="none" spc="0" normalizeH="0" baseline="0" noProof="0">
                        <a:ln>
                          <a:noFill/>
                        </a:ln>
                        <a:solidFill>
                          <a:srgbClr val="404040"/>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Calibri"/>
                          <a:cs typeface="Arial"/>
                        </a:rPr>
                        <a:t>Level 5 </a:t>
                      </a:r>
                      <a:endParaRPr kumimoji="0" lang="en-AU" sz="1100" b="0" i="0" u="none" strike="noStrike" kern="1200" cap="none" spc="0" normalizeH="0" baseline="0" noProof="0">
                        <a:ln>
                          <a:noFill/>
                        </a:ln>
                        <a:solidFill>
                          <a:prstClr val="white"/>
                        </a:solidFill>
                        <a:effectLst/>
                        <a:uLnTx/>
                        <a:uFillTx/>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7029143"/>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a:t>Apply for your training program before the close date </a:t>
            </a:r>
          </a:p>
          <a:p>
            <a:pPr lvl="1">
              <a:buFont typeface="Wingdings" panose="05000000000000000000" pitchFamily="2" charset="2"/>
              <a:buChar char="ü"/>
            </a:pPr>
            <a:r>
              <a:rPr lang="en-US"/>
              <a:t>28 February if starting at the beginning of the year. </a:t>
            </a:r>
          </a:p>
          <a:p>
            <a:pPr lvl="1">
              <a:buFont typeface="Wingdings" panose="05000000000000000000" pitchFamily="2" charset="2"/>
              <a:buChar char="ü"/>
            </a:pPr>
            <a:r>
              <a:rPr lang="en-US"/>
              <a:t>31 August if starting mid-year</a:t>
            </a:r>
          </a:p>
          <a:p>
            <a:pPr marL="457200" lvl="1"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solidFill>
                  <a:srgbClr val="CB972B"/>
                </a:solidFill>
                <a:hlinkClick r:id="rId3">
                  <a:extLst>
                    <a:ext uri="{A12FA001-AC4F-418D-AE19-62706E023703}">
                      <ahyp:hlinkClr xmlns:ahyp="http://schemas.microsoft.com/office/drawing/2018/hyperlinkcolor" val="tx"/>
                    </a:ext>
                  </a:extLst>
                </a:hlinkClick>
              </a:rPr>
              <a:t>RACP eLearning portal  </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Addiction Medicine teaching requirements for the upcoming rotation. A list of eligible supervisors can be found on </a:t>
            </a:r>
            <a:r>
              <a:rPr lang="en-US" err="1">
                <a:solidFill>
                  <a:srgbClr val="CB972B"/>
                </a:solidFill>
                <a:hlinkClick r:id="rId4">
                  <a:extLst>
                    <a:ext uri="{A12FA001-AC4F-418D-AE19-62706E023703}">
                      <ahyp:hlinkClr xmlns:ahyp="http://schemas.microsoft.com/office/drawing/2018/hyperlinkcolor" val="tx"/>
                    </a:ext>
                  </a:extLst>
                </a:hlinkClick>
              </a:rPr>
              <a:t>MyRACP</a:t>
            </a:r>
            <a:endParaRPr lang="en-US">
              <a:solidFill>
                <a:srgbClr val="CB972B"/>
              </a:solidFill>
            </a:endParaRPr>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89CD74F7-CD59-EE0B-EBF9-70D9B7B56735}"/>
              </a:ext>
            </a:extLst>
          </p:cNvPr>
          <p:cNvPicPr>
            <a:picLocks noChangeAspect="1"/>
          </p:cNvPicPr>
          <p:nvPr/>
        </p:nvPicPr>
        <p:blipFill>
          <a:blip r:embed="rId6"/>
          <a:stretch>
            <a:fillRect/>
          </a:stretch>
        </p:blipFill>
        <p:spPr>
          <a:xfrm>
            <a:off x="1307440" y="1613214"/>
            <a:ext cx="3982745" cy="1124232"/>
          </a:xfrm>
          <a:prstGeom prst="rect">
            <a:avLst/>
          </a:prstGeom>
        </p:spPr>
      </p:pic>
      <p:pic>
        <p:nvPicPr>
          <p:cNvPr id="9" name="Picture 8">
            <a:extLst>
              <a:ext uri="{FF2B5EF4-FFF2-40B4-BE49-F238E27FC236}">
                <a16:creationId xmlns:a16="http://schemas.microsoft.com/office/drawing/2014/main" id="{281F26DC-751B-6DAA-307C-DA42264BCEF6}"/>
              </a:ext>
            </a:extLst>
          </p:cNvPr>
          <p:cNvPicPr>
            <a:picLocks noChangeAspect="1"/>
          </p:cNvPicPr>
          <p:nvPr/>
        </p:nvPicPr>
        <p:blipFill>
          <a:blip r:embed="rId6"/>
          <a:stretch>
            <a:fillRect/>
          </a:stretch>
        </p:blipFill>
        <p:spPr>
          <a:xfrm>
            <a:off x="6824660" y="1613214"/>
            <a:ext cx="3982745" cy="1124232"/>
          </a:xfrm>
          <a:prstGeom prst="rect">
            <a:avLst/>
          </a:prstGeom>
        </p:spPr>
      </p:pic>
    </p:spTree>
    <p:extLst>
      <p:ext uri="{BB962C8B-B14F-4D97-AF65-F5344CB8AC3E}">
        <p14:creationId xmlns:p14="http://schemas.microsoft.com/office/powerpoint/2010/main" val="374776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a:solidFill>
                  <a:srgbClr val="384967"/>
                </a:solidFill>
                <a:cs typeface="Arial"/>
              </a:rPr>
              <a:t>Addiction Medicine </a:t>
            </a: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chemeClr val="accent2"/>
                </a:solidFill>
                <a:cs typeface="Arial"/>
              </a:rPr>
              <a:t>23</a:t>
            </a:r>
          </a:p>
          <a:p>
            <a:pPr algn="ct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8" name="Picture 7">
            <a:extLst>
              <a:ext uri="{FF2B5EF4-FFF2-40B4-BE49-F238E27FC236}">
                <a16:creationId xmlns:a16="http://schemas.microsoft.com/office/drawing/2014/main" id="{E2435592-418A-D699-7C93-CA8006E88C17}"/>
              </a:ext>
            </a:extLst>
          </p:cNvPr>
          <p:cNvPicPr>
            <a:picLocks noChangeAspect="1"/>
          </p:cNvPicPr>
          <p:nvPr/>
        </p:nvPicPr>
        <p:blipFill>
          <a:blip r:embed="rId3"/>
          <a:stretch>
            <a:fillRect/>
          </a:stretch>
        </p:blipFill>
        <p:spPr>
          <a:xfrm>
            <a:off x="5010150" y="929374"/>
            <a:ext cx="3650145" cy="5814002"/>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954107"/>
          </a:xfrm>
          <a:prstGeom prst="rect">
            <a:avLst/>
          </a:prstGeom>
          <a:noFill/>
        </p:spPr>
        <p:txBody>
          <a:bodyPr wrap="square" lIns="91440" tIns="45720" rIns="91440" bIns="45720" rtlCol="0" anchor="t">
            <a:spAutoFit/>
          </a:bodyPr>
          <a:lstStyle/>
          <a:p>
            <a:pPr algn="ctr"/>
            <a:r>
              <a:rPr lang="en-US" sz="1400" i="1"/>
              <a:t>Dr Alex, an Advanced Trainee in addiction medicine working in an inner city clinic. Early in the morning, Dr Alex is called to the emergency department and tasked with managing a 36-year-old patient presenting with dehydration and delirium due to alcohol withdrawal.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Ethics and professional behaviour</a:t>
              </a:r>
            </a:p>
            <a:p>
              <a:pPr marL="671513" lvl="1" indent="-214313">
                <a:buFont typeface="Arial" panose="020B0604020202020204" pitchFamily="34" charset="0"/>
                <a:buChar char="•"/>
              </a:pPr>
              <a:r>
                <a:rPr lang="en-US" sz="1200">
                  <a:solidFill>
                    <a:srgbClr val="384967"/>
                  </a:solidFill>
                </a:rPr>
                <a:t>Judgement and decision making</a:t>
              </a:r>
            </a:p>
            <a:p>
              <a:pPr marL="671513" lvl="1" indent="-214313">
                <a:buFont typeface="Arial" panose="020B0604020202020204" pitchFamily="34" charset="0"/>
                <a:buChar char="•"/>
              </a:pPr>
              <a:r>
                <a:rPr lang="en-US" sz="1200">
                  <a:solidFill>
                    <a:srgbClr val="384967"/>
                  </a:solidFill>
                </a:rPr>
                <a:t>Leadership, management, and teamwork</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575469" y="4576728"/>
            <a:ext cx="3316620" cy="1971257"/>
            <a:chOff x="5883649" y="2956456"/>
            <a:chExt cx="3064878" cy="1712814"/>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72204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02. Team leadership</a:t>
              </a:r>
            </a:p>
            <a:p>
              <a:pPr marL="214313" indent="-214313">
                <a:buFont typeface="Arial" panose="020B0604020202020204" pitchFamily="34" charset="0"/>
                <a:buChar char="•"/>
              </a:pPr>
              <a:r>
                <a:rPr lang="en-US" sz="1200">
                  <a:solidFill>
                    <a:srgbClr val="384967"/>
                  </a:solidFill>
                </a:rPr>
                <a:t>05. Communication with patients</a:t>
              </a:r>
            </a:p>
            <a:p>
              <a:pPr marL="214313" indent="-214313">
                <a:buFont typeface="Arial" panose="020B0604020202020204" pitchFamily="34" charset="0"/>
                <a:buChar char="•"/>
              </a:pPr>
              <a:r>
                <a:rPr lang="en-US" sz="1200">
                  <a:solidFill>
                    <a:srgbClr val="384967"/>
                  </a:solidFill>
                </a:rPr>
                <a:t>06. Assessment and treatment planning</a:t>
              </a:r>
            </a:p>
            <a:p>
              <a:pPr marL="214313" indent="-214313">
                <a:buFont typeface="Arial" panose="020B0604020202020204" pitchFamily="34" charset="0"/>
                <a:buChar char="•"/>
              </a:pPr>
              <a:r>
                <a:rPr lang="en-US" sz="1200">
                  <a:solidFill>
                    <a:srgbClr val="384967"/>
                  </a:solidFill>
                </a:rPr>
                <a:t>07. Acute withdrawal management </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36747" y="3081758"/>
            <a:ext cx="4124961"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cs typeface="Arial"/>
                </a:rPr>
                <a:t>12. Scientific foundations of addiction and related problems</a:t>
              </a:r>
            </a:p>
            <a:p>
              <a:pPr marL="214313" indent="-214313">
                <a:buFont typeface="Arial" panose="020B0604020202020204" pitchFamily="34" charset="0"/>
                <a:buChar char="•"/>
              </a:pPr>
              <a:r>
                <a:rPr lang="en-US" sz="1200">
                  <a:solidFill>
                    <a:srgbClr val="384967"/>
                  </a:solidFill>
                  <a:cs typeface="Arial"/>
                </a:rPr>
                <a:t>14. Withdrawal management </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D28E2280-A019-4AB5-9E83-845066847D09}">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Addiction Medicine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2025-11-06T02:07:31Z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