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98" r:id="rId9"/>
    <p:sldId id="2147481477" r:id="rId10"/>
    <p:sldId id="2147481452" r:id="rId11"/>
    <p:sldId id="2147481453" r:id="rId12"/>
    <p:sldId id="2147481469" r:id="rId13"/>
    <p:sldId id="2147481503" r:id="rId14"/>
    <p:sldId id="2147481504" r:id="rId15"/>
    <p:sldId id="2147481484" r:id="rId16"/>
    <p:sldId id="2147481505" r:id="rId17"/>
    <p:sldId id="2147481458" r:id="rId18"/>
    <p:sldId id="2147481467" r:id="rId19"/>
    <p:sldId id="2147481488"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98"/>
            <p14:sldId id="2147481477"/>
            <p14:sldId id="2147481452"/>
            <p14:sldId id="2147481453"/>
            <p14:sldId id="2147481469"/>
            <p14:sldId id="2147481503"/>
            <p14:sldId id="2147481504"/>
            <p14:sldId id="2147481484"/>
            <p14:sldId id="2147481505"/>
            <p14:sldId id="2147481458"/>
            <p14:sldId id="2147481467"/>
            <p14:sldId id="2147481488"/>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6A8"/>
    <a:srgbClr val="E9B32B"/>
    <a:srgbClr val="F1CE77"/>
    <a:srgbClr val="CB972B"/>
    <a:srgbClr val="F1CA77"/>
    <a:srgbClr val="770000"/>
    <a:srgbClr val="384965"/>
    <a:srgbClr val="B3BFD5"/>
    <a:srgbClr val="F8E8C0"/>
    <a:srgbClr val="FBF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4629E-074F-4A41-9430-9AB411556247}" v="48" dt="2025-02-26T03:59:35.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13/03/2025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13/03/2025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sz="1200">
                <a:solidFill>
                  <a:schemeClr val="accent2"/>
                </a:solidFill>
              </a:rPr>
              <a:t>Rehabilitation medicine </a:t>
            </a:r>
            <a:r>
              <a:rPr lang="en-US"/>
              <a:t>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Please note that the number of observation captures and learning captures will be reduced for the first 6-12 months of the new curriculum in 2025.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290188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rPr>
              <a:t>progress 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93164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things that are staying the same and the things that are changing that trainees and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be, do and know standards, the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13/03/2025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13/03/2025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13/03/2025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13/03/2025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13/03/2025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13/03/2025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12" Type="http://schemas.openxmlformats.org/officeDocument/2006/relationships/hyperlink" Target="https://elearning.racp.edu.au/mod/resource/view.php?id=43635"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3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Rehabilitation Medicine</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118318"/>
            <a:ext cx="10190612" cy="238055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4" y="1135476"/>
            <a:ext cx="5198407" cy="2031325"/>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 entry application</a:t>
            </a:r>
          </a:p>
          <a:p>
            <a:pPr marL="285750" indent="-285750">
              <a:buFont typeface="Arial" panose="020B0604020202020204" pitchFamily="34" charset="0"/>
              <a:buChar char="•"/>
            </a:pPr>
            <a:r>
              <a:rPr lang="en-AU"/>
              <a:t>AFRM entry phase examination</a:t>
            </a:r>
            <a:r>
              <a:rPr lang="en-US"/>
              <a:t> </a:t>
            </a:r>
          </a:p>
          <a:p>
            <a:pPr marL="285750" indent="-285750">
              <a:buFont typeface="Arial" panose="020B0604020202020204" pitchFamily="34" charset="0"/>
              <a:buChar char="•"/>
            </a:pPr>
            <a:r>
              <a:rPr lang="en-US"/>
              <a:t>Complete at least 48 months FTE training - professional experience</a:t>
            </a:r>
          </a:p>
          <a:p>
            <a:pPr marL="285750" indent="-285750">
              <a:buFont typeface="Arial" panose="020B0604020202020204" pitchFamily="34" charset="0"/>
              <a:buChar char="•"/>
            </a:pPr>
            <a:r>
              <a:rPr lang="en-US"/>
              <a:t>2 case reports</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678814"/>
            <a:ext cx="10190612" cy="23006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003735"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735151"/>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112328" y="4356406"/>
            <a:ext cx="160652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a:t>
            </a:r>
            <a:r>
              <a:rPr lang="en-US" sz="1700"/>
              <a:t>4 observation captures  </a:t>
            </a:r>
            <a:endParaRPr lang="en-AU" sz="1700"/>
          </a:p>
        </p:txBody>
      </p:sp>
      <p:sp>
        <p:nvSpPr>
          <p:cNvPr id="16" name="Rectangle 15">
            <a:extLst>
              <a:ext uri="{FF2B5EF4-FFF2-40B4-BE49-F238E27FC236}">
                <a16:creationId xmlns:a16="http://schemas.microsoft.com/office/drawing/2014/main" id="{E7A3A264-949D-5767-F303-F004580B6D49}"/>
              </a:ext>
            </a:extLst>
          </p:cNvPr>
          <p:cNvSpPr/>
          <p:nvPr/>
        </p:nvSpPr>
        <p:spPr>
          <a:xfrm>
            <a:off x="895141"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rotation plans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21951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In-training long case assessments</a:t>
            </a:r>
            <a:endParaRPr lang="en-AU"/>
          </a:p>
        </p:txBody>
      </p:sp>
      <p:sp>
        <p:nvSpPr>
          <p:cNvPr id="3" name="TextBox 2">
            <a:extLst>
              <a:ext uri="{FF2B5EF4-FFF2-40B4-BE49-F238E27FC236}">
                <a16:creationId xmlns:a16="http://schemas.microsoft.com/office/drawing/2014/main" id="{68A83FC9-4D18-332C-14C8-15CA6F3FD223}"/>
              </a:ext>
            </a:extLst>
          </p:cNvPr>
          <p:cNvSpPr txBox="1"/>
          <p:nvPr/>
        </p:nvSpPr>
        <p:spPr>
          <a:xfrm>
            <a:off x="6096000" y="1644102"/>
            <a:ext cx="4333238" cy="1754326"/>
          </a:xfrm>
          <a:prstGeom prst="rect">
            <a:avLst/>
          </a:prstGeom>
          <a:noFill/>
        </p:spPr>
        <p:txBody>
          <a:bodyPr wrap="none" rtlCol="0">
            <a:spAutoFit/>
          </a:bodyPr>
          <a:lstStyle/>
          <a:p>
            <a:pPr marL="285750" indent="-285750">
              <a:buFont typeface="Arial" panose="020B0604020202020204" pitchFamily="34" charset="0"/>
              <a:buChar char="•"/>
            </a:pPr>
            <a:r>
              <a:rPr lang="en-AU"/>
              <a:t>Learning courses</a:t>
            </a:r>
          </a:p>
          <a:p>
            <a:pPr marL="285750" indent="-285750">
              <a:buFont typeface="Arial" panose="020B0604020202020204" pitchFamily="34" charset="0"/>
              <a:buChar char="•"/>
            </a:pPr>
            <a:r>
              <a:rPr lang="en-AU"/>
              <a:t>Experiential logbook (optional)</a:t>
            </a:r>
          </a:p>
          <a:p>
            <a:pPr marL="285750" indent="-285750">
              <a:buFont typeface="Arial" panose="020B0604020202020204" pitchFamily="34" charset="0"/>
              <a:buChar char="•"/>
            </a:pPr>
            <a:r>
              <a:rPr lang="en-AU"/>
              <a:t>AFRM fellowship written examination </a:t>
            </a:r>
          </a:p>
          <a:p>
            <a:pPr marL="285750" indent="-285750">
              <a:buFont typeface="Arial" panose="020B0604020202020204" pitchFamily="34" charset="0"/>
              <a:buChar char="•"/>
            </a:pPr>
            <a:r>
              <a:rPr lang="en-AU"/>
              <a:t>AFRM fellowship clinical examination </a:t>
            </a:r>
          </a:p>
          <a:p>
            <a:pPr marL="285750" indent="-285750">
              <a:buFont typeface="Arial" panose="020B0604020202020204" pitchFamily="34" charset="0"/>
              <a:buChar char="•"/>
            </a:pPr>
            <a:r>
              <a:rPr lang="en-US"/>
              <a:t>Research project</a:t>
            </a:r>
          </a:p>
          <a:p>
            <a:pPr marL="285750" indent="-285750">
              <a:buFont typeface="Arial" panose="020B0604020202020204" pitchFamily="34" charset="0"/>
              <a:buChar char="•"/>
            </a:pPr>
            <a:endParaRPr lang="en-AU"/>
          </a:p>
        </p:txBody>
      </p:sp>
      <p:sp>
        <p:nvSpPr>
          <p:cNvPr id="9" name="Rectangle 8">
            <a:extLst>
              <a:ext uri="{FF2B5EF4-FFF2-40B4-BE49-F238E27FC236}">
                <a16:creationId xmlns:a16="http://schemas.microsoft.com/office/drawing/2014/main" id="{C2581D90-176A-0D93-696C-0E0958B6B319}"/>
              </a:ext>
            </a:extLst>
          </p:cNvPr>
          <p:cNvSpPr/>
          <p:nvPr/>
        </p:nvSpPr>
        <p:spPr>
          <a:xfrm>
            <a:off x="918826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progress reports</a:t>
            </a:r>
            <a:endParaRPr lang="en-AU"/>
          </a:p>
        </p:txBody>
      </p:sp>
      <p:sp>
        <p:nvSpPr>
          <p:cNvPr id="10" name="Rectangle 9">
            <a:extLst>
              <a:ext uri="{FF2B5EF4-FFF2-40B4-BE49-F238E27FC236}">
                <a16:creationId xmlns:a16="http://schemas.microsoft.com/office/drawing/2014/main" id="{1B87A4BC-2F7D-DD78-6219-21ABF39487CD}"/>
              </a:ext>
            </a:extLst>
          </p:cNvPr>
          <p:cNvSpPr/>
          <p:nvPr/>
        </p:nvSpPr>
        <p:spPr>
          <a:xfrm>
            <a:off x="7969804" y="3678814"/>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12" name="Rectangle 11">
            <a:extLst>
              <a:ext uri="{FF2B5EF4-FFF2-40B4-BE49-F238E27FC236}">
                <a16:creationId xmlns:a16="http://schemas.microsoft.com/office/drawing/2014/main" id="{9DECC853-6739-C458-AD82-66A74B4C4EAE}"/>
              </a:ext>
            </a:extLst>
          </p:cNvPr>
          <p:cNvSpPr/>
          <p:nvPr/>
        </p:nvSpPr>
        <p:spPr>
          <a:xfrm>
            <a:off x="3078823" y="4691001"/>
            <a:ext cx="140548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E6E57F55-446E-DED8-108E-E43DD4425514}"/>
              </a:ext>
            </a:extLst>
          </p:cNvPr>
          <p:cNvSpPr/>
          <p:nvPr/>
        </p:nvSpPr>
        <p:spPr>
          <a:xfrm>
            <a:off x="5144051" y="4691001"/>
            <a:ext cx="1555664"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D4113D1D-677F-E85B-E0AA-974B0CECD91E}"/>
              </a:ext>
            </a:extLst>
          </p:cNvPr>
          <p:cNvSpPr/>
          <p:nvPr/>
        </p:nvSpPr>
        <p:spPr>
          <a:xfrm>
            <a:off x="9188265" y="4651118"/>
            <a:ext cx="1555664"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4308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panose="020B0004020202020204" pitchFamily="34" charset="0"/>
                </a:rPr>
                <a:t>Progress report</a:t>
              </a:r>
              <a:endParaRPr lang="en-AU" sz="1200">
                <a:latin typeface="Aptos" panose="020B0004020202020204" pitchFamily="34" charset="0"/>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panose="020B0004020202020204" pitchFamily="34" charset="0"/>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389808"/>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26931" y="171571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395881"/>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9" y="172397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1" y="435332"/>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 of function</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813808" y="438795"/>
            <a:ext cx="2086465" cy="784830"/>
          </a:xfrm>
          <a:prstGeom prst="rect">
            <a:avLst/>
          </a:prstGeom>
          <a:noFill/>
        </p:spPr>
        <p:txBody>
          <a:bodyPr wrap="square" lIns="91440" tIns="45720" rIns="91440" bIns="45720" anchor="t">
            <a:spAutoFit/>
          </a:bodyPr>
          <a:lstStyle/>
          <a:p>
            <a:pPr marL="171450" indent="-171450" rtl="0" fontAlgn="base">
              <a:buFont typeface="Arial" panose="020B0604020202020204" pitchFamily="34" charset="0"/>
              <a:buChar char="•"/>
            </a:pPr>
            <a:r>
              <a:rPr lang="en-US" sz="900" b="0" i="0" kern="1200">
                <a:effectLst/>
                <a:latin typeface="Aptos"/>
              </a:rPr>
              <a:t>Ward rounds ​</a:t>
            </a:r>
          </a:p>
          <a:p>
            <a:pPr marL="171450" indent="-171450" rtl="0" fontAlgn="base">
              <a:buFont typeface="Arial" panose="020B0604020202020204" pitchFamily="34" charset="0"/>
              <a:buChar char="•"/>
            </a:pPr>
            <a:r>
              <a:rPr lang="en-US" sz="900" b="0" i="0" kern="1200">
                <a:effectLst/>
                <a:latin typeface="Aptos"/>
              </a:rPr>
              <a:t>Family meetings ​</a:t>
            </a:r>
          </a:p>
          <a:p>
            <a:pPr marL="171450" indent="-171450" rtl="0" fontAlgn="base">
              <a:buFont typeface="Arial" panose="020B0604020202020204" pitchFamily="34" charset="0"/>
              <a:buChar char="•"/>
            </a:pPr>
            <a:r>
              <a:rPr lang="en-US" sz="900" b="0" i="0" kern="1200">
                <a:effectLst/>
                <a:latin typeface="Aptos"/>
              </a:rPr>
              <a:t>Handovers ​</a:t>
            </a:r>
          </a:p>
          <a:p>
            <a:pPr marL="171450" indent="-171450" rtl="0" fontAlgn="base">
              <a:buFont typeface="Arial" panose="020B0604020202020204" pitchFamily="34" charset="0"/>
              <a:buChar char="•"/>
            </a:pPr>
            <a:r>
              <a:rPr lang="en-US" sz="900" b="0" i="0" kern="1200">
                <a:effectLst/>
                <a:latin typeface="Aptos"/>
              </a:rPr>
              <a:t>Teaching medical students ​</a:t>
            </a:r>
          </a:p>
          <a:p>
            <a:pPr marL="171450" indent="-171450" fontAlgn="base">
              <a:buFont typeface="Arial" panose="020B0604020202020204" pitchFamily="34" charset="0"/>
              <a:buChar char="•"/>
            </a:pPr>
            <a:r>
              <a:rPr lang="en-US" sz="900">
                <a:latin typeface="Aptos"/>
              </a:rPr>
              <a:t>Explaining a new diagnosis</a:t>
            </a:r>
            <a:endParaRPr lang="en-US" sz="900" b="0" i="0" kern="1200">
              <a:effectLst/>
              <a:latin typeface="Aptos" panose="020B0004020202020204" pitchFamily="34" charset="0"/>
            </a:endParaRPr>
          </a:p>
        </p:txBody>
      </p:sp>
      <p:sp>
        <p:nvSpPr>
          <p:cNvPr id="119" name="TextBox 118">
            <a:extLst>
              <a:ext uri="{FF2B5EF4-FFF2-40B4-BE49-F238E27FC236}">
                <a16:creationId xmlns:a16="http://schemas.microsoft.com/office/drawing/2014/main" id="{35D77249-D9C3-B080-67ED-E31F069C72F0}"/>
              </a:ext>
            </a:extLst>
          </p:cNvPr>
          <p:cNvSpPr txBox="1"/>
          <p:nvPr/>
        </p:nvSpPr>
        <p:spPr>
          <a:xfrm>
            <a:off x="7721797" y="180213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9741159" y="1803328"/>
            <a:ext cx="2410415" cy="246221"/>
          </a:xfrm>
          <a:prstGeom prst="rect">
            <a:avLst/>
          </a:prstGeom>
          <a:noFill/>
          <a:ln>
            <a:noFill/>
          </a:ln>
        </p:spPr>
        <p:txBody>
          <a:bodyPr wrap="square" lIns="91440" tIns="45720" rIns="91440" bIns="45720" rtlCol="0" anchor="t">
            <a:spAutoFit/>
          </a:bodyPr>
          <a:lstStyle/>
          <a:p>
            <a:r>
              <a:rPr lang="en-US" sz="1000" b="1">
                <a:latin typeface="Aptos"/>
              </a:rPr>
              <a:t>Observation captures &amp; ITLCA topics</a:t>
            </a:r>
            <a:endParaRPr lang="en-AU" sz="10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57646" y="206119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Traumatic brain injury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cs typeface="Arial"/>
              </a:rPr>
              <a:t>Neurological conditions</a:t>
            </a:r>
          </a:p>
        </p:txBody>
      </p:sp>
      <p:sp>
        <p:nvSpPr>
          <p:cNvPr id="122" name="TextBox 121">
            <a:extLst>
              <a:ext uri="{FF2B5EF4-FFF2-40B4-BE49-F238E27FC236}">
                <a16:creationId xmlns:a16="http://schemas.microsoft.com/office/drawing/2014/main" id="{81287DD7-FE6A-0CE0-3B1F-9FFB433CA8F6}"/>
              </a:ext>
            </a:extLst>
          </p:cNvPr>
          <p:cNvSpPr txBox="1"/>
          <p:nvPr/>
        </p:nvSpPr>
        <p:spPr>
          <a:xfrm>
            <a:off x="9722027" y="207143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a:t>
              </a:r>
            </a:p>
            <a:p>
              <a:r>
                <a:rPr lang="en-US" sz="1200">
                  <a:latin typeface="Aptos" panose="020B0004020202020204" pitchFamily="34" charset="0"/>
                </a:rPr>
                <a:t>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1800">
                <a:solidFill>
                  <a:srgbClr val="384967"/>
                </a:solidFill>
                <a:latin typeface="Georgia"/>
              </a:rPr>
              <a:t>Rehabilitation Medicine</a:t>
            </a:r>
            <a:r>
              <a:rPr lang="en-US" sz="2000">
                <a:solidFill>
                  <a:srgbClr val="384967"/>
                </a:solidFill>
                <a:latin typeface="Georgia"/>
              </a:rPr>
              <a:t> </a:t>
            </a:r>
            <a:r>
              <a:rPr lang="en-US" sz="2400">
                <a:solidFill>
                  <a:srgbClr val="384967"/>
                </a:solidFill>
                <a:latin typeface="Georgia"/>
              </a:rPr>
              <a:t>Example 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362525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
        <p:nvSpPr>
          <p:cNvPr id="16" name="TextBox 15">
            <a:extLst>
              <a:ext uri="{FF2B5EF4-FFF2-40B4-BE49-F238E27FC236}">
                <a16:creationId xmlns:a16="http://schemas.microsoft.com/office/drawing/2014/main" id="{98D1B6F8-8229-1E9C-8363-17D9775FFA87}"/>
              </a:ext>
            </a:extLst>
          </p:cNvPr>
          <p:cNvSpPr txBox="1"/>
          <p:nvPr/>
        </p:nvSpPr>
        <p:spPr>
          <a:xfrm>
            <a:off x="417300" y="4392720"/>
            <a:ext cx="2036365" cy="307777"/>
          </a:xfrm>
          <a:prstGeom prst="rect">
            <a:avLst/>
          </a:prstGeom>
          <a:noFill/>
        </p:spPr>
        <p:txBody>
          <a:bodyPr wrap="square">
            <a:spAutoFit/>
          </a:bodyPr>
          <a:lstStyle/>
          <a:p>
            <a:r>
              <a:rPr lang="en-US" sz="1400" b="1">
                <a:solidFill>
                  <a:srgbClr val="384967"/>
                </a:solidFill>
              </a:rPr>
              <a:t>Example </a:t>
            </a:r>
            <a:r>
              <a:rPr lang="en-US" sz="1400" b="1">
                <a:solidFill>
                  <a:srgbClr val="384967"/>
                </a:solidFill>
                <a:hlinkClick r:id="rId12"/>
              </a:rPr>
              <a:t>rotation plan </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Other learning and assessment requirements</a:t>
            </a:r>
            <a:endParaRPr lang="en-US" sz="3100" b="0">
              <a:solidFill>
                <a:srgbClr val="000000"/>
              </a:solidFill>
              <a:latin typeface="Georgia"/>
            </a:endParaRPr>
          </a:p>
        </p:txBody>
      </p:sp>
      <p:sp>
        <p:nvSpPr>
          <p:cNvPr id="2" name="TextBox 1">
            <a:extLst>
              <a:ext uri="{FF2B5EF4-FFF2-40B4-BE49-F238E27FC236}">
                <a16:creationId xmlns:a16="http://schemas.microsoft.com/office/drawing/2014/main" id="{63D141C9-007A-05F3-393E-AEABF63D956C}"/>
              </a:ext>
            </a:extLst>
          </p:cNvPr>
          <p:cNvSpPr txBox="1"/>
          <p:nvPr/>
        </p:nvSpPr>
        <p:spPr>
          <a:xfrm>
            <a:off x="435743" y="1332629"/>
            <a:ext cx="2036366" cy="2123658"/>
          </a:xfrm>
          <a:prstGeom prst="rect">
            <a:avLst/>
          </a:prstGeom>
          <a:noFill/>
        </p:spPr>
        <p:txBody>
          <a:bodyPr wrap="square" lIns="91440" tIns="45720" rIns="91440" bIns="45720" rtlCol="0" anchor="t">
            <a:spAutoFit/>
          </a:bodyPr>
          <a:lstStyle/>
          <a:p>
            <a:pPr algn="ctr"/>
            <a:r>
              <a:rPr lang="en-US" b="1">
                <a:solidFill>
                  <a:srgbClr val="384967"/>
                </a:solidFill>
              </a:rPr>
              <a:t>Learning programs </a:t>
            </a:r>
            <a:endParaRPr lang="en-US"/>
          </a:p>
          <a:p>
            <a:pPr algn="ctr"/>
            <a:endParaRPr lang="en-US" b="1">
              <a:solidFill>
                <a:srgbClr val="384967"/>
              </a:solidFill>
            </a:endParaRPr>
          </a:p>
          <a:p>
            <a:pPr marL="285750" indent="-285750">
              <a:buFont typeface="Arial,Sans-Serif"/>
              <a:buChar char="•"/>
            </a:pPr>
            <a:r>
              <a:rPr lang="en-US" sz="1400">
                <a:solidFill>
                  <a:srgbClr val="384965"/>
                </a:solidFill>
              </a:rPr>
              <a:t>Professional experience</a:t>
            </a:r>
            <a:endParaRPr lang="en-US" sz="1400">
              <a:solidFill>
                <a:srgbClr val="433E35"/>
              </a:solidFill>
            </a:endParaRPr>
          </a:p>
          <a:p>
            <a:pPr marL="285750" indent="-285750">
              <a:buFont typeface="Arial,Sans-Serif"/>
              <a:buChar char="•"/>
            </a:pPr>
            <a:r>
              <a:rPr lang="en-US" sz="1400">
                <a:solidFill>
                  <a:srgbClr val="384965"/>
                </a:solidFill>
              </a:rPr>
              <a:t>Learning courses</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21981" y="1900425"/>
            <a:ext cx="2627439" cy="1692771"/>
          </a:xfrm>
          <a:prstGeom prst="rect">
            <a:avLst/>
          </a:prstGeom>
          <a:noFill/>
        </p:spPr>
        <p:txBody>
          <a:bodyPr wrap="square" lIns="91440" tIns="45720" rIns="91440" bIns="45720" rtlCol="0" anchor="t">
            <a:spAutoFit/>
          </a:bodyPr>
          <a:lstStyle/>
          <a:p>
            <a:pPr algn="ctr"/>
            <a:endParaRPr lang="en-US" b="1">
              <a:solidFill>
                <a:srgbClr val="384967"/>
              </a:solidFill>
            </a:endParaRPr>
          </a:p>
          <a:p>
            <a:pPr algn="ctr"/>
            <a:r>
              <a:rPr lang="en-US" sz="1400">
                <a:solidFill>
                  <a:srgbClr val="384965"/>
                </a:solidFill>
              </a:rPr>
              <a:t>More information about case reports will be available in early 2025.</a:t>
            </a:r>
          </a:p>
          <a:p>
            <a:endParaRPr lang="en-US" sz="1400">
              <a:ea typeface="+mn-lt"/>
              <a:cs typeface="+mn-lt"/>
            </a:endParaRPr>
          </a:p>
          <a:p>
            <a:endParaRPr lang="en-US" sz="1400">
              <a:ea typeface="+mn-lt"/>
              <a:cs typeface="+mn-lt"/>
            </a:endParaRPr>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5981848" y="1340863"/>
            <a:ext cx="3198205" cy="2062103"/>
          </a:xfrm>
          <a:prstGeom prst="rect">
            <a:avLst/>
          </a:prstGeom>
          <a:noFill/>
        </p:spPr>
        <p:txBody>
          <a:bodyPr wrap="square" lIns="91440" tIns="45720" rIns="91440" bIns="45720" rtlCol="0" anchor="t">
            <a:spAutoFit/>
          </a:bodyPr>
          <a:lstStyle/>
          <a:p>
            <a:pPr algn="ctr"/>
            <a:r>
              <a:rPr lang="en-US" b="1">
                <a:solidFill>
                  <a:srgbClr val="384967"/>
                </a:solidFill>
              </a:rPr>
              <a:t>In-Training long case assessments (ITLCA)</a:t>
            </a:r>
          </a:p>
          <a:p>
            <a:pPr algn="ctr"/>
            <a:endParaRPr lang="en-US" b="1">
              <a:solidFill>
                <a:srgbClr val="384965"/>
              </a:solidFill>
            </a:endParaRPr>
          </a:p>
          <a:p>
            <a:pPr algn="ctr"/>
            <a:r>
              <a:rPr lang="en-US" sz="1400">
                <a:solidFill>
                  <a:srgbClr val="384965"/>
                </a:solidFill>
              </a:rPr>
              <a:t>Trainees are evaluated in real life settings to assesses their level of professional expertise and judgement exercised in clinical cases.</a:t>
            </a:r>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33351" y="1340863"/>
            <a:ext cx="2536621" cy="2477601"/>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pPr algn="ctr"/>
            <a:endParaRPr lang="en-US" b="1">
              <a:solidFill>
                <a:srgbClr val="384967"/>
              </a:solidFill>
            </a:endParaRPr>
          </a:p>
          <a:p>
            <a:pPr algn="ctr"/>
            <a:endParaRPr lang="en-US" b="1">
              <a:solidFill>
                <a:srgbClr val="384967"/>
              </a:solidFill>
            </a:endParaRPr>
          </a:p>
          <a:p>
            <a:r>
              <a:rPr lang="en-US" sz="1400">
                <a:solidFill>
                  <a:srgbClr val="384967"/>
                </a:solidFill>
              </a:rPr>
              <a:t>A trainee-led study involving significant involvement in design, conduct and analysis.</a:t>
            </a:r>
            <a:endParaRPr lang="en-US" sz="1400"/>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9" name="TextBox 18">
            <a:extLst>
              <a:ext uri="{FF2B5EF4-FFF2-40B4-BE49-F238E27FC236}">
                <a16:creationId xmlns:a16="http://schemas.microsoft.com/office/drawing/2014/main" id="{BDE2AB8E-0B99-CD4B-6A74-F72E4398F3E8}"/>
              </a:ext>
            </a:extLst>
          </p:cNvPr>
          <p:cNvSpPr txBox="1"/>
          <p:nvPr/>
        </p:nvSpPr>
        <p:spPr>
          <a:xfrm>
            <a:off x="9534951" y="5024248"/>
            <a:ext cx="2472323" cy="1815882"/>
          </a:xfrm>
          <a:prstGeom prst="rect">
            <a:avLst/>
          </a:prstGeom>
          <a:noFill/>
        </p:spPr>
        <p:txBody>
          <a:bodyPr wrap="square">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94717" y="5024248"/>
            <a:ext cx="2036365"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433E35"/>
              </a:solidFill>
            </a:endParaRPr>
          </a:p>
          <a:p>
            <a:endParaRPr lang="en-US" sz="1400">
              <a:solidFill>
                <a:srgbClr val="433E35"/>
              </a:solidFill>
            </a:endParaRPr>
          </a:p>
          <a:p>
            <a:endParaRPr lang="en-US" sz="1400">
              <a:solidFill>
                <a:srgbClr val="433E35"/>
              </a:solidFill>
            </a:endParaRPr>
          </a:p>
          <a:p>
            <a:r>
              <a:rPr lang="en-US" sz="1400" b="1">
                <a:solidFill>
                  <a:srgbClr val="384967"/>
                </a:solidFill>
              </a:rPr>
              <a:t>Roles involved:</a:t>
            </a:r>
            <a:endParaRPr lang="en-US" sz="1400">
              <a:solidFill>
                <a:srgbClr val="433E35"/>
              </a:solidFill>
              <a:cs typeface="Arial"/>
            </a:endParaRPr>
          </a:p>
          <a:p>
            <a:pPr marL="285750" indent="-285750">
              <a:buFont typeface="Arial,Sans-Serif"/>
              <a:buChar char="•"/>
            </a:pPr>
            <a:r>
              <a:rPr lang="en-US" sz="1400">
                <a:solidFill>
                  <a:srgbClr val="384967"/>
                </a:solidFill>
              </a:rPr>
              <a:t>Trainee</a:t>
            </a:r>
            <a:endParaRPr lang="en-US"/>
          </a:p>
          <a:p>
            <a:endParaRPr lang="en-US" sz="1400">
              <a:solidFill>
                <a:srgbClr val="384967"/>
              </a:solidFill>
              <a:cs typeface="Aria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325969" y="5024248"/>
            <a:ext cx="2287587" cy="1384995"/>
          </a:xfrm>
          <a:prstGeom prst="rect">
            <a:avLst/>
          </a:prstGeom>
          <a:noFill/>
        </p:spPr>
        <p:txBody>
          <a:bodyPr wrap="square" lIns="91440" tIns="45720" rIns="91440" bIns="45720" anchor="t">
            <a:spAutoFit/>
          </a:bodyPr>
          <a:lstStyle/>
          <a:p>
            <a:r>
              <a:rPr lang="en-US" sz="1400" b="1">
                <a:solidFill>
                  <a:srgbClr val="384967"/>
                </a:solidFill>
              </a:rPr>
              <a:t>When: </a:t>
            </a:r>
            <a:r>
              <a:rPr lang="en-US" sz="1400">
                <a:solidFill>
                  <a:srgbClr val="384967"/>
                </a:solidFill>
              </a:rPr>
              <a:t>2 x reports over the course of Advanced Training</a:t>
            </a:r>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pic>
        <p:nvPicPr>
          <p:cNvPr id="17" name="Picture 16" descr="A person wearing headphones pointing at a screen&#10;&#10;Description automatically generated">
            <a:extLst>
              <a:ext uri="{FF2B5EF4-FFF2-40B4-BE49-F238E27FC236}">
                <a16:creationId xmlns:a16="http://schemas.microsoft.com/office/drawing/2014/main" id="{8BC7934D-185D-E2AC-2A2F-A4F38D7ACC1F}"/>
              </a:ext>
            </a:extLst>
          </p:cNvPr>
          <p:cNvPicPr>
            <a:picLocks noChangeAspect="1"/>
          </p:cNvPicPr>
          <p:nvPr/>
        </p:nvPicPr>
        <p:blipFill>
          <a:blip r:embed="rId4"/>
          <a:stretch>
            <a:fillRect/>
          </a:stretch>
        </p:blipFill>
        <p:spPr>
          <a:xfrm>
            <a:off x="594717" y="3289850"/>
            <a:ext cx="1497539" cy="1278484"/>
          </a:xfrm>
          <a:prstGeom prst="rect">
            <a:avLst/>
          </a:prstGeom>
        </p:spPr>
      </p:pic>
      <p:pic>
        <p:nvPicPr>
          <p:cNvPr id="24" name="Picture 23" descr="A magnifying glass and graph&#10;&#10;Description automatically generated">
            <a:extLst>
              <a:ext uri="{FF2B5EF4-FFF2-40B4-BE49-F238E27FC236}">
                <a16:creationId xmlns:a16="http://schemas.microsoft.com/office/drawing/2014/main" id="{D4107742-751D-7037-5611-50215F446467}"/>
              </a:ext>
            </a:extLst>
          </p:cNvPr>
          <p:cNvPicPr>
            <a:picLocks noChangeAspect="1"/>
          </p:cNvPicPr>
          <p:nvPr/>
        </p:nvPicPr>
        <p:blipFill>
          <a:blip r:embed="rId5"/>
          <a:stretch>
            <a:fillRect/>
          </a:stretch>
        </p:blipFill>
        <p:spPr>
          <a:xfrm>
            <a:off x="3540501" y="3235129"/>
            <a:ext cx="1448982" cy="1444830"/>
          </a:xfrm>
          <a:prstGeom prst="rect">
            <a:avLst/>
          </a:prstGeom>
        </p:spPr>
      </p:pic>
      <p:pic>
        <p:nvPicPr>
          <p:cNvPr id="16" name="Picture 2" descr="Free research reading information vector">
            <a:extLst>
              <a:ext uri="{FF2B5EF4-FFF2-40B4-BE49-F238E27FC236}">
                <a16:creationId xmlns:a16="http://schemas.microsoft.com/office/drawing/2014/main" id="{5E3DC52A-13E3-1527-9C2F-5DEC01F50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743379" y="3073585"/>
            <a:ext cx="1853904" cy="14947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8BC22B1-CE88-B9B6-7EF7-94E61D8074B3}"/>
              </a:ext>
            </a:extLst>
          </p:cNvPr>
          <p:cNvSpPr txBox="1"/>
          <p:nvPr/>
        </p:nvSpPr>
        <p:spPr>
          <a:xfrm>
            <a:off x="6505636" y="5024248"/>
            <a:ext cx="2472323" cy="1384995"/>
          </a:xfrm>
          <a:prstGeom prst="rect">
            <a:avLst/>
          </a:prstGeom>
          <a:noFill/>
        </p:spPr>
        <p:txBody>
          <a:bodyPr wrap="square">
            <a:spAutoFit/>
          </a:bodyPr>
          <a:lstStyle/>
          <a:p>
            <a:r>
              <a:rPr lang="en-US" sz="1400" b="1">
                <a:solidFill>
                  <a:srgbClr val="384967"/>
                </a:solidFill>
              </a:rPr>
              <a:t>When: </a:t>
            </a:r>
            <a:r>
              <a:rPr lang="en-US" sz="1400">
                <a:solidFill>
                  <a:srgbClr val="384967"/>
                </a:solidFill>
              </a:rPr>
              <a:t>4 x ITLCA assessments per phase</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26" name="TextBox 25">
            <a:extLst>
              <a:ext uri="{FF2B5EF4-FFF2-40B4-BE49-F238E27FC236}">
                <a16:creationId xmlns:a16="http://schemas.microsoft.com/office/drawing/2014/main" id="{84B01E50-A59F-C9F6-FBA4-AC956492C557}"/>
              </a:ext>
            </a:extLst>
          </p:cNvPr>
          <p:cNvSpPr txBox="1"/>
          <p:nvPr/>
        </p:nvSpPr>
        <p:spPr>
          <a:xfrm>
            <a:off x="2797248" y="1335216"/>
            <a:ext cx="3345028" cy="369332"/>
          </a:xfrm>
          <a:prstGeom prst="rect">
            <a:avLst/>
          </a:prstGeom>
          <a:noFill/>
        </p:spPr>
        <p:txBody>
          <a:bodyPr wrap="square">
            <a:spAutoFit/>
          </a:bodyPr>
          <a:lstStyle/>
          <a:p>
            <a:pPr algn="ctr"/>
            <a:r>
              <a:rPr lang="en-US" b="1">
                <a:solidFill>
                  <a:srgbClr val="384967"/>
                </a:solidFill>
              </a:rPr>
              <a:t>2 x case reports</a:t>
            </a:r>
            <a:endParaRPr lang="en-US"/>
          </a:p>
        </p:txBody>
      </p:sp>
      <p:sp>
        <p:nvSpPr>
          <p:cNvPr id="5" name="Freeform 3">
            <a:extLst>
              <a:ext uri="{FF2B5EF4-FFF2-40B4-BE49-F238E27FC236}">
                <a16:creationId xmlns:a16="http://schemas.microsoft.com/office/drawing/2014/main" id="{BEE5170B-FEAD-D7EC-1775-E5B81E5338C5}"/>
              </a:ext>
            </a:extLst>
          </p:cNvPr>
          <p:cNvSpPr/>
          <p:nvPr/>
        </p:nvSpPr>
        <p:spPr>
          <a:xfrm>
            <a:off x="6390169" y="3586752"/>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10" name="Freeform 2">
            <a:extLst>
              <a:ext uri="{FF2B5EF4-FFF2-40B4-BE49-F238E27FC236}">
                <a16:creationId xmlns:a16="http://schemas.microsoft.com/office/drawing/2014/main" id="{4016C24C-4EBC-EB29-0503-E804AABB1706}"/>
              </a:ext>
            </a:extLst>
          </p:cNvPr>
          <p:cNvSpPr/>
          <p:nvPr/>
        </p:nvSpPr>
        <p:spPr>
          <a:xfrm>
            <a:off x="7863708" y="3289850"/>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9">
              <a:extLst>
                <a:ext uri="{96DAC541-7B7A-43D3-8B79-37D633B846F1}">
                  <asvg:svgBlip xmlns:asvg="http://schemas.microsoft.com/office/drawing/2016/SVG/main" r:embed="rId10"/>
                </a:ext>
              </a:extLst>
            </a:blip>
            <a:stretch>
              <a:fillRect r="-1471" b="-19520"/>
            </a:stretch>
          </a:blipFill>
        </p:spPr>
        <p:txBody>
          <a:bodyPr/>
          <a:lstStyle/>
          <a:p>
            <a:endParaRPr lang="en-AU"/>
          </a:p>
        </p:txBody>
      </p:sp>
    </p:spTree>
    <p:custDataLst>
      <p:tags r:id="rId1"/>
    </p:custDataLst>
    <p:extLst>
      <p:ext uri="{BB962C8B-B14F-4D97-AF65-F5344CB8AC3E}">
        <p14:creationId xmlns:p14="http://schemas.microsoft.com/office/powerpoint/2010/main" val="3383460205"/>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A diagram of a training program&#10;&#10;AI-generated content may be incorrect.">
            <a:extLst>
              <a:ext uri="{FF2B5EF4-FFF2-40B4-BE49-F238E27FC236}">
                <a16:creationId xmlns:a16="http://schemas.microsoft.com/office/drawing/2014/main" id="{E503414A-A038-B696-7098-282EE3A65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7882" y="1950418"/>
            <a:ext cx="6716233" cy="17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6370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854563801"/>
              </p:ext>
            </p:extLst>
          </p:nvPr>
        </p:nvGraphicFramePr>
        <p:xfrm>
          <a:off x="299070" y="895346"/>
          <a:ext cx="11201177" cy="5391353"/>
        </p:xfrm>
        <a:graphic>
          <a:graphicData uri="http://schemas.openxmlformats.org/drawingml/2006/table">
            <a:tbl>
              <a:tblPr firstRow="1" firstCol="1" bandRow="1"/>
              <a:tblGrid>
                <a:gridCol w="5528738">
                  <a:extLst>
                    <a:ext uri="{9D8B030D-6E8A-4147-A177-3AD203B41FA5}">
                      <a16:colId xmlns:a16="http://schemas.microsoft.com/office/drawing/2014/main" val="503044453"/>
                    </a:ext>
                  </a:extLst>
                </a:gridCol>
                <a:gridCol w="1151034">
                  <a:extLst>
                    <a:ext uri="{9D8B030D-6E8A-4147-A177-3AD203B41FA5}">
                      <a16:colId xmlns:a16="http://schemas.microsoft.com/office/drawing/2014/main" val="1205954229"/>
                    </a:ext>
                  </a:extLst>
                </a:gridCol>
                <a:gridCol w="1151034">
                  <a:extLst>
                    <a:ext uri="{9D8B030D-6E8A-4147-A177-3AD203B41FA5}">
                      <a16:colId xmlns:a16="http://schemas.microsoft.com/office/drawing/2014/main" val="1825213356"/>
                    </a:ext>
                  </a:extLst>
                </a:gridCol>
                <a:gridCol w="1144753">
                  <a:extLst>
                    <a:ext uri="{9D8B030D-6E8A-4147-A177-3AD203B41FA5}">
                      <a16:colId xmlns:a16="http://schemas.microsoft.com/office/drawing/2014/main" val="935343356"/>
                    </a:ext>
                  </a:extLst>
                </a:gridCol>
                <a:gridCol w="1100707">
                  <a:extLst>
                    <a:ext uri="{9D8B030D-6E8A-4147-A177-3AD203B41FA5}">
                      <a16:colId xmlns:a16="http://schemas.microsoft.com/office/drawing/2014/main" val="397025310"/>
                    </a:ext>
                  </a:extLst>
                </a:gridCol>
                <a:gridCol w="1124911">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mn-lt"/>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4</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4</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E9B32B"/>
                    </a:solidFill>
                  </a:tcPr>
                </a:tc>
                <a:tc>
                  <a:txBody>
                    <a:bodyPr/>
                    <a:lstStyle/>
                    <a:p>
                      <a:pPr marL="0" algn="ctr" defTabSz="914400" rtl="0" eaLnBrk="1" latinLnBrk="0" hangingPunct="1">
                        <a:lnSpc>
                          <a:spcPct val="115000"/>
                        </a:lnSpc>
                        <a:spcBef>
                          <a:spcPts val="200"/>
                        </a:spcBef>
                        <a:spcAft>
                          <a:spcPts val="200"/>
                        </a:spcAft>
                      </a:pPr>
                      <a:r>
                        <a:rPr lang="en-AU" sz="1100" b="1" kern="1200">
                          <a:solidFill>
                            <a:srgbClr val="404040"/>
                          </a:solidFill>
                          <a:effectLst/>
                          <a:latin typeface="+mn-lt"/>
                          <a:ea typeface="Calibri"/>
                          <a:cs typeface="Arial"/>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lnSpc>
                          <a:spcPct val="115000"/>
                        </a:lnSpc>
                        <a:spcBef>
                          <a:spcPts val="200"/>
                        </a:spcBef>
                        <a:spcAft>
                          <a:spcPts val="200"/>
                        </a:spcAft>
                      </a:pPr>
                      <a:r>
                        <a:rPr lang="en-AU" sz="1100" b="1" kern="1200">
                          <a:solidFill>
                            <a:srgbClr val="404040"/>
                          </a:solidFill>
                          <a:effectLst/>
                          <a:latin typeface="+mn-lt"/>
                          <a:ea typeface="Calibri"/>
                          <a:cs typeface="Arial"/>
                        </a:rPr>
                        <a:t>Level 3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A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Arial"/>
                        </a:rPr>
                        <a:t>03. Supervision and teaching</a:t>
                      </a:r>
                      <a:endParaRPr lang="en-AU" sz="1100">
                        <a:solidFill>
                          <a:srgbClr val="404040"/>
                        </a:solidFill>
                        <a:effectLst/>
                        <a:highlight>
                          <a:srgbClr val="F2F2F2"/>
                        </a:highligh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D6A8"/>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A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04.</a:t>
                      </a:r>
                      <a:r>
                        <a:rPr lang="en-AU" sz="1100">
                          <a:solidFill>
                            <a:srgbClr val="404040"/>
                          </a:solidFill>
                          <a:effectLst/>
                          <a:highlight>
                            <a:srgbClr val="F2F2F2"/>
                          </a:highlight>
                          <a:latin typeface="+mn-lt"/>
                          <a:ea typeface="Calibri"/>
                          <a:cs typeface="Times New Roman"/>
                        </a:rPr>
                        <a:t> </a:t>
                      </a:r>
                      <a:r>
                        <a:rPr lang="en-AU" sz="1100" b="1">
                          <a:solidFill>
                            <a:srgbClr val="404040"/>
                          </a:solidFill>
                          <a:effectLst/>
                          <a:highlight>
                            <a:srgbClr val="F2F2F2"/>
                          </a:highlight>
                          <a:latin typeface="+mn-lt"/>
                          <a:ea typeface="Calibri"/>
                          <a:cs typeface="Times New Roman"/>
                        </a:rPr>
                        <a:t>Quality improvement</a:t>
                      </a:r>
                      <a:endParaRPr lang="en-AU" sz="110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A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05.</a:t>
                      </a:r>
                      <a:r>
                        <a:rPr lang="en-AU" sz="1100">
                          <a:solidFill>
                            <a:srgbClr val="404040"/>
                          </a:solidFill>
                          <a:effectLst/>
                          <a:highlight>
                            <a:srgbClr val="F2F2F2"/>
                          </a:highlight>
                          <a:latin typeface="+mn-lt"/>
                          <a:ea typeface="Calibri"/>
                          <a:cs typeface="Times New Roman"/>
                        </a:rPr>
                        <a:t> </a:t>
                      </a:r>
                      <a:r>
                        <a:rPr lang="en-AU" sz="1100" b="1">
                          <a:solidFill>
                            <a:srgbClr val="404040"/>
                          </a:solidFill>
                          <a:effectLst/>
                          <a:highlight>
                            <a:srgbClr val="F2F2F2"/>
                          </a:highlight>
                          <a:latin typeface="+mn-lt"/>
                          <a:ea typeface="Calibri"/>
                          <a:cs typeface="Times New Roman"/>
                        </a:rPr>
                        <a:t>Clinical assessment and management</a:t>
                      </a:r>
                      <a:endParaRPr lang="en-AU" sz="110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D6A8"/>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06.</a:t>
                      </a:r>
                      <a:r>
                        <a:rPr lang="en-AU" sz="1100">
                          <a:solidFill>
                            <a:srgbClr val="404040"/>
                          </a:solidFill>
                          <a:effectLst/>
                          <a:highlight>
                            <a:srgbClr val="F2F2F2"/>
                          </a:highlight>
                          <a:latin typeface="+mn-lt"/>
                          <a:ea typeface="Calibri"/>
                          <a:cs typeface="Times New Roman"/>
                        </a:rPr>
                        <a:t> </a:t>
                      </a:r>
                      <a:r>
                        <a:rPr lang="en-US" sz="1100" b="1">
                          <a:highlight>
                            <a:srgbClr val="F2F2F2"/>
                          </a:highlight>
                          <a:latin typeface="+mn-lt"/>
                        </a:rPr>
                        <a:t>Handover of care</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 </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D6A8"/>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07</a:t>
                      </a:r>
                      <a:r>
                        <a:rPr lang="en-AU" sz="1100">
                          <a:solidFill>
                            <a:srgbClr val="404040"/>
                          </a:solidFill>
                          <a:effectLst/>
                          <a:highlight>
                            <a:srgbClr val="F2F2F2"/>
                          </a:highlight>
                          <a:latin typeface="+mn-lt"/>
                          <a:ea typeface="Calibri"/>
                          <a:cs typeface="Times New Roman"/>
                        </a:rPr>
                        <a:t>. </a:t>
                      </a:r>
                      <a:r>
                        <a:rPr lang="en-US" sz="1100" b="1">
                          <a:highlight>
                            <a:srgbClr val="F2F2F2"/>
                          </a:highlight>
                          <a:latin typeface="+mn-lt"/>
                        </a:rPr>
                        <a:t>Longitudinal care</a:t>
                      </a:r>
                      <a:endParaRPr lang="en-AU" sz="110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4</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191182">
                <a:tc>
                  <a:txBody>
                    <a:bodyPr/>
                    <a:lstStyle/>
                    <a:p>
                      <a:pPr lvl="0">
                        <a:lnSpc>
                          <a:spcPct val="114999"/>
                        </a:lnSpc>
                        <a:spcBef>
                          <a:spcPts val="200"/>
                        </a:spcBef>
                        <a:spcAft>
                          <a:spcPts val="200"/>
                        </a:spcAft>
                        <a:buNone/>
                      </a:pPr>
                      <a:r>
                        <a:rPr lang="en-AU" sz="1100" b="1" i="0" u="none" strike="noStrike" noProof="0">
                          <a:solidFill>
                            <a:srgbClr val="404040"/>
                          </a:solidFill>
                          <a:effectLst/>
                          <a:highlight>
                            <a:srgbClr val="F2F2F2"/>
                          </a:highlight>
                          <a:latin typeface="+mn-lt"/>
                        </a:rPr>
                        <a:t>08.</a:t>
                      </a:r>
                      <a:r>
                        <a:rPr lang="en-AU" sz="1100" b="0" i="0" u="none" strike="noStrike" noProof="0">
                          <a:solidFill>
                            <a:srgbClr val="404040"/>
                          </a:solidFill>
                          <a:effectLst/>
                          <a:highlight>
                            <a:srgbClr val="F2F2F2"/>
                          </a:highlight>
                          <a:latin typeface="+mn-lt"/>
                        </a:rPr>
                        <a:t> </a:t>
                      </a:r>
                      <a:r>
                        <a:rPr lang="en-US" sz="1100" b="1">
                          <a:highlight>
                            <a:srgbClr val="F2F2F2"/>
                          </a:highlight>
                          <a:latin typeface="+mn-lt"/>
                        </a:rPr>
                        <a:t>Communication with patients</a:t>
                      </a:r>
                      <a:endParaRPr lang="en-AU" sz="1100" b="1" i="0" u="none" strike="noStrike" noProof="0">
                        <a:solidFill>
                          <a:srgbClr val="404040"/>
                        </a:solidFill>
                        <a:effectLst/>
                        <a:highlight>
                          <a:srgbClr val="F2F2F2"/>
                        </a:highlight>
                        <a:latin typeface="+mn-lt"/>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D6A8"/>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3</a:t>
                      </a:r>
                      <a:endParaRPr lang="en-AU" sz="1100" b="1">
                        <a:solidFill>
                          <a:srgbClr val="404040"/>
                        </a:solidFill>
                        <a:effectLst/>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09.</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US" sz="1100" b="1">
                          <a:highlight>
                            <a:srgbClr val="F2F2F2"/>
                          </a:highlight>
                          <a:latin typeface="+mn-lt"/>
                        </a:rPr>
                        <a:t>Procedures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10. </a:t>
                      </a:r>
                      <a:r>
                        <a:rPr lang="en-AU" sz="1100" b="1">
                          <a:highlight>
                            <a:srgbClr val="F2F2F2"/>
                          </a:highlight>
                          <a:latin typeface="+mn-lt"/>
                        </a:rPr>
                        <a:t>Clinic management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4</a:t>
                      </a:r>
                      <a:endParaRPr lang="en-AU" sz="1100">
                        <a:solidFill>
                          <a:srgbClr val="404040"/>
                        </a:solidFill>
                        <a:effectLst/>
                        <a:latin typeface="+mn-lt"/>
                        <a:ea typeface="Calibri"/>
                        <a:cs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a:highlight>
                            <a:srgbClr val="F2F2F2"/>
                          </a:highlight>
                          <a:latin typeface="+mn-lt"/>
                        </a:rPr>
                        <a:t>11.</a:t>
                      </a:r>
                      <a:r>
                        <a:rPr lang="en-AU" sz="1100">
                          <a:highlight>
                            <a:srgbClr val="F2F2F2"/>
                          </a:highlight>
                          <a:latin typeface="+mn-lt"/>
                        </a:rPr>
                        <a:t> </a:t>
                      </a:r>
                      <a:r>
                        <a:rPr lang="en-AU" sz="1100" b="1">
                          <a:highlight>
                            <a:srgbClr val="F2F2F2"/>
                          </a:highlight>
                          <a:latin typeface="+mn-lt"/>
                        </a:rPr>
                        <a:t>Traumatic brain injury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12. </a:t>
                      </a:r>
                      <a:r>
                        <a:rPr lang="en-AU" sz="1100" b="1">
                          <a:highlight>
                            <a:srgbClr val="F2F2F2"/>
                          </a:highlight>
                          <a:latin typeface="+mn-lt"/>
                        </a:rPr>
                        <a:t>Stroke management</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D6A8"/>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13. </a:t>
                      </a:r>
                      <a:r>
                        <a:rPr lang="en-AU" sz="1100" b="1">
                          <a:highlight>
                            <a:srgbClr val="F2F2F2"/>
                          </a:highlight>
                          <a:latin typeface="+mn-lt"/>
                        </a:rPr>
                        <a:t>Neurological conditions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a:cs typeface="Times New Roman"/>
                        </a:rPr>
                        <a:t>14. </a:t>
                      </a:r>
                      <a:r>
                        <a:rPr lang="en-AU" sz="1100" b="1">
                          <a:highlight>
                            <a:srgbClr val="F2F2F2"/>
                          </a:highlight>
                          <a:latin typeface="+mn-lt"/>
                        </a:rPr>
                        <a:t>Spinal cord dysfunction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a:cs typeface="Times New Roman"/>
                        </a:rPr>
                        <a:t>15. </a:t>
                      </a:r>
                      <a:r>
                        <a:rPr lang="en-US" sz="1100" b="1">
                          <a:highlight>
                            <a:srgbClr val="F2F2F2"/>
                          </a:highlight>
                          <a:latin typeface="+mn-lt"/>
                        </a:rPr>
                        <a:t>Amputation of limb and prosthetics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16. </a:t>
                      </a:r>
                      <a:r>
                        <a:rPr lang="en-AU" sz="1100" b="1">
                          <a:highlight>
                            <a:srgbClr val="F2F2F2"/>
                          </a:highlight>
                          <a:latin typeface="+mn-lt"/>
                        </a:rPr>
                        <a:t>Musculoskeletal conditions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D6A8"/>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17. </a:t>
                      </a:r>
                      <a:r>
                        <a:rPr lang="en-AU" sz="1100" b="1">
                          <a:highlight>
                            <a:srgbClr val="F2F2F2"/>
                          </a:highlight>
                          <a:latin typeface="+mn-lt"/>
                        </a:rPr>
                        <a:t>Cardiac and respiratory conditions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D6A8"/>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4</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18. </a:t>
                      </a:r>
                      <a:r>
                        <a:rPr lang="en-US" sz="1100" b="1">
                          <a:highlight>
                            <a:srgbClr val="F2F2F2"/>
                          </a:highlight>
                          <a:latin typeface="+mn-lt"/>
                        </a:rPr>
                        <a:t>Adults with disabilities arising in childhood</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19. </a:t>
                      </a:r>
                      <a:r>
                        <a:rPr lang="en-AU" sz="1100" b="1">
                          <a:highlight>
                            <a:srgbClr val="F2F2F2"/>
                          </a:highlight>
                          <a:latin typeface="+mn-lt"/>
                        </a:rPr>
                        <a:t>Rehabilitation of older people</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DD6A8"/>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4</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20. </a:t>
                      </a:r>
                      <a:r>
                        <a:rPr lang="en-US" sz="1100" b="1">
                          <a:highlight>
                            <a:srgbClr val="F2F2F2"/>
                          </a:highlight>
                          <a:latin typeface="+mn-lt"/>
                        </a:rPr>
                        <a:t>Rehabilitation of other specific conditions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21. </a:t>
                      </a:r>
                      <a:r>
                        <a:rPr lang="en-AU" sz="1100" b="1">
                          <a:highlight>
                            <a:srgbClr val="F2F2F2"/>
                          </a:highlight>
                          <a:latin typeface="+mn-lt"/>
                        </a:rPr>
                        <a:t>Pain</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r h="215840">
                <a:tc>
                  <a:txBody>
                    <a:bodyPr/>
                    <a:lstStyle/>
                    <a:p>
                      <a:pPr>
                        <a:lnSpc>
                          <a:spcPct val="115000"/>
                        </a:lnSpc>
                        <a:spcBef>
                          <a:spcPts val="800"/>
                        </a:spcBef>
                        <a:spcAft>
                          <a:spcPts val="800"/>
                        </a:spcAft>
                      </a:pPr>
                      <a:r>
                        <a:rPr lang="en-AU" sz="1100" b="1">
                          <a:highlight>
                            <a:srgbClr val="F2F2F2"/>
                          </a:highlight>
                          <a:latin typeface="+mn-lt"/>
                        </a:rPr>
                        <a:t>22. Orthotics and footwear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10856454"/>
                  </a:ext>
                </a:extLst>
              </a:tr>
              <a:tr h="215840">
                <a:tc>
                  <a:txBody>
                    <a:bodyPr/>
                    <a:lstStyle/>
                    <a:p>
                      <a:pPr>
                        <a:lnSpc>
                          <a:spcPct val="115000"/>
                        </a:lnSpc>
                        <a:spcBef>
                          <a:spcPts val="800"/>
                        </a:spcBef>
                        <a:spcAft>
                          <a:spcPts val="800"/>
                        </a:spcAft>
                      </a:pPr>
                      <a:r>
                        <a:rPr lang="en-AU" sz="1100" b="1">
                          <a:highlight>
                            <a:srgbClr val="F2F2F2"/>
                          </a:highlight>
                          <a:latin typeface="+mn-lt"/>
                        </a:rPr>
                        <a:t>23. Spasticity and its management</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5308232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meet the Rehabilitation Medicine teaching requirements for the upcoming rotation. A list of eligible supervisors can be found on </a:t>
            </a:r>
            <a:r>
              <a:rPr lang="en-US">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14090" y="964985"/>
            <a:ext cx="5572028" cy="5595784"/>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55857" y="1126842"/>
            <a:ext cx="5288494" cy="5232202"/>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supervisors and be observed doing work tasks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Have feedback provided to you on your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Be assessed throughout the rotation and at the end via a report</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Develop your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58257" y="964984"/>
            <a:ext cx="5572028" cy="5595783"/>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82304" y="1181076"/>
            <a:ext cx="5323934" cy="5109091"/>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The online platform</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 observation capture</a:t>
            </a:r>
          </a:p>
          <a:p>
            <a:pPr marL="742950" lvl="1" indent="-285750">
              <a:buFont typeface="Arial" panose="020B0604020202020204" pitchFamily="34" charset="0"/>
              <a:buChar char="•"/>
            </a:pPr>
            <a:r>
              <a:rPr lang="en-US" sz="1600">
                <a:ea typeface="Calibri"/>
                <a:cs typeface="Calibri"/>
              </a:rPr>
              <a:t>PQR ~ learning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52120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5715449" y="1925202"/>
            <a:ext cx="6114377" cy="369332"/>
          </a:xfrm>
          <a:prstGeom prst="rect">
            <a:avLst/>
          </a:prstGeom>
          <a:noFill/>
        </p:spPr>
        <p:txBody>
          <a:bodyPr wrap="square" rtlCol="0">
            <a:spAutoFit/>
          </a:bodyPr>
          <a:lstStyle/>
          <a:p>
            <a:r>
              <a:rPr lang="en-US" b="1">
                <a:solidFill>
                  <a:srgbClr val="384967"/>
                </a:solidFill>
              </a:rPr>
              <a:t>Learning, teaching and assessment</a:t>
            </a:r>
            <a:r>
              <a:rPr lang="en-AU" b="1">
                <a:solidFill>
                  <a:srgbClr val="384967"/>
                </a:solidFill>
              </a:rPr>
              <a:t> (LTA) structure</a:t>
            </a:r>
            <a:endParaRPr lang="en-US" b="1">
              <a:solidFill>
                <a:srgbClr val="384967"/>
              </a:solidFill>
            </a:endParaRPr>
          </a:p>
        </p:txBody>
      </p:sp>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pic>
        <p:nvPicPr>
          <p:cNvPr id="1026" name="Picture 2">
            <a:extLst>
              <a:ext uri="{FF2B5EF4-FFF2-40B4-BE49-F238E27FC236}">
                <a16:creationId xmlns:a16="http://schemas.microsoft.com/office/drawing/2014/main" id="{EAC9F347-F93D-D7E0-3B1A-872F32222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6876" y="2637854"/>
            <a:ext cx="6716233" cy="17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28" name="Picture 27">
            <a:extLst>
              <a:ext uri="{FF2B5EF4-FFF2-40B4-BE49-F238E27FC236}">
                <a16:creationId xmlns:a16="http://schemas.microsoft.com/office/drawing/2014/main" id="{4AEC4086-3E84-AE05-CA43-D7861D4E78DC}"/>
              </a:ext>
            </a:extLst>
          </p:cNvPr>
          <p:cNvPicPr>
            <a:picLocks noChangeAspect="1"/>
          </p:cNvPicPr>
          <p:nvPr/>
        </p:nvPicPr>
        <p:blipFill>
          <a:blip r:embed="rId5"/>
          <a:stretch>
            <a:fillRect/>
          </a:stretch>
        </p:blipFill>
        <p:spPr>
          <a:xfrm>
            <a:off x="1266087" y="1607350"/>
            <a:ext cx="4147498" cy="1437599"/>
          </a:xfrm>
          <a:prstGeom prst="rect">
            <a:avLst/>
          </a:prstGeom>
          <a:ln>
            <a:solidFill>
              <a:srgbClr val="B3BFD5"/>
            </a:solidFill>
          </a:ln>
        </p:spPr>
      </p:pic>
      <p:pic>
        <p:nvPicPr>
          <p:cNvPr id="30" name="Picture 29">
            <a:extLst>
              <a:ext uri="{FF2B5EF4-FFF2-40B4-BE49-F238E27FC236}">
                <a16:creationId xmlns:a16="http://schemas.microsoft.com/office/drawing/2014/main" id="{6CDAFD46-AC30-4F18-AF63-7D988B39249E}"/>
              </a:ext>
            </a:extLst>
          </p:cNvPr>
          <p:cNvPicPr>
            <a:picLocks noChangeAspect="1"/>
          </p:cNvPicPr>
          <p:nvPr/>
        </p:nvPicPr>
        <p:blipFill>
          <a:blip r:embed="rId6"/>
          <a:stretch>
            <a:fillRect/>
          </a:stretch>
        </p:blipFill>
        <p:spPr>
          <a:xfrm>
            <a:off x="6796818" y="1661656"/>
            <a:ext cx="4038431" cy="1091891"/>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6" name="Picture 15" descr="A list of medical procedures&#10;&#10;Description automatically generated">
            <a:extLst>
              <a:ext uri="{FF2B5EF4-FFF2-40B4-BE49-F238E27FC236}">
                <a16:creationId xmlns:a16="http://schemas.microsoft.com/office/drawing/2014/main" id="{1EDED701-9AD9-3F24-D2AA-C3FC3792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471" y="836647"/>
            <a:ext cx="4730191" cy="5857191"/>
          </a:xfrm>
          <a:prstGeom prst="rect">
            <a:avLst/>
          </a:prstGeom>
        </p:spPr>
      </p:pic>
      <p:sp>
        <p:nvSpPr>
          <p:cNvPr id="17" name="TextBox 16">
            <a:extLst>
              <a:ext uri="{FF2B5EF4-FFF2-40B4-BE49-F238E27FC236}">
                <a16:creationId xmlns:a16="http://schemas.microsoft.com/office/drawing/2014/main" id="{2E00C7FA-0814-4A9B-311B-81551FAD9E89}"/>
              </a:ext>
            </a:extLst>
          </p:cNvPr>
          <p:cNvSpPr txBox="1"/>
          <p:nvPr/>
        </p:nvSpPr>
        <p:spPr>
          <a:xfrm>
            <a:off x="1045029" y="2217244"/>
            <a:ext cx="4619996" cy="1754326"/>
          </a:xfrm>
          <a:prstGeom prst="rect">
            <a:avLst/>
          </a:prstGeom>
          <a:noFill/>
        </p:spPr>
        <p:txBody>
          <a:bodyPr wrap="square" lIns="91440" tIns="45720" rIns="91440" bIns="45720" rtlCol="0" anchor="t">
            <a:spAutoFit/>
          </a:bodyPr>
          <a:lstStyle/>
          <a:p>
            <a:pPr algn="ctr"/>
            <a:r>
              <a:rPr lang="en-US" u="sng">
                <a:solidFill>
                  <a:srgbClr val="384967"/>
                </a:solidFill>
              </a:rPr>
              <a:t>Rehabilitation medicine</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778825" y="1847521"/>
            <a:ext cx="6519517" cy="1600438"/>
          </a:xfrm>
          <a:prstGeom prst="rect">
            <a:avLst/>
          </a:prstGeom>
          <a:noFill/>
        </p:spPr>
        <p:txBody>
          <a:bodyPr wrap="square" rtlCol="0">
            <a:spAutoFit/>
          </a:bodyPr>
          <a:lstStyle/>
          <a:p>
            <a:pPr algn="ctr"/>
            <a:r>
              <a:rPr lang="en-US" sz="1400" i="1"/>
              <a:t>Dr. Alex, an Advanced Trainee in Rehabilitation Medicine, is completing a rotation in a specialised rehabilitation unit. Dr. Alex is tasked with managing a 58-year-old patient who has sustained a moderate ischemic stroke. The patient presents with hemiplegia, spasticity, and impaired speech. Dr. Alex is responsible for developing and implementing a comprehensive rehabilitation plan, coordinating a multidisciplinary team, and engaging the patient and their family in the recovery process.</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4"/>
            <a:ext cx="3925759" cy="1949763"/>
            <a:chOff x="74409" y="2852688"/>
            <a:chExt cx="3627782" cy="169413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72204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behaviours</a:t>
              </a: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Communication</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182597" y="4396104"/>
            <a:ext cx="6694214" cy="2151878"/>
            <a:chOff x="5609300" y="2956456"/>
            <a:chExt cx="6186102" cy="186975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882503"/>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5"/>
                  </a:solidFill>
                </a:rPr>
                <a:t>02. Team Leadership</a:t>
              </a:r>
            </a:p>
            <a:p>
              <a:pPr marL="214313" indent="-214313">
                <a:buFont typeface="Arial" panose="020B0604020202020204" pitchFamily="34" charset="0"/>
                <a:buChar char="•"/>
              </a:pPr>
              <a:r>
                <a:rPr lang="en-US" sz="1200">
                  <a:solidFill>
                    <a:srgbClr val="384965"/>
                  </a:solidFill>
                </a:rPr>
                <a:t>05. Clinical assessment and management of function</a:t>
              </a:r>
            </a:p>
            <a:p>
              <a:pPr marL="214313" indent="-214313">
                <a:buFont typeface="Arial" panose="020B0604020202020204" pitchFamily="34" charset="0"/>
                <a:buChar char="•"/>
              </a:pPr>
              <a:r>
                <a:rPr lang="en-US" sz="1200">
                  <a:solidFill>
                    <a:srgbClr val="384965"/>
                  </a:solidFill>
                </a:rPr>
                <a:t>0</a:t>
              </a:r>
              <a:r>
                <a:rPr lang="en-AU" sz="1200">
                  <a:solidFill>
                    <a:srgbClr val="384965"/>
                  </a:solidFill>
                </a:rPr>
                <a:t>6. Handover of care</a:t>
              </a:r>
            </a:p>
            <a:p>
              <a:pPr marL="214313" indent="-214313">
                <a:buFont typeface="Arial" panose="020B0604020202020204" pitchFamily="34" charset="0"/>
                <a:buChar char="•"/>
              </a:pPr>
              <a:r>
                <a:rPr lang="en-AU" sz="1200">
                  <a:solidFill>
                    <a:srgbClr val="384965"/>
                  </a:solidFill>
                </a:rPr>
                <a:t>07. Longitudinal care</a:t>
              </a:r>
            </a:p>
            <a:p>
              <a:pPr marL="214313" indent="-214313">
                <a:buFont typeface="Arial" panose="020B0604020202020204" pitchFamily="34" charset="0"/>
                <a:buChar char="•"/>
              </a:pPr>
              <a:r>
                <a:rPr lang="en-AU" sz="1200">
                  <a:solidFill>
                    <a:srgbClr val="384965"/>
                  </a:solidFill>
                </a:rPr>
                <a:t>08. Communication with patients</a:t>
              </a:r>
              <a:endParaRPr lang="en-US" sz="1200">
                <a:solidFill>
                  <a:srgbClr val="384965"/>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708275" y="3081747"/>
            <a:ext cx="4337071" cy="2446826"/>
            <a:chOff x="3473206" y="5043077"/>
            <a:chExt cx="4007875" cy="2126042"/>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3473206" y="6146213"/>
              <a:ext cx="4007875" cy="1022906"/>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AU" sz="1200">
                  <a:solidFill>
                    <a:srgbClr val="384965"/>
                  </a:solidFill>
                </a:rPr>
                <a:t>11. Traumatic brain injury</a:t>
              </a:r>
            </a:p>
            <a:p>
              <a:pPr marL="214313" indent="-214313">
                <a:buFont typeface="Arial" panose="020B0604020202020204" pitchFamily="34" charset="0"/>
                <a:buChar char="•"/>
              </a:pPr>
              <a:r>
                <a:rPr lang="en-AU" sz="1200">
                  <a:solidFill>
                    <a:srgbClr val="384965"/>
                  </a:solidFill>
                </a:rPr>
                <a:t>12. Stroke management</a:t>
              </a:r>
            </a:p>
            <a:p>
              <a:pPr marL="214313" indent="-214313">
                <a:buFont typeface="Arial" panose="020B0604020202020204" pitchFamily="34" charset="0"/>
                <a:buChar char="•"/>
              </a:pPr>
              <a:r>
                <a:rPr lang="en-AU" sz="1200">
                  <a:solidFill>
                    <a:srgbClr val="384965"/>
                  </a:solidFill>
                </a:rPr>
                <a:t>14. Spinal cord dysfunction</a:t>
              </a:r>
            </a:p>
            <a:p>
              <a:pPr marL="214313" indent="-214313">
                <a:buFont typeface="Arial" panose="020B0604020202020204" pitchFamily="34" charset="0"/>
                <a:buChar char="•"/>
              </a:pPr>
              <a:r>
                <a:rPr lang="en-US" sz="1200">
                  <a:solidFill>
                    <a:srgbClr val="384965"/>
                  </a:solidFill>
                </a:rPr>
                <a:t>19. Rehabilitation of older people</a:t>
              </a:r>
              <a:endParaRPr lang="en-AU" sz="1200">
                <a:solidFill>
                  <a:srgbClr val="384965"/>
                </a:solidFill>
              </a:endParaRPr>
            </a:p>
            <a:p>
              <a:pPr marL="214313" indent="-214313">
                <a:buFont typeface="Arial" panose="020B0604020202020204" pitchFamily="34" charset="0"/>
                <a:buChar char="•"/>
              </a:pPr>
              <a:r>
                <a:rPr lang="en-AU" sz="1200">
                  <a:solidFill>
                    <a:srgbClr val="384965"/>
                  </a:solidFill>
                </a:rPr>
                <a:t>21. Pain</a:t>
              </a:r>
            </a:p>
            <a:p>
              <a:pPr marL="214313" indent="-214313">
                <a:buFont typeface="Arial" panose="020B0604020202020204" pitchFamily="34" charset="0"/>
                <a:buChar char="•"/>
              </a:pPr>
              <a:r>
                <a:rPr lang="en-US" sz="1200">
                  <a:solidFill>
                    <a:srgbClr val="384965"/>
                  </a:solidFill>
                </a:rPr>
                <a:t>23. Spasticity and its management</a:t>
              </a:r>
              <a:endParaRPr lang="en-US" sz="1200" b="1">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2" y="3663314"/>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118318"/>
            <a:ext cx="10190612" cy="238055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4" y="1135476"/>
            <a:ext cx="5198407" cy="2308324"/>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 entry application</a:t>
            </a:r>
          </a:p>
          <a:p>
            <a:pPr marL="285750" indent="-285750">
              <a:buFont typeface="Arial" panose="020B0604020202020204" pitchFamily="34" charset="0"/>
              <a:buChar char="•"/>
            </a:pPr>
            <a:r>
              <a:rPr lang="en-AU"/>
              <a:t>AFRM entry phase examination</a:t>
            </a:r>
            <a:r>
              <a:rPr lang="en-US"/>
              <a:t> </a:t>
            </a:r>
          </a:p>
          <a:p>
            <a:pPr marL="285750" indent="-285750">
              <a:buFont typeface="Arial" panose="020B0604020202020204" pitchFamily="34" charset="0"/>
              <a:buChar char="•"/>
            </a:pPr>
            <a:r>
              <a:rPr lang="en-US"/>
              <a:t>Complete at least 48 months FTE training - professional experience</a:t>
            </a:r>
          </a:p>
          <a:p>
            <a:pPr marL="285750" indent="-285750">
              <a:buFont typeface="Arial" panose="020B0604020202020204" pitchFamily="34" charset="0"/>
              <a:buChar char="•"/>
            </a:pPr>
            <a:r>
              <a:rPr lang="en-US"/>
              <a:t>2 case reports</a:t>
            </a:r>
          </a:p>
          <a:p>
            <a:endParaRPr lang="en-US"/>
          </a:p>
        </p:txBody>
      </p:sp>
      <p:sp>
        <p:nvSpPr>
          <p:cNvPr id="8" name="Rectangle 7">
            <a:extLst>
              <a:ext uri="{FF2B5EF4-FFF2-40B4-BE49-F238E27FC236}">
                <a16:creationId xmlns:a16="http://schemas.microsoft.com/office/drawing/2014/main" id="{E3E95EAC-5DBD-0349-435D-3799132FEF05}"/>
              </a:ext>
            </a:extLst>
          </p:cNvPr>
          <p:cNvSpPr/>
          <p:nvPr/>
        </p:nvSpPr>
        <p:spPr>
          <a:xfrm>
            <a:off x="691753" y="3678814"/>
            <a:ext cx="10190612" cy="23006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003735"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735151"/>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112328" y="4356406"/>
            <a:ext cx="1619775"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8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1"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rotation plans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21951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In-training long case assessments</a:t>
            </a:r>
            <a:endParaRPr lang="en-AU"/>
          </a:p>
        </p:txBody>
      </p:sp>
      <p:sp>
        <p:nvSpPr>
          <p:cNvPr id="3" name="TextBox 2">
            <a:extLst>
              <a:ext uri="{FF2B5EF4-FFF2-40B4-BE49-F238E27FC236}">
                <a16:creationId xmlns:a16="http://schemas.microsoft.com/office/drawing/2014/main" id="{68A83FC9-4D18-332C-14C8-15CA6F3FD223}"/>
              </a:ext>
            </a:extLst>
          </p:cNvPr>
          <p:cNvSpPr txBox="1"/>
          <p:nvPr/>
        </p:nvSpPr>
        <p:spPr>
          <a:xfrm>
            <a:off x="6096000" y="1644102"/>
            <a:ext cx="4333238" cy="1754326"/>
          </a:xfrm>
          <a:prstGeom prst="rect">
            <a:avLst/>
          </a:prstGeom>
          <a:noFill/>
        </p:spPr>
        <p:txBody>
          <a:bodyPr wrap="none" rtlCol="0">
            <a:spAutoFit/>
          </a:bodyPr>
          <a:lstStyle/>
          <a:p>
            <a:pPr marL="285750" indent="-285750">
              <a:buFont typeface="Arial" panose="020B0604020202020204" pitchFamily="34" charset="0"/>
              <a:buChar char="•"/>
            </a:pPr>
            <a:r>
              <a:rPr lang="en-AU"/>
              <a:t>Learning courses</a:t>
            </a:r>
          </a:p>
          <a:p>
            <a:pPr marL="285750" indent="-285750">
              <a:buFont typeface="Arial" panose="020B0604020202020204" pitchFamily="34" charset="0"/>
              <a:buChar char="•"/>
            </a:pPr>
            <a:r>
              <a:rPr lang="en-AU"/>
              <a:t>Experiential logbook (optional)</a:t>
            </a:r>
          </a:p>
          <a:p>
            <a:pPr marL="285750" indent="-285750">
              <a:buFont typeface="Arial" panose="020B0604020202020204" pitchFamily="34" charset="0"/>
              <a:buChar char="•"/>
            </a:pPr>
            <a:r>
              <a:rPr lang="en-AU"/>
              <a:t>AFRM fellowship written examination </a:t>
            </a:r>
          </a:p>
          <a:p>
            <a:pPr marL="285750" indent="-285750">
              <a:buFont typeface="Arial" panose="020B0604020202020204" pitchFamily="34" charset="0"/>
              <a:buChar char="•"/>
            </a:pPr>
            <a:r>
              <a:rPr lang="en-AU"/>
              <a:t>AFRM fellowship clinical examination </a:t>
            </a:r>
          </a:p>
          <a:p>
            <a:pPr marL="285750" indent="-285750">
              <a:buFont typeface="Arial" panose="020B0604020202020204" pitchFamily="34" charset="0"/>
              <a:buChar char="•"/>
            </a:pPr>
            <a:r>
              <a:rPr lang="en-US"/>
              <a:t>Research project</a:t>
            </a:r>
          </a:p>
          <a:p>
            <a:pPr marL="285750" indent="-285750">
              <a:buFont typeface="Arial" panose="020B0604020202020204" pitchFamily="34" charset="0"/>
              <a:buChar char="•"/>
            </a:pPr>
            <a:endParaRPr lang="en-AU"/>
          </a:p>
        </p:txBody>
      </p:sp>
      <p:sp>
        <p:nvSpPr>
          <p:cNvPr id="9" name="Rectangle 8">
            <a:extLst>
              <a:ext uri="{FF2B5EF4-FFF2-40B4-BE49-F238E27FC236}">
                <a16:creationId xmlns:a16="http://schemas.microsoft.com/office/drawing/2014/main" id="{C2581D90-176A-0D93-696C-0E0958B6B319}"/>
              </a:ext>
            </a:extLst>
          </p:cNvPr>
          <p:cNvSpPr/>
          <p:nvPr/>
        </p:nvSpPr>
        <p:spPr>
          <a:xfrm>
            <a:off x="918826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Tree>
    <p:extLst>
      <p:ext uri="{BB962C8B-B14F-4D97-AF65-F5344CB8AC3E}">
        <p14:creationId xmlns:p14="http://schemas.microsoft.com/office/powerpoint/2010/main" val="1007764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0b77cf3b-53b0-4276-95d6-69a9c81ff526"/>
    <ds:schemaRef ds:uri="8a45df18-1b1a-499d-90c6-d04be75f9f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ATCR Theme</vt:lpstr>
      <vt:lpstr>Introduction to the new curriculum  2025 implementation – Advanced Training: Rehabilitation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revision>2</cp:revision>
  <cp:lastPrinted>2019-03-29T01:57:58Z</cp:lastPrinted>
  <dcterms:created xsi:type="dcterms:W3CDTF">2016-05-05T00:00:36Z</dcterms:created>
  <dcterms:modified xsi:type="dcterms:W3CDTF">2025-03-13T23:23:42Z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