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8" r:id="rId9"/>
    <p:sldId id="2147481477" r:id="rId10"/>
    <p:sldId id="2147481452" r:id="rId11"/>
    <p:sldId id="2147481453" r:id="rId12"/>
    <p:sldId id="2147481469" r:id="rId13"/>
    <p:sldId id="2147481499" r:id="rId14"/>
    <p:sldId id="2147481500" r:id="rId15"/>
    <p:sldId id="2147481484" r:id="rId16"/>
    <p:sldId id="2147481501"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8"/>
            <p14:sldId id="2147481477"/>
            <p14:sldId id="2147481452"/>
            <p14:sldId id="2147481453"/>
            <p14:sldId id="2147481469"/>
            <p14:sldId id="2147481499"/>
            <p14:sldId id="2147481500"/>
            <p14:sldId id="2147481484"/>
            <p14:sldId id="2147481501"/>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C0"/>
    <a:srgbClr val="F1CE77"/>
    <a:srgbClr val="E9B32B"/>
    <a:srgbClr val="CB972B"/>
    <a:srgbClr val="384965"/>
    <a:srgbClr val="B3BFD5"/>
    <a:srgbClr val="FBF2DD"/>
    <a:srgbClr val="8699BC"/>
    <a:srgbClr val="6880AC"/>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C95B1-832C-4164-9A69-44D8D497C0F7}" v="2" dt="2025-02-18T00:23:19.507"/>
    <p1510:client id="{963601A0-9CF7-197A-F94B-8835F422BBA0}" v="22" dt="2025-02-18T00:29:23.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13/03/2025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13/03/2025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sz="1200">
                <a:solidFill>
                  <a:schemeClr val="accent2"/>
                </a:solidFill>
              </a:rPr>
              <a:t>Nephrology </a:t>
            </a:r>
            <a:r>
              <a:rPr lang="en-US"/>
              <a:t>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Please note that the number of observation captures and learning captures will be reduced for the first 6-12 months of the new curriculum in 2025. Trainees submit 1 learning capture and 1 observation capture every 3 months for the first 6 months (2 each), then begin the standard expectation of 1 each per month.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rPr>
              <a:t>progress 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things that are staying the same and the things that are changing that trainees and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a:t>All new curricula in Advanced Training programs use the same framework</a:t>
            </a:r>
            <a:r>
              <a:rPr lang="en-AU" b="0"/>
              <a:t>. </a:t>
            </a:r>
            <a:r>
              <a:rPr lang="en-US" b="0"/>
              <a:t>You can see here 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12" Type="http://schemas.openxmlformats.org/officeDocument/2006/relationships/hyperlink" Target="https://elearning.racp.edu.au/mod/resource/view.php?id=43634"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Nephrology</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*8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*8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per rotation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a:t>Requirements over the course of training </a:t>
            </a:r>
          </a:p>
          <a:p>
            <a:endParaRPr lang="en-US" b="1"/>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US"/>
              <a:t>Research project </a:t>
            </a:r>
          </a:p>
        </p:txBody>
      </p:sp>
    </p:spTree>
    <p:extLst>
      <p:ext uri="{BB962C8B-B14F-4D97-AF65-F5344CB8AC3E}">
        <p14:creationId xmlns:p14="http://schemas.microsoft.com/office/powerpoint/2010/main" val="370646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lIns="91440" tIns="45720" rIns="91440" bIns="45720" anchor="t">
            <a:spAutoFit/>
          </a:bodyPr>
          <a:lstStyle/>
          <a:p>
            <a:pPr marL="171450" indent="-171450" rtl="0" fontAlgn="base">
              <a:buFont typeface="Arial" panose="020B0604020202020204" pitchFamily="34" charset="0"/>
              <a:buChar char="•"/>
            </a:pPr>
            <a:r>
              <a:rPr lang="en-US" sz="900" b="0" i="0" kern="1200">
                <a:effectLst/>
                <a:latin typeface="Aptos"/>
              </a:rPr>
              <a:t>Ward rounds ​</a:t>
            </a:r>
          </a:p>
          <a:p>
            <a:pPr marL="171450" indent="-171450" rtl="0" fontAlgn="base">
              <a:buFont typeface="Arial" panose="020B0604020202020204" pitchFamily="34" charset="0"/>
              <a:buChar char="•"/>
            </a:pPr>
            <a:r>
              <a:rPr lang="en-US" sz="900" b="0" i="0" kern="1200">
                <a:effectLst/>
                <a:latin typeface="Aptos"/>
              </a:rPr>
              <a:t>Family meetings ​</a:t>
            </a:r>
          </a:p>
          <a:p>
            <a:pPr marL="171450" indent="-171450" rtl="0" fontAlgn="base">
              <a:buFont typeface="Arial" panose="020B0604020202020204" pitchFamily="34" charset="0"/>
              <a:buChar char="•"/>
            </a:pPr>
            <a:r>
              <a:rPr lang="en-US" sz="900" b="0" i="0" kern="1200">
                <a:effectLst/>
                <a:latin typeface="Aptos"/>
              </a:rPr>
              <a:t>Handovers ​</a:t>
            </a:r>
          </a:p>
          <a:p>
            <a:pPr marL="171450" indent="-171450" rtl="0" fontAlgn="base">
              <a:buFont typeface="Arial" panose="020B0604020202020204" pitchFamily="34" charset="0"/>
              <a:buChar char="•"/>
            </a:pPr>
            <a:r>
              <a:rPr lang="en-US" sz="900" b="0" i="0" kern="1200">
                <a:effectLst/>
                <a:latin typeface="Aptos"/>
              </a:rPr>
              <a:t>Teaching medical students ​</a:t>
            </a:r>
          </a:p>
          <a:p>
            <a:pPr marL="171450" indent="-171450" fontAlgn="base">
              <a:buFont typeface="Arial" panose="020B0604020202020204" pitchFamily="34" charset="0"/>
              <a:buChar char="•"/>
            </a:pPr>
            <a:r>
              <a:rPr lang="en-US" sz="900">
                <a:latin typeface="Aptos"/>
              </a:rPr>
              <a:t>Explaining a new diagnosis </a:t>
            </a:r>
            <a:r>
              <a:rPr lang="en-US" sz="900" b="0" i="0" kern="1200">
                <a:effectLst/>
                <a:latin typeface="Aptos"/>
              </a:rPr>
              <a:t>​</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Clinical sciences</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Hypertension</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a:t>
              </a:r>
            </a:p>
            <a:p>
              <a:r>
                <a:rPr lang="en-US" sz="1200">
                  <a:latin typeface="Aptos" panose="020B0004020202020204" pitchFamily="34" charset="0"/>
                </a:rPr>
                <a:t>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000">
                <a:solidFill>
                  <a:srgbClr val="384967"/>
                </a:solidFill>
                <a:latin typeface="Georgia"/>
              </a:rPr>
              <a:t>Nephrology</a:t>
            </a:r>
            <a:r>
              <a:rPr lang="en-US" sz="2400">
                <a:solidFill>
                  <a:srgbClr val="384967"/>
                </a:solidFill>
                <a:latin typeface="Georgia"/>
              </a:rPr>
              <a:t> Example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369041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
        <p:nvSpPr>
          <p:cNvPr id="16" name="TextBox 15">
            <a:extLst>
              <a:ext uri="{FF2B5EF4-FFF2-40B4-BE49-F238E27FC236}">
                <a16:creationId xmlns:a16="http://schemas.microsoft.com/office/drawing/2014/main" id="{81251479-2611-32BD-F0F0-525C5AE26A0D}"/>
              </a:ext>
            </a:extLst>
          </p:cNvPr>
          <p:cNvSpPr txBox="1"/>
          <p:nvPr/>
        </p:nvSpPr>
        <p:spPr>
          <a:xfrm>
            <a:off x="417300" y="4392720"/>
            <a:ext cx="2036365" cy="307777"/>
          </a:xfrm>
          <a:prstGeom prst="rect">
            <a:avLst/>
          </a:prstGeom>
          <a:noFill/>
        </p:spPr>
        <p:txBody>
          <a:bodyPr wrap="square">
            <a:spAutoFit/>
          </a:bodyPr>
          <a:lstStyle/>
          <a:p>
            <a:r>
              <a:rPr lang="en-US" sz="1400" b="1">
                <a:solidFill>
                  <a:srgbClr val="384967"/>
                </a:solidFill>
              </a:rPr>
              <a:t>Example </a:t>
            </a:r>
            <a:r>
              <a:rPr lang="en-US" sz="1400" b="1">
                <a:solidFill>
                  <a:srgbClr val="384967"/>
                </a:solidFill>
                <a:hlinkClick r:id="rId12"/>
              </a:rPr>
              <a:t>rotation plan </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691751" y="1407482"/>
            <a:ext cx="2640373"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8275898" y="1407482"/>
            <a:ext cx="3224346"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527839" y="4962183"/>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8353017" y="4962183"/>
            <a:ext cx="322434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61119" y="328126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961141" y="3389397"/>
            <a:ext cx="1497539" cy="1278484"/>
          </a:xfrm>
          <a:prstGeom prst="rect">
            <a:avLst/>
          </a:prstGeom>
        </p:spPr>
      </p:pic>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523768"/>
          </a:xfrm>
          <a:prstGeom prst="rect">
            <a:avLst/>
          </a:prstGeom>
          <a:noFill/>
        </p:spPr>
        <p:txBody>
          <a:bodyPr wrap="square" lIns="91440" tIns="45720" rIns="91440" bIns="45720" rtlCol="0" anchor="t">
            <a:spAutoFit/>
          </a:bodyPr>
          <a:lstStyle/>
          <a:p>
            <a:pPr algn="ctr"/>
            <a:r>
              <a:rPr lang="en-US" b="1">
                <a:solidFill>
                  <a:srgbClr val="384967"/>
                </a:solidFill>
              </a:rPr>
              <a:t>Case reports x 2</a:t>
            </a:r>
          </a:p>
          <a:p>
            <a:pPr algn="ctr"/>
            <a:endParaRPr lang="en-US" b="1">
              <a:solidFill>
                <a:srgbClr val="384967"/>
              </a:solidFill>
            </a:endParaRPr>
          </a:p>
          <a:p>
            <a:pPr algn="ctr"/>
            <a:endParaRPr lang="en-US" b="1">
              <a:solidFill>
                <a:srgbClr val="384967"/>
              </a:solidFill>
            </a:endParaRPr>
          </a:p>
          <a:p>
            <a:pPr algn="ctr"/>
            <a:r>
              <a:rPr lang="en-US" sz="1400">
                <a:solidFill>
                  <a:srgbClr val="384965"/>
                </a:solidFill>
              </a:rPr>
              <a:t>More information about case reports will be available in early 2025.</a:t>
            </a:r>
          </a:p>
          <a:p>
            <a:endParaRPr lang="en-US" sz="1400">
              <a:ea typeface="+mn-lt"/>
              <a:cs typeface="+mn-lt"/>
            </a:endParaRPr>
          </a:p>
          <a:p>
            <a:endParaRPr lang="en-US" sz="1400">
              <a:ea typeface="+mn-lt"/>
              <a:cs typeface="+mn-lt"/>
            </a:endParaRPr>
          </a:p>
          <a:p>
            <a:pPr lvl="1" algn="ctr"/>
            <a:r>
              <a:rPr lang="en-US" sz="1600">
                <a:ea typeface="+mn-lt"/>
                <a:cs typeface="+mn-lt"/>
              </a:rPr>
              <a:t> </a:t>
            </a:r>
          </a:p>
          <a:p>
            <a:pPr lvl="1" algn="ctr"/>
            <a:r>
              <a:rPr lang="en-US">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a:solidFill>
                  <a:srgbClr val="384967"/>
                </a:solidFill>
              </a:rPr>
              <a:t>When: </a:t>
            </a:r>
            <a:r>
              <a:rPr lang="en-US" sz="1400">
                <a:solidFill>
                  <a:srgbClr val="384967"/>
                </a:solidFill>
              </a:rPr>
              <a:t>2 x reports over the course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pic>
        <p:nvPicPr>
          <p:cNvPr id="3" name="Picture 2" descr="A magnifying glass and graph&#10;&#10;Description automatically generated">
            <a:extLst>
              <a:ext uri="{FF2B5EF4-FFF2-40B4-BE49-F238E27FC236}">
                <a16:creationId xmlns:a16="http://schemas.microsoft.com/office/drawing/2014/main" id="{8A7E893B-921C-30F8-D6FE-8588A5A48F96}"/>
              </a:ext>
            </a:extLst>
          </p:cNvPr>
          <p:cNvPicPr>
            <a:picLocks noChangeAspect="1"/>
          </p:cNvPicPr>
          <p:nvPr/>
        </p:nvPicPr>
        <p:blipFill>
          <a:blip r:embed="rId6"/>
          <a:stretch>
            <a:fillRect/>
          </a:stretch>
        </p:blipFill>
        <p:spPr>
          <a:xfrm>
            <a:off x="5218436" y="3306224"/>
            <a:ext cx="1448982" cy="1444830"/>
          </a:xfrm>
          <a:prstGeom prst="rect">
            <a:avLst/>
          </a:prstGeom>
        </p:spPr>
      </p:pic>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370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353381161"/>
              </p:ext>
            </p:extLst>
          </p:nvPr>
        </p:nvGraphicFramePr>
        <p:xfrm>
          <a:off x="299070" y="740967"/>
          <a:ext cx="11201176" cy="6040160"/>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mn-lt"/>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Times New Roman"/>
                        </a:rPr>
                        <a:t>Level 5</a:t>
                      </a:r>
                      <a:endParaRPr lang="en-AU" sz="120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06.</a:t>
                      </a:r>
                      <a:r>
                        <a:rPr lang="en-AU" sz="1100">
                          <a:solidFill>
                            <a:srgbClr val="404040"/>
                          </a:solidFill>
                          <a:effectLst/>
                          <a:highlight>
                            <a:srgbClr val="F2F2F2"/>
                          </a:highlight>
                          <a:latin typeface="+mn-lt"/>
                          <a:ea typeface="Calibri"/>
                          <a:cs typeface="Times New Roman"/>
                        </a:rPr>
                        <a:t> </a:t>
                      </a:r>
                      <a:r>
                        <a:rPr lang="en-US" sz="1100" b="1">
                          <a:highlight>
                            <a:srgbClr val="F2F2F2"/>
                          </a:highlight>
                          <a:latin typeface="+mn-lt"/>
                        </a:rPr>
                        <a:t>Management of transitions in care</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Times New Roman"/>
                        </a:rPr>
                        <a:t>Level 5</a:t>
                      </a:r>
                      <a:endParaRPr lang="en-AU" sz="120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07</a:t>
                      </a:r>
                      <a:r>
                        <a:rPr lang="en-AU" sz="1100">
                          <a:solidFill>
                            <a:srgbClr val="404040"/>
                          </a:solidFill>
                          <a:effectLst/>
                          <a:highlight>
                            <a:srgbClr val="F2F2F2"/>
                          </a:highlight>
                          <a:latin typeface="+mn-lt"/>
                          <a:ea typeface="Calibri"/>
                          <a:cs typeface="Times New Roman"/>
                        </a:rPr>
                        <a:t>. </a:t>
                      </a:r>
                      <a:r>
                        <a:rPr lang="en-US" sz="1100" b="1">
                          <a:highlight>
                            <a:srgbClr val="F2F2F2"/>
                          </a:highlight>
                          <a:latin typeface="+mn-lt"/>
                        </a:rPr>
                        <a:t>Acute kidney care</a:t>
                      </a:r>
                      <a:endParaRPr lang="en-AU" sz="110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Times New Roman"/>
                        </a:rPr>
                        <a:t>Level 5</a:t>
                      </a:r>
                      <a:endParaRPr lang="en-AU" sz="120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100" b="1" i="0" u="none" strike="noStrike" noProof="0">
                          <a:solidFill>
                            <a:srgbClr val="404040"/>
                          </a:solidFill>
                          <a:effectLst/>
                          <a:highlight>
                            <a:srgbClr val="F2F2F2"/>
                          </a:highlight>
                          <a:latin typeface="+mn-lt"/>
                        </a:rPr>
                        <a:t>08.</a:t>
                      </a:r>
                      <a:r>
                        <a:rPr lang="en-AU" sz="1100" b="0" i="0" u="none" strike="noStrike" noProof="0">
                          <a:solidFill>
                            <a:srgbClr val="404040"/>
                          </a:solidFill>
                          <a:effectLst/>
                          <a:highlight>
                            <a:srgbClr val="F2F2F2"/>
                          </a:highlight>
                          <a:latin typeface="+mn-lt"/>
                        </a:rPr>
                        <a:t> </a:t>
                      </a:r>
                      <a:r>
                        <a:rPr lang="en-US" sz="1100" b="1">
                          <a:highlight>
                            <a:srgbClr val="F2F2F2"/>
                          </a:highlight>
                          <a:latin typeface="+mn-lt"/>
                        </a:rPr>
                        <a:t>Longitudinal care</a:t>
                      </a:r>
                      <a:endParaRPr lang="en-AU" sz="1100" b="1" i="0" u="none" strike="noStrike" noProof="0">
                        <a:solidFill>
                          <a:srgbClr val="404040"/>
                        </a:solidFill>
                        <a:effectLst/>
                        <a:highlight>
                          <a:srgbClr val="F2F2F2"/>
                        </a:highlight>
                        <a:latin typeface="+mn-lt"/>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mn-lt"/>
                          <a:ea typeface="Calibri"/>
                          <a:cs typeface="Arial"/>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09.</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US" sz="1100" b="1">
                          <a:highlight>
                            <a:srgbClr val="F2F2F2"/>
                          </a:highlight>
                          <a:latin typeface="+mn-lt"/>
                        </a:rPr>
                        <a:t>Communication with patients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10. </a:t>
                      </a:r>
                      <a:r>
                        <a:rPr lang="en-US" sz="1100" b="1">
                          <a:highlight>
                            <a:srgbClr val="F2F2F2"/>
                          </a:highlight>
                          <a:latin typeface="+mn-lt"/>
                        </a:rPr>
                        <a:t>Prescribing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highlight>
                            <a:srgbClr val="F2F2F2"/>
                          </a:highlight>
                          <a:latin typeface="+mn-lt"/>
                          <a:ea typeface="Calibri"/>
                          <a:cs typeface="Times New Roman"/>
                        </a:rPr>
                        <a:t>11.</a:t>
                      </a:r>
                      <a:r>
                        <a:rPr lang="en-AU" sz="1100">
                          <a:solidFill>
                            <a:srgbClr val="404040"/>
                          </a:solidFill>
                          <a:effectLst/>
                          <a:highlight>
                            <a:srgbClr val="F2F2F2"/>
                          </a:highlight>
                          <a:latin typeface="+mn-lt"/>
                          <a:ea typeface="Calibri"/>
                          <a:cs typeface="Times New Roman"/>
                        </a:rPr>
                        <a:t> </a:t>
                      </a:r>
                      <a:r>
                        <a:rPr lang="en-US" sz="1100" b="1">
                          <a:highlight>
                            <a:srgbClr val="F2F2F2"/>
                          </a:highlight>
                          <a:latin typeface="+mn-lt"/>
                        </a:rPr>
                        <a:t>Procedures</a:t>
                      </a:r>
                      <a:endParaRPr lang="en-US" sz="1100">
                        <a:highlight>
                          <a:srgbClr val="F2F2F2"/>
                        </a:highlight>
                        <a:latin typeface="+mn-lt"/>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a:cs typeface="Times New Roman"/>
                        </a:rPr>
                        <a:t>12. </a:t>
                      </a:r>
                      <a:r>
                        <a:rPr lang="en-AU" sz="1100" b="1">
                          <a:highlight>
                            <a:srgbClr val="F2F2F2"/>
                          </a:highlight>
                          <a:latin typeface="+mn-lt"/>
                        </a:rPr>
                        <a:t>Clinic management</a:t>
                      </a:r>
                      <a:endParaRPr lang="en-AU" sz="1100">
                        <a:highlight>
                          <a:srgbClr val="F2F2F2"/>
                        </a:highlight>
                        <a:latin typeface="+mn-lt"/>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a:cs typeface="Times New Roman"/>
                        </a:rPr>
                        <a:t>13. </a:t>
                      </a:r>
                      <a:r>
                        <a:rPr lang="en-US" sz="1100" b="1">
                          <a:highlight>
                            <a:srgbClr val="F2F2F2"/>
                          </a:highlight>
                          <a:latin typeface="+mn-lt"/>
                        </a:rPr>
                        <a:t>Comprehensive conservative care</a:t>
                      </a:r>
                      <a:endParaRPr lang="en-US" sz="1100">
                        <a:highlight>
                          <a:srgbClr val="F2F2F2"/>
                        </a:highlight>
                        <a:latin typeface="+mn-lt"/>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00000"/>
                        </a:lnSpc>
                        <a:spcBef>
                          <a:spcPts val="600"/>
                        </a:spcBef>
                        <a:spcAft>
                          <a:spcPts val="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14. Transplantation (AIM)</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3729989861"/>
                  </a:ext>
                </a:extLst>
              </a:tr>
              <a:tr h="215840">
                <a:tc>
                  <a:txBody>
                    <a:bodyPr/>
                    <a:lstStyle/>
                    <a:p>
                      <a:pPr marL="0" marR="0" lvl="0" indent="0" algn="l" defTabSz="474796" rtl="0" eaLnBrk="1" fontAlgn="auto" latinLnBrk="0" hangingPunct="1">
                        <a:lnSpc>
                          <a:spcPct val="115000"/>
                        </a:lnSpc>
                        <a:spcBef>
                          <a:spcPts val="800"/>
                        </a:spcBef>
                        <a:spcAft>
                          <a:spcPts val="800"/>
                        </a:spcAft>
                        <a:buClrTx/>
                        <a:buSzTx/>
                        <a:buFontTx/>
                        <a:buNone/>
                        <a:tabLst/>
                        <a:defRPr/>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14. Transplantation (PCH)</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15. </a:t>
                      </a:r>
                      <a:r>
                        <a:rPr lang="en-US" sz="1100" b="1">
                          <a:highlight>
                            <a:srgbClr val="F2F2F2"/>
                          </a:highlight>
                          <a:latin typeface="+mn-lt"/>
                        </a:rPr>
                        <a:t>Dialysis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16. </a:t>
                      </a:r>
                      <a:r>
                        <a:rPr lang="en-AU" sz="1100" b="1">
                          <a:highlight>
                            <a:srgbClr val="F2F2F2"/>
                          </a:highlight>
                          <a:latin typeface="+mn-lt"/>
                        </a:rPr>
                        <a:t>Clinical sciences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17. </a:t>
                      </a:r>
                      <a:r>
                        <a:rPr lang="en-AU" sz="1100" b="1">
                          <a:highlight>
                            <a:srgbClr val="F2F2F2"/>
                          </a:highlight>
                          <a:latin typeface="+mn-lt"/>
                        </a:rPr>
                        <a:t>Acute kidney injury</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18. </a:t>
                      </a:r>
                      <a:r>
                        <a:rPr lang="en-AU" sz="1100" b="1">
                          <a:highlight>
                            <a:srgbClr val="F2F2F2"/>
                          </a:highlight>
                          <a:latin typeface="+mn-lt"/>
                        </a:rPr>
                        <a:t>Chronic kidney disease</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19. </a:t>
                      </a:r>
                      <a:r>
                        <a:rPr lang="en-AU" sz="1100" b="1">
                          <a:highlight>
                            <a:srgbClr val="F2F2F2"/>
                          </a:highlight>
                          <a:latin typeface="+mn-lt"/>
                        </a:rPr>
                        <a:t>Kidney transplantation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20. </a:t>
                      </a:r>
                      <a:r>
                        <a:rPr lang="en-AU" sz="1100" b="1">
                          <a:highlight>
                            <a:srgbClr val="F2F2F2"/>
                          </a:highlight>
                          <a:latin typeface="+mn-lt"/>
                        </a:rPr>
                        <a:t>Hypertension</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100" b="1">
                          <a:highlight>
                            <a:srgbClr val="F2F2F2"/>
                          </a:highlight>
                          <a:latin typeface="+mn-lt"/>
                        </a:rPr>
                        <a:t>22. Pain management</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22. </a:t>
                      </a:r>
                      <a:r>
                        <a:rPr lang="en-AU" sz="1100" b="1">
                          <a:highlight>
                            <a:srgbClr val="F2F2F2"/>
                          </a:highlight>
                          <a:latin typeface="+mn-lt"/>
                        </a:rPr>
                        <a:t>Dialysis</a:t>
                      </a:r>
                      <a:r>
                        <a:rPr lang="en-AU" sz="1100">
                          <a:highlight>
                            <a:srgbClr val="F2F2F2"/>
                          </a:highlight>
                          <a:latin typeface="+mn-lt"/>
                        </a:rPr>
                        <a:t>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5308232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23. </a:t>
                      </a:r>
                      <a:r>
                        <a:rPr lang="en-US" sz="1100" b="1">
                          <a:highlight>
                            <a:srgbClr val="F2F2F2"/>
                          </a:highlight>
                          <a:latin typeface="+mn-lt"/>
                        </a:rPr>
                        <a:t>Inherited, congenital, and rarer diseases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3002882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24. Urological issues and onco-nephrology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7015514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25. </a:t>
                      </a:r>
                      <a:r>
                        <a:rPr lang="en-AU" sz="1100" b="1">
                          <a:highlight>
                            <a:srgbClr val="F2F2F2"/>
                          </a:highlight>
                          <a:latin typeface="+mn-lt"/>
                        </a:rPr>
                        <a:t>Adult interventional nephrology (AIM only)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91801981"/>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Nephrology teaching requirements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14090" y="964985"/>
            <a:ext cx="5572028" cy="5595784"/>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55857" y="1126842"/>
            <a:ext cx="5288494" cy="5232202"/>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supervisors and be observed doing work tasks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Have feedback provided to you on your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Be assessed throughout the rotation and at the end via a report</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Develop your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58257" y="964984"/>
            <a:ext cx="5572028" cy="5595783"/>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82304" y="1181076"/>
            <a:ext cx="5323934" cy="5109091"/>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The online platform</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 observation capture</a:t>
            </a:r>
          </a:p>
          <a:p>
            <a:pPr marL="742950" lvl="1" indent="-285750">
              <a:buFont typeface="Arial" panose="020B0604020202020204" pitchFamily="34" charset="0"/>
              <a:buChar char="•"/>
            </a:pPr>
            <a:r>
              <a:rPr lang="en-US" sz="1600">
                <a:ea typeface="Calibri"/>
                <a:cs typeface="Calibri"/>
              </a:rPr>
              <a:t>PQR ~ learning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52120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4" name="Picture 23">
            <a:extLst>
              <a:ext uri="{FF2B5EF4-FFF2-40B4-BE49-F238E27FC236}">
                <a16:creationId xmlns:a16="http://schemas.microsoft.com/office/drawing/2014/main" id="{E6E82FF2-5567-032D-EE59-A5822CB6739E}"/>
              </a:ext>
            </a:extLst>
          </p:cNvPr>
          <p:cNvPicPr>
            <a:picLocks noChangeAspect="1"/>
          </p:cNvPicPr>
          <p:nvPr/>
        </p:nvPicPr>
        <p:blipFill>
          <a:blip r:embed="rId5"/>
          <a:stretch>
            <a:fillRect/>
          </a:stretch>
        </p:blipFill>
        <p:spPr>
          <a:xfrm>
            <a:off x="1356750" y="1489030"/>
            <a:ext cx="3849426" cy="1618445"/>
          </a:xfrm>
          <a:prstGeom prst="rect">
            <a:avLst/>
          </a:prstGeom>
          <a:ln>
            <a:solidFill>
              <a:srgbClr val="B3BFD5"/>
            </a:solidFill>
          </a:ln>
        </p:spPr>
      </p:pic>
      <p:pic>
        <p:nvPicPr>
          <p:cNvPr id="26" name="Picture 25">
            <a:extLst>
              <a:ext uri="{FF2B5EF4-FFF2-40B4-BE49-F238E27FC236}">
                <a16:creationId xmlns:a16="http://schemas.microsoft.com/office/drawing/2014/main" id="{6609E744-2B10-9A4B-4734-9BBAE8190CE5}"/>
              </a:ext>
            </a:extLst>
          </p:cNvPr>
          <p:cNvPicPr>
            <a:picLocks noChangeAspect="1"/>
          </p:cNvPicPr>
          <p:nvPr/>
        </p:nvPicPr>
        <p:blipFill>
          <a:blip r:embed="rId6"/>
          <a:stretch>
            <a:fillRect/>
          </a:stretch>
        </p:blipFill>
        <p:spPr>
          <a:xfrm>
            <a:off x="6935189" y="1610624"/>
            <a:ext cx="3769432" cy="1330387"/>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4" name="Picture 13" descr="A list of medical information&#10;&#10;Description automatically generated">
            <a:extLst>
              <a:ext uri="{FF2B5EF4-FFF2-40B4-BE49-F238E27FC236}">
                <a16:creationId xmlns:a16="http://schemas.microsoft.com/office/drawing/2014/main" id="{A7C13B31-0154-4B95-6AEA-15429E7AE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27" y="806821"/>
            <a:ext cx="4502743" cy="5847384"/>
          </a:xfrm>
          <a:prstGeom prst="rect">
            <a:avLst/>
          </a:prstGeom>
        </p:spPr>
      </p:pic>
      <p:sp>
        <p:nvSpPr>
          <p:cNvPr id="15" name="TextBox 14">
            <a:extLst>
              <a:ext uri="{FF2B5EF4-FFF2-40B4-BE49-F238E27FC236}">
                <a16:creationId xmlns:a16="http://schemas.microsoft.com/office/drawing/2014/main" id="{66FAD608-4B27-47FC-8353-F4DFB4F22AC8}"/>
              </a:ext>
            </a:extLst>
          </p:cNvPr>
          <p:cNvSpPr txBox="1"/>
          <p:nvPr/>
        </p:nvSpPr>
        <p:spPr>
          <a:xfrm>
            <a:off x="795647" y="2110366"/>
            <a:ext cx="4285684" cy="1754326"/>
          </a:xfrm>
          <a:prstGeom prst="rect">
            <a:avLst/>
          </a:prstGeom>
          <a:noFill/>
        </p:spPr>
        <p:txBody>
          <a:bodyPr wrap="square" lIns="91440" tIns="45720" rIns="91440" bIns="45720" rtlCol="0" anchor="t">
            <a:spAutoFit/>
          </a:bodyPr>
          <a:lstStyle/>
          <a:p>
            <a:pPr algn="ctr"/>
            <a:r>
              <a:rPr lang="en-US" u="sng">
                <a:solidFill>
                  <a:srgbClr val="384967"/>
                </a:solidFill>
              </a:rPr>
              <a:t>Nephrology</a:t>
            </a:r>
            <a:endParaRPr lang="en-US"/>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604129" y="1847521"/>
            <a:ext cx="6694214" cy="1600438"/>
          </a:xfrm>
          <a:prstGeom prst="rect">
            <a:avLst/>
          </a:prstGeom>
          <a:noFill/>
        </p:spPr>
        <p:txBody>
          <a:bodyPr wrap="square" rtlCol="0">
            <a:spAutoFit/>
          </a:bodyPr>
          <a:lstStyle/>
          <a:p>
            <a:pPr algn="ctr"/>
            <a:r>
              <a:rPr lang="en-US" sz="1400" i="1"/>
              <a:t>Dr. Alex, an Advanced Trainee in Nephrology, is completing a subspecialty rotation in a renal unit of a tertiary hospital. During a ward round, Dr. Alex is assigned the case of a 45-year-old patient with acute kidney injury (AKI) secondary to sepsis. The patient requires rapid assessment, fluid management, and initiation of renal replacement therapy. Dr. Alex is responsible for leading the multidisciplinary team, coordinating care, and discussing the management plan with the patient and their family.</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3"/>
            <a:ext cx="3925759" cy="1765097"/>
            <a:chOff x="74409" y="2852688"/>
            <a:chExt cx="3627782" cy="153368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56159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Cultural competence</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182597" y="4396105"/>
            <a:ext cx="6694214" cy="2336544"/>
            <a:chOff x="5609300" y="2956456"/>
            <a:chExt cx="6186102" cy="2030208"/>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1042958"/>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5"/>
                  </a:solidFill>
                </a:rPr>
                <a:t>02. Team Leadership</a:t>
              </a:r>
            </a:p>
            <a:p>
              <a:pPr marL="214313" indent="-214313">
                <a:buFont typeface="Arial" panose="020B0604020202020204" pitchFamily="34" charset="0"/>
                <a:buChar char="•"/>
              </a:pPr>
              <a:r>
                <a:rPr lang="en-US" sz="1200">
                  <a:solidFill>
                    <a:srgbClr val="384965"/>
                  </a:solidFill>
                </a:rPr>
                <a:t>05. Clinical assessment and management</a:t>
              </a:r>
            </a:p>
            <a:p>
              <a:pPr marL="214313" indent="-214313">
                <a:buFont typeface="Arial" panose="020B0604020202020204" pitchFamily="34" charset="0"/>
                <a:buChar char="•"/>
              </a:pPr>
              <a:r>
                <a:rPr lang="en-US" sz="1200">
                  <a:solidFill>
                    <a:srgbClr val="384965"/>
                  </a:solidFill>
                </a:rPr>
                <a:t>0</a:t>
              </a:r>
              <a:r>
                <a:rPr lang="en-AU" sz="1200">
                  <a:solidFill>
                    <a:srgbClr val="384965"/>
                  </a:solidFill>
                </a:rPr>
                <a:t>7. Acute kidney injury</a:t>
              </a:r>
              <a:endParaRPr lang="en-US" sz="1200">
                <a:solidFill>
                  <a:srgbClr val="384965"/>
                </a:solidFill>
              </a:endParaRPr>
            </a:p>
            <a:p>
              <a:pPr marL="214313" indent="-214313">
                <a:buFont typeface="Arial" panose="020B0604020202020204" pitchFamily="34" charset="0"/>
                <a:buChar char="•"/>
              </a:pPr>
              <a:r>
                <a:rPr lang="en-US" sz="1200">
                  <a:solidFill>
                    <a:srgbClr val="384965"/>
                  </a:solidFill>
                </a:rPr>
                <a:t>0</a:t>
              </a:r>
              <a:r>
                <a:rPr lang="en-AU" sz="1200">
                  <a:solidFill>
                    <a:srgbClr val="384965"/>
                  </a:solidFill>
                </a:rPr>
                <a:t>8. Longitudinal care</a:t>
              </a:r>
              <a:endParaRPr lang="en-US" sz="1200">
                <a:solidFill>
                  <a:srgbClr val="384965"/>
                </a:solidFill>
              </a:endParaRPr>
            </a:p>
            <a:p>
              <a:pPr marL="214313" indent="-214313">
                <a:buFont typeface="Arial" panose="020B0604020202020204" pitchFamily="34" charset="0"/>
                <a:buChar char="•"/>
              </a:pPr>
              <a:r>
                <a:rPr lang="en-US" sz="1200">
                  <a:solidFill>
                    <a:srgbClr val="384965"/>
                  </a:solidFill>
                </a:rPr>
                <a:t>0</a:t>
              </a:r>
              <a:r>
                <a:rPr lang="en-AU" sz="1200">
                  <a:solidFill>
                    <a:srgbClr val="384965"/>
                  </a:solidFill>
                </a:rPr>
                <a:t>9. Communication with patients</a:t>
              </a:r>
              <a:endParaRPr lang="en-US" sz="1200">
                <a:solidFill>
                  <a:srgbClr val="384965"/>
                </a:solidFill>
              </a:endParaRPr>
            </a:p>
            <a:p>
              <a:pPr marL="214313" indent="-214313">
                <a:buFont typeface="Arial" panose="020B0604020202020204" pitchFamily="34" charset="0"/>
                <a:buChar char="•"/>
              </a:pPr>
              <a:r>
                <a:rPr lang="en-AU" sz="1200">
                  <a:solidFill>
                    <a:srgbClr val="384965"/>
                  </a:solidFill>
                </a:rPr>
                <a:t>15. Dialysis</a:t>
              </a:r>
              <a:endParaRPr lang="en-US" sz="120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4" y="3081745"/>
            <a:ext cx="4337071" cy="2434297"/>
            <a:chOff x="2718865" y="5043077"/>
            <a:chExt cx="4007875" cy="2115156"/>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5" y="6135327"/>
              <a:ext cx="4007875" cy="1022906"/>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AU" sz="1200">
                  <a:solidFill>
                    <a:srgbClr val="384965"/>
                  </a:solidFill>
                </a:rPr>
                <a:t>16. Clinical sciences</a:t>
              </a:r>
            </a:p>
            <a:p>
              <a:pPr marL="214313" indent="-214313">
                <a:buFont typeface="Arial" panose="020B0604020202020204" pitchFamily="34" charset="0"/>
                <a:buChar char="•"/>
              </a:pPr>
              <a:r>
                <a:rPr lang="en-AU" sz="1200">
                  <a:solidFill>
                    <a:srgbClr val="384965"/>
                  </a:solidFill>
                </a:rPr>
                <a:t>17. Acute kidney injury</a:t>
              </a:r>
            </a:p>
            <a:p>
              <a:pPr marL="214313" indent="-214313">
                <a:buFont typeface="Arial" panose="020B0604020202020204" pitchFamily="34" charset="0"/>
                <a:buChar char="•"/>
              </a:pPr>
              <a:r>
                <a:rPr lang="en-AU" sz="1200">
                  <a:solidFill>
                    <a:srgbClr val="384965"/>
                  </a:solidFill>
                </a:rPr>
                <a:t>20. Hypertension</a:t>
              </a:r>
            </a:p>
            <a:p>
              <a:pPr marL="214313" indent="-214313">
                <a:buFont typeface="Arial" panose="020B0604020202020204" pitchFamily="34" charset="0"/>
                <a:buChar char="•"/>
              </a:pPr>
              <a:r>
                <a:rPr lang="en-US" sz="1200">
                  <a:solidFill>
                    <a:srgbClr val="384965"/>
                  </a:solidFill>
                </a:rPr>
                <a:t>21. Glomerular, tubular, and interstitial nephritis</a:t>
              </a:r>
              <a:endParaRPr lang="en-AU" sz="1200">
                <a:solidFill>
                  <a:srgbClr val="384965"/>
                </a:solidFill>
              </a:endParaRPr>
            </a:p>
            <a:p>
              <a:pPr marL="214313" indent="-214313">
                <a:buFont typeface="Arial" panose="020B0604020202020204" pitchFamily="34" charset="0"/>
                <a:buChar char="•"/>
              </a:pPr>
              <a:r>
                <a:rPr lang="en-AU" sz="1200">
                  <a:solidFill>
                    <a:srgbClr val="384965"/>
                  </a:solidFill>
                </a:rPr>
                <a:t>22. Dialysis</a:t>
              </a:r>
            </a:p>
            <a:p>
              <a:pPr marL="214313" indent="-214313">
                <a:buFont typeface="Arial" panose="020B0604020202020204" pitchFamily="34" charset="0"/>
                <a:buChar char="•"/>
              </a:pPr>
              <a:r>
                <a:rPr lang="en-US" sz="1200">
                  <a:solidFill>
                    <a:srgbClr val="384965"/>
                  </a:solidFill>
                </a:rPr>
                <a:t>24. Urological issues and onco-nephrology</a:t>
              </a:r>
              <a:endParaRPr lang="en-US" sz="1200" b="1">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2 case reports</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US"/>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per rotation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Tree>
    <p:extLst>
      <p:ext uri="{BB962C8B-B14F-4D97-AF65-F5344CB8AC3E}">
        <p14:creationId xmlns:p14="http://schemas.microsoft.com/office/powerpoint/2010/main" val="4088756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0b77cf3b-53b0-4276-95d6-69a9c81ff526"/>
    <ds:schemaRef ds:uri="8a45df18-1b1a-499d-90c6-d04be75f9f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ATCR Theme</vt:lpstr>
      <vt:lpstr>Introduction to the new curriculum  2025 implementation – Advanced Training: Nephrology</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revision>2</cp:revision>
  <cp:lastPrinted>2019-03-29T01:57:58Z</cp:lastPrinted>
  <dcterms:created xsi:type="dcterms:W3CDTF">2016-05-05T00:00:36Z</dcterms:created>
  <dcterms:modified xsi:type="dcterms:W3CDTF">2025-03-13T23:23:28Z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