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495" r:id="rId14"/>
    <p:sldId id="2147481496" r:id="rId15"/>
    <p:sldId id="2147481484" r:id="rId16"/>
    <p:sldId id="2147481497"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495"/>
            <p14:sldId id="2147481496"/>
            <p14:sldId id="2147481484"/>
            <p14:sldId id="2147481497"/>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E77"/>
    <a:srgbClr val="E9B32B"/>
    <a:srgbClr val="FBF2DD"/>
    <a:srgbClr val="F8E8C0"/>
    <a:srgbClr val="CB972B"/>
    <a:srgbClr val="384965"/>
    <a:srgbClr val="B3BFD5"/>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9C7F5-0DCD-4864-A92C-72796CE0DF30}" v="2" dt="2025-02-26T03:54:38.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sz="1200">
                <a:solidFill>
                  <a:schemeClr val="accent2"/>
                </a:solidFill>
              </a:rPr>
              <a:t>Geriatric medicine </a:t>
            </a:r>
            <a:r>
              <a:rPr lang="en-US"/>
              <a:t>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a:t>All new curricula in Advanced Training programs use the same framework</a:t>
            </a:r>
            <a:r>
              <a:rPr lang="en-AU" b="0"/>
              <a:t>. </a:t>
            </a:r>
            <a:r>
              <a:rPr lang="en-US" b="0"/>
              <a:t>You can see here 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3"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Geriatric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per rotation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a:t>Requirements over the course of training </a:t>
            </a:r>
          </a:p>
          <a:p>
            <a:endParaRPr lang="en-US" b="1"/>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p:txBody>
      </p:sp>
    </p:spTree>
    <p:extLst>
      <p:ext uri="{BB962C8B-B14F-4D97-AF65-F5344CB8AC3E}">
        <p14:creationId xmlns:p14="http://schemas.microsoft.com/office/powerpoint/2010/main" val="394398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a:effectLst/>
                <a:latin typeface="Aptos"/>
              </a:rPr>
              <a:t>Ward rounds ​</a:t>
            </a:r>
          </a:p>
          <a:p>
            <a:pPr marL="171450" indent="-171450" rtl="0" fontAlgn="base">
              <a:buFont typeface="Arial" panose="020B0604020202020204" pitchFamily="34" charset="0"/>
              <a:buChar char="•"/>
            </a:pPr>
            <a:r>
              <a:rPr lang="en-US" sz="900" b="0" i="0" kern="1200">
                <a:effectLst/>
                <a:latin typeface="Aptos"/>
              </a:rPr>
              <a:t>Family meetings ​</a:t>
            </a:r>
          </a:p>
          <a:p>
            <a:pPr marL="171450" indent="-171450" rtl="0" fontAlgn="base">
              <a:buFont typeface="Arial" panose="020B0604020202020204" pitchFamily="34" charset="0"/>
              <a:buChar char="•"/>
            </a:pPr>
            <a:r>
              <a:rPr lang="en-US" sz="900" b="0" i="0" kern="1200">
                <a:effectLst/>
                <a:latin typeface="Aptos"/>
              </a:rPr>
              <a:t>Handovers ​</a:t>
            </a:r>
          </a:p>
          <a:p>
            <a:pPr marL="171450" indent="-171450" rtl="0" fontAlgn="base">
              <a:buFont typeface="Arial" panose="020B0604020202020204" pitchFamily="34" charset="0"/>
              <a:buChar char="•"/>
            </a:pPr>
            <a:r>
              <a:rPr lang="en-US" sz="900" b="0" i="0" kern="1200">
                <a:effectLst/>
                <a:latin typeface="Aptos"/>
              </a:rPr>
              <a:t>Teaching medical students ​</a:t>
            </a:r>
          </a:p>
          <a:p>
            <a:pPr marL="171450" indent="-171450" fontAlgn="base">
              <a:buFont typeface="Arial" panose="020B0604020202020204" pitchFamily="34" charset="0"/>
              <a:buChar char="•"/>
            </a:pPr>
            <a:r>
              <a:rPr lang="en-US" sz="900">
                <a:latin typeface="Aptos"/>
              </a:rPr>
              <a:t>Explaining a new diagnosis</a:t>
            </a:r>
            <a:endParaRPr lang="en-US" sz="900" b="0" i="0" kern="1200">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Clinical and social sciences</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Falls and mobility</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Geriatric Medicine 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250799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16" name="TextBox 15">
            <a:extLst>
              <a:ext uri="{FF2B5EF4-FFF2-40B4-BE49-F238E27FC236}">
                <a16:creationId xmlns:a16="http://schemas.microsoft.com/office/drawing/2014/main" id="{0456FBA5-D845-816E-865D-76BD8125FB94}"/>
              </a:ext>
            </a:extLst>
          </p:cNvPr>
          <p:cNvSpPr txBox="1"/>
          <p:nvPr/>
        </p:nvSpPr>
        <p:spPr>
          <a:xfrm>
            <a:off x="417300" y="4392720"/>
            <a:ext cx="2036365" cy="307777"/>
          </a:xfrm>
          <a:prstGeom prst="rect">
            <a:avLst/>
          </a:prstGeom>
          <a:noFill/>
        </p:spPr>
        <p:txBody>
          <a:bodyPr wrap="square">
            <a:spAutoFit/>
          </a:bodyPr>
          <a:lstStyle/>
          <a:p>
            <a:r>
              <a:rPr lang="en-US" sz="1400" b="1">
                <a:solidFill>
                  <a:srgbClr val="384967"/>
                </a:solidFill>
              </a:rPr>
              <a:t>Example </a:t>
            </a:r>
            <a:r>
              <a:rPr lang="en-US" sz="1400" b="1">
                <a:solidFill>
                  <a:srgbClr val="384967"/>
                </a:solidFill>
                <a:hlinkClick r:id="rId12"/>
              </a:rPr>
              <a:t>rotation plan </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err="1">
                <a:solidFill>
                  <a:srgbClr val="384967"/>
                </a:solidFill>
              </a:rPr>
              <a:t>Rraining</a:t>
            </a:r>
            <a:endParaRPr lang="en-US" sz="1400" err="1">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42699"/>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117925457"/>
              </p:ext>
            </p:extLst>
          </p:nvPr>
        </p:nvGraphicFramePr>
        <p:xfrm>
          <a:off x="299070" y="730649"/>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F2DD"/>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a:solidFill>
                            <a:srgbClr val="404040"/>
                          </a:solidFill>
                          <a:effectLst/>
                          <a:highlight>
                            <a:srgbClr val="F2F2F2"/>
                          </a:highlight>
                          <a:latin typeface="Arial"/>
                          <a:ea typeface="Calibri"/>
                          <a:cs typeface="Times New Roman"/>
                        </a:rPr>
                        <a:t>06.</a:t>
                      </a:r>
                      <a:r>
                        <a:rPr lang="en-AU" sz="1200">
                          <a:solidFill>
                            <a:srgbClr val="404040"/>
                          </a:solidFill>
                          <a:effectLst/>
                          <a:highlight>
                            <a:srgbClr val="F2F2F2"/>
                          </a:highlight>
                          <a:latin typeface="Arial"/>
                          <a:ea typeface="Calibri"/>
                          <a:cs typeface="Times New Roman"/>
                        </a:rPr>
                        <a:t> </a:t>
                      </a:r>
                      <a:r>
                        <a:rPr lang="en-US" sz="1200" b="1">
                          <a:highlight>
                            <a:srgbClr val="F2F2F2"/>
                          </a:highlight>
                        </a:rPr>
                        <a:t>Management of transitions in care</a:t>
                      </a:r>
                      <a:endParaRPr lang="en-AU" sz="12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a:solidFill>
                            <a:srgbClr val="404040"/>
                          </a:solidFill>
                          <a:effectLst/>
                          <a:highlight>
                            <a:srgbClr val="F2F2F2"/>
                          </a:highlight>
                          <a:latin typeface="Arial"/>
                          <a:ea typeface="Calibri"/>
                          <a:cs typeface="Times New Roman"/>
                        </a:rPr>
                        <a:t>07</a:t>
                      </a:r>
                      <a:r>
                        <a:rPr lang="en-AU" sz="1200">
                          <a:solidFill>
                            <a:srgbClr val="404040"/>
                          </a:solidFill>
                          <a:effectLst/>
                          <a:highlight>
                            <a:srgbClr val="F2F2F2"/>
                          </a:highlight>
                          <a:latin typeface="Arial"/>
                          <a:ea typeface="Calibri"/>
                          <a:cs typeface="Times New Roman"/>
                        </a:rPr>
                        <a:t>. </a:t>
                      </a:r>
                      <a:r>
                        <a:rPr lang="en-US" sz="1200" b="1">
                          <a:highlight>
                            <a:srgbClr val="F2F2F2"/>
                          </a:highlight>
                        </a:rPr>
                        <a:t>Acute care</a:t>
                      </a:r>
                      <a:endParaRPr lang="en-AU" sz="120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Times New Roman"/>
                        </a:rPr>
                        <a:t>Level 5</a:t>
                      </a:r>
                      <a:endParaRPr lang="en-AU" sz="120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a:solidFill>
                            <a:srgbClr val="404040"/>
                          </a:solidFill>
                          <a:effectLst/>
                          <a:highlight>
                            <a:srgbClr val="F2F2F2"/>
                          </a:highlight>
                          <a:latin typeface="Arial"/>
                        </a:rPr>
                        <a:t>08.</a:t>
                      </a:r>
                      <a:r>
                        <a:rPr lang="en-AU" sz="1200" b="0" i="0" u="none" strike="noStrike" noProof="0">
                          <a:solidFill>
                            <a:srgbClr val="404040"/>
                          </a:solidFill>
                          <a:effectLst/>
                          <a:highlight>
                            <a:srgbClr val="F2F2F2"/>
                          </a:highlight>
                          <a:latin typeface="Arial"/>
                        </a:rPr>
                        <a:t> </a:t>
                      </a:r>
                      <a:r>
                        <a:rPr lang="en-US" sz="1200" b="1">
                          <a:highlight>
                            <a:srgbClr val="F2F2F2"/>
                          </a:highlight>
                        </a:rPr>
                        <a:t>Longitudinal care</a:t>
                      </a:r>
                      <a:endParaRPr lang="en-AU" sz="1200" b="1" i="0" u="none" strike="noStrike" noProof="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mn-lt"/>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2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a:highlight>
                            <a:srgbClr val="F2F2F2"/>
                          </a:highlight>
                        </a:rPr>
                        <a:t>Communication with patients</a:t>
                      </a:r>
                      <a:endParaRPr lang="en-AU" sz="12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200" b="1">
                          <a:highlight>
                            <a:srgbClr val="F2F2F2"/>
                          </a:highlight>
                        </a:rPr>
                        <a:t>Prescribing</a:t>
                      </a:r>
                      <a:endParaRPr lang="en-AU" sz="12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mn-lt"/>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200" b="1">
                          <a:highlight>
                            <a:srgbClr val="F2F2F2"/>
                          </a:highlight>
                        </a:rPr>
                        <a:t>11. Investigations</a:t>
                      </a:r>
                      <a:endParaRPr lang="en-AU" sz="1200">
                        <a:highlight>
                          <a:srgbClr val="F2F2F2"/>
                        </a:highlight>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mn-lt"/>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a:highlight>
                            <a:srgbClr val="F2F2F2"/>
                          </a:highlight>
                        </a:rPr>
                        <a:t>Clinic management</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200" b="1">
                          <a:highlight>
                            <a:srgbClr val="F2F2F2"/>
                          </a:highlight>
                        </a:rPr>
                        <a:t>End-of-life care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a:highlight>
                            <a:srgbClr val="F2F2F2"/>
                          </a:highlight>
                        </a:rPr>
                        <a:t>Cognitive assessment and management</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a:highlight>
                            <a:srgbClr val="F2F2F2"/>
                          </a:highlight>
                        </a:rPr>
                        <a:t>Comprehensive geriatric assessment</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200" b="1">
                          <a:highlight>
                            <a:srgbClr val="F2F2F2"/>
                          </a:highlight>
                        </a:rPr>
                        <a:t>Complex family meetings</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a:highlight>
                            <a:srgbClr val="F2F2F2"/>
                          </a:highlight>
                        </a:rPr>
                        <a:t>Clinical and social sciences</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a:highlight>
                            <a:srgbClr val="F2F2F2"/>
                          </a:highlight>
                        </a:rPr>
                        <a:t>Cognition and mental state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a:highlight>
                            <a:srgbClr val="F2F2F2"/>
                          </a:highlight>
                        </a:rPr>
                        <a:t>Falls and mobility</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a:highlight>
                            <a:srgbClr val="F2F2F2"/>
                          </a:highlight>
                        </a:rPr>
                        <a:t>Frailty and functional decline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a:highlight>
                            <a:srgbClr val="F2F2F2"/>
                          </a:highlight>
                        </a:rPr>
                        <a:t>Continence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a:highlight>
                            <a:srgbClr val="F2F2F2"/>
                          </a:highlight>
                        </a:rPr>
                        <a:t>22. Pain management</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200" b="1">
                          <a:highlight>
                            <a:srgbClr val="F2F2F2"/>
                          </a:highlight>
                        </a:rPr>
                        <a:t>23. Neurological disorders</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96884954"/>
                  </a:ext>
                </a:extLst>
              </a:tr>
              <a:tr h="215840">
                <a:tc>
                  <a:txBody>
                    <a:bodyPr/>
                    <a:lstStyle/>
                    <a:p>
                      <a:pPr>
                        <a:lnSpc>
                          <a:spcPct val="115000"/>
                        </a:lnSpc>
                        <a:spcBef>
                          <a:spcPts val="800"/>
                        </a:spcBef>
                        <a:spcAft>
                          <a:spcPts val="800"/>
                        </a:spcAft>
                      </a:pPr>
                      <a:r>
                        <a:rPr lang="en-US" sz="1200" b="1">
                          <a:highlight>
                            <a:srgbClr val="F2F2F2"/>
                          </a:highlight>
                        </a:rPr>
                        <a:t>24. Specialty medical conditions as they apply to ageing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4016523483"/>
                  </a:ext>
                </a:extLst>
              </a:tr>
              <a:tr h="215840">
                <a:tc>
                  <a:txBody>
                    <a:bodyPr/>
                    <a:lstStyle/>
                    <a:p>
                      <a:pPr>
                        <a:lnSpc>
                          <a:spcPct val="115000"/>
                        </a:lnSpc>
                        <a:spcBef>
                          <a:spcPts val="800"/>
                        </a:spcBef>
                        <a:spcAft>
                          <a:spcPts val="800"/>
                        </a:spcAft>
                      </a:pPr>
                      <a:r>
                        <a:rPr lang="en-US" sz="1200" b="1">
                          <a:highlight>
                            <a:srgbClr val="F2F2F2"/>
                          </a:highlight>
                        </a:rPr>
                        <a:t>25. Perioperative assessment and management</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783535816"/>
                  </a:ext>
                </a:extLst>
              </a:tr>
              <a:tr h="215840">
                <a:tc>
                  <a:txBody>
                    <a:bodyPr/>
                    <a:lstStyle/>
                    <a:p>
                      <a:pPr>
                        <a:lnSpc>
                          <a:spcPct val="115000"/>
                        </a:lnSpc>
                        <a:spcBef>
                          <a:spcPts val="800"/>
                        </a:spcBef>
                        <a:spcAft>
                          <a:spcPts val="800"/>
                        </a:spcAft>
                      </a:pPr>
                      <a:r>
                        <a:rPr lang="en-US" sz="1200" b="1">
                          <a:highlight>
                            <a:srgbClr val="F2F2F2"/>
                          </a:highlight>
                        </a:rPr>
                        <a:t>26. Rehabilitation of specific conditions as applied to ageing</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420413919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Geriatric Medicine teaching requirements for the upcoming rotation. A list of eligible supervisors can be found on </a:t>
            </a:r>
            <a:r>
              <a:rPr lang="en-US" err="1">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supervisors and be observed doing work tasks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Have feedback provided to you on your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Be assessed throughout the rotation and at the end via a report</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Develop your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The online platform</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 observation capture</a:t>
            </a:r>
          </a:p>
          <a:p>
            <a:pPr marL="742950" lvl="1" indent="-285750">
              <a:buFont typeface="Arial" panose="020B0604020202020204" pitchFamily="34" charset="0"/>
              <a:buChar char="•"/>
            </a:pPr>
            <a:r>
              <a:rPr lang="en-US" sz="160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0" name="Picture 19">
            <a:extLst>
              <a:ext uri="{FF2B5EF4-FFF2-40B4-BE49-F238E27FC236}">
                <a16:creationId xmlns:a16="http://schemas.microsoft.com/office/drawing/2014/main" id="{87594867-1C32-9327-75B2-85C46314E8D4}"/>
              </a:ext>
            </a:extLst>
          </p:cNvPr>
          <p:cNvPicPr>
            <a:picLocks noChangeAspect="1"/>
          </p:cNvPicPr>
          <p:nvPr/>
        </p:nvPicPr>
        <p:blipFill>
          <a:blip r:embed="rId5"/>
          <a:stretch>
            <a:fillRect/>
          </a:stretch>
        </p:blipFill>
        <p:spPr>
          <a:xfrm>
            <a:off x="1450183" y="1439567"/>
            <a:ext cx="3412649" cy="1978499"/>
          </a:xfrm>
          <a:prstGeom prst="rect">
            <a:avLst/>
          </a:prstGeom>
          <a:ln>
            <a:solidFill>
              <a:srgbClr val="B3BFD5"/>
            </a:solidFill>
          </a:ln>
        </p:spPr>
      </p:pic>
      <p:pic>
        <p:nvPicPr>
          <p:cNvPr id="22" name="Picture 21">
            <a:extLst>
              <a:ext uri="{FF2B5EF4-FFF2-40B4-BE49-F238E27FC236}">
                <a16:creationId xmlns:a16="http://schemas.microsoft.com/office/drawing/2014/main" id="{8BD98EFE-4915-0DF7-80DA-308B4B6ABA15}"/>
              </a:ext>
            </a:extLst>
          </p:cNvPr>
          <p:cNvPicPr>
            <a:picLocks noChangeAspect="1"/>
          </p:cNvPicPr>
          <p:nvPr/>
        </p:nvPicPr>
        <p:blipFill>
          <a:blip r:embed="rId6"/>
          <a:stretch>
            <a:fillRect/>
          </a:stretch>
        </p:blipFill>
        <p:spPr>
          <a:xfrm>
            <a:off x="6758971" y="1489030"/>
            <a:ext cx="4076279" cy="132220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2" name="Picture 11" descr="A list of medical information&#10;&#10;Description automatically generated">
            <a:extLst>
              <a:ext uri="{FF2B5EF4-FFF2-40B4-BE49-F238E27FC236}">
                <a16:creationId xmlns:a16="http://schemas.microsoft.com/office/drawing/2014/main" id="{BD8C8612-3C46-1690-D8B6-EA9C7404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71" y="811269"/>
            <a:ext cx="4234603" cy="5845167"/>
          </a:xfrm>
          <a:prstGeom prst="rect">
            <a:avLst/>
          </a:prstGeom>
        </p:spPr>
      </p:pic>
      <p:sp>
        <p:nvSpPr>
          <p:cNvPr id="13" name="TextBox 12">
            <a:extLst>
              <a:ext uri="{FF2B5EF4-FFF2-40B4-BE49-F238E27FC236}">
                <a16:creationId xmlns:a16="http://schemas.microsoft.com/office/drawing/2014/main" id="{BFA49761-8287-CBDD-B486-1F5825244060}"/>
              </a:ext>
            </a:extLst>
          </p:cNvPr>
          <p:cNvSpPr txBox="1"/>
          <p:nvPr/>
        </p:nvSpPr>
        <p:spPr>
          <a:xfrm>
            <a:off x="846728" y="2110367"/>
            <a:ext cx="4234603" cy="1754326"/>
          </a:xfrm>
          <a:prstGeom prst="rect">
            <a:avLst/>
          </a:prstGeom>
          <a:noFill/>
        </p:spPr>
        <p:txBody>
          <a:bodyPr wrap="square" lIns="91440" tIns="45720" rIns="91440" bIns="45720" rtlCol="0" anchor="t">
            <a:spAutoFit/>
          </a:bodyPr>
          <a:lstStyle/>
          <a:p>
            <a:pPr algn="ctr"/>
            <a:r>
              <a:rPr lang="en-US" u="sng">
                <a:solidFill>
                  <a:srgbClr val="384967"/>
                </a:solidFill>
              </a:rPr>
              <a:t>Geriatric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a:t>Dr. Alex, a First-Year Advanced Trainee in Geriatric Medicine, is completing a subspecialty rotation in a busy hospital-based geriatric unit. During a multidisciplinary team meeting, Dr. Alex is tasked with assessing an 82-year-old patient admitted following a fall at home. The patient presents with confusion, reduced mobility, and concerns of functional decline. The assessment includes addressing potential causes of frailty, managing acute medical issues, and planning a safe discharge strategy with community supports in place.</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02. </a:t>
              </a:r>
              <a:r>
                <a:rPr lang="en-US" sz="1200">
                  <a:solidFill>
                    <a:srgbClr val="384965"/>
                  </a:solidFill>
                </a:rPr>
                <a:t>Team Leadership</a:t>
              </a:r>
            </a:p>
            <a:p>
              <a:pPr marL="214313" indent="-214313">
                <a:buFont typeface="Arial" panose="020B0604020202020204" pitchFamily="34" charset="0"/>
                <a:buChar char="•"/>
              </a:pPr>
              <a:r>
                <a:rPr lang="en-US" sz="1200">
                  <a:solidFill>
                    <a:srgbClr val="384965"/>
                  </a:solidFill>
                </a:rPr>
                <a:t>05. Clinical assessment and management</a:t>
              </a:r>
            </a:p>
            <a:p>
              <a:pPr marL="214313" indent="-214313">
                <a:buFont typeface="Arial" panose="020B0604020202020204" pitchFamily="34" charset="0"/>
                <a:buChar char="•"/>
              </a:pPr>
              <a:r>
                <a:rPr lang="en-US" sz="1200">
                  <a:solidFill>
                    <a:srgbClr val="384965"/>
                  </a:solidFill>
                </a:rPr>
                <a:t>06. Management of transitions in care</a:t>
              </a:r>
            </a:p>
            <a:p>
              <a:pPr marL="214313" indent="-214313">
                <a:buFont typeface="Arial" panose="020B0604020202020204" pitchFamily="34" charset="0"/>
                <a:buChar char="•"/>
              </a:pPr>
              <a:r>
                <a:rPr lang="en-AU" sz="1200">
                  <a:solidFill>
                    <a:srgbClr val="384965"/>
                  </a:solidFill>
                </a:rPr>
                <a:t>08. Longitudinal care</a:t>
              </a:r>
            </a:p>
            <a:p>
              <a:pPr marL="214313" indent="-214313">
                <a:buFont typeface="Arial" panose="020B0604020202020204" pitchFamily="34" charset="0"/>
                <a:buChar char="•"/>
              </a:pPr>
              <a:r>
                <a:rPr lang="en-AU" sz="1200">
                  <a:solidFill>
                    <a:srgbClr val="384965"/>
                  </a:solidFill>
                </a:rPr>
                <a:t>16. Complex family meetings</a:t>
              </a:r>
              <a:endParaRPr lang="en-US" sz="120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5" y="3081747"/>
            <a:ext cx="3608272" cy="2618963"/>
            <a:chOff x="2718866" y="5043077"/>
            <a:chExt cx="3334394" cy="2275611"/>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6" y="6135327"/>
              <a:ext cx="3334394" cy="1183361"/>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5"/>
                  </a:solidFill>
                </a:rPr>
                <a:t>17. Clinical and social sciences</a:t>
              </a:r>
            </a:p>
            <a:p>
              <a:pPr marL="214313" indent="-214313">
                <a:buFont typeface="Arial" panose="020B0604020202020204" pitchFamily="34" charset="0"/>
                <a:buChar char="•"/>
              </a:pPr>
              <a:r>
                <a:rPr lang="en-US" sz="1200">
                  <a:solidFill>
                    <a:srgbClr val="384965"/>
                  </a:solidFill>
                </a:rPr>
                <a:t>18. Cognition and mental state</a:t>
              </a:r>
            </a:p>
            <a:p>
              <a:pPr marL="214313" indent="-214313">
                <a:buFont typeface="Arial" panose="020B0604020202020204" pitchFamily="34" charset="0"/>
                <a:buChar char="•"/>
              </a:pPr>
              <a:r>
                <a:rPr lang="en-AU" sz="1200">
                  <a:solidFill>
                    <a:srgbClr val="384965"/>
                  </a:solidFill>
                </a:rPr>
                <a:t>19. Falls and mobility</a:t>
              </a:r>
              <a:endParaRPr lang="en-US" sz="1200" b="1">
                <a:solidFill>
                  <a:srgbClr val="384965"/>
                </a:solidFill>
              </a:endParaRPr>
            </a:p>
            <a:p>
              <a:pPr marL="214313" indent="-214313">
                <a:buFont typeface="Arial" panose="020B0604020202020204" pitchFamily="34" charset="0"/>
                <a:buChar char="•"/>
              </a:pPr>
              <a:r>
                <a:rPr lang="en-US" sz="1200">
                  <a:solidFill>
                    <a:srgbClr val="384965"/>
                  </a:solidFill>
                </a:rPr>
                <a:t>20. Frailty and functional decline</a:t>
              </a:r>
              <a:endParaRPr lang="en-US" sz="1200" b="1">
                <a:solidFill>
                  <a:srgbClr val="384965"/>
                </a:solidFill>
              </a:endParaRPr>
            </a:p>
            <a:p>
              <a:pPr marL="214313" indent="-214313">
                <a:buFont typeface="Arial" panose="020B0604020202020204" pitchFamily="34" charset="0"/>
                <a:buChar char="•"/>
              </a:pPr>
              <a:r>
                <a:rPr lang="en-AU" sz="1200">
                  <a:solidFill>
                    <a:srgbClr val="384965"/>
                  </a:solidFill>
                </a:rPr>
                <a:t>22. Pain management</a:t>
              </a:r>
              <a:endParaRPr lang="en-US" sz="1200" b="1">
                <a:solidFill>
                  <a:srgbClr val="384965"/>
                </a:solidFill>
              </a:endParaRPr>
            </a:p>
            <a:p>
              <a:pPr marL="214313" indent="-214313">
                <a:buFont typeface="Arial" panose="020B0604020202020204" pitchFamily="34" charset="0"/>
                <a:buChar char="•"/>
              </a:pPr>
              <a:r>
                <a:rPr lang="en-US" sz="1200">
                  <a:solidFill>
                    <a:srgbClr val="384965"/>
                  </a:solidFill>
                </a:rPr>
                <a:t>26. Rehabilitation of specific conditions as </a:t>
              </a:r>
              <a:br>
                <a:rPr lang="en-US" sz="1200">
                  <a:solidFill>
                    <a:srgbClr val="384965"/>
                  </a:solidFill>
                </a:rPr>
              </a:br>
              <a:r>
                <a:rPr lang="en-US" sz="1200">
                  <a:solidFill>
                    <a:srgbClr val="384965"/>
                  </a:solidFill>
                </a:rPr>
                <a:t>      applied to aging</a:t>
              </a:r>
              <a:endParaRPr lang="en-US" sz="1200" b="1">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a:t>Requirements over the course of training </a:t>
            </a:r>
          </a:p>
          <a:p>
            <a:endParaRPr lang="en-US" b="1"/>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Learning courses </a:t>
            </a:r>
          </a:p>
          <a:p>
            <a:pPr marL="285750" indent="-285750">
              <a:buFont typeface="Arial" panose="020B0604020202020204" pitchFamily="34" charset="0"/>
              <a:buChar char="•"/>
            </a:pPr>
            <a:r>
              <a:rPr lang="en-US"/>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per rotation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269972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Geriatric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2025-03-13T23:22:44Z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