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487" r:id="rId14"/>
    <p:sldId id="2147481488" r:id="rId15"/>
    <p:sldId id="2147481484" r:id="rId16"/>
    <p:sldId id="2147481489"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487"/>
            <p14:sldId id="2147481488"/>
            <p14:sldId id="2147481484"/>
            <p14:sldId id="2147481489"/>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EDB39-A842-43FC-A351-7C4FE5BCE2E3}" v="2" dt="2025-02-26T03:48:42.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7" autoAdjust="0"/>
  </p:normalViewPr>
  <p:slideViewPr>
    <p:cSldViewPr snapToGrid="0">
      <p:cViewPr varScale="1">
        <p:scale>
          <a:sx n="80" d="100"/>
          <a:sy n="80" d="100"/>
        </p:scale>
        <p:origin x="68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err="1"/>
              <a:t>Paediatric</a:t>
            </a:r>
            <a:r>
              <a:rPr lang="en-US"/>
              <a:t> Cardiology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t>
            </a:r>
            <a:r>
              <a:rPr lang="en-US" dirty="0">
                <a:solidFill>
                  <a:srgbClr val="000000"/>
                </a:solidFill>
                <a:latin typeface="Calibri"/>
                <a:ea typeface="Calibri"/>
                <a:cs typeface="Calibri"/>
              </a:rPr>
              <a:t>a progress</a:t>
            </a:r>
            <a:r>
              <a:rPr lang="en-US" b="0" i="0" u="none" strike="noStrike" dirty="0">
                <a:solidFill>
                  <a:srgbClr val="000000"/>
                </a:solidFill>
                <a:effectLst/>
                <a:latin typeface="Calibri"/>
                <a:ea typeface="Calibri"/>
                <a:cs typeface="Calibri"/>
              </a:rPr>
              <a:t> </a:t>
            </a:r>
            <a:r>
              <a:rPr lang="en-US" dirty="0">
                <a:solidFill>
                  <a:srgbClr val="000000"/>
                </a:solidFill>
                <a:latin typeface="Calibri"/>
                <a:ea typeface="Calibri"/>
                <a:cs typeface="Calibri"/>
              </a:rPr>
              <a:t>report</a:t>
            </a:r>
            <a:r>
              <a:rPr lang="en-US" b="0" i="0" u="none" strike="noStrike" dirty="0">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dirty="0"/>
              <a:t>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1"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a:t>
            </a:r>
            <a:r>
              <a:rPr lang="en-US" sz="2400" err="1">
                <a:solidFill>
                  <a:schemeClr val="accent2"/>
                </a:solidFill>
              </a:rPr>
              <a:t>Paediatric</a:t>
            </a:r>
            <a:r>
              <a:rPr lang="en-US" sz="2400">
                <a:solidFill>
                  <a:schemeClr val="accent2"/>
                </a:solidFill>
              </a:rPr>
              <a:t> Cardiology </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 rotation plan per rotation</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28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dirty="0">
                <a:effectLst/>
                <a:latin typeface="Aptos"/>
              </a:rPr>
              <a:t>Ward rounds ​</a:t>
            </a:r>
          </a:p>
          <a:p>
            <a:pPr marL="171450" indent="-171450" rtl="0" fontAlgn="base">
              <a:buFont typeface="Arial" panose="020B0604020202020204" pitchFamily="34" charset="0"/>
              <a:buChar char="•"/>
            </a:pPr>
            <a:r>
              <a:rPr lang="en-US" sz="900" b="0" i="0" kern="1200" dirty="0">
                <a:effectLst/>
                <a:latin typeface="Aptos"/>
              </a:rPr>
              <a:t>Family meetings ​</a:t>
            </a:r>
          </a:p>
          <a:p>
            <a:pPr marL="171450" indent="-171450" rtl="0" fontAlgn="base">
              <a:buFont typeface="Arial" panose="020B0604020202020204" pitchFamily="34" charset="0"/>
              <a:buChar char="•"/>
            </a:pPr>
            <a:r>
              <a:rPr lang="en-US" sz="900" b="0" i="0" kern="1200" dirty="0">
                <a:effectLst/>
                <a:latin typeface="Aptos"/>
              </a:rPr>
              <a:t>Handovers ​</a:t>
            </a:r>
          </a:p>
          <a:p>
            <a:pPr marL="171450" indent="-171450" rtl="0" fontAlgn="base">
              <a:buFont typeface="Arial" panose="020B0604020202020204" pitchFamily="34" charset="0"/>
              <a:buChar char="•"/>
            </a:pPr>
            <a:r>
              <a:rPr lang="en-US" sz="900" b="0" i="0" kern="1200" dirty="0">
                <a:effectLst/>
                <a:latin typeface="Aptos"/>
              </a:rPr>
              <a:t>Teaching medical students ​</a:t>
            </a:r>
          </a:p>
          <a:p>
            <a:pPr marL="171450" indent="-171450" fontAlgn="base">
              <a:buFont typeface="Arial" panose="020B0604020202020204" pitchFamily="34" charset="0"/>
              <a:buChar char="•"/>
            </a:pPr>
            <a:r>
              <a:rPr lang="en-US" sz="900" dirty="0">
                <a:latin typeface="Aptos"/>
              </a:rPr>
              <a:t>Explaining a new diagnosis</a:t>
            </a:r>
            <a:endParaRPr lang="en-US" sz="900" b="0" i="0" kern="1200" dirty="0">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Scientific foundations of paediatric cardiology</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Acquired heart disease</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err="1">
                <a:solidFill>
                  <a:srgbClr val="384967"/>
                </a:solidFill>
                <a:latin typeface="Georgia"/>
              </a:rPr>
              <a:t>Paediatric</a:t>
            </a:r>
            <a:r>
              <a:rPr lang="en-US" sz="2400" dirty="0">
                <a:solidFill>
                  <a:srgbClr val="384967"/>
                </a:solidFill>
                <a:latin typeface="Georgia"/>
              </a:rPr>
              <a:t> Cardiology Example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2912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23" name="TextBox 22">
            <a:extLst>
              <a:ext uri="{FF2B5EF4-FFF2-40B4-BE49-F238E27FC236}">
                <a16:creationId xmlns:a16="http://schemas.microsoft.com/office/drawing/2014/main" id="{96D92619-89A3-637A-169A-74DA5A63F716}"/>
              </a:ext>
            </a:extLst>
          </p:cNvPr>
          <p:cNvSpPr txBox="1"/>
          <p:nvPr/>
        </p:nvSpPr>
        <p:spPr>
          <a:xfrm>
            <a:off x="417300" y="4392720"/>
            <a:ext cx="2036365" cy="307777"/>
          </a:xfrm>
          <a:prstGeom prst="rect">
            <a:avLst/>
          </a:prstGeom>
          <a:noFill/>
        </p:spPr>
        <p:txBody>
          <a:bodyPr wrap="square">
            <a:spAutoFit/>
          </a:bodyPr>
          <a:lstStyle/>
          <a:p>
            <a:r>
              <a:rPr lang="en-US" sz="1400" b="1" dirty="0">
                <a:solidFill>
                  <a:srgbClr val="384967"/>
                </a:solidFill>
              </a:rPr>
              <a:t>Example </a:t>
            </a:r>
            <a:r>
              <a:rPr lang="en-US" sz="1400" b="1" dirty="0">
                <a:solidFill>
                  <a:srgbClr val="384967"/>
                </a:solidFill>
                <a:hlinkClick r:id="rId12"/>
              </a:rPr>
              <a:t>rotation plan </a:t>
            </a:r>
            <a:endParaRPr lang="en-US" sz="1100" dirty="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a:t>
            </a:r>
            <a:r>
              <a:rPr lang="en-US" sz="1400" dirty="0" err="1">
                <a:solidFill>
                  <a:srgbClr val="384967"/>
                </a:solidFill>
              </a:rPr>
              <a:t>Rraining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4" name="Freeform 2">
            <a:extLst>
              <a:ext uri="{FF2B5EF4-FFF2-40B4-BE49-F238E27FC236}">
                <a16:creationId xmlns:a16="http://schemas.microsoft.com/office/drawing/2014/main" id="{3167C7D3-2DB4-8249-6EE1-04F568A37260}"/>
              </a:ext>
            </a:extLst>
          </p:cNvPr>
          <p:cNvSpPr/>
          <p:nvPr/>
        </p:nvSpPr>
        <p:spPr>
          <a:xfrm>
            <a:off x="5095063" y="347097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359765428"/>
              </p:ext>
            </p:extLst>
          </p:nvPr>
        </p:nvGraphicFramePr>
        <p:xfrm>
          <a:off x="299070" y="1260594"/>
          <a:ext cx="11201176" cy="433681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a:cs typeface="Times New Roman"/>
                        </a:rPr>
                        <a:t>07</a:t>
                      </a:r>
                      <a:r>
                        <a:rPr lang="en-AU" sz="1100" dirty="0">
                          <a:solidFill>
                            <a:srgbClr val="404040"/>
                          </a:solidFill>
                          <a:effectLst/>
                          <a:highlight>
                            <a:srgbClr val="F2F2F2"/>
                          </a:highlight>
                          <a:latin typeface="+mn-lt"/>
                          <a:ea typeface="Calibri"/>
                          <a:cs typeface="Times New Roman"/>
                        </a:rPr>
                        <a:t>. </a:t>
                      </a:r>
                      <a:r>
                        <a:rPr lang="en-AU" sz="1100" b="1" dirty="0">
                          <a:solidFill>
                            <a:srgbClr val="404040"/>
                          </a:solidFill>
                          <a:effectLst/>
                          <a:highlight>
                            <a:srgbClr val="F2F2F2"/>
                          </a:highlight>
                          <a:latin typeface="+mn-lt"/>
                          <a:ea typeface="Calibri"/>
                          <a:cs typeface="Times New Roman"/>
                        </a:rPr>
                        <a:t>Acute paediatric cardiac care</a:t>
                      </a:r>
                      <a:endParaRPr lang="en-AU" sz="1100" dirty="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100" b="1" i="0" u="none" strike="noStrike" noProof="0" dirty="0">
                          <a:solidFill>
                            <a:srgbClr val="404040"/>
                          </a:solidFill>
                          <a:effectLst/>
                          <a:highlight>
                            <a:srgbClr val="F2F2F2"/>
                          </a:highlight>
                          <a:latin typeface="+mn-lt"/>
                        </a:rPr>
                        <a:t>08.</a:t>
                      </a:r>
                      <a:r>
                        <a:rPr lang="en-AU" sz="1100" b="0" i="0" u="none" strike="noStrike" noProof="0" dirty="0">
                          <a:solidFill>
                            <a:srgbClr val="404040"/>
                          </a:solidFill>
                          <a:effectLst/>
                          <a:highlight>
                            <a:srgbClr val="F2F2F2"/>
                          </a:highlight>
                          <a:latin typeface="+mn-lt"/>
                        </a:rPr>
                        <a:t> </a:t>
                      </a:r>
                      <a:r>
                        <a:rPr lang="en-AU" sz="1100" b="1" i="0" u="none" strike="noStrike" noProof="0" dirty="0">
                          <a:solidFill>
                            <a:srgbClr val="404040"/>
                          </a:solidFill>
                          <a:effectLst/>
                          <a:highlight>
                            <a:srgbClr val="F2F2F2"/>
                          </a:highlight>
                          <a:latin typeface="+mn-lt"/>
                        </a:rPr>
                        <a:t>Management of cardiac conditions from </a:t>
                      </a:r>
                      <a:r>
                        <a:rPr lang="en-AU" sz="1100" b="1" i="0" u="none" strike="noStrike" noProof="0" dirty="0" err="1">
                          <a:solidFill>
                            <a:srgbClr val="404040"/>
                          </a:solidFill>
                          <a:effectLst/>
                          <a:highlight>
                            <a:srgbClr val="F2F2F2"/>
                          </a:highlight>
                          <a:latin typeface="+mn-lt"/>
                        </a:rPr>
                        <a:t>fetal</a:t>
                      </a:r>
                      <a:r>
                        <a:rPr lang="en-AU" sz="1100" b="1" i="0" u="none" strike="noStrike" noProof="0" dirty="0">
                          <a:solidFill>
                            <a:srgbClr val="404040"/>
                          </a:solidFill>
                          <a:effectLst/>
                          <a:highlight>
                            <a:srgbClr val="F2F2F2"/>
                          </a:highlight>
                          <a:latin typeface="+mn-lt"/>
                        </a:rPr>
                        <a:t> to adolescence, including end-of-life care</a:t>
                      </a: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Communication with patients</a:t>
                      </a:r>
                      <a:endPar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Prescribing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12. I</a:t>
                      </a:r>
                      <a:r>
                        <a:rPr lang="en-AU" sz="1100" b="1">
                          <a:highlight>
                            <a:srgbClr val="F2F2F2"/>
                          </a:highlight>
                          <a:latin typeface="+mn-lt"/>
                        </a:rPr>
                        <a:t>nvestigations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13. Scientific foundations of paediatric cardiology</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14. </a:t>
                      </a:r>
                      <a:r>
                        <a:rPr lang="en-AU" sz="1100" b="1">
                          <a:highlight>
                            <a:srgbClr val="F2F2F2"/>
                          </a:highlight>
                          <a:latin typeface="+mn-lt"/>
                        </a:rPr>
                        <a:t>Acute paediatric cardiac care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15. </a:t>
                      </a:r>
                      <a:r>
                        <a:rPr lang="en-US" sz="1100" b="1">
                          <a:highlight>
                            <a:srgbClr val="F2F2F2"/>
                          </a:highlight>
                          <a:latin typeface="+mn-lt"/>
                        </a:rPr>
                        <a:t>Structural heart disease, including valvular and congenital heart disease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Acquired heart disease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Arrhythmias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AU" sz="1100" b="1">
                          <a:highlight>
                            <a:srgbClr val="F2F2F2"/>
                          </a:highlight>
                          <a:latin typeface="+mn-lt"/>
                        </a:rPr>
                        <a:t>Genetic cardiac disorders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5</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dirty="0">
                <a:solidFill>
                  <a:srgbClr val="384967"/>
                </a:solidFill>
                <a:latin typeface="Georgia"/>
              </a:rPr>
              <a:t>The new curricula  </a:t>
            </a:r>
            <a:endParaRPr lang="en-AU" sz="3100" dirty="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dirty="0">
                <a:solidFill>
                  <a:srgbClr val="CB972B"/>
                </a:solidFill>
              </a:rPr>
              <a:t>What's not changing  </a:t>
            </a:r>
          </a:p>
          <a:p>
            <a:endParaRPr lang="en-US" sz="1400">
              <a:cs typeface="Arial"/>
            </a:endParaRPr>
          </a:p>
          <a:p>
            <a:r>
              <a:rPr lang="en-US" sz="1400" dirty="0">
                <a:cs typeface="Arial"/>
              </a:rPr>
              <a:t>Trainees and supervisors will still.... </a:t>
            </a:r>
          </a:p>
          <a:p>
            <a:pPr marL="285750" indent="-285750">
              <a:buFont typeface="Arial" panose="020B0604020202020204" pitchFamily="34" charset="0"/>
              <a:buChar char="•"/>
            </a:pPr>
            <a:r>
              <a:rPr lang="en-US" dirty="0"/>
              <a:t>Plan learning for a rotation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Work with supervisors and be observed doing work tasks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Have feedback provided to you on your performance and progress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Be assessed throughout the rotation and at the end via a report</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Develop your learning and understanding of the curriculum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Enter learning and assessment information onto an online platform</a:t>
            </a:r>
            <a:endParaRPr lang="en-US" dirty="0">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dirty="0">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dirty="0">
                <a:solidFill>
                  <a:srgbClr val="384967"/>
                </a:solidFill>
              </a:rPr>
              <a:t>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r>
              <a:rPr lang="en-US" sz="1600" dirty="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dirty="0">
                <a:solidFill>
                  <a:srgbClr val="384967"/>
                </a:solidFill>
                <a:ea typeface="Calibri"/>
                <a:cs typeface="Calibri"/>
              </a:rPr>
              <a:t>The online platform</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dirty="0">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 observation capture</a:t>
            </a:r>
          </a:p>
          <a:p>
            <a:pPr marL="742950" lvl="1" indent="-285750">
              <a:buFont typeface="Arial" panose="020B0604020202020204" pitchFamily="34" charset="0"/>
              <a:buChar char="•"/>
            </a:pPr>
            <a:r>
              <a:rPr lang="en-US" sz="1600" dirty="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dirty="0">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6" name="Picture 5">
            <a:extLst>
              <a:ext uri="{FF2B5EF4-FFF2-40B4-BE49-F238E27FC236}">
                <a16:creationId xmlns:a16="http://schemas.microsoft.com/office/drawing/2014/main" id="{24CCEBE3-CA11-11D6-2AF8-AB4F72CB9FE2}"/>
              </a:ext>
            </a:extLst>
          </p:cNvPr>
          <p:cNvPicPr>
            <a:picLocks noChangeAspect="1"/>
          </p:cNvPicPr>
          <p:nvPr/>
        </p:nvPicPr>
        <p:blipFill>
          <a:blip r:embed="rId5"/>
          <a:srcRect l="-1" r="25461"/>
          <a:stretch/>
        </p:blipFill>
        <p:spPr>
          <a:xfrm>
            <a:off x="1318969" y="1506776"/>
            <a:ext cx="3959689" cy="1792875"/>
          </a:xfrm>
          <a:prstGeom prst="rect">
            <a:avLst/>
          </a:prstGeom>
          <a:ln>
            <a:solidFill>
              <a:srgbClr val="B3BFD5"/>
            </a:solidFill>
          </a:ln>
        </p:spPr>
      </p:pic>
      <p:pic>
        <p:nvPicPr>
          <p:cNvPr id="14" name="Picture 13">
            <a:extLst>
              <a:ext uri="{FF2B5EF4-FFF2-40B4-BE49-F238E27FC236}">
                <a16:creationId xmlns:a16="http://schemas.microsoft.com/office/drawing/2014/main" id="{10EF492A-45C2-570F-893E-5DAF9AC28EE7}"/>
              </a:ext>
            </a:extLst>
          </p:cNvPr>
          <p:cNvPicPr>
            <a:picLocks noChangeAspect="1"/>
          </p:cNvPicPr>
          <p:nvPr/>
        </p:nvPicPr>
        <p:blipFill>
          <a:blip r:embed="rId6"/>
          <a:stretch>
            <a:fillRect/>
          </a:stretch>
        </p:blipFill>
        <p:spPr>
          <a:xfrm>
            <a:off x="6676381" y="1506776"/>
            <a:ext cx="4279306" cy="1368082"/>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DC6B058B-8238-CC40-FF00-755EEFC70421}"/>
              </a:ext>
            </a:extLst>
          </p:cNvPr>
          <p:cNvSpPr txBox="1"/>
          <p:nvPr/>
        </p:nvSpPr>
        <p:spPr>
          <a:xfrm>
            <a:off x="581058" y="2359748"/>
            <a:ext cx="4382828" cy="1754326"/>
          </a:xfrm>
          <a:prstGeom prst="rect">
            <a:avLst/>
          </a:prstGeom>
          <a:noFill/>
        </p:spPr>
        <p:txBody>
          <a:bodyPr wrap="square" lIns="91440" tIns="45720" rIns="91440" bIns="45720" rtlCol="0" anchor="t">
            <a:spAutoFit/>
          </a:bodyPr>
          <a:lstStyle/>
          <a:p>
            <a:pPr algn="ctr"/>
            <a:r>
              <a:rPr lang="en-US" u="sng" err="1">
                <a:solidFill>
                  <a:srgbClr val="384967"/>
                </a:solidFill>
              </a:rPr>
              <a:t>Paediatric</a:t>
            </a:r>
            <a:r>
              <a:rPr lang="en-US" u="sng">
                <a:solidFill>
                  <a:srgbClr val="384967"/>
                </a:solidFill>
              </a:rPr>
              <a:t> Cardiology</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9" name="Picture 8">
            <a:extLst>
              <a:ext uri="{FF2B5EF4-FFF2-40B4-BE49-F238E27FC236}">
                <a16:creationId xmlns:a16="http://schemas.microsoft.com/office/drawing/2014/main" id="{C35AFDD9-98E2-CFCE-B958-BEF9210FCEFA}"/>
              </a:ext>
            </a:extLst>
          </p:cNvPr>
          <p:cNvPicPr>
            <a:picLocks noChangeAspect="1"/>
          </p:cNvPicPr>
          <p:nvPr/>
        </p:nvPicPr>
        <p:blipFill>
          <a:blip r:embed="rId3"/>
          <a:stretch>
            <a:fillRect/>
          </a:stretch>
        </p:blipFill>
        <p:spPr>
          <a:xfrm>
            <a:off x="6005469" y="868197"/>
            <a:ext cx="5228587" cy="572262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384995"/>
          </a:xfrm>
          <a:prstGeom prst="rect">
            <a:avLst/>
          </a:prstGeom>
          <a:noFill/>
        </p:spPr>
        <p:txBody>
          <a:bodyPr wrap="square" rtlCol="0">
            <a:spAutoFit/>
          </a:bodyPr>
          <a:lstStyle/>
          <a:p>
            <a:pPr algn="ctr"/>
            <a:r>
              <a:rPr lang="en-US" sz="1400" i="1"/>
              <a:t>Dr. Alex, an Advanced Trainee in </a:t>
            </a:r>
            <a:r>
              <a:rPr lang="en-US" sz="1400" i="1" err="1"/>
              <a:t>paediatric</a:t>
            </a:r>
            <a:r>
              <a:rPr lang="en-US" sz="1400" i="1"/>
              <a:t> cardiology, is completing a subspecialty rotation in a busy tertiary cardiac care unit. During the morning ward round, Dr. Alex is tasked with managing a 6-year-old patient with cyanotic congenital heart disease who is presenting with tachycardia. The trainee assesses the patient and </a:t>
            </a:r>
            <a:r>
              <a:rPr lang="en-US" sz="1400" i="1" err="1"/>
              <a:t>organises</a:t>
            </a:r>
            <a:r>
              <a:rPr lang="en-US" sz="1400" i="1"/>
              <a:t> a variety of investigations.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07. Acute </a:t>
              </a:r>
              <a:r>
                <a:rPr lang="en-US" sz="1200" dirty="0" err="1">
                  <a:solidFill>
                    <a:srgbClr val="384965"/>
                  </a:solidFill>
                </a:rPr>
                <a:t>paediatric</a:t>
              </a:r>
              <a:r>
                <a:rPr lang="en-US" sz="1200" dirty="0">
                  <a:solidFill>
                    <a:srgbClr val="384965"/>
                  </a:solidFill>
                </a:rPr>
                <a:t> cardiac care</a:t>
              </a:r>
            </a:p>
            <a:p>
              <a:pPr marL="214313" indent="-214313">
                <a:buFont typeface="Arial" panose="020B0604020202020204" pitchFamily="34" charset="0"/>
                <a:buChar char="•"/>
              </a:pPr>
              <a:r>
                <a:rPr lang="en-US" sz="1200" dirty="0">
                  <a:solidFill>
                    <a:srgbClr val="384965"/>
                  </a:solidFill>
                </a:rPr>
                <a:t>12. Investigations </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241475" y="3081756"/>
            <a:ext cx="4337071" cy="1880299"/>
            <a:chOff x="3041838" y="5043077"/>
            <a:chExt cx="4007875"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041838" y="6135324"/>
              <a:ext cx="4007875"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13. </a:t>
              </a:r>
              <a:r>
                <a:rPr lang="en-US" sz="1200" dirty="0">
                  <a:solidFill>
                    <a:srgbClr val="384965"/>
                  </a:solidFill>
                </a:rPr>
                <a:t>Scientific foundations of </a:t>
              </a:r>
              <a:r>
                <a:rPr lang="en-US" sz="1200" dirty="0" err="1">
                  <a:solidFill>
                    <a:srgbClr val="384965"/>
                  </a:solidFill>
                </a:rPr>
                <a:t>paediatric</a:t>
              </a:r>
              <a:r>
                <a:rPr lang="en-US" sz="1200" dirty="0">
                  <a:solidFill>
                    <a:srgbClr val="384965"/>
                  </a:solidFill>
                </a:rPr>
                <a:t> cardiology</a:t>
              </a:r>
            </a:p>
            <a:p>
              <a:pPr marL="214313" indent="-214313">
                <a:buFont typeface="Arial" panose="020B0604020202020204" pitchFamily="34" charset="0"/>
                <a:buChar char="•"/>
              </a:pPr>
              <a:r>
                <a:rPr lang="en-US" sz="1200" dirty="0">
                  <a:solidFill>
                    <a:srgbClr val="384965"/>
                  </a:solidFill>
                </a:rPr>
                <a:t>15. Structural heart disease, including valvular and congenital heart disease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 rotation plan </a:t>
            </a:r>
            <a:r>
              <a:rPr lang="en-US"/>
              <a:t>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258844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828305-EE30-498F-A162-22DAD1C7C4D2}">
  <ds:schemaRefs>
    <ds:schemaRef ds:uri="8a45df18-1b1a-499d-90c6-d04be75f9f9a"/>
    <ds:schemaRef ds:uri="http://purl.org/dc/dcmitype/"/>
    <ds:schemaRef ds:uri="0b77cf3b-53b0-4276-95d6-69a9c81ff526"/>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TotalTime>
  <Words>3505</Words>
  <Application>Microsoft Office PowerPoint</Application>
  <PresentationFormat>Widescreen</PresentationFormat>
  <Paragraphs>542</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Paediatric Cardiology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15</cp:revision>
  <cp:lastPrinted>2019-03-29T01:57:58Z</cp:lastPrinted>
  <dcterms:created xsi:type="dcterms:W3CDTF">2016-05-05T00:00:36Z</dcterms:created>
  <dcterms:modified xsi:type="dcterms:W3CDTF">2025-03-13T23:22:09Z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