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91" r:id="rId14"/>
    <p:sldId id="2147481492" r:id="rId15"/>
    <p:sldId id="2147481484" r:id="rId16"/>
    <p:sldId id="2147481493"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91"/>
            <p14:sldId id="2147481492"/>
            <p14:sldId id="2147481484"/>
            <p14:sldId id="2147481493"/>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E9B32B"/>
    <a:srgbClr val="F8E8C0"/>
    <a:srgbClr val="F1CE77"/>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BEEED-DD8B-4E1F-8E22-55CF08AA1898}" v="96" dt="2024-12-02T01:18:33.714"/>
    <p1510:client id="{5854666B-4857-C714-6D73-932A80CB8F2A}" v="23" dt="2024-12-02T03:17:22.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2" d="100"/>
          <a:sy n="72" d="100"/>
        </p:scale>
        <p:origin x="36" y="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a:t>
            </a:r>
            <a:r>
              <a:rPr lang="en-US"/>
              <a:t>: Gastroenterology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a:t>
            </a:r>
            <a:r>
              <a:rPr lang="en-US"/>
              <a:t>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Gastroenterology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5400" y="3377227"/>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*8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3 progress reports</a:t>
            </a:r>
            <a:endParaRPr lang="en-AU" dirty="0"/>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7" name="Rectangle 6">
            <a:extLst>
              <a:ext uri="{FF2B5EF4-FFF2-40B4-BE49-F238E27FC236}">
                <a16:creationId xmlns:a16="http://schemas.microsoft.com/office/drawing/2014/main" id="{836DCE86-7B08-A2CC-74A8-E11926380832}"/>
              </a:ext>
            </a:extLst>
          </p:cNvPr>
          <p:cNvSpPr/>
          <p:nvPr/>
        </p:nvSpPr>
        <p:spPr>
          <a:xfrm>
            <a:off x="8186287" y="4660247"/>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192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endParaRPr lang="en-AU" sz="1200" dirty="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6851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53285"/>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744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7457" y="174791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 including prescribing</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62831" y="39663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39706"/>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983168" y="1810606"/>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3133"/>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Scientific foundations of gastroenterology</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Nutrition</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63133"/>
            <a:ext cx="2352606"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 including 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400" dirty="0">
                <a:solidFill>
                  <a:srgbClr val="384967"/>
                </a:solidFill>
                <a:latin typeface="Georgia"/>
              </a:rPr>
              <a:t>Gastroenterology</a:t>
            </a:r>
            <a:r>
              <a:rPr lang="en-US" sz="2400" dirty="0">
                <a:solidFill>
                  <a:srgbClr val="384967"/>
                </a:solidFill>
                <a:latin typeface="Georgia"/>
              </a:rPr>
              <a:t>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2771577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239616"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a:solidFill>
                  <a:srgbClr val="384967"/>
                </a:solidFill>
              </a:rPr>
              <a:t>Training</a:t>
            </a:r>
            <a:endParaRPr lang="en-US" sz="1400">
              <a:solidFill>
                <a:srgbClr val="384967"/>
              </a:solidFil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err="1">
                <a:solidFill>
                  <a:srgbClr val="384967"/>
                </a:solidFill>
              </a:rPr>
              <a:t>Rraining</a:t>
            </a:r>
            <a:endParaRPr lang="en-US" sz="1400" dirty="0" err="1">
              <a:solidFill>
                <a:srgbClr val="384967"/>
              </a:solidFill>
              <a:cs typeface="Aria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a:solidFill>
                  <a:srgbClr val="384967"/>
                </a:solidFill>
              </a:rPr>
              <a:t>Research </a:t>
            </a:r>
            <a:r>
              <a:rPr lang="en-US" sz="1400" dirty="0">
                <a:solidFill>
                  <a:srgbClr val="384967"/>
                </a:solidFill>
              </a:rPr>
              <a:t>Project Supervisor</a:t>
            </a:r>
            <a:endParaRPr lang="en-US" sz="1400" dirty="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860821827"/>
              </p:ext>
            </p:extLst>
          </p:nvPr>
        </p:nvGraphicFramePr>
        <p:xfrm>
          <a:off x="299070" y="1260594"/>
          <a:ext cx="11201176" cy="498433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6.</a:t>
                      </a:r>
                      <a:r>
                        <a:rPr lang="en-AU" sz="1200" dirty="0">
                          <a:solidFill>
                            <a:srgbClr val="404040"/>
                          </a:solidFill>
                          <a:effectLst/>
                          <a:highlight>
                            <a:srgbClr val="F2F2F2"/>
                          </a:highlight>
                          <a:latin typeface="Arial"/>
                          <a:ea typeface="Calibri"/>
                          <a:cs typeface="Times New Roman"/>
                        </a:rPr>
                        <a:t> </a:t>
                      </a:r>
                      <a:r>
                        <a:rPr lang="en-AU" sz="1200" b="1" dirty="0">
                          <a:solidFill>
                            <a:srgbClr val="404040"/>
                          </a:solidFill>
                          <a:effectLst/>
                          <a:highlight>
                            <a:srgbClr val="F2F2F2"/>
                          </a:highlight>
                          <a:latin typeface="+mn-lt"/>
                          <a:ea typeface="Calibri"/>
                          <a:cs typeface="Times New Roman"/>
                        </a:rPr>
                        <a:t>Acute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Longitudinal care, including transitions and end-of-life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8.</a:t>
                      </a:r>
                      <a:r>
                        <a:rPr lang="en-AU" sz="1200" b="0" i="0" u="none" strike="noStrike" noProof="0" dirty="0">
                          <a:solidFill>
                            <a:srgbClr val="404040"/>
                          </a:solidFill>
                          <a:effectLst/>
                          <a:highlight>
                            <a:srgbClr val="F2F2F2"/>
                          </a:highlight>
                          <a:latin typeface="Arial"/>
                        </a:rPr>
                        <a:t> </a:t>
                      </a: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I</a:t>
                      </a:r>
                      <a:r>
                        <a:rPr lang="en-AU" sz="1200" b="1" dirty="0">
                          <a:highlight>
                            <a:srgbClr val="F2F2F2"/>
                          </a:highlight>
                        </a:rPr>
                        <a:t>nvestigations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200" b="1" dirty="0">
                          <a:highlight>
                            <a:srgbClr val="F2F2F2"/>
                          </a:highlight>
                        </a:rPr>
                        <a:t>Clinic management</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Scientific foundations of gastroenterology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AU" sz="1200" b="1">
                          <a:highlight>
                            <a:srgbClr val="F2F2F2"/>
                          </a:highlight>
                        </a:rPr>
                        <a:t>Gastrointestinal emergencies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a:highlight>
                            <a:srgbClr val="F2F2F2"/>
                          </a:highlight>
                        </a:rPr>
                        <a:t>Upper gastrointestinal and small bowel luminal disease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Lower gastrointestinal, luminal, and anal conditions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Liver disease/hepatology</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Pancreatic and biliary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dirty="0">
                          <a:highlight>
                            <a:srgbClr val="F2F2F2"/>
                          </a:highlight>
                        </a:rPr>
                        <a:t>Inflammatory bowel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Gastrointestinal cancer</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dirty="0">
                          <a:highlight>
                            <a:srgbClr val="F2F2F2"/>
                          </a:highlight>
                        </a:rPr>
                        <a:t>Function and motility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dirty="0">
                          <a:highlight>
                            <a:srgbClr val="F2F2F2"/>
                          </a:highlight>
                        </a:rPr>
                        <a:t>Nutrition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Gastroenterology teaching requirements for the upcoming rotation. A list of eligible supervisors can be found on </a:t>
            </a:r>
            <a:r>
              <a:rPr lang="en-US" dirty="0" err="1">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dirty="0"/>
              <a:t> </a:t>
            </a:r>
            <a:endParaRPr lang="en-US" b="1" dirty="0">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a:extLst>
              <a:ext uri="{FF2B5EF4-FFF2-40B4-BE49-F238E27FC236}">
                <a16:creationId xmlns:a16="http://schemas.microsoft.com/office/drawing/2014/main" id="{0F529995-4E81-7A5A-A1CB-93B7D98C9B2A}"/>
              </a:ext>
            </a:extLst>
          </p:cNvPr>
          <p:cNvPicPr>
            <a:picLocks noChangeAspect="1"/>
          </p:cNvPicPr>
          <p:nvPr/>
        </p:nvPicPr>
        <p:blipFill>
          <a:blip r:embed="rId5"/>
          <a:stretch>
            <a:fillRect/>
          </a:stretch>
        </p:blipFill>
        <p:spPr>
          <a:xfrm>
            <a:off x="7011270" y="1688082"/>
            <a:ext cx="3609528" cy="1175471"/>
          </a:xfrm>
          <a:prstGeom prst="rect">
            <a:avLst/>
          </a:prstGeom>
          <a:ln>
            <a:solidFill>
              <a:srgbClr val="B3BFD5"/>
            </a:solidFill>
          </a:ln>
        </p:spPr>
      </p:pic>
      <p:pic>
        <p:nvPicPr>
          <p:cNvPr id="18" name="Picture 17">
            <a:extLst>
              <a:ext uri="{FF2B5EF4-FFF2-40B4-BE49-F238E27FC236}">
                <a16:creationId xmlns:a16="http://schemas.microsoft.com/office/drawing/2014/main" id="{8773F016-F31D-AB8D-6B59-84A5DFC6FC7D}"/>
              </a:ext>
            </a:extLst>
          </p:cNvPr>
          <p:cNvPicPr>
            <a:picLocks noChangeAspect="1"/>
          </p:cNvPicPr>
          <p:nvPr/>
        </p:nvPicPr>
        <p:blipFill>
          <a:blip r:embed="rId6"/>
          <a:stretch>
            <a:fillRect/>
          </a:stretch>
        </p:blipFill>
        <p:spPr>
          <a:xfrm>
            <a:off x="1337827" y="1407948"/>
            <a:ext cx="3921974" cy="1988466"/>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0" name="Picture 9" descr="A list of medical procedures&#10;&#10;Description automatically generated">
            <a:extLst>
              <a:ext uri="{FF2B5EF4-FFF2-40B4-BE49-F238E27FC236}">
                <a16:creationId xmlns:a16="http://schemas.microsoft.com/office/drawing/2014/main" id="{7429984E-3D6E-F0C9-056C-06FDC9DAB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169" y="870921"/>
            <a:ext cx="4783449" cy="5836240"/>
          </a:xfrm>
          <a:prstGeom prst="rect">
            <a:avLst/>
          </a:prstGeom>
        </p:spPr>
      </p:pic>
      <p:sp>
        <p:nvSpPr>
          <p:cNvPr id="11" name="TextBox 10">
            <a:extLst>
              <a:ext uri="{FF2B5EF4-FFF2-40B4-BE49-F238E27FC236}">
                <a16:creationId xmlns:a16="http://schemas.microsoft.com/office/drawing/2014/main" id="{67E09389-6395-01AF-D2D5-17666468A755}"/>
              </a:ext>
            </a:extLst>
          </p:cNvPr>
          <p:cNvSpPr txBox="1"/>
          <p:nvPr/>
        </p:nvSpPr>
        <p:spPr>
          <a:xfrm>
            <a:off x="653143" y="2248740"/>
            <a:ext cx="4606318" cy="1754326"/>
          </a:xfrm>
          <a:prstGeom prst="rect">
            <a:avLst/>
          </a:prstGeom>
          <a:noFill/>
        </p:spPr>
        <p:txBody>
          <a:bodyPr wrap="square" lIns="91440" tIns="45720" rIns="91440" bIns="45720" rtlCol="0" anchor="t">
            <a:spAutoFit/>
          </a:bodyPr>
          <a:lstStyle/>
          <a:p>
            <a:pPr algn="ctr"/>
            <a:r>
              <a:rPr lang="en-US" u="sng" dirty="0">
                <a:solidFill>
                  <a:srgbClr val="384967"/>
                </a:solidFill>
              </a:rPr>
              <a:t>Gastroenterology</a:t>
            </a:r>
            <a:endParaRPr lang="en-US" dirty="0"/>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893655" y="1847521"/>
            <a:ext cx="6404688" cy="1600438"/>
          </a:xfrm>
          <a:prstGeom prst="rect">
            <a:avLst/>
          </a:prstGeom>
          <a:noFill/>
        </p:spPr>
        <p:txBody>
          <a:bodyPr wrap="square" rtlCol="0">
            <a:spAutoFit/>
          </a:bodyPr>
          <a:lstStyle/>
          <a:p>
            <a:pPr algn="ctr"/>
            <a:r>
              <a:rPr lang="en-US" sz="1400" i="1" dirty="0"/>
              <a:t>Dr. Alex, an Advanced Trainee in Gastroenterology, is completing a subspecialty rotation in a busy tertiary gastroenterology unit. During a morning round, Dr. Alex is tasked with managing a 12-year-old patient presenting with abdominal pain, diarrhea, and weight loss. The patient is suspected to have inflammatory bowel disease (IBD) and requires a multidisciplinary approach for diagnosis and initial treatment planning, including endoscopic procedures, medication management, and dietary recommendations.</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134429"/>
            <a:chOff x="74409" y="2852688"/>
            <a:chExt cx="3627782" cy="185459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Ethics &amp; professional behaviour</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336545"/>
            <a:chOff x="5609300" y="2956456"/>
            <a:chExt cx="6186102" cy="203020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 including prescribing</a:t>
              </a:r>
            </a:p>
            <a:p>
              <a:pPr marL="214313" indent="-214313">
                <a:buFont typeface="Arial" panose="020B0604020202020204" pitchFamily="34" charset="0"/>
                <a:buChar char="•"/>
              </a:pPr>
              <a:r>
                <a:rPr lang="en-US" sz="1200" dirty="0">
                  <a:solidFill>
                    <a:srgbClr val="384965"/>
                  </a:solidFill>
                </a:rPr>
                <a:t>07. Acute care</a:t>
              </a:r>
            </a:p>
            <a:p>
              <a:pPr marL="214313" indent="-214313">
                <a:buFont typeface="Arial" panose="020B0604020202020204" pitchFamily="34" charset="0"/>
                <a:buChar char="•"/>
              </a:pPr>
              <a:r>
                <a:rPr lang="en-US" sz="1200" dirty="0">
                  <a:solidFill>
                    <a:srgbClr val="384965"/>
                  </a:solidFill>
                </a:rPr>
                <a:t>08. Communication with patients</a:t>
              </a:r>
            </a:p>
            <a:p>
              <a:pPr marL="214313" indent="-214313">
                <a:buFont typeface="Arial" panose="020B0604020202020204" pitchFamily="34" charset="0"/>
                <a:buChar char="•"/>
              </a:pPr>
              <a:r>
                <a:rPr lang="en-US" sz="1200" dirty="0">
                  <a:solidFill>
                    <a:srgbClr val="384965"/>
                  </a:solidFill>
                </a:rPr>
                <a:t>10. Investigations</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51"/>
            <a:ext cx="4337071" cy="2064966"/>
            <a:chOff x="2718865" y="5043077"/>
            <a:chExt cx="4007875" cy="1794243"/>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701993"/>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5"/>
                  </a:solidFill>
                </a:rPr>
                <a:t>12. Scientific foundations of gastroenterology</a:t>
              </a:r>
            </a:p>
            <a:p>
              <a:pPr marL="214313" indent="-214313">
                <a:buFont typeface="Arial" panose="020B0604020202020204" pitchFamily="34" charset="0"/>
                <a:buChar char="•"/>
              </a:pPr>
              <a:r>
                <a:rPr lang="en-US" sz="1200" dirty="0">
                  <a:solidFill>
                    <a:srgbClr val="384965"/>
                  </a:solidFill>
                </a:rPr>
                <a:t>15. Lower gastrointestinal, luminal, and anal conditions</a:t>
              </a:r>
            </a:p>
            <a:p>
              <a:pPr marL="214313" indent="-214313">
                <a:buFont typeface="Arial" panose="020B0604020202020204" pitchFamily="34" charset="0"/>
                <a:buChar char="•"/>
              </a:pPr>
              <a:r>
                <a:rPr lang="en-AU" sz="1200" dirty="0">
                  <a:solidFill>
                    <a:srgbClr val="384965"/>
                  </a:solidFill>
                </a:rPr>
                <a:t>18. Inflammatory bowel disease</a:t>
              </a:r>
            </a:p>
            <a:p>
              <a:pPr marL="214313" indent="-214313">
                <a:buFont typeface="Arial" panose="020B0604020202020204" pitchFamily="34" charset="0"/>
                <a:buChar char="•"/>
              </a:pPr>
              <a:r>
                <a:rPr lang="en-AU" sz="1200" dirty="0">
                  <a:solidFill>
                    <a:srgbClr val="384965"/>
                  </a:solidFill>
                </a:rPr>
                <a:t>21. Nutrition</a:t>
              </a:r>
              <a:endParaRPr lang="en-US" sz="1200"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203634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http://schemas.microsoft.com/office/2006/documentManagement/types"/>
    <ds:schemaRef ds:uri="http://schemas.microsoft.com/office/2006/metadata/properties"/>
    <ds:schemaRef ds:uri="http://purl.org/dc/terms/"/>
    <ds:schemaRef ds:uri="http://www.w3.org/XML/1998/namespace"/>
    <ds:schemaRef ds:uri="8a45df18-1b1a-499d-90c6-d04be75f9f9a"/>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459</TotalTime>
  <Words>3522</Words>
  <Application>Microsoft Office PowerPoint</Application>
  <PresentationFormat>ワイド画面</PresentationFormat>
  <Paragraphs>543</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Gastroenterology</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6</cp:revision>
  <cp:lastPrinted>2019-03-29T01:57:58Z</cp:lastPrinted>
  <dcterms:created xsi:type="dcterms:W3CDTF">2016-05-05T00:00:36Z</dcterms:created>
  <dcterms:modified xsi:type="dcterms:W3CDTF">2024-12-03T01:14:17Z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