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xml" ContentType="application/vnd.openxmlformats-officedocument.presentationml.tags+xml"/>
  <Override PartName="/ppt/notesSlides/notesSlide14.xml" ContentType="application/vnd.openxmlformats-officedocument.presentationml.notesSlide+xml"/>
  <Override PartName="/ppt/tags/tag2.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6" r:id="rId5"/>
  </p:sldMasterIdLst>
  <p:notesMasterIdLst>
    <p:notesMasterId r:id="rId28"/>
  </p:notesMasterIdLst>
  <p:handoutMasterIdLst>
    <p:handoutMasterId r:id="rId29"/>
  </p:handoutMasterIdLst>
  <p:sldIdLst>
    <p:sldId id="2147481456" r:id="rId6"/>
    <p:sldId id="2147481457" r:id="rId7"/>
    <p:sldId id="2147481475" r:id="rId8"/>
    <p:sldId id="2147481476" r:id="rId9"/>
    <p:sldId id="2147481477" r:id="rId10"/>
    <p:sldId id="2147481452" r:id="rId11"/>
    <p:sldId id="2147481453" r:id="rId12"/>
    <p:sldId id="2147481469" r:id="rId13"/>
    <p:sldId id="2147481495" r:id="rId14"/>
    <p:sldId id="2147481496" r:id="rId15"/>
    <p:sldId id="2147481484" r:id="rId16"/>
    <p:sldId id="2147481497" r:id="rId17"/>
    <p:sldId id="2147481458" r:id="rId18"/>
    <p:sldId id="2147481467" r:id="rId19"/>
    <p:sldId id="2147481480" r:id="rId20"/>
    <p:sldId id="2147481439" r:id="rId21"/>
    <p:sldId id="2147481448" r:id="rId22"/>
    <p:sldId id="261" r:id="rId23"/>
    <p:sldId id="2147481474" r:id="rId24"/>
    <p:sldId id="2147481450" r:id="rId25"/>
    <p:sldId id="2147481442" r:id="rId26"/>
    <p:sldId id="4394" r:id="rId27"/>
  </p:sldIdLst>
  <p:sldSz cx="12192000" cy="6858000"/>
  <p:notesSz cx="6789738"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616A440-81A1-43C2-AD12-17483B22F937}">
          <p14:sldIdLst>
            <p14:sldId id="2147481456"/>
            <p14:sldId id="2147481457"/>
            <p14:sldId id="2147481475"/>
            <p14:sldId id="2147481476"/>
            <p14:sldId id="2147481477"/>
            <p14:sldId id="2147481452"/>
            <p14:sldId id="2147481453"/>
            <p14:sldId id="2147481469"/>
            <p14:sldId id="2147481495"/>
            <p14:sldId id="2147481496"/>
            <p14:sldId id="2147481484"/>
            <p14:sldId id="2147481497"/>
            <p14:sldId id="2147481458"/>
            <p14:sldId id="2147481467"/>
            <p14:sldId id="2147481480"/>
            <p14:sldId id="2147481439"/>
            <p14:sldId id="2147481448"/>
            <p14:sldId id="261"/>
            <p14:sldId id="2147481474"/>
            <p14:sldId id="2147481450"/>
            <p14:sldId id="2147481442"/>
            <p14:sldId id="4394"/>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5D0DB1D-B87E-8D8F-E426-E0FBD711C749}" name="Sarah Buxton" initials="SB" userId="S::Sarah.Buxton@racp.edu.au::d8e8c94f-ffdf-4ba4-bcd4-7e44a3ce999e" providerId="AD"/>
  <p188:author id="{81FBE542-1237-0CE1-7CE5-C670DD8EC929}" name="Erin Micali" initials="EM" userId="S::erin.micali@racp.edu.au::b3b6df5b-34d2-4b86-b892-cf12fc3187c0" providerId="AD"/>
  <p188:author id="{02DDC645-33B1-48D9-532E-250AA0D9BFEB}" name="Susi McCarthy" initials="SM" userId="S::susi.mccarthy@racp.edu.au::872649e0-0024-4267-a50d-ca6e46ad7409" providerId="AD"/>
  <p188:author id="{531E4165-904D-4E59-7C28-2A85E2255CCC}" name="Erin Micali" initials="EM" userId="S::Erin.Micali@racp.edu.au::b3b6df5b-34d2-4b86-b892-cf12fc3187c0" providerId="AD"/>
  <p188:author id="{0D4E1383-8B66-2EED-57BE-065C3BFFB0BF}" name="Sarah Buxton" initials="SB" userId="S::sarah.buxton@racp.edu.au::d8e8c94f-ffdf-4ba4-bcd4-7e44a3ce999e" providerId="AD"/>
  <p188:author id="{B16917B1-E3F1-E547-224E-CD28466D43B4}" name="Sinead McElhinney" initials="SM" userId="S::sinead.mcelhinney@racp.edu.au::fa3584f4-923e-474d-9a00-f90a99284067" providerId="AD"/>
  <p188:author id="{D108A5BB-DE69-B224-69E5-1A2A52704D28}" name="Sally Timmins" initials="ST" userId="S::sally.timmins@racp.edu.au::62e3eed2-6092-4e7a-98ba-29ec0cb0322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Eleanor Darton-Rooke" initials="ED" lastIdx="5" clrIdx="0"/>
  <p:cmAuthor id="7" name="Katherine" initials="K" lastIdx="9" clrIdx="7">
    <p:extLst>
      <p:ext uri="{19B8F6BF-5375-455C-9EA6-DF929625EA0E}">
        <p15:presenceInfo xmlns:p15="http://schemas.microsoft.com/office/powerpoint/2012/main" userId="S::katherine.deller@racp.edu.au::d26b8489-aec9-4b1d-840a-66f2b9645d87" providerId="AD"/>
      </p:ext>
    </p:extLst>
  </p:cmAuthor>
  <p:cmAuthor id="1" name="Katherine Deller" initials="KD" lastIdx="12" clrIdx="1"/>
  <p:cmAuthor id="2" name="Genevieve Foster" initials="GF" lastIdx="9" clrIdx="2">
    <p:extLst>
      <p:ext uri="{19B8F6BF-5375-455C-9EA6-DF929625EA0E}">
        <p15:presenceInfo xmlns:p15="http://schemas.microsoft.com/office/powerpoint/2012/main" userId="S-1-5-21-2172213741-3310938964-2463396476-1216" providerId="AD"/>
      </p:ext>
    </p:extLst>
  </p:cmAuthor>
  <p:cmAuthor id="3" name="Susi McCarthy" initials="SM" lastIdx="0" clrIdx="3">
    <p:extLst>
      <p:ext uri="{19B8F6BF-5375-455C-9EA6-DF929625EA0E}">
        <p15:presenceInfo xmlns:p15="http://schemas.microsoft.com/office/powerpoint/2012/main" userId="S-1-5-21-2172213741-3310938964-2463396476-1328" providerId="AD"/>
      </p:ext>
    </p:extLst>
  </p:cmAuthor>
  <p:cmAuthor id="4" name="Gemma Robinson" initials="GR" lastIdx="2" clrIdx="4">
    <p:extLst>
      <p:ext uri="{19B8F6BF-5375-455C-9EA6-DF929625EA0E}">
        <p15:presenceInfo xmlns:p15="http://schemas.microsoft.com/office/powerpoint/2012/main" userId="S-1-5-21-2172213741-3310938964-2463396476-7690" providerId="AD"/>
      </p:ext>
    </p:extLst>
  </p:cmAuthor>
  <p:cmAuthor id="5" name="Gemma Robinson" initials="GR [2]" lastIdx="19" clrIdx="5">
    <p:extLst>
      <p:ext uri="{19B8F6BF-5375-455C-9EA6-DF929625EA0E}">
        <p15:presenceInfo xmlns:p15="http://schemas.microsoft.com/office/powerpoint/2012/main" userId="S::Gemma.Robinson@racp.edu.au::45305d7e-f0e9-40e5-8a5e-c7b9bcd34cc2" providerId="AD"/>
      </p:ext>
    </p:extLst>
  </p:cmAuthor>
  <p:cmAuthor id="6" name="KD" initials="KD" lastIdx="2" clrIdx="6">
    <p:extLst>
      <p:ext uri="{19B8F6BF-5375-455C-9EA6-DF929625EA0E}">
        <p15:presenceInfo xmlns:p15="http://schemas.microsoft.com/office/powerpoint/2012/main" userId="KD"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CE77"/>
    <a:srgbClr val="E9B32B"/>
    <a:srgbClr val="FBF2DD"/>
    <a:srgbClr val="F8E8C0"/>
    <a:srgbClr val="CB972B"/>
    <a:srgbClr val="384965"/>
    <a:srgbClr val="B3BFD5"/>
    <a:srgbClr val="8699BC"/>
    <a:srgbClr val="6880AC"/>
    <a:srgbClr val="3849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C80928-E6C9-CCA1-67AD-066B54FCFE3E}" v="9" dt="2025-01-06T01:04:52.44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245" autoAdjust="0"/>
  </p:normalViewPr>
  <p:slideViewPr>
    <p:cSldViewPr snapToGrid="0">
      <p:cViewPr varScale="1">
        <p:scale>
          <a:sx n="74" d="100"/>
          <a:sy n="74" d="100"/>
        </p:scale>
        <p:origin x="112" y="60"/>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36"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commentAuthors" Target="commentAuthors.xml"/><Relationship Id="rId35" Type="http://schemas.microsoft.com/office/2015/10/relationships/revisionInfo" Target="revisionInfo.xml"/><Relationship Id="rId8" Type="http://schemas.openxmlformats.org/officeDocument/2006/relationships/slide" Target="slides/slide3.xml"/></Relationships>
</file>

<file path=ppt/diagrams/_rels/data1.xml.rels><?xml version="1.0" encoding="UTF-8" standalone="yes"?>
<Relationships xmlns="http://schemas.openxmlformats.org/package/2006/relationships"><Relationship Id="rId3" Type="http://schemas.openxmlformats.org/officeDocument/2006/relationships/hyperlink" Target="mailto:memberservices@racp.edu.au" TargetMode="External"/><Relationship Id="rId2" Type="http://schemas.openxmlformats.org/officeDocument/2006/relationships/hyperlink" Target="https://elearning.racp.edu.au/course/index.php?categoryid=52" TargetMode="External"/><Relationship Id="rId1" Type="http://schemas.openxmlformats.org/officeDocument/2006/relationships/hyperlink" Target="https://www.racp.edu.au/trainees/new-curricula/implementation" TargetMode="External"/></Relationships>
</file>

<file path=ppt/diagrams/_rels/drawing1.xml.rels><?xml version="1.0" encoding="UTF-8" standalone="yes"?>
<Relationships xmlns="http://schemas.openxmlformats.org/package/2006/relationships"><Relationship Id="rId3" Type="http://schemas.openxmlformats.org/officeDocument/2006/relationships/hyperlink" Target="mailto:memberservices@racp.edu.au" TargetMode="External"/><Relationship Id="rId2" Type="http://schemas.openxmlformats.org/officeDocument/2006/relationships/hyperlink" Target="https://elearning.racp.edu.au/course/index.php?categoryid=52" TargetMode="External"/><Relationship Id="rId1" Type="http://schemas.openxmlformats.org/officeDocument/2006/relationships/hyperlink" Target="https://www.racp.edu.au/trainees/new-curricula/implementation" TargetMode="Externa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1DB673-4119-4ABB-AB0D-BA3FDB1C8972}" type="doc">
      <dgm:prSet loTypeId="urn:microsoft.com/office/officeart/2005/8/layout/vList2" loCatId="list" qsTypeId="urn:microsoft.com/office/officeart/2005/8/quickstyle/simple1" qsCatId="simple" csTypeId="urn:microsoft.com/office/officeart/2005/8/colors/accent1_3" csCatId="accent1" phldr="1"/>
      <dgm:spPr/>
    </dgm:pt>
    <dgm:pt modelId="{38EDC7E9-122C-4349-8BF2-80719576C230}">
      <dgm:prSet phldrT="[Text]" custT="1"/>
      <dgm:spPr/>
      <dgm:t>
        <a:bodyPr/>
        <a:lstStyle/>
        <a:p>
          <a:pPr marL="0" lvl="0" indent="0" algn="l" defTabSz="1422400">
            <a:lnSpc>
              <a:spcPct val="90000"/>
            </a:lnSpc>
            <a:spcBef>
              <a:spcPct val="0"/>
            </a:spcBef>
            <a:spcAft>
              <a:spcPct val="35000"/>
            </a:spcAft>
            <a:buNone/>
          </a:pPr>
          <a:r>
            <a:rPr lang="en-US" sz="2400" b="1" kern="1200">
              <a:solidFill>
                <a:prstClr val="white"/>
              </a:solidFill>
              <a:latin typeface="Arial" panose="020B0604020202020204" pitchFamily="34" charset="0"/>
              <a:ea typeface="+mn-ea"/>
              <a:cs typeface="Arial" panose="020B0604020202020204" pitchFamily="34" charset="0"/>
            </a:rPr>
            <a:t>RACP Implementation webpage</a:t>
          </a:r>
        </a:p>
        <a:p>
          <a:pPr marL="0" lvl="0" algn="l" defTabSz="1155700">
            <a:lnSpc>
              <a:spcPct val="90000"/>
            </a:lnSpc>
            <a:spcBef>
              <a:spcPct val="0"/>
            </a:spcBef>
            <a:spcAft>
              <a:spcPct val="35000"/>
            </a:spcAft>
            <a:buNone/>
          </a:pPr>
          <a:r>
            <a:rPr lang="en-US" sz="2000" kern="1200">
              <a:latin typeface="Arial" panose="020B0604020202020204" pitchFamily="34" charset="0"/>
              <a:cs typeface="Arial" panose="020B0604020202020204" pitchFamily="34" charset="0"/>
            </a:rPr>
            <a:t>Visit the </a:t>
          </a:r>
          <a:r>
            <a:rPr lang="en-US" sz="2000" kern="1200">
              <a:latin typeface="Arial" panose="020B0604020202020204" pitchFamily="34" charset="0"/>
              <a:cs typeface="Arial" panose="020B0604020202020204" pitchFamily="34" charset="0"/>
              <a:hlinkClick xmlns:r="http://schemas.openxmlformats.org/officeDocument/2006/relationships" r:id="rId1"/>
            </a:rPr>
            <a:t>RACP Implementation webpage</a:t>
          </a:r>
          <a:r>
            <a:rPr lang="en-US" sz="2000" kern="1200">
              <a:latin typeface="Arial" panose="020B0604020202020204" pitchFamily="34" charset="0"/>
              <a:cs typeface="Arial" panose="020B0604020202020204" pitchFamily="34" charset="0"/>
            </a:rPr>
            <a:t> to find updates about 2025 implementation</a:t>
          </a:r>
        </a:p>
      </dgm:t>
    </dgm:pt>
    <dgm:pt modelId="{DCB96EC5-248C-41DF-9684-18356F992175}" type="parTrans" cxnId="{2F635C3B-3CA8-4268-A9E9-60E2AAF3E482}">
      <dgm:prSet/>
      <dgm:spPr/>
      <dgm:t>
        <a:bodyPr/>
        <a:lstStyle/>
        <a:p>
          <a:endParaRPr lang="en-AU"/>
        </a:p>
      </dgm:t>
    </dgm:pt>
    <dgm:pt modelId="{718EEE73-B346-4D7A-BFF8-FA3DD9993447}" type="sibTrans" cxnId="{2F635C3B-3CA8-4268-A9E9-60E2AAF3E482}">
      <dgm:prSet/>
      <dgm:spPr/>
      <dgm:t>
        <a:bodyPr/>
        <a:lstStyle/>
        <a:p>
          <a:endParaRPr lang="en-AU"/>
        </a:p>
      </dgm:t>
    </dgm:pt>
    <dgm:pt modelId="{56B2AB48-F858-4903-9851-35A6E78280CC}">
      <dgm:prSet phldrT="[Text]" custT="1"/>
      <dgm:spPr/>
      <dgm:t>
        <a:bodyPr/>
        <a:lstStyle/>
        <a:p>
          <a:r>
            <a:rPr lang="en-US" sz="2400" b="1">
              <a:latin typeface="Arial" panose="020B0604020202020204" pitchFamily="34" charset="0"/>
              <a:cs typeface="Arial" panose="020B0604020202020204" pitchFamily="34" charset="0"/>
            </a:rPr>
            <a:t>RACP Online Learning</a:t>
          </a:r>
        </a:p>
        <a:p>
          <a:r>
            <a:rPr lang="en-AU" sz="2000">
              <a:latin typeface="Arial" panose="020B0604020202020204" pitchFamily="34" charset="0"/>
              <a:cs typeface="Arial" panose="020B0604020202020204" pitchFamily="34" charset="0"/>
            </a:rPr>
            <a:t>Log into </a:t>
          </a:r>
          <a:r>
            <a:rPr lang="en-US" sz="2000">
              <a:latin typeface="Arial" panose="020B0604020202020204" pitchFamily="34" charset="0"/>
              <a:cs typeface="Arial" panose="020B0604020202020204" pitchFamily="34" charset="0"/>
              <a:hlinkClick xmlns:r="http://schemas.openxmlformats.org/officeDocument/2006/relationships" r:id="rId2"/>
            </a:rPr>
            <a:t>RACP Online Learning </a:t>
          </a:r>
          <a:r>
            <a:rPr lang="en-US" sz="2000">
              <a:latin typeface="Arial" panose="020B0604020202020204" pitchFamily="34" charset="0"/>
              <a:cs typeface="Arial" panose="020B0604020202020204" pitchFamily="34" charset="0"/>
            </a:rPr>
            <a:t>to learn about the new curricula</a:t>
          </a:r>
          <a:endParaRPr lang="en-AU" sz="2000">
            <a:latin typeface="Arial" panose="020B0604020202020204" pitchFamily="34" charset="0"/>
            <a:cs typeface="Arial" panose="020B0604020202020204" pitchFamily="34" charset="0"/>
          </a:endParaRPr>
        </a:p>
      </dgm:t>
    </dgm:pt>
    <dgm:pt modelId="{0AF547B7-D6A6-4C0C-9F61-F5F4666853AE}" type="parTrans" cxnId="{FE642674-144B-489A-A55F-1AA60C65492C}">
      <dgm:prSet/>
      <dgm:spPr/>
      <dgm:t>
        <a:bodyPr/>
        <a:lstStyle/>
        <a:p>
          <a:endParaRPr lang="en-AU"/>
        </a:p>
      </dgm:t>
    </dgm:pt>
    <dgm:pt modelId="{5C3E359F-C4F9-4661-B739-B8DC6527983B}" type="sibTrans" cxnId="{FE642674-144B-489A-A55F-1AA60C65492C}">
      <dgm:prSet/>
      <dgm:spPr/>
      <dgm:t>
        <a:bodyPr/>
        <a:lstStyle/>
        <a:p>
          <a:endParaRPr lang="en-AU"/>
        </a:p>
      </dgm:t>
    </dgm:pt>
    <dgm:pt modelId="{CD510A31-6049-446F-85E5-F0994E897A38}">
      <dgm:prSet phldrT="[Text]" custT="1"/>
      <dgm:spPr/>
      <dgm:t>
        <a:bodyPr/>
        <a:lstStyle/>
        <a:p>
          <a:pPr marL="0" lvl="0" indent="0" algn="l" defTabSz="1422400">
            <a:lnSpc>
              <a:spcPct val="90000"/>
            </a:lnSpc>
            <a:spcBef>
              <a:spcPct val="0"/>
            </a:spcBef>
            <a:spcAft>
              <a:spcPct val="35000"/>
            </a:spcAft>
            <a:buNone/>
          </a:pPr>
          <a:r>
            <a:rPr lang="en-US" sz="2400" b="1" kern="1200">
              <a:solidFill>
                <a:prstClr val="white"/>
              </a:solidFill>
              <a:latin typeface="Arial" panose="020B0604020202020204" pitchFamily="34" charset="0"/>
              <a:ea typeface="+mn-ea"/>
              <a:cs typeface="Arial" panose="020B0604020202020204" pitchFamily="34" charset="0"/>
            </a:rPr>
            <a:t>RACP Member services</a:t>
          </a:r>
        </a:p>
        <a:p>
          <a:pPr marL="0" lvl="0" algn="l" defTabSz="1644650">
            <a:lnSpc>
              <a:spcPct val="90000"/>
            </a:lnSpc>
            <a:spcBef>
              <a:spcPct val="0"/>
            </a:spcBef>
            <a:spcAft>
              <a:spcPct val="35000"/>
            </a:spcAft>
            <a:buNone/>
          </a:pPr>
          <a:r>
            <a:rPr lang="en-US" sz="2000" b="0" kern="1200">
              <a:latin typeface="Arial" panose="020B0604020202020204" pitchFamily="34" charset="0"/>
              <a:cs typeface="Arial" panose="020B0604020202020204" pitchFamily="34" charset="0"/>
            </a:rPr>
            <a:t>Contact </a:t>
          </a:r>
          <a:r>
            <a:rPr lang="en-US" sz="2000" b="0" kern="1200" spc="-8">
              <a:solidFill>
                <a:schemeClr val="bg1"/>
              </a:solidFill>
              <a:latin typeface="Arial" panose="020B0604020202020204" pitchFamily="34" charset="0"/>
              <a:cs typeface="Arial" panose="020B0604020202020204" pitchFamily="34" charset="0"/>
              <a:hlinkClick xmlns:r="http://schemas.openxmlformats.org/officeDocument/2006/relationships" r:id="rId3"/>
            </a:rPr>
            <a:t>memberservices@racp.edu.au</a:t>
          </a:r>
          <a:r>
            <a:rPr lang="en-US" sz="2000" b="0" kern="1200" spc="-8">
              <a:solidFill>
                <a:schemeClr val="bg1"/>
              </a:solidFill>
              <a:latin typeface="Arial" panose="020B0604020202020204" pitchFamily="34" charset="0"/>
              <a:cs typeface="Arial" panose="020B0604020202020204" pitchFamily="34" charset="0"/>
            </a:rPr>
            <a:t> if you have any questions about the new curricula</a:t>
          </a:r>
          <a:endParaRPr lang="en-AU" sz="2000" b="0" kern="1200">
            <a:latin typeface="Arial" panose="020B0604020202020204" pitchFamily="34" charset="0"/>
            <a:cs typeface="Arial" panose="020B0604020202020204" pitchFamily="34" charset="0"/>
          </a:endParaRPr>
        </a:p>
      </dgm:t>
    </dgm:pt>
    <dgm:pt modelId="{333AB25C-7C09-4544-B674-D788CC368735}" type="parTrans" cxnId="{DD3185C0-498C-44DB-B63C-6102588E407F}">
      <dgm:prSet/>
      <dgm:spPr/>
      <dgm:t>
        <a:bodyPr/>
        <a:lstStyle/>
        <a:p>
          <a:endParaRPr lang="en-AU"/>
        </a:p>
      </dgm:t>
    </dgm:pt>
    <dgm:pt modelId="{EDC166F0-E609-4CD9-9873-7BF08FC97189}" type="sibTrans" cxnId="{DD3185C0-498C-44DB-B63C-6102588E407F}">
      <dgm:prSet/>
      <dgm:spPr/>
      <dgm:t>
        <a:bodyPr/>
        <a:lstStyle/>
        <a:p>
          <a:endParaRPr lang="en-AU"/>
        </a:p>
      </dgm:t>
    </dgm:pt>
    <dgm:pt modelId="{2DCA2D08-E7B5-4DC8-ACFA-94F3C2DB7603}" type="pres">
      <dgm:prSet presAssocID="{C41DB673-4119-4ABB-AB0D-BA3FDB1C8972}" presName="linear" presStyleCnt="0">
        <dgm:presLayoutVars>
          <dgm:animLvl val="lvl"/>
          <dgm:resizeHandles val="exact"/>
        </dgm:presLayoutVars>
      </dgm:prSet>
      <dgm:spPr/>
    </dgm:pt>
    <dgm:pt modelId="{15103A16-F263-4ABE-A4D6-40A31AD1756E}" type="pres">
      <dgm:prSet presAssocID="{38EDC7E9-122C-4349-8BF2-80719576C230}" presName="parentText" presStyleLbl="node1" presStyleIdx="0" presStyleCnt="3" custLinFactNeighborX="254" custLinFactNeighborY="2131">
        <dgm:presLayoutVars>
          <dgm:chMax val="0"/>
          <dgm:bulletEnabled val="1"/>
        </dgm:presLayoutVars>
      </dgm:prSet>
      <dgm:spPr/>
    </dgm:pt>
    <dgm:pt modelId="{B7A3A383-49CD-4835-8452-04491A5C8D1C}" type="pres">
      <dgm:prSet presAssocID="{718EEE73-B346-4D7A-BFF8-FA3DD9993447}" presName="spacer" presStyleCnt="0"/>
      <dgm:spPr/>
    </dgm:pt>
    <dgm:pt modelId="{1E5D78C1-6F9F-4761-AFFB-3F2FEC6684AA}" type="pres">
      <dgm:prSet presAssocID="{56B2AB48-F858-4903-9851-35A6E78280CC}" presName="parentText" presStyleLbl="node1" presStyleIdx="1" presStyleCnt="3" custLinFactNeighborX="605" custLinFactNeighborY="30392">
        <dgm:presLayoutVars>
          <dgm:chMax val="0"/>
          <dgm:bulletEnabled val="1"/>
        </dgm:presLayoutVars>
      </dgm:prSet>
      <dgm:spPr/>
    </dgm:pt>
    <dgm:pt modelId="{4FAB6242-963D-48E4-A8E6-57AE83A4AC75}" type="pres">
      <dgm:prSet presAssocID="{5C3E359F-C4F9-4661-B739-B8DC6527983B}" presName="spacer" presStyleCnt="0"/>
      <dgm:spPr/>
    </dgm:pt>
    <dgm:pt modelId="{1FD26981-7F25-4E81-B95B-683E8A2A5C8E}" type="pres">
      <dgm:prSet presAssocID="{CD510A31-6049-446F-85E5-F0994E897A38}" presName="parentText" presStyleLbl="node1" presStyleIdx="2" presStyleCnt="3" custLinFactNeighborX="254" custLinFactNeighborY="42831">
        <dgm:presLayoutVars>
          <dgm:chMax val="0"/>
          <dgm:bulletEnabled val="1"/>
        </dgm:presLayoutVars>
      </dgm:prSet>
      <dgm:spPr/>
    </dgm:pt>
  </dgm:ptLst>
  <dgm:cxnLst>
    <dgm:cxn modelId="{2F635C3B-3CA8-4268-A9E9-60E2AAF3E482}" srcId="{C41DB673-4119-4ABB-AB0D-BA3FDB1C8972}" destId="{38EDC7E9-122C-4349-8BF2-80719576C230}" srcOrd="0" destOrd="0" parTransId="{DCB96EC5-248C-41DF-9684-18356F992175}" sibTransId="{718EEE73-B346-4D7A-BFF8-FA3DD9993447}"/>
    <dgm:cxn modelId="{FE642674-144B-489A-A55F-1AA60C65492C}" srcId="{C41DB673-4119-4ABB-AB0D-BA3FDB1C8972}" destId="{56B2AB48-F858-4903-9851-35A6E78280CC}" srcOrd="1" destOrd="0" parTransId="{0AF547B7-D6A6-4C0C-9F61-F5F4666853AE}" sibTransId="{5C3E359F-C4F9-4661-B739-B8DC6527983B}"/>
    <dgm:cxn modelId="{7BBB258A-EBDB-4BBA-9831-E214C535CE0A}" type="presOf" srcId="{56B2AB48-F858-4903-9851-35A6E78280CC}" destId="{1E5D78C1-6F9F-4761-AFFB-3F2FEC6684AA}" srcOrd="0" destOrd="0" presId="urn:microsoft.com/office/officeart/2005/8/layout/vList2"/>
    <dgm:cxn modelId="{BADAFAA6-51C0-42DA-868A-6FC46DC51239}" type="presOf" srcId="{C41DB673-4119-4ABB-AB0D-BA3FDB1C8972}" destId="{2DCA2D08-E7B5-4DC8-ACFA-94F3C2DB7603}" srcOrd="0" destOrd="0" presId="urn:microsoft.com/office/officeart/2005/8/layout/vList2"/>
    <dgm:cxn modelId="{DD3185C0-498C-44DB-B63C-6102588E407F}" srcId="{C41DB673-4119-4ABB-AB0D-BA3FDB1C8972}" destId="{CD510A31-6049-446F-85E5-F0994E897A38}" srcOrd="2" destOrd="0" parTransId="{333AB25C-7C09-4544-B674-D788CC368735}" sibTransId="{EDC166F0-E609-4CD9-9873-7BF08FC97189}"/>
    <dgm:cxn modelId="{DCB9E2C9-2C1E-44CC-9007-C04CD4D71385}" type="presOf" srcId="{CD510A31-6049-446F-85E5-F0994E897A38}" destId="{1FD26981-7F25-4E81-B95B-683E8A2A5C8E}" srcOrd="0" destOrd="0" presId="urn:microsoft.com/office/officeart/2005/8/layout/vList2"/>
    <dgm:cxn modelId="{783585FF-F485-4D4D-BF6D-CA8636C2E4EC}" type="presOf" srcId="{38EDC7E9-122C-4349-8BF2-80719576C230}" destId="{15103A16-F263-4ABE-A4D6-40A31AD1756E}" srcOrd="0" destOrd="0" presId="urn:microsoft.com/office/officeart/2005/8/layout/vList2"/>
    <dgm:cxn modelId="{5725E3EC-34FA-4547-B06A-7AB9757BF099}" type="presParOf" srcId="{2DCA2D08-E7B5-4DC8-ACFA-94F3C2DB7603}" destId="{15103A16-F263-4ABE-A4D6-40A31AD1756E}" srcOrd="0" destOrd="0" presId="urn:microsoft.com/office/officeart/2005/8/layout/vList2"/>
    <dgm:cxn modelId="{F0910AFC-0E5D-4354-B4DB-D739DE4280BC}" type="presParOf" srcId="{2DCA2D08-E7B5-4DC8-ACFA-94F3C2DB7603}" destId="{B7A3A383-49CD-4835-8452-04491A5C8D1C}" srcOrd="1" destOrd="0" presId="urn:microsoft.com/office/officeart/2005/8/layout/vList2"/>
    <dgm:cxn modelId="{C91C2068-D32B-4A7F-A620-ACA87DB63AE5}" type="presParOf" srcId="{2DCA2D08-E7B5-4DC8-ACFA-94F3C2DB7603}" destId="{1E5D78C1-6F9F-4761-AFFB-3F2FEC6684AA}" srcOrd="2" destOrd="0" presId="urn:microsoft.com/office/officeart/2005/8/layout/vList2"/>
    <dgm:cxn modelId="{4FDA71C2-D6C4-418D-874D-1AFD51D53384}" type="presParOf" srcId="{2DCA2D08-E7B5-4DC8-ACFA-94F3C2DB7603}" destId="{4FAB6242-963D-48E4-A8E6-57AE83A4AC75}" srcOrd="3" destOrd="0" presId="urn:microsoft.com/office/officeart/2005/8/layout/vList2"/>
    <dgm:cxn modelId="{CC09C582-2D5C-4635-BCDF-AD4D590B6EB6}" type="presParOf" srcId="{2DCA2D08-E7B5-4DC8-ACFA-94F3C2DB7603}" destId="{1FD26981-7F25-4E81-B95B-683E8A2A5C8E}"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103A16-F263-4ABE-A4D6-40A31AD1756E}">
      <dsp:nvSpPr>
        <dsp:cNvPr id="0" name=""/>
        <dsp:cNvSpPr/>
      </dsp:nvSpPr>
      <dsp:spPr>
        <a:xfrm>
          <a:off x="0" y="614251"/>
          <a:ext cx="8402320" cy="1254825"/>
        </a:xfrm>
        <a:prstGeom prst="roundRect">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422400">
            <a:lnSpc>
              <a:spcPct val="90000"/>
            </a:lnSpc>
            <a:spcBef>
              <a:spcPct val="0"/>
            </a:spcBef>
            <a:spcAft>
              <a:spcPct val="35000"/>
            </a:spcAft>
            <a:buNone/>
          </a:pPr>
          <a:r>
            <a:rPr lang="en-US" sz="2400" b="1" kern="1200">
              <a:solidFill>
                <a:prstClr val="white"/>
              </a:solidFill>
              <a:latin typeface="Arial" panose="020B0604020202020204" pitchFamily="34" charset="0"/>
              <a:ea typeface="+mn-ea"/>
              <a:cs typeface="Arial" panose="020B0604020202020204" pitchFamily="34" charset="0"/>
            </a:rPr>
            <a:t>RACP Implementation webpage</a:t>
          </a:r>
        </a:p>
        <a:p>
          <a:pPr marL="0" lvl="0" algn="l" defTabSz="1155700">
            <a:lnSpc>
              <a:spcPct val="90000"/>
            </a:lnSpc>
            <a:spcBef>
              <a:spcPct val="0"/>
            </a:spcBef>
            <a:spcAft>
              <a:spcPct val="35000"/>
            </a:spcAft>
            <a:buNone/>
          </a:pPr>
          <a:r>
            <a:rPr lang="en-US" sz="2000" kern="1200">
              <a:latin typeface="Arial" panose="020B0604020202020204" pitchFamily="34" charset="0"/>
              <a:cs typeface="Arial" panose="020B0604020202020204" pitchFamily="34" charset="0"/>
            </a:rPr>
            <a:t>Visit the </a:t>
          </a:r>
          <a:r>
            <a:rPr lang="en-US" sz="2000" kern="1200">
              <a:latin typeface="Arial" panose="020B0604020202020204" pitchFamily="34" charset="0"/>
              <a:cs typeface="Arial" panose="020B0604020202020204" pitchFamily="34" charset="0"/>
              <a:hlinkClick xmlns:r="http://schemas.openxmlformats.org/officeDocument/2006/relationships" r:id="rId1"/>
            </a:rPr>
            <a:t>RACP Implementation webpage</a:t>
          </a:r>
          <a:r>
            <a:rPr lang="en-US" sz="2000" kern="1200">
              <a:latin typeface="Arial" panose="020B0604020202020204" pitchFamily="34" charset="0"/>
              <a:cs typeface="Arial" panose="020B0604020202020204" pitchFamily="34" charset="0"/>
            </a:rPr>
            <a:t> to find updates about 2025 implementation</a:t>
          </a:r>
        </a:p>
      </dsp:txBody>
      <dsp:txXfrm>
        <a:off x="61256" y="675507"/>
        <a:ext cx="8279808" cy="1132313"/>
      </dsp:txXfrm>
    </dsp:sp>
    <dsp:sp modelId="{1E5D78C1-6F9F-4761-AFFB-3F2FEC6684AA}">
      <dsp:nvSpPr>
        <dsp:cNvPr id="0" name=""/>
        <dsp:cNvSpPr/>
      </dsp:nvSpPr>
      <dsp:spPr>
        <a:xfrm>
          <a:off x="0" y="2109181"/>
          <a:ext cx="8402320" cy="1254825"/>
        </a:xfrm>
        <a:prstGeom prst="roundRect">
          <a:avLst/>
        </a:prstGeom>
        <a:solidFill>
          <a:schemeClr val="accent1">
            <a:shade val="80000"/>
            <a:hueOff val="123360"/>
            <a:satOff val="-11368"/>
            <a:lumOff val="1776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a:latin typeface="Arial" panose="020B0604020202020204" pitchFamily="34" charset="0"/>
              <a:cs typeface="Arial" panose="020B0604020202020204" pitchFamily="34" charset="0"/>
            </a:rPr>
            <a:t>RACP Online Learning</a:t>
          </a:r>
        </a:p>
        <a:p>
          <a:pPr marL="0" lvl="0" indent="0" algn="l" defTabSz="1066800">
            <a:lnSpc>
              <a:spcPct val="90000"/>
            </a:lnSpc>
            <a:spcBef>
              <a:spcPct val="0"/>
            </a:spcBef>
            <a:spcAft>
              <a:spcPct val="35000"/>
            </a:spcAft>
            <a:buNone/>
          </a:pPr>
          <a:r>
            <a:rPr lang="en-AU" sz="2000" kern="1200">
              <a:latin typeface="Arial" panose="020B0604020202020204" pitchFamily="34" charset="0"/>
              <a:cs typeface="Arial" panose="020B0604020202020204" pitchFamily="34" charset="0"/>
            </a:rPr>
            <a:t>Log into </a:t>
          </a:r>
          <a:r>
            <a:rPr lang="en-US" sz="2000" kern="1200">
              <a:latin typeface="Arial" panose="020B0604020202020204" pitchFamily="34" charset="0"/>
              <a:cs typeface="Arial" panose="020B0604020202020204" pitchFamily="34" charset="0"/>
              <a:hlinkClick xmlns:r="http://schemas.openxmlformats.org/officeDocument/2006/relationships" r:id="rId2"/>
            </a:rPr>
            <a:t>RACP Online Learning </a:t>
          </a:r>
          <a:r>
            <a:rPr lang="en-US" sz="2000" kern="1200">
              <a:latin typeface="Arial" panose="020B0604020202020204" pitchFamily="34" charset="0"/>
              <a:cs typeface="Arial" panose="020B0604020202020204" pitchFamily="34" charset="0"/>
            </a:rPr>
            <a:t>to learn about the new curricula</a:t>
          </a:r>
          <a:endParaRPr lang="en-AU" sz="2000" kern="1200">
            <a:latin typeface="Arial" panose="020B0604020202020204" pitchFamily="34" charset="0"/>
            <a:cs typeface="Arial" panose="020B0604020202020204" pitchFamily="34" charset="0"/>
          </a:endParaRPr>
        </a:p>
      </dsp:txBody>
      <dsp:txXfrm>
        <a:off x="61256" y="2170437"/>
        <a:ext cx="8279808" cy="1132313"/>
      </dsp:txXfrm>
    </dsp:sp>
    <dsp:sp modelId="{1FD26981-7F25-4E81-B95B-683E8A2A5C8E}">
      <dsp:nvSpPr>
        <dsp:cNvPr id="0" name=""/>
        <dsp:cNvSpPr/>
      </dsp:nvSpPr>
      <dsp:spPr>
        <a:xfrm>
          <a:off x="0" y="3574492"/>
          <a:ext cx="8402320" cy="1254825"/>
        </a:xfrm>
        <a:prstGeom prst="roundRect">
          <a:avLst/>
        </a:prstGeom>
        <a:solidFill>
          <a:schemeClr val="accent1">
            <a:shade val="80000"/>
            <a:hueOff val="246721"/>
            <a:satOff val="-22737"/>
            <a:lumOff val="355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422400">
            <a:lnSpc>
              <a:spcPct val="90000"/>
            </a:lnSpc>
            <a:spcBef>
              <a:spcPct val="0"/>
            </a:spcBef>
            <a:spcAft>
              <a:spcPct val="35000"/>
            </a:spcAft>
            <a:buNone/>
          </a:pPr>
          <a:r>
            <a:rPr lang="en-US" sz="2400" b="1" kern="1200">
              <a:solidFill>
                <a:prstClr val="white"/>
              </a:solidFill>
              <a:latin typeface="Arial" panose="020B0604020202020204" pitchFamily="34" charset="0"/>
              <a:ea typeface="+mn-ea"/>
              <a:cs typeface="Arial" panose="020B0604020202020204" pitchFamily="34" charset="0"/>
            </a:rPr>
            <a:t>RACP Member services</a:t>
          </a:r>
        </a:p>
        <a:p>
          <a:pPr marL="0" lvl="0" algn="l" defTabSz="1644650">
            <a:lnSpc>
              <a:spcPct val="90000"/>
            </a:lnSpc>
            <a:spcBef>
              <a:spcPct val="0"/>
            </a:spcBef>
            <a:spcAft>
              <a:spcPct val="35000"/>
            </a:spcAft>
            <a:buNone/>
          </a:pPr>
          <a:r>
            <a:rPr lang="en-US" sz="2000" b="0" kern="1200">
              <a:latin typeface="Arial" panose="020B0604020202020204" pitchFamily="34" charset="0"/>
              <a:cs typeface="Arial" panose="020B0604020202020204" pitchFamily="34" charset="0"/>
            </a:rPr>
            <a:t>Contact </a:t>
          </a:r>
          <a:r>
            <a:rPr lang="en-US" sz="2000" b="0" kern="1200" spc="-8">
              <a:solidFill>
                <a:schemeClr val="bg1"/>
              </a:solidFill>
              <a:latin typeface="Arial" panose="020B0604020202020204" pitchFamily="34" charset="0"/>
              <a:cs typeface="Arial" panose="020B0604020202020204" pitchFamily="34" charset="0"/>
              <a:hlinkClick xmlns:r="http://schemas.openxmlformats.org/officeDocument/2006/relationships" r:id="rId3"/>
            </a:rPr>
            <a:t>memberservices@racp.edu.au</a:t>
          </a:r>
          <a:r>
            <a:rPr lang="en-US" sz="2000" b="0" kern="1200" spc="-8">
              <a:solidFill>
                <a:schemeClr val="bg1"/>
              </a:solidFill>
              <a:latin typeface="Arial" panose="020B0604020202020204" pitchFamily="34" charset="0"/>
              <a:cs typeface="Arial" panose="020B0604020202020204" pitchFamily="34" charset="0"/>
            </a:rPr>
            <a:t> if you have any questions about the new curricula</a:t>
          </a:r>
          <a:endParaRPr lang="en-AU" sz="2000" b="0" kern="1200">
            <a:latin typeface="Arial" panose="020B0604020202020204" pitchFamily="34" charset="0"/>
            <a:cs typeface="Arial" panose="020B0604020202020204" pitchFamily="34" charset="0"/>
          </a:endParaRPr>
        </a:p>
      </dsp:txBody>
      <dsp:txXfrm>
        <a:off x="61256" y="3635748"/>
        <a:ext cx="8279808" cy="113231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A8E91EA-65B9-4D8B-9979-33987EEA2B9C}"/>
              </a:ext>
            </a:extLst>
          </p:cNvPr>
          <p:cNvSpPr>
            <a:spLocks noGrp="1"/>
          </p:cNvSpPr>
          <p:nvPr>
            <p:ph type="hdr" sz="quarter"/>
          </p:nvPr>
        </p:nvSpPr>
        <p:spPr>
          <a:xfrm>
            <a:off x="0" y="0"/>
            <a:ext cx="2941638" cy="498475"/>
          </a:xfrm>
          <a:prstGeom prst="rect">
            <a:avLst/>
          </a:prstGeom>
        </p:spPr>
        <p:txBody>
          <a:bodyPr vert="horz" lIns="91440" tIns="45720" rIns="91440" bIns="45720" rtlCol="0"/>
          <a:lstStyle>
            <a:lvl1pPr algn="l">
              <a:defRPr sz="1200"/>
            </a:lvl1pPr>
          </a:lstStyle>
          <a:p>
            <a:endParaRPr lang="en-AU"/>
          </a:p>
        </p:txBody>
      </p:sp>
      <p:sp>
        <p:nvSpPr>
          <p:cNvPr id="3" name="Date Placeholder 2">
            <a:extLst>
              <a:ext uri="{FF2B5EF4-FFF2-40B4-BE49-F238E27FC236}">
                <a16:creationId xmlns:a16="http://schemas.microsoft.com/office/drawing/2014/main" id="{4450D17C-D17E-4879-838D-417780C23265}"/>
              </a:ext>
            </a:extLst>
          </p:cNvPr>
          <p:cNvSpPr>
            <a:spLocks noGrp="1"/>
          </p:cNvSpPr>
          <p:nvPr>
            <p:ph type="dt" sz="quarter" idx="1"/>
          </p:nvPr>
        </p:nvSpPr>
        <p:spPr>
          <a:xfrm>
            <a:off x="3846513" y="0"/>
            <a:ext cx="2941637" cy="498475"/>
          </a:xfrm>
          <a:prstGeom prst="rect">
            <a:avLst/>
          </a:prstGeom>
        </p:spPr>
        <p:txBody>
          <a:bodyPr vert="horz" lIns="91440" tIns="45720" rIns="91440" bIns="45720" rtlCol="0"/>
          <a:lstStyle>
            <a:lvl1pPr algn="r">
              <a:defRPr sz="1200"/>
            </a:lvl1pPr>
          </a:lstStyle>
          <a:p>
            <a:fld id="{30B62243-6A9E-48A3-9ED6-F1F14C1733A0}" type="datetimeFigureOut">
              <a:rPr lang="en-AU" smtClean="0"/>
              <a:t>6/01/2025</a:t>
            </a:fld>
            <a:endParaRPr lang="en-AU"/>
          </a:p>
        </p:txBody>
      </p:sp>
      <p:sp>
        <p:nvSpPr>
          <p:cNvPr id="4" name="Footer Placeholder 3">
            <a:extLst>
              <a:ext uri="{FF2B5EF4-FFF2-40B4-BE49-F238E27FC236}">
                <a16:creationId xmlns:a16="http://schemas.microsoft.com/office/drawing/2014/main" id="{4FEC1BC4-B048-40FF-8BEC-CD81E2AB9648}"/>
              </a:ext>
            </a:extLst>
          </p:cNvPr>
          <p:cNvSpPr>
            <a:spLocks noGrp="1"/>
          </p:cNvSpPr>
          <p:nvPr>
            <p:ph type="ftr" sz="quarter" idx="2"/>
          </p:nvPr>
        </p:nvSpPr>
        <p:spPr>
          <a:xfrm>
            <a:off x="0" y="9431338"/>
            <a:ext cx="2941638" cy="498475"/>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a:extLst>
              <a:ext uri="{FF2B5EF4-FFF2-40B4-BE49-F238E27FC236}">
                <a16:creationId xmlns:a16="http://schemas.microsoft.com/office/drawing/2014/main" id="{24B23964-D438-4AAE-B0FA-295BC378E754}"/>
              </a:ext>
            </a:extLst>
          </p:cNvPr>
          <p:cNvSpPr>
            <a:spLocks noGrp="1"/>
          </p:cNvSpPr>
          <p:nvPr>
            <p:ph type="sldNum" sz="quarter" idx="3"/>
          </p:nvPr>
        </p:nvSpPr>
        <p:spPr>
          <a:xfrm>
            <a:off x="3846513" y="9431338"/>
            <a:ext cx="2941637" cy="498475"/>
          </a:xfrm>
          <a:prstGeom prst="rect">
            <a:avLst/>
          </a:prstGeom>
        </p:spPr>
        <p:txBody>
          <a:bodyPr vert="horz" lIns="91440" tIns="45720" rIns="91440" bIns="45720" rtlCol="0" anchor="b"/>
          <a:lstStyle>
            <a:lvl1pPr algn="r">
              <a:defRPr sz="1200"/>
            </a:lvl1pPr>
          </a:lstStyle>
          <a:p>
            <a:fld id="{7CA0E4AE-0F78-4EFD-9E51-D6159989E368}" type="slidenum">
              <a:rPr lang="en-AU" smtClean="0"/>
              <a:t>‹#›</a:t>
            </a:fld>
            <a:endParaRPr lang="en-AU"/>
          </a:p>
        </p:txBody>
      </p:sp>
    </p:spTree>
    <p:extLst>
      <p:ext uri="{BB962C8B-B14F-4D97-AF65-F5344CB8AC3E}">
        <p14:creationId xmlns:p14="http://schemas.microsoft.com/office/powerpoint/2010/main" val="133098056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2220" cy="496491"/>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45947" y="0"/>
            <a:ext cx="2942220" cy="496491"/>
          </a:xfrm>
          <a:prstGeom prst="rect">
            <a:avLst/>
          </a:prstGeom>
        </p:spPr>
        <p:txBody>
          <a:bodyPr vert="horz" lIns="91440" tIns="45720" rIns="91440" bIns="45720" rtlCol="0"/>
          <a:lstStyle>
            <a:lvl1pPr algn="r">
              <a:defRPr sz="1200"/>
            </a:lvl1pPr>
          </a:lstStyle>
          <a:p>
            <a:fld id="{1B29D597-8D74-4F9C-87FA-93DB36C99251}" type="datetimeFigureOut">
              <a:rPr lang="en-AU" smtClean="0"/>
              <a:t>6/01/2025</a:t>
            </a:fld>
            <a:endParaRPr lang="en-AU"/>
          </a:p>
        </p:txBody>
      </p:sp>
      <p:sp>
        <p:nvSpPr>
          <p:cNvPr id="4" name="Slide Image Placeholder 3"/>
          <p:cNvSpPr>
            <a:spLocks noGrp="1" noRot="1" noChangeAspect="1"/>
          </p:cNvSpPr>
          <p:nvPr>
            <p:ph type="sldImg" idx="2"/>
          </p:nvPr>
        </p:nvSpPr>
        <p:spPr>
          <a:xfrm>
            <a:off x="85725" y="744538"/>
            <a:ext cx="6618288" cy="372427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8974" y="4716661"/>
            <a:ext cx="5431790" cy="446841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31599"/>
            <a:ext cx="2942220" cy="496491"/>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45947" y="9431599"/>
            <a:ext cx="2942220" cy="496491"/>
          </a:xfrm>
          <a:prstGeom prst="rect">
            <a:avLst/>
          </a:prstGeom>
        </p:spPr>
        <p:txBody>
          <a:bodyPr vert="horz" lIns="91440" tIns="45720" rIns="91440" bIns="45720" rtlCol="0" anchor="b"/>
          <a:lstStyle>
            <a:lvl1pPr algn="r">
              <a:defRPr sz="1200"/>
            </a:lvl1pPr>
          </a:lstStyle>
          <a:p>
            <a:fld id="{42D314AA-B49A-4172-BE51-BE46CD9CB688}" type="slidenum">
              <a:rPr lang="en-AU" smtClean="0"/>
              <a:t>‹#›</a:t>
            </a:fld>
            <a:endParaRPr lang="en-AU"/>
          </a:p>
        </p:txBody>
      </p:sp>
    </p:spTree>
    <p:extLst>
      <p:ext uri="{BB962C8B-B14F-4D97-AF65-F5344CB8AC3E}">
        <p14:creationId xmlns:p14="http://schemas.microsoft.com/office/powerpoint/2010/main" val="801728099"/>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elearning.racp.edu.au/course/index.php?categoryid=52"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s://my.racp.edu.au/"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9875" cy="3724275"/>
          </a:xfrm>
        </p:spPr>
      </p:sp>
      <p:sp>
        <p:nvSpPr>
          <p:cNvPr id="3" name="Notes Placeholder 2"/>
          <p:cNvSpPr>
            <a:spLocks noGrp="1"/>
          </p:cNvSpPr>
          <p:nvPr>
            <p:ph type="body" idx="1"/>
          </p:nvPr>
        </p:nvSpPr>
        <p:spPr/>
        <p:txBody>
          <a:bodyPr/>
          <a:lstStyle/>
          <a:p>
            <a:r>
              <a:rPr lang="en-US" dirty="0"/>
              <a:t>This information session is for trainees completing the Advanced Training: </a:t>
            </a:r>
            <a:r>
              <a:rPr lang="en-US" sz="1200" dirty="0">
                <a:solidFill>
                  <a:schemeClr val="accent2"/>
                </a:solidFill>
              </a:rPr>
              <a:t>Geriatric medicine </a:t>
            </a:r>
            <a:r>
              <a:rPr lang="en-US" dirty="0"/>
              <a:t>program, as an introduction to the new curriculum.</a:t>
            </a:r>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D314AA-B49A-4172-BE51-BE46CD9CB688}"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376494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dirty="0"/>
              <a:t>Please note that the number of observation captures and learning captures will be reduced for the first 6-12 months of the new curriculum in 2025. </a:t>
            </a:r>
            <a:endParaRPr lang="en-AU" dirty="0"/>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10</a:t>
            </a:fld>
            <a:endParaRPr lang="en-AU"/>
          </a:p>
        </p:txBody>
      </p:sp>
    </p:spTree>
    <p:extLst>
      <p:ext uri="{BB962C8B-B14F-4D97-AF65-F5344CB8AC3E}">
        <p14:creationId xmlns:p14="http://schemas.microsoft.com/office/powerpoint/2010/main" val="12713884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are several supervisor roles in the new curriculum, with differing roles and responsibilities. This information can be found in the basic program handbook on the e-learning site. Overall, all supervisors will be nominated by either a trainee or DPE, access their dashboards on TMP, identify learning opportunities and plan how to achieve the learning goals. They review rotation plans and give feedback on the assessment tools. Supervisors may have some involvement with progress review panels. </a:t>
            </a:r>
            <a:endParaRPr lang="en-AU" dirty="0"/>
          </a:p>
          <a:p>
            <a:endParaRPr lang="en-AU" dirty="0"/>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11</a:t>
            </a:fld>
            <a:endParaRPr lang="en-AU"/>
          </a:p>
        </p:txBody>
      </p:sp>
    </p:spTree>
    <p:extLst>
      <p:ext uri="{BB962C8B-B14F-4D97-AF65-F5344CB8AC3E}">
        <p14:creationId xmlns:p14="http://schemas.microsoft.com/office/powerpoint/2010/main" val="42072494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does this all come together? </a:t>
            </a:r>
          </a:p>
          <a:p>
            <a:r>
              <a:rPr lang="en-US" dirty="0"/>
              <a:t>This is the overall journey of a Advanced Trainee over a phase of training. In this example, the trainee is completing 4 quarters over their phase of training. Looking at their first quarter, you can see the learning and assessment activities that take place. These activities are conducted in each quarter, with the addition of a Phase Progress report check-in point in quarter 2 and the Phase Progress Report in quarter 4 that brings together the evidence from the phase. The rotation supervisor reviews the information and makes a progression decision which is forwarded to the Progress Review Panel for a decision. </a:t>
            </a:r>
          </a:p>
          <a:p>
            <a:endParaRPr lang="en-AU" dirty="0"/>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12</a:t>
            </a:fld>
            <a:endParaRPr lang="en-AU"/>
          </a:p>
        </p:txBody>
      </p:sp>
    </p:spTree>
    <p:extLst>
      <p:ext uri="{BB962C8B-B14F-4D97-AF65-F5344CB8AC3E}">
        <p14:creationId xmlns:p14="http://schemas.microsoft.com/office/powerpoint/2010/main" val="1852286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fontAlgn="base"/>
            <a:r>
              <a:rPr lang="en-US" b="0" i="0" u="none" strike="noStrike">
                <a:solidFill>
                  <a:srgbClr val="000000"/>
                </a:solidFill>
                <a:effectLst/>
                <a:latin typeface="Calibri"/>
                <a:ea typeface="Calibri"/>
                <a:cs typeface="Calibri"/>
              </a:rPr>
              <a:t>As per our overall learning journey, in each rotation, steps 2, 3 and 4 are repeated. This cycle is planning learning using the Rotation Plan, demonstrating achievement towards learning goals via the assessment tools and being rated by a Rotation Supervisor in a </a:t>
            </a:r>
            <a:r>
              <a:rPr lang="en-US">
                <a:solidFill>
                  <a:srgbClr val="000000"/>
                </a:solidFill>
              </a:rPr>
              <a:t>progress report</a:t>
            </a:r>
            <a:r>
              <a:rPr lang="en-US" b="0" i="0" u="none" strike="noStrike">
                <a:solidFill>
                  <a:srgbClr val="000000"/>
                </a:solidFill>
                <a:effectLst/>
                <a:latin typeface="Calibri"/>
                <a:ea typeface="Calibri"/>
                <a:cs typeface="Calibri"/>
              </a:rPr>
              <a:t>.  The progress decision occurs at the end of the final rotation for a phase.  </a:t>
            </a:r>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13</a:t>
            </a:fld>
            <a:endParaRPr lang="en-AU"/>
          </a:p>
        </p:txBody>
      </p:sp>
    </p:spTree>
    <p:extLst>
      <p:ext uri="{BB962C8B-B14F-4D97-AF65-F5344CB8AC3E}">
        <p14:creationId xmlns:p14="http://schemas.microsoft.com/office/powerpoint/2010/main" val="19131781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is an overview of the new assessment tools in the new curriculum. For more details, please visit the e-learning portal to find on demand workshops and information packages about each type.</a:t>
            </a:r>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14</a:t>
            </a:fld>
            <a:endParaRPr lang="en-AU"/>
          </a:p>
        </p:txBody>
      </p:sp>
    </p:spTree>
    <p:extLst>
      <p:ext uri="{BB962C8B-B14F-4D97-AF65-F5344CB8AC3E}">
        <p14:creationId xmlns:p14="http://schemas.microsoft.com/office/powerpoint/2010/main" val="35188218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 overview of the other learning and assessment requirements. For more details, please visit the program LTA.</a:t>
            </a:r>
            <a:endParaRPr lang="en-AU" dirty="0"/>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15</a:t>
            </a:fld>
            <a:endParaRPr lang="en-AU"/>
          </a:p>
        </p:txBody>
      </p:sp>
    </p:spTree>
    <p:extLst>
      <p:ext uri="{BB962C8B-B14F-4D97-AF65-F5344CB8AC3E}">
        <p14:creationId xmlns:p14="http://schemas.microsoft.com/office/powerpoint/2010/main" val="42664662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a:t>These are the rating scales that will be used in all the assessment tools. There is a rating scale for the three types of learning goals. These rating scales also relate to the progression criteria outlined at the end of each phase of training. This criteria specifies the standard of achievement for trainees at the end of each phase. </a:t>
            </a:r>
          </a:p>
          <a:p>
            <a:endParaRPr lang="en-US"/>
          </a:p>
          <a:p>
            <a:r>
              <a:rPr lang="en-US"/>
              <a:t>&lt;Click for animation&gt;</a:t>
            </a:r>
          </a:p>
          <a:p>
            <a:endParaRPr lang="en-US"/>
          </a:p>
          <a:p>
            <a:r>
              <a:rPr lang="en-US"/>
              <a:t>The new rating scales compared to traditional rating scales align to the increased levels of independence over time, rather than using satisfactory to superior descriptors. The new scales provide a comprehensive rating of clinical and professional expertise, where in the past, components have been separated. They also explain the expected standard of performance at the end of each phase. </a:t>
            </a:r>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16</a:t>
            </a:fld>
            <a:endParaRPr lang="en-AU"/>
          </a:p>
        </p:txBody>
      </p:sp>
    </p:spTree>
    <p:extLst>
      <p:ext uri="{BB962C8B-B14F-4D97-AF65-F5344CB8AC3E}">
        <p14:creationId xmlns:p14="http://schemas.microsoft.com/office/powerpoint/2010/main" val="38925175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Trainees will be continuously assessed on the 19 learning goals through regular capture of work-based learning in a range of assessment tools. The use of multiple data points build a complete picture of trainee progress over time. Supervisors offer ongoing feedback through multiple tools to support progressive assessment, encouraging the use of narrative feedback to explain the ratings selected in the assessment tools.</a:t>
            </a:r>
          </a:p>
          <a:p>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17</a:t>
            </a:fld>
            <a:endParaRPr lang="en-AU"/>
          </a:p>
        </p:txBody>
      </p:sp>
    </p:spTree>
    <p:extLst>
      <p:ext uri="{BB962C8B-B14F-4D97-AF65-F5344CB8AC3E}">
        <p14:creationId xmlns:p14="http://schemas.microsoft.com/office/powerpoint/2010/main" val="219099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a:t>The alignment between the learning goals and learning, teaching and assessment programs forms a comprehensive picture of trainee performance over a phase of training. The data comes together to provide robust assessment information that is used by a progress review panel to make decisions about progression. </a:t>
            </a:r>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18</a:t>
            </a:fld>
            <a:endParaRPr lang="en-AU"/>
          </a:p>
        </p:txBody>
      </p:sp>
    </p:spTree>
    <p:extLst>
      <p:ext uri="{BB962C8B-B14F-4D97-AF65-F5344CB8AC3E}">
        <p14:creationId xmlns:p14="http://schemas.microsoft.com/office/powerpoint/2010/main" val="21872937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Trainees progress through phases based on meeting established criteria for knowledge and skills. There are clear standards that a trainee must meet to advance, with supervisors playing a key role in documenting trainee performance to inform progression decisions.</a:t>
            </a:r>
            <a:endParaRPr lang="en-AU"/>
          </a:p>
          <a:p>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19</a:t>
            </a:fld>
            <a:endParaRPr lang="en-AU"/>
          </a:p>
        </p:txBody>
      </p:sp>
    </p:spTree>
    <p:extLst>
      <p:ext uri="{BB962C8B-B14F-4D97-AF65-F5344CB8AC3E}">
        <p14:creationId xmlns:p14="http://schemas.microsoft.com/office/powerpoint/2010/main" val="1473206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defTabSz="914874">
              <a:defRPr/>
            </a:pPr>
            <a:r>
              <a:rPr lang="en-AU" b="0" i="0"/>
              <a:t>During this session we will be reviewing the curriculum and associated learning and assessment requirements </a:t>
            </a:r>
          </a:p>
          <a:p>
            <a:pPr defTabSz="914874">
              <a:defRPr/>
            </a:pPr>
            <a:endParaRPr lang="en-AU" b="0" i="0"/>
          </a:p>
        </p:txBody>
      </p:sp>
      <p:sp>
        <p:nvSpPr>
          <p:cNvPr id="4" name="Slide Number Placeholder 3"/>
          <p:cNvSpPr>
            <a:spLocks noGrp="1"/>
          </p:cNvSpPr>
          <p:nvPr>
            <p:ph type="sldNum" sz="quarter" idx="5"/>
          </p:nvPr>
        </p:nvSpPr>
        <p:spPr/>
        <p:txBody>
          <a:bodyPr/>
          <a:lstStyle/>
          <a:p>
            <a:fld id="{42D314AA-B49A-4172-BE51-BE46CD9CB688}" type="slidenum">
              <a:rPr lang="en-AU" smtClean="0"/>
              <a:t>2</a:t>
            </a:fld>
            <a:endParaRPr lang="en-AU"/>
          </a:p>
        </p:txBody>
      </p:sp>
      <p:sp>
        <p:nvSpPr>
          <p:cNvPr id="5" name="Footer Placeholder 4">
            <a:extLst>
              <a:ext uri="{FF2B5EF4-FFF2-40B4-BE49-F238E27FC236}">
                <a16:creationId xmlns:a16="http://schemas.microsoft.com/office/drawing/2014/main" id="{D9C126BD-4F6E-4CA7-8CC5-0DBEF22C97BE}"/>
              </a:ext>
            </a:extLst>
          </p:cNvPr>
          <p:cNvSpPr>
            <a:spLocks noGrp="1"/>
          </p:cNvSpPr>
          <p:nvPr>
            <p:ph type="ftr" sz="quarter" idx="4"/>
          </p:nvPr>
        </p:nvSpPr>
        <p:spPr/>
        <p:txBody>
          <a:bodyPr/>
          <a:lstStyle/>
          <a:p>
            <a:endParaRPr lang="en-AU"/>
          </a:p>
        </p:txBody>
      </p:sp>
    </p:spTree>
    <p:extLst>
      <p:ext uri="{BB962C8B-B14F-4D97-AF65-F5344CB8AC3E}">
        <p14:creationId xmlns:p14="http://schemas.microsoft.com/office/powerpoint/2010/main" val="13095435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20</a:t>
            </a:fld>
            <a:endParaRPr lang="en-AU"/>
          </a:p>
        </p:txBody>
      </p:sp>
    </p:spTree>
    <p:extLst>
      <p:ext uri="{BB962C8B-B14F-4D97-AF65-F5344CB8AC3E}">
        <p14:creationId xmlns:p14="http://schemas.microsoft.com/office/powerpoint/2010/main" val="30145263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a:t>&lt;read slide&gt;</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&lt;share links with participants&gt; </a:t>
            </a:r>
            <a:r>
              <a:rPr lang="en-US">
                <a:hlinkClick r:id="rId3"/>
              </a:rPr>
              <a:t>RACP eLearning portal </a:t>
            </a:r>
            <a:r>
              <a:rPr lang="en-US"/>
              <a:t>  </a:t>
            </a:r>
            <a:r>
              <a:rPr lang="en-US" err="1">
                <a:hlinkClick r:id="rId4"/>
              </a:rPr>
              <a:t>MyRACP</a:t>
            </a:r>
            <a:endParaRPr lang="en-US"/>
          </a:p>
          <a:p>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21</a:t>
            </a:fld>
            <a:endParaRPr lang="en-AU"/>
          </a:p>
        </p:txBody>
      </p:sp>
    </p:spTree>
    <p:extLst>
      <p:ext uri="{BB962C8B-B14F-4D97-AF65-F5344CB8AC3E}">
        <p14:creationId xmlns:p14="http://schemas.microsoft.com/office/powerpoint/2010/main" val="12205229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9425" y="1279525"/>
            <a:ext cx="6140450" cy="34544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a:t>T</a:t>
            </a:r>
            <a:r>
              <a:rPr lang="en-AU" b="0" i="0"/>
              <a:t>hank participants for attending and review where they can get some more information </a:t>
            </a:r>
            <a:endParaRPr lang="en-AU" b="0"/>
          </a:p>
        </p:txBody>
      </p:sp>
      <p:sp>
        <p:nvSpPr>
          <p:cNvPr id="4" name="Slide Number Placeholder 3"/>
          <p:cNvSpPr>
            <a:spLocks noGrp="1"/>
          </p:cNvSpPr>
          <p:nvPr>
            <p:ph type="sldNum" sz="quarter" idx="5"/>
          </p:nvPr>
        </p:nvSpPr>
        <p:spPr/>
        <p:txBody>
          <a:bodyPr/>
          <a:lstStyle/>
          <a:p>
            <a:fld id="{42D314AA-B49A-4172-BE51-BE46CD9CB688}" type="slidenum">
              <a:rPr lang="en-AU" smtClean="0"/>
              <a:t>22</a:t>
            </a:fld>
            <a:endParaRPr lang="en-AU"/>
          </a:p>
        </p:txBody>
      </p:sp>
      <p:sp>
        <p:nvSpPr>
          <p:cNvPr id="5" name="Footer Placeholder 4">
            <a:extLst>
              <a:ext uri="{FF2B5EF4-FFF2-40B4-BE49-F238E27FC236}">
                <a16:creationId xmlns:a16="http://schemas.microsoft.com/office/drawing/2014/main" id="{4871F4BB-08CA-4629-9C8F-F8E9860BD213}"/>
              </a:ext>
            </a:extLst>
          </p:cNvPr>
          <p:cNvSpPr>
            <a:spLocks noGrp="1"/>
          </p:cNvSpPr>
          <p:nvPr>
            <p:ph type="ftr" sz="quarter" idx="4"/>
          </p:nvPr>
        </p:nvSpPr>
        <p:spPr/>
        <p:txBody>
          <a:bodyPr/>
          <a:lstStyle/>
          <a:p>
            <a:endParaRPr lang="en-AU"/>
          </a:p>
        </p:txBody>
      </p:sp>
    </p:spTree>
    <p:extLst>
      <p:ext uri="{BB962C8B-B14F-4D97-AF65-F5344CB8AC3E}">
        <p14:creationId xmlns:p14="http://schemas.microsoft.com/office/powerpoint/2010/main" val="6329309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defTabSz="914874">
              <a:defRPr/>
            </a:pPr>
            <a:r>
              <a:rPr lang="en-US" b="0" i="0"/>
              <a:t>Assessments are designed to be quick and integrated into routine activities.</a:t>
            </a:r>
          </a:p>
          <a:p>
            <a:pPr defTabSz="914874">
              <a:defRPr/>
            </a:pPr>
            <a:r>
              <a:rPr lang="en-US" b="0" i="0"/>
              <a:t>Assessment feedback is streamlined and unnecessary paperwork is reduced</a:t>
            </a:r>
          </a:p>
          <a:p>
            <a:pPr defTabSz="914874">
              <a:defRPr/>
            </a:pPr>
            <a:r>
              <a:rPr lang="en-US" b="0" i="0"/>
              <a:t>The new tech minimizes administrative burden</a:t>
            </a:r>
          </a:p>
          <a:p>
            <a:pPr defTabSz="914874">
              <a:defRPr/>
            </a:pPr>
            <a:r>
              <a:rPr lang="en-US" b="0" i="0"/>
              <a:t>The panels (coming mid 2025) provide a structured way to evaluate trainee progress. </a:t>
            </a:r>
          </a:p>
          <a:p>
            <a:pPr defTabSz="914874">
              <a:defRPr/>
            </a:pPr>
            <a:r>
              <a:rPr lang="en-US" b="0" i="0"/>
              <a:t>The differences between PREP and the new curriculum will be discussed on the next slide.</a:t>
            </a:r>
          </a:p>
          <a:p>
            <a:pPr defTabSz="914874">
              <a:defRPr/>
            </a:pPr>
            <a:endParaRPr lang="en-US" b="0" i="0"/>
          </a:p>
          <a:p>
            <a:endParaRPr lang="en-AU">
              <a:effectLst/>
            </a:endParaRPr>
          </a:p>
          <a:p>
            <a:pPr marL="742950" lvl="1" indent="-285750">
              <a:buFont typeface="Courier New" panose="02070309020205020404" pitchFamily="49" charset="0"/>
              <a:buChar char="o"/>
            </a:pPr>
            <a:r>
              <a:rPr lang="en-AU" sz="1100">
                <a:effectLst/>
                <a:latin typeface="Calibri" panose="020F0502020204030204" pitchFamily="34" charset="0"/>
                <a:ea typeface="Times New Roman" panose="02020603050405020304" pitchFamily="18" charset="0"/>
              </a:rPr>
              <a:t>Trainees will need to complete some different learning and assessment tools</a:t>
            </a:r>
            <a:endParaRPr lang="en-AU" sz="1100">
              <a:effectLst/>
              <a:latin typeface="Calibri" panose="020F0502020204030204" pitchFamily="34" charset="0"/>
              <a:ea typeface="Aptos" panose="020B0004020202020204" pitchFamily="34" charset="0"/>
            </a:endParaRPr>
          </a:p>
          <a:p>
            <a:pPr marL="742950" lvl="1" indent="-285750">
              <a:buFont typeface="Courier New" panose="02070309020205020404" pitchFamily="49" charset="0"/>
              <a:buChar char="o"/>
            </a:pPr>
            <a:r>
              <a:rPr lang="en-AU" sz="1100">
                <a:effectLst/>
                <a:latin typeface="Calibri" panose="020F0502020204030204" pitchFamily="34" charset="0"/>
                <a:ea typeface="Times New Roman" panose="02020603050405020304" pitchFamily="18" charset="0"/>
              </a:rPr>
              <a:t>Trainees will need to complete more assessments in the new program (*from 2026)</a:t>
            </a:r>
            <a:endParaRPr lang="en-AU" sz="1100">
              <a:effectLst/>
              <a:latin typeface="Calibri" panose="020F0502020204030204" pitchFamily="34" charset="0"/>
              <a:ea typeface="Aptos" panose="020B0004020202020204" pitchFamily="34" charset="0"/>
            </a:endParaRPr>
          </a:p>
          <a:p>
            <a:pPr marL="742950" lvl="1" indent="-285750">
              <a:buFont typeface="Courier New" panose="02070309020205020404" pitchFamily="49" charset="0"/>
              <a:buChar char="o"/>
            </a:pPr>
            <a:r>
              <a:rPr lang="en-AU" sz="1100">
                <a:effectLst/>
                <a:latin typeface="Calibri" panose="020F0502020204030204" pitchFamily="34" charset="0"/>
                <a:ea typeface="Times New Roman" panose="02020603050405020304" pitchFamily="18" charset="0"/>
              </a:rPr>
              <a:t>There is new technology to support these changes</a:t>
            </a:r>
            <a:endParaRPr lang="en-AU" sz="1100">
              <a:effectLst/>
              <a:latin typeface="Calibri" panose="020F0502020204030204" pitchFamily="34" charset="0"/>
              <a:ea typeface="Aptos" panose="020B0004020202020204" pitchFamily="34" charset="0"/>
            </a:endParaRPr>
          </a:p>
          <a:p>
            <a:pPr marL="742950" lvl="1" indent="-285750">
              <a:buFont typeface="Courier New" panose="02070309020205020404" pitchFamily="49" charset="0"/>
              <a:buChar char="o"/>
            </a:pPr>
            <a:r>
              <a:rPr lang="en-AU" sz="1100">
                <a:effectLst/>
                <a:latin typeface="Calibri" panose="020F0502020204030204" pitchFamily="34" charset="0"/>
                <a:ea typeface="Times New Roman" panose="02020603050405020304" pitchFamily="18" charset="0"/>
              </a:rPr>
              <a:t>We are introducing Progress Review Panels to check that trainees are ok to pass into their next stage of training. </a:t>
            </a:r>
            <a:endParaRPr lang="en-AU" sz="1100">
              <a:effectLst/>
              <a:latin typeface="Calibri" panose="020F0502020204030204" pitchFamily="34" charset="0"/>
              <a:ea typeface="Aptos" panose="020B0004020202020204" pitchFamily="34" charset="0"/>
            </a:endParaRPr>
          </a:p>
          <a:p>
            <a:pPr defTabSz="914874">
              <a:defRPr/>
            </a:pPr>
            <a:endParaRPr lang="en-AU" b="0" i="0"/>
          </a:p>
        </p:txBody>
      </p:sp>
      <p:sp>
        <p:nvSpPr>
          <p:cNvPr id="4" name="Slide Number Placeholder 3"/>
          <p:cNvSpPr>
            <a:spLocks noGrp="1"/>
          </p:cNvSpPr>
          <p:nvPr>
            <p:ph type="sldNum" sz="quarter" idx="5"/>
          </p:nvPr>
        </p:nvSpPr>
        <p:spPr/>
        <p:txBody>
          <a:bodyPr/>
          <a:lstStyle/>
          <a:p>
            <a:fld id="{42D314AA-B49A-4172-BE51-BE46CD9CB688}" type="slidenum">
              <a:rPr lang="en-AU" smtClean="0"/>
              <a:t>3</a:t>
            </a:fld>
            <a:endParaRPr lang="en-AU"/>
          </a:p>
        </p:txBody>
      </p:sp>
      <p:sp>
        <p:nvSpPr>
          <p:cNvPr id="5" name="Footer Placeholder 4">
            <a:extLst>
              <a:ext uri="{FF2B5EF4-FFF2-40B4-BE49-F238E27FC236}">
                <a16:creationId xmlns:a16="http://schemas.microsoft.com/office/drawing/2014/main" id="{D9C126BD-4F6E-4CA7-8CC5-0DBEF22C97BE}"/>
              </a:ext>
            </a:extLst>
          </p:cNvPr>
          <p:cNvSpPr>
            <a:spLocks noGrp="1"/>
          </p:cNvSpPr>
          <p:nvPr>
            <p:ph type="ftr" sz="quarter" idx="4"/>
          </p:nvPr>
        </p:nvSpPr>
        <p:spPr/>
        <p:txBody>
          <a:bodyPr/>
          <a:lstStyle/>
          <a:p>
            <a:endParaRPr lang="en-AU"/>
          </a:p>
        </p:txBody>
      </p:sp>
    </p:spTree>
    <p:extLst>
      <p:ext uri="{BB962C8B-B14F-4D97-AF65-F5344CB8AC3E}">
        <p14:creationId xmlns:p14="http://schemas.microsoft.com/office/powerpoint/2010/main" val="15011217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supervision overview, highlighting the things that are staying the same and the things that are changing that supervisors must be aware of. Supervisors will still plan learning and work with trainees day-to-day, providing feedback throughout. They will assess them and enter this information into an online platform, taking responsibility to contribute to their understanding of the new curriculum. </a:t>
            </a:r>
          </a:p>
          <a:p>
            <a:endParaRPr lang="en-US" dirty="0"/>
          </a:p>
          <a:p>
            <a:r>
              <a:rPr lang="en-US" dirty="0"/>
              <a:t>The learning goals are changing as well as the online platform. The new curriculum has different assessment tools and standards for trainees. It is important for supervisors to understand these changes, especially when managing trainees on both programs. </a:t>
            </a:r>
            <a:endParaRPr lang="en-AU" dirty="0"/>
          </a:p>
          <a:p>
            <a:endParaRPr lang="en-AU" dirty="0"/>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4</a:t>
            </a:fld>
            <a:endParaRPr lang="en-AU"/>
          </a:p>
        </p:txBody>
      </p:sp>
    </p:spTree>
    <p:extLst>
      <p:ext uri="{BB962C8B-B14F-4D97-AF65-F5344CB8AC3E}">
        <p14:creationId xmlns:p14="http://schemas.microsoft.com/office/powerpoint/2010/main" val="29679921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a:defRPr/>
            </a:pPr>
            <a:r>
              <a:rPr lang="en-US" dirty="0"/>
              <a:t>All new curricula in Advanced Training programs use the same framework</a:t>
            </a:r>
            <a:r>
              <a:rPr lang="en-AU" b="0" dirty="0"/>
              <a:t>. </a:t>
            </a:r>
            <a:r>
              <a:rPr lang="en-US" b="0" dirty="0"/>
              <a:t>You can see here </a:t>
            </a:r>
            <a:r>
              <a:rPr lang="en-US" b="0"/>
              <a:t>the </a:t>
            </a:r>
            <a:r>
              <a:rPr lang="en-US"/>
              <a:t>be, do and know standards</a:t>
            </a:r>
            <a:r>
              <a:rPr lang="en-US" b="0"/>
              <a:t>, the three phases of the training program and the learning, teaching and assessment requirements as outlined in the program requirements. We will go though each of these areas in more detail.  </a:t>
            </a:r>
            <a:endParaRPr lang="en-AU" b="0"/>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8BF2DC6-DCD9-4F08-ACB3-5EAF7A9542C1}" type="slidenum">
              <a:rPr lang="en-AU" smtClean="0"/>
              <a:t>5</a:t>
            </a:fld>
            <a:endParaRPr lang="en-AU"/>
          </a:p>
        </p:txBody>
      </p:sp>
    </p:spTree>
    <p:extLst>
      <p:ext uri="{BB962C8B-B14F-4D97-AF65-F5344CB8AC3E}">
        <p14:creationId xmlns:p14="http://schemas.microsoft.com/office/powerpoint/2010/main" val="33959777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dirty="0"/>
              <a:t>The information that we are going to refer to today is outlined in the Advanced Training Curricula which can be found on the RACP eLearning Portal. </a:t>
            </a:r>
          </a:p>
          <a:p>
            <a:pPr marL="171450" indent="-171450">
              <a:buFont typeface="Arial" panose="020B0604020202020204" pitchFamily="34" charset="0"/>
              <a:buChar char="•"/>
            </a:pPr>
            <a:r>
              <a:rPr lang="en-US" dirty="0"/>
              <a:t>The curriculum standards contains the key learning goals used in Training programs, and include ‘Be’ – the competencies which outline the professional behaviours expected of a trainee, ‘Do’ , the EPAs or important work tasks, and ‘Know’ the knowledge guides outlining important knowledge per specialty. </a:t>
            </a:r>
          </a:p>
          <a:p>
            <a:pPr marL="171450" indent="-171450">
              <a:buFont typeface="Arial" panose="020B0604020202020204" pitchFamily="34" charset="0"/>
              <a:buChar char="•"/>
            </a:pPr>
            <a:r>
              <a:rPr lang="en-US" dirty="0"/>
              <a:t>The learning, teaching and assessment programs outline the entry requirements, teaching program requirements, learning program requirements and the assessment program requirements </a:t>
            </a:r>
            <a:endParaRPr lang="en-AU" dirty="0"/>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6</a:t>
            </a:fld>
            <a:endParaRPr lang="en-AU"/>
          </a:p>
        </p:txBody>
      </p:sp>
    </p:spTree>
    <p:extLst>
      <p:ext uri="{BB962C8B-B14F-4D97-AF65-F5344CB8AC3E}">
        <p14:creationId xmlns:p14="http://schemas.microsoft.com/office/powerpoint/2010/main" val="2889876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Each training program is grouped into learning goals, guided by the curriculum standards: Be, Do &amp; Know.</a:t>
            </a:r>
            <a:r>
              <a:rPr lang="en-AU"/>
              <a:t> </a:t>
            </a:r>
            <a:r>
              <a:rPr lang="en-US"/>
              <a:t>This includes professional behaviours, </a:t>
            </a:r>
            <a:r>
              <a:rPr lang="en-US" err="1"/>
              <a:t>entrustable</a:t>
            </a:r>
            <a:r>
              <a:rPr lang="en-US"/>
              <a:t> professional activities or EPAs and knowledge. These learning goals are used for all learning and assessment activities across each program. </a:t>
            </a:r>
            <a:r>
              <a:rPr lang="en-US" sz="1200" i="0"/>
              <a:t>More information about your program’s specific learning goals can be found in the LTA of each training program.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7</a:t>
            </a:fld>
            <a:endParaRPr lang="en-AU"/>
          </a:p>
        </p:txBody>
      </p:sp>
    </p:spTree>
    <p:extLst>
      <p:ext uri="{BB962C8B-B14F-4D97-AF65-F5344CB8AC3E}">
        <p14:creationId xmlns:p14="http://schemas.microsoft.com/office/powerpoint/2010/main" val="9144340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dirty="0">
                <a:ea typeface="Calibri"/>
                <a:cs typeface="Calibri"/>
              </a:rPr>
              <a:t>Here is an example of how the learning goals might be applied when you are performing a task in the workplace. There are a number of skills and knowledge that are displayed at different times during an encounter with patient. In this example, Dr Alex is using skills, knowledge and competencies across a number of learning goals. If you were to use this scenario as a formal assessment, you would need to focus on one learning goal. </a:t>
            </a:r>
          </a:p>
          <a:p>
            <a:endParaRPr lang="en-US" dirty="0">
              <a:ea typeface="Calibri"/>
              <a:cs typeface="Calibri"/>
            </a:endParaRPr>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8</a:t>
            </a:fld>
            <a:endParaRPr lang="en-AU"/>
          </a:p>
        </p:txBody>
      </p:sp>
    </p:spTree>
    <p:extLst>
      <p:ext uri="{BB962C8B-B14F-4D97-AF65-F5344CB8AC3E}">
        <p14:creationId xmlns:p14="http://schemas.microsoft.com/office/powerpoint/2010/main" val="19956159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dirty="0"/>
              <a:t>Here we have the learning and assessment programs information. Over the course of training, trainees are required to complete 36 months of full time clinical experience, 1 rotation plan per rotation and a variety of learning courses. </a:t>
            </a:r>
          </a:p>
          <a:p>
            <a:r>
              <a:rPr lang="en-US" dirty="0"/>
              <a:t>Per phase of training,  there are assessment program requirements. Here we have outlined the requirements for the foundation year of training. </a:t>
            </a:r>
          </a:p>
          <a:p>
            <a:r>
              <a:rPr lang="en-US" dirty="0"/>
              <a:t>We will have a closer look at all the required tools over the next few slides. </a:t>
            </a:r>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9</a:t>
            </a:fld>
            <a:endParaRPr lang="en-AU"/>
          </a:p>
        </p:txBody>
      </p:sp>
    </p:spTree>
    <p:extLst>
      <p:ext uri="{BB962C8B-B14F-4D97-AF65-F5344CB8AC3E}">
        <p14:creationId xmlns:p14="http://schemas.microsoft.com/office/powerpoint/2010/main" val="31337429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1BBA72B-4AAE-4284-BB41-5F7941530F0A}" type="datetimeFigureOut">
              <a:rPr lang="en-AU" smtClean="0"/>
              <a:t>6/01/2025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4676" y="2688397"/>
            <a:ext cx="7062648" cy="1481206"/>
          </a:xfrm>
          <a:prstGeom prst="rect">
            <a:avLst/>
          </a:prstGeom>
        </p:spPr>
      </p:pic>
    </p:spTree>
    <p:extLst>
      <p:ext uri="{BB962C8B-B14F-4D97-AF65-F5344CB8AC3E}">
        <p14:creationId xmlns:p14="http://schemas.microsoft.com/office/powerpoint/2010/main" val="19646411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11BBA72B-4AAE-4284-BB41-5F7941530F0A}" type="datetimeFigureOut">
              <a:rPr lang="en-AU" smtClean="0"/>
              <a:t>6/01/2025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2002413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normAutofit/>
          </a:bodyPr>
          <a:lstStyle>
            <a:lvl1pPr>
              <a:defRPr sz="4000" b="1"/>
            </a:lvl1pPr>
          </a:lstStyle>
          <a:p>
            <a:r>
              <a:rPr lang="en-US"/>
              <a:t>Click to edit Master title style</a:t>
            </a:r>
            <a:endParaRPr lang="en-AU"/>
          </a:p>
        </p:txBody>
      </p:sp>
      <p:sp>
        <p:nvSpPr>
          <p:cNvPr id="3" name="Vertical Text Placeholder 2"/>
          <p:cNvSpPr>
            <a:spLocks noGrp="1"/>
          </p:cNvSpPr>
          <p:nvPr>
            <p:ph type="body" orient="vert" idx="1"/>
          </p:nvPr>
        </p:nvSpPr>
        <p:spPr>
          <a:xfrm>
            <a:off x="609600" y="274641"/>
            <a:ext cx="8026400" cy="5851525"/>
          </a:xfrm>
        </p:spPr>
        <p:txBody>
          <a:bodyPr vert="eaVert">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11BBA72B-4AAE-4284-BB41-5F7941530F0A}" type="datetimeFigureOut">
              <a:rPr lang="en-AU" smtClean="0"/>
              <a:t>6/01/2025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spTree>
    <p:extLst>
      <p:ext uri="{BB962C8B-B14F-4D97-AF65-F5344CB8AC3E}">
        <p14:creationId xmlns:p14="http://schemas.microsoft.com/office/powerpoint/2010/main" val="7213701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12360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1BBA72B-4AAE-4284-BB41-5F7941530F0A}" type="datetimeFigureOut">
              <a:rPr lang="en-AU" smtClean="0"/>
              <a:t>6/01/2025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4676" y="2688397"/>
            <a:ext cx="7062648" cy="1481206"/>
          </a:xfrm>
          <a:prstGeom prst="rect">
            <a:avLst/>
          </a:prstGeom>
        </p:spPr>
      </p:pic>
      <p:pic>
        <p:nvPicPr>
          <p:cNvPr id="2" name="Picture 1">
            <a:extLst>
              <a:ext uri="{FF2B5EF4-FFF2-40B4-BE49-F238E27FC236}">
                <a16:creationId xmlns:a16="http://schemas.microsoft.com/office/drawing/2014/main" id="{1597284B-CF66-B260-D924-99034050838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4676" y="2688397"/>
            <a:ext cx="7062648" cy="1481206"/>
          </a:xfrm>
          <a:prstGeom prst="rect">
            <a:avLst/>
          </a:prstGeom>
        </p:spPr>
      </p:pic>
    </p:spTree>
    <p:extLst>
      <p:ext uri="{BB962C8B-B14F-4D97-AF65-F5344CB8AC3E}">
        <p14:creationId xmlns:p14="http://schemas.microsoft.com/office/powerpoint/2010/main" val="21432755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Content">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sp>
        <p:nvSpPr>
          <p:cNvPr id="8"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lvl1pPr>
              <a:defRPr sz="4000" b="1">
                <a:solidFill>
                  <a:srgbClr val="433E35"/>
                </a:solidFill>
              </a:defRPr>
            </a:lvl1pPr>
          </a:lstStyle>
          <a:p>
            <a:r>
              <a:rPr lang="en-US"/>
              <a:t>Click to edit Master title style</a:t>
            </a:r>
            <a:endParaRPr lang="en-AU"/>
          </a:p>
        </p:txBody>
      </p:sp>
      <p:sp>
        <p:nvSpPr>
          <p:cNvPr id="9" name="Text Placeholder 2"/>
          <p:cNvSpPr>
            <a:spLocks noGrp="1"/>
          </p:cNvSpPr>
          <p:nvPr>
            <p:ph idx="1"/>
          </p:nvPr>
        </p:nvSpPr>
        <p:spPr>
          <a:xfrm>
            <a:off x="609600" y="1600201"/>
            <a:ext cx="10972800" cy="4525963"/>
          </a:xfrm>
          <a:prstGeom prst="rect">
            <a:avLst/>
          </a:prstGeom>
        </p:spPr>
        <p:txBody>
          <a:bodyPr vert="horz" lIns="91440" tIns="45720" rIns="91440" bIns="45720" rtlCol="0">
            <a:normAutofit/>
          </a:bodyPr>
          <a:lstStyle>
            <a:lvl1pPr marL="457200" indent="-457200">
              <a:buClr>
                <a:srgbClr val="CB972B"/>
              </a:buClr>
              <a:buFont typeface="Arial" panose="020B0604020202020204" pitchFamily="34" charset="0"/>
              <a:buChar char="•"/>
              <a:defRPr sz="2400"/>
            </a:lvl1pPr>
            <a:lvl2pPr marL="914400" indent="-457200">
              <a:buClr>
                <a:srgbClr val="CB972B"/>
              </a:buClr>
              <a:buFont typeface="Arial" panose="020B0604020202020204" pitchFamily="34" charset="0"/>
              <a:buChar char="•"/>
              <a:defRPr sz="2000"/>
            </a:lvl2pPr>
            <a:lvl3pPr marL="1257300" indent="-342900">
              <a:buClr>
                <a:srgbClr val="CB972B"/>
              </a:buClr>
              <a:buFont typeface="Arial" panose="020B0604020202020204" pitchFamily="34" charset="0"/>
              <a:buChar char="•"/>
              <a:defRPr sz="1800"/>
            </a:lvl3pPr>
            <a:lvl4pPr marL="1714500" indent="-342900">
              <a:buClr>
                <a:srgbClr val="CB972B"/>
              </a:buClr>
              <a:buFont typeface="Arial" panose="020B0604020202020204" pitchFamily="34" charset="0"/>
              <a:buChar char="•"/>
              <a:defRPr sz="1600"/>
            </a:lvl4pPr>
            <a:lvl5pPr marL="2171700" indent="-342900">
              <a:buClr>
                <a:srgbClr val="CB972B"/>
              </a:buClr>
              <a:buFont typeface="Arial" panose="020B0604020202020204" pitchFamily="34" charset="0"/>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 name="Date Placeholder 1">
            <a:extLst>
              <a:ext uri="{FF2B5EF4-FFF2-40B4-BE49-F238E27FC236}">
                <a16:creationId xmlns:a16="http://schemas.microsoft.com/office/drawing/2014/main" id="{CB3FB41F-B75D-4F67-9153-5FD37D674E8F}"/>
              </a:ext>
            </a:extLst>
          </p:cNvPr>
          <p:cNvSpPr>
            <a:spLocks noGrp="1"/>
          </p:cNvSpPr>
          <p:nvPr>
            <p:ph type="dt" sz="half" idx="10"/>
          </p:nvPr>
        </p:nvSpPr>
        <p:spPr/>
        <p:txBody>
          <a:bodyPr/>
          <a:lstStyle/>
          <a:p>
            <a:endParaRPr lang="en-AU"/>
          </a:p>
        </p:txBody>
      </p:sp>
      <p:sp>
        <p:nvSpPr>
          <p:cNvPr id="3" name="Footer Placeholder 2">
            <a:extLst>
              <a:ext uri="{FF2B5EF4-FFF2-40B4-BE49-F238E27FC236}">
                <a16:creationId xmlns:a16="http://schemas.microsoft.com/office/drawing/2014/main" id="{6F3D5946-FB89-49A1-9635-CB4AD0B86FF8}"/>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700642EC-107E-4B1D-93F6-74B8BA24A68A}"/>
              </a:ext>
            </a:extLst>
          </p:cNvPr>
          <p:cNvSpPr>
            <a:spLocks noGrp="1"/>
          </p:cNvSpPr>
          <p:nvPr>
            <p:ph type="sldNum" sz="quarter" idx="12"/>
          </p:nvPr>
        </p:nvSpPr>
        <p:spPr/>
        <p:txBody>
          <a:bodyPr/>
          <a:lstStyle/>
          <a:p>
            <a:fld id="{E8449DEF-C8E3-4C8C-8987-6A1C15461730}" type="slidenum">
              <a:rPr lang="en-AU" smtClean="0"/>
              <a:t>‹#›</a:t>
            </a:fld>
            <a:endParaRPr lang="en-AU"/>
          </a:p>
        </p:txBody>
      </p:sp>
      <p:pic>
        <p:nvPicPr>
          <p:cNvPr id="5" name="Picture 4">
            <a:extLst>
              <a:ext uri="{FF2B5EF4-FFF2-40B4-BE49-F238E27FC236}">
                <a16:creationId xmlns:a16="http://schemas.microsoft.com/office/drawing/2014/main" id="{1E5F0258-AC4B-F8FA-3171-1D015CEA747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1225762740"/>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4406901"/>
            <a:ext cx="10363200" cy="1362075"/>
          </a:xfrm>
        </p:spPr>
        <p:txBody>
          <a:bodyPr anchor="t"/>
          <a:lstStyle>
            <a:lvl1pPr algn="l">
              <a:defRPr sz="4000" b="1" cap="none">
                <a:solidFill>
                  <a:srgbClr val="433E35"/>
                </a:solidFill>
              </a:defRPr>
            </a:lvl1pPr>
          </a:lstStyle>
          <a:p>
            <a:r>
              <a:rPr lang="en-US"/>
              <a:t>Click to edit master title style</a:t>
            </a:r>
            <a:endParaRPr lang="en-AU"/>
          </a:p>
        </p:txBody>
      </p:sp>
      <p:sp>
        <p:nvSpPr>
          <p:cNvPr id="3" name="Text Placeholder 2"/>
          <p:cNvSpPr>
            <a:spLocks noGrp="1"/>
          </p:cNvSpPr>
          <p:nvPr>
            <p:ph type="body" idx="1"/>
          </p:nvPr>
        </p:nvSpPr>
        <p:spPr>
          <a:xfrm>
            <a:off x="963084" y="2906713"/>
            <a:ext cx="10363200" cy="1500187"/>
          </a:xfrm>
        </p:spPr>
        <p:txBody>
          <a:bodyPr anchor="b">
            <a:normAutofit/>
          </a:bodyPr>
          <a:lstStyle>
            <a:lvl1pPr marL="0" indent="0">
              <a:buNone/>
              <a:defRPr sz="1800">
                <a:solidFill>
                  <a:srgbClr val="70685B"/>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BBA72B-4AAE-4284-BB41-5F7941530F0A}" type="datetimeFigureOut">
              <a:rPr lang="en-AU" smtClean="0"/>
              <a:t>6/01/2025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8" name="Picture 7">
            <a:extLst>
              <a:ext uri="{FF2B5EF4-FFF2-40B4-BE49-F238E27FC236}">
                <a16:creationId xmlns:a16="http://schemas.microsoft.com/office/drawing/2014/main" id="{5486682A-F4B0-BA8A-2CA2-89CE9E005E0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42762003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vl1pPr>
          </a:lstStyle>
          <a:p>
            <a:r>
              <a:rPr lang="en-US"/>
              <a:t>Click to edit Master title style</a:t>
            </a:r>
            <a:endParaRPr lang="en-AU"/>
          </a:p>
        </p:txBody>
      </p:sp>
      <p:sp>
        <p:nvSpPr>
          <p:cNvPr id="3" name="Content Placeholder 2"/>
          <p:cNvSpPr>
            <a:spLocks noGrp="1"/>
          </p:cNvSpPr>
          <p:nvPr>
            <p:ph sz="half" idx="1"/>
          </p:nvPr>
        </p:nvSpPr>
        <p:spPr>
          <a:xfrm>
            <a:off x="609600" y="1600201"/>
            <a:ext cx="53848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97600" y="1600201"/>
            <a:ext cx="53848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11BBA72B-4AAE-4284-BB41-5F7941530F0A}" type="datetimeFigureOut">
              <a:rPr lang="en-AU" smtClean="0"/>
              <a:t>6/01/2025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9" name="Picture 8">
            <a:extLst>
              <a:ext uri="{FF2B5EF4-FFF2-40B4-BE49-F238E27FC236}">
                <a16:creationId xmlns:a16="http://schemas.microsoft.com/office/drawing/2014/main" id="{595A003A-AA34-BEDC-F247-D56FA014C3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28768811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vl1pPr>
          </a:lstStyle>
          <a:p>
            <a:r>
              <a:rPr lang="en-US"/>
              <a:t>Click to edit Master title style</a:t>
            </a:r>
            <a:endParaRPr lang="en-AU"/>
          </a:p>
        </p:txBody>
      </p:sp>
      <p:sp>
        <p:nvSpPr>
          <p:cNvPr id="3" name="Text Placeholder 2"/>
          <p:cNvSpPr>
            <a:spLocks noGrp="1"/>
          </p:cNvSpPr>
          <p:nvPr>
            <p:ph type="body" idx="1"/>
          </p:nvPr>
        </p:nvSpPr>
        <p:spPr>
          <a:xfrm>
            <a:off x="609600" y="1535113"/>
            <a:ext cx="5386917"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93368" y="1535113"/>
            <a:ext cx="5389033"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11BBA72B-4AAE-4284-BB41-5F7941530F0A}" type="datetimeFigureOut">
              <a:rPr lang="en-AU" smtClean="0"/>
              <a:t>6/01/2025</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E8449DEF-C8E3-4C8C-8987-6A1C15461730}" type="slidenum">
              <a:rPr lang="en-AU" smtClean="0"/>
              <a:t>‹#›</a:t>
            </a:fld>
            <a:endParaRPr lang="en-AU"/>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11" name="Picture 10">
            <a:extLst>
              <a:ext uri="{FF2B5EF4-FFF2-40B4-BE49-F238E27FC236}">
                <a16:creationId xmlns:a16="http://schemas.microsoft.com/office/drawing/2014/main" id="{6B054A4A-20D4-5ADF-807D-8F755EC3329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33948111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vl1pPr>
          </a:lstStyle>
          <a:p>
            <a:r>
              <a:rPr lang="en-US"/>
              <a:t>Click to edit Master title style</a:t>
            </a:r>
            <a:endParaRPr lang="en-AU"/>
          </a:p>
        </p:txBody>
      </p:sp>
      <p:sp>
        <p:nvSpPr>
          <p:cNvPr id="3" name="Date Placeholder 2"/>
          <p:cNvSpPr>
            <a:spLocks noGrp="1"/>
          </p:cNvSpPr>
          <p:nvPr>
            <p:ph type="dt" sz="half" idx="10"/>
          </p:nvPr>
        </p:nvSpPr>
        <p:spPr/>
        <p:txBody>
          <a:bodyPr/>
          <a:lstStyle/>
          <a:p>
            <a:fld id="{11BBA72B-4AAE-4284-BB41-5F7941530F0A}" type="datetimeFigureOut">
              <a:rPr lang="en-AU" smtClean="0"/>
              <a:t>6/01/2025</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E8449DEF-C8E3-4C8C-8987-6A1C15461730}" type="slidenum">
              <a:rPr lang="en-AU" smtClean="0"/>
              <a:t>‹#›</a:t>
            </a:fld>
            <a:endParaRPr lang="en-AU"/>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7" name="Picture 6">
            <a:extLst>
              <a:ext uri="{FF2B5EF4-FFF2-40B4-BE49-F238E27FC236}">
                <a16:creationId xmlns:a16="http://schemas.microsoft.com/office/drawing/2014/main" id="{D10C4A9A-FA19-5DFF-AA32-9E0C2A37E2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31889886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BBA72B-4AAE-4284-BB41-5F7941530F0A}" type="datetimeFigureOut">
              <a:rPr lang="en-AU" smtClean="0"/>
              <a:t>6/01/2025</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E8449DEF-C8E3-4C8C-8987-6A1C15461730}" type="slidenum">
              <a:rPr lang="en-AU" smtClean="0"/>
              <a:t>‹#›</a:t>
            </a:fld>
            <a:endParaRPr lang="en-AU"/>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6" name="Picture 5">
            <a:extLst>
              <a:ext uri="{FF2B5EF4-FFF2-40B4-BE49-F238E27FC236}">
                <a16:creationId xmlns:a16="http://schemas.microsoft.com/office/drawing/2014/main" id="{89C26AB0-4BC4-0A08-FE03-B4ECE0544DB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2522104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
        <p:nvSpPr>
          <p:cNvPr id="8"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lvl1pPr>
              <a:defRPr sz="4000" b="1">
                <a:solidFill>
                  <a:srgbClr val="433E35"/>
                </a:solidFill>
              </a:defRPr>
            </a:lvl1pPr>
          </a:lstStyle>
          <a:p>
            <a:r>
              <a:rPr lang="en-US"/>
              <a:t>Click to edit Master title style</a:t>
            </a:r>
            <a:endParaRPr lang="en-AU"/>
          </a:p>
        </p:txBody>
      </p:sp>
      <p:sp>
        <p:nvSpPr>
          <p:cNvPr id="9" name="Text Placeholder 2"/>
          <p:cNvSpPr>
            <a:spLocks noGrp="1"/>
          </p:cNvSpPr>
          <p:nvPr>
            <p:ph idx="1"/>
          </p:nvPr>
        </p:nvSpPr>
        <p:spPr>
          <a:xfrm>
            <a:off x="609600" y="1600203"/>
            <a:ext cx="10972800" cy="4525963"/>
          </a:xfrm>
          <a:prstGeom prst="rect">
            <a:avLst/>
          </a:prstGeom>
        </p:spPr>
        <p:txBody>
          <a:bodyPr vert="horz" lIns="91440" tIns="45720" rIns="91440" bIns="45720" rtlCol="0">
            <a:normAutofit/>
          </a:bodyPr>
          <a:lstStyle>
            <a:lvl1pPr marL="457200" indent="-457200">
              <a:buClr>
                <a:srgbClr val="CB972B"/>
              </a:buClr>
              <a:buFont typeface="Arial" panose="020B0604020202020204" pitchFamily="34" charset="0"/>
              <a:buChar char="•"/>
              <a:defRPr sz="2400"/>
            </a:lvl1pPr>
            <a:lvl2pPr marL="914400" indent="-457200">
              <a:buClr>
                <a:srgbClr val="CB972B"/>
              </a:buClr>
              <a:buFont typeface="Arial" panose="020B0604020202020204" pitchFamily="34" charset="0"/>
              <a:buChar char="•"/>
              <a:defRPr sz="2000"/>
            </a:lvl2pPr>
            <a:lvl3pPr marL="1257300" indent="-342900">
              <a:buClr>
                <a:srgbClr val="CB972B"/>
              </a:buClr>
              <a:buFont typeface="Arial" panose="020B0604020202020204" pitchFamily="34" charset="0"/>
              <a:buChar char="•"/>
              <a:defRPr sz="1800"/>
            </a:lvl3pPr>
            <a:lvl4pPr marL="1714500" indent="-342900">
              <a:buClr>
                <a:srgbClr val="CB972B"/>
              </a:buClr>
              <a:buFont typeface="Arial" panose="020B0604020202020204" pitchFamily="34" charset="0"/>
              <a:buChar char="•"/>
              <a:defRPr sz="1600"/>
            </a:lvl4pPr>
            <a:lvl5pPr marL="2171700" indent="-342900">
              <a:buClr>
                <a:srgbClr val="CB972B"/>
              </a:buClr>
              <a:buFont typeface="Arial" panose="020B0604020202020204" pitchFamily="34" charset="0"/>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4790971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normAutofit/>
          </a:bodyPr>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4766733" y="273051"/>
            <a:ext cx="6815667" cy="5853113"/>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BBA72B-4AAE-4284-BB41-5F7941530F0A}" type="datetimeFigureOut">
              <a:rPr lang="en-AU" smtClean="0"/>
              <a:t>6/01/2025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9" name="Picture 8">
            <a:extLst>
              <a:ext uri="{FF2B5EF4-FFF2-40B4-BE49-F238E27FC236}">
                <a16:creationId xmlns:a16="http://schemas.microsoft.com/office/drawing/2014/main" id="{96729F2F-A850-6DCD-C0DB-CA63E28FB37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6011352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AU"/>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BBA72B-4AAE-4284-BB41-5F7941530F0A}" type="datetimeFigureOut">
              <a:rPr lang="en-AU" smtClean="0"/>
              <a:t>6/01/2025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9" name="Picture 8">
            <a:extLst>
              <a:ext uri="{FF2B5EF4-FFF2-40B4-BE49-F238E27FC236}">
                <a16:creationId xmlns:a16="http://schemas.microsoft.com/office/drawing/2014/main" id="{EDF02FED-C228-898D-46FA-B7BB37F60A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9424797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11BBA72B-4AAE-4284-BB41-5F7941530F0A}" type="datetimeFigureOut">
              <a:rPr lang="en-AU" smtClean="0"/>
              <a:t>6/01/2025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8" name="Picture 7">
            <a:extLst>
              <a:ext uri="{FF2B5EF4-FFF2-40B4-BE49-F238E27FC236}">
                <a16:creationId xmlns:a16="http://schemas.microsoft.com/office/drawing/2014/main" id="{C8CD6D19-9951-E655-3CDE-D39B17C581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42074879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normAutofit/>
          </a:bodyPr>
          <a:lstStyle>
            <a:lvl1pPr>
              <a:defRPr sz="4000" b="1"/>
            </a:lvl1pPr>
          </a:lstStyle>
          <a:p>
            <a:r>
              <a:rPr lang="en-US"/>
              <a:t>Click to edit Master title style</a:t>
            </a:r>
            <a:endParaRPr lang="en-AU"/>
          </a:p>
        </p:txBody>
      </p:sp>
      <p:sp>
        <p:nvSpPr>
          <p:cNvPr id="3" name="Vertical Text Placeholder 2"/>
          <p:cNvSpPr>
            <a:spLocks noGrp="1"/>
          </p:cNvSpPr>
          <p:nvPr>
            <p:ph type="body" orient="vert" idx="1"/>
          </p:nvPr>
        </p:nvSpPr>
        <p:spPr>
          <a:xfrm>
            <a:off x="609600" y="274639"/>
            <a:ext cx="8026400" cy="5851525"/>
          </a:xfrm>
        </p:spPr>
        <p:txBody>
          <a:bodyPr vert="eaVert">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11BBA72B-4AAE-4284-BB41-5F7941530F0A}" type="datetimeFigureOut">
              <a:rPr lang="en-AU" smtClean="0"/>
              <a:t>6/01/2025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spTree>
    <p:extLst>
      <p:ext uri="{BB962C8B-B14F-4D97-AF65-F5344CB8AC3E}">
        <p14:creationId xmlns:p14="http://schemas.microsoft.com/office/powerpoint/2010/main" val="24753081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1BBA72B-4AAE-4284-BB41-5F7941530F0A}" type="datetimeFigureOut">
              <a:rPr lang="en-AU" smtClean="0"/>
              <a:t>6/01/2025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4676" y="2688397"/>
            <a:ext cx="7062648" cy="1481206"/>
          </a:xfrm>
          <a:prstGeom prst="rect">
            <a:avLst/>
          </a:prstGeom>
        </p:spPr>
      </p:pic>
    </p:spTree>
    <p:extLst>
      <p:ext uri="{BB962C8B-B14F-4D97-AF65-F5344CB8AC3E}">
        <p14:creationId xmlns:p14="http://schemas.microsoft.com/office/powerpoint/2010/main" val="16702562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
        <p:nvSpPr>
          <p:cNvPr id="8"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lvl1pPr>
              <a:defRPr sz="4000" b="1">
                <a:solidFill>
                  <a:srgbClr val="433E35"/>
                </a:solidFill>
              </a:defRPr>
            </a:lvl1pPr>
          </a:lstStyle>
          <a:p>
            <a:r>
              <a:rPr lang="en-US"/>
              <a:t>Click to edit Master title style</a:t>
            </a:r>
            <a:endParaRPr lang="en-AU"/>
          </a:p>
        </p:txBody>
      </p:sp>
      <p:sp>
        <p:nvSpPr>
          <p:cNvPr id="9" name="Text Placeholder 2"/>
          <p:cNvSpPr>
            <a:spLocks noGrp="1"/>
          </p:cNvSpPr>
          <p:nvPr>
            <p:ph idx="1"/>
          </p:nvPr>
        </p:nvSpPr>
        <p:spPr>
          <a:xfrm>
            <a:off x="609600" y="1600203"/>
            <a:ext cx="10972800" cy="4525963"/>
          </a:xfrm>
          <a:prstGeom prst="rect">
            <a:avLst/>
          </a:prstGeom>
        </p:spPr>
        <p:txBody>
          <a:bodyPr vert="horz" lIns="91440" tIns="45720" rIns="91440" bIns="45720" rtlCol="0">
            <a:normAutofit/>
          </a:bodyPr>
          <a:lstStyle>
            <a:lvl1pPr marL="457200" indent="-457200">
              <a:buClr>
                <a:srgbClr val="CB972B"/>
              </a:buClr>
              <a:buFont typeface="Arial" panose="020B0604020202020204" pitchFamily="34" charset="0"/>
              <a:buChar char="•"/>
              <a:defRPr sz="2400"/>
            </a:lvl1pPr>
            <a:lvl2pPr marL="914400" indent="-457200">
              <a:buClr>
                <a:srgbClr val="CB972B"/>
              </a:buClr>
              <a:buFont typeface="Arial" panose="020B0604020202020204" pitchFamily="34" charset="0"/>
              <a:buChar char="•"/>
              <a:defRPr sz="2000"/>
            </a:lvl2pPr>
            <a:lvl3pPr marL="1257300" indent="-342900">
              <a:buClr>
                <a:srgbClr val="CB972B"/>
              </a:buClr>
              <a:buFont typeface="Arial" panose="020B0604020202020204" pitchFamily="34" charset="0"/>
              <a:buChar char="•"/>
              <a:defRPr sz="1800"/>
            </a:lvl3pPr>
            <a:lvl4pPr marL="1714500" indent="-342900">
              <a:buClr>
                <a:srgbClr val="CB972B"/>
              </a:buClr>
              <a:buFont typeface="Arial" panose="020B0604020202020204" pitchFamily="34" charset="0"/>
              <a:buChar char="•"/>
              <a:defRPr sz="1600"/>
            </a:lvl4pPr>
            <a:lvl5pPr marL="2171700" indent="-342900">
              <a:buClr>
                <a:srgbClr val="CB972B"/>
              </a:buClr>
              <a:buFont typeface="Arial" panose="020B0604020202020204" pitchFamily="34" charset="0"/>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657281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4406903"/>
            <a:ext cx="10363200" cy="1362075"/>
          </a:xfrm>
        </p:spPr>
        <p:txBody>
          <a:bodyPr anchor="t"/>
          <a:lstStyle>
            <a:lvl1pPr algn="l">
              <a:defRPr sz="4000" b="1" cap="none">
                <a:solidFill>
                  <a:srgbClr val="433E35"/>
                </a:solidFill>
              </a:defRPr>
            </a:lvl1pPr>
          </a:lstStyle>
          <a:p>
            <a:r>
              <a:rPr lang="en-US"/>
              <a:t>Click to edit master title style</a:t>
            </a:r>
            <a:endParaRPr lang="en-AU"/>
          </a:p>
        </p:txBody>
      </p:sp>
      <p:sp>
        <p:nvSpPr>
          <p:cNvPr id="3" name="Text Placeholder 2"/>
          <p:cNvSpPr>
            <a:spLocks noGrp="1"/>
          </p:cNvSpPr>
          <p:nvPr>
            <p:ph type="body" idx="1"/>
          </p:nvPr>
        </p:nvSpPr>
        <p:spPr>
          <a:xfrm>
            <a:off x="963084" y="2906713"/>
            <a:ext cx="10363200" cy="1500187"/>
          </a:xfrm>
        </p:spPr>
        <p:txBody>
          <a:bodyPr anchor="b">
            <a:normAutofit/>
          </a:bodyPr>
          <a:lstStyle>
            <a:lvl1pPr marL="0" indent="0">
              <a:buNone/>
              <a:defRPr sz="1800">
                <a:solidFill>
                  <a:srgbClr val="70685B"/>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BBA72B-4AAE-4284-BB41-5F7941530F0A}" type="datetimeFigureOut">
              <a:rPr lang="en-AU" smtClean="0"/>
              <a:t>6/01/2025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37014379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vl1pPr>
          </a:lstStyle>
          <a:p>
            <a:r>
              <a:rPr lang="en-US"/>
              <a:t>Click to edit Master title style</a:t>
            </a:r>
            <a:endParaRPr lang="en-AU"/>
          </a:p>
        </p:txBody>
      </p:sp>
      <p:sp>
        <p:nvSpPr>
          <p:cNvPr id="3" name="Content Placeholder 2"/>
          <p:cNvSpPr>
            <a:spLocks noGrp="1"/>
          </p:cNvSpPr>
          <p:nvPr>
            <p:ph sz="half" idx="1"/>
          </p:nvPr>
        </p:nvSpPr>
        <p:spPr>
          <a:xfrm>
            <a:off x="609600" y="1600203"/>
            <a:ext cx="53848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97600" y="1600203"/>
            <a:ext cx="53848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11BBA72B-4AAE-4284-BB41-5F7941530F0A}" type="datetimeFigureOut">
              <a:rPr lang="en-AU" smtClean="0"/>
              <a:t>6/01/2025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4097145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vl1pPr>
          </a:lstStyle>
          <a:p>
            <a:r>
              <a:rPr lang="en-US"/>
              <a:t>Click to edit Master title style</a:t>
            </a:r>
            <a:endParaRPr lang="en-AU"/>
          </a:p>
        </p:txBody>
      </p:sp>
      <p:sp>
        <p:nvSpPr>
          <p:cNvPr id="3" name="Text Placeholder 2"/>
          <p:cNvSpPr>
            <a:spLocks noGrp="1"/>
          </p:cNvSpPr>
          <p:nvPr>
            <p:ph type="body" idx="1"/>
          </p:nvPr>
        </p:nvSpPr>
        <p:spPr>
          <a:xfrm>
            <a:off x="609600" y="1535113"/>
            <a:ext cx="5386917"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93369" y="1535113"/>
            <a:ext cx="5389033"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11BBA72B-4AAE-4284-BB41-5F7941530F0A}" type="datetimeFigureOut">
              <a:rPr lang="en-AU" smtClean="0"/>
              <a:t>6/01/2025</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E8449DEF-C8E3-4C8C-8987-6A1C15461730}" type="slidenum">
              <a:rPr lang="en-AU" smtClean="0"/>
              <a:t>‹#›</a:t>
            </a:fld>
            <a:endParaRPr lang="en-AU"/>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3339909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vl1pPr>
          </a:lstStyle>
          <a:p>
            <a:r>
              <a:rPr lang="en-US"/>
              <a:t>Click to edit Master title style</a:t>
            </a:r>
            <a:endParaRPr lang="en-AU"/>
          </a:p>
        </p:txBody>
      </p:sp>
      <p:sp>
        <p:nvSpPr>
          <p:cNvPr id="3" name="Date Placeholder 2"/>
          <p:cNvSpPr>
            <a:spLocks noGrp="1"/>
          </p:cNvSpPr>
          <p:nvPr>
            <p:ph type="dt" sz="half" idx="10"/>
          </p:nvPr>
        </p:nvSpPr>
        <p:spPr/>
        <p:txBody>
          <a:bodyPr/>
          <a:lstStyle/>
          <a:p>
            <a:fld id="{11BBA72B-4AAE-4284-BB41-5F7941530F0A}" type="datetimeFigureOut">
              <a:rPr lang="en-AU" smtClean="0"/>
              <a:t>6/01/2025</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E8449DEF-C8E3-4C8C-8987-6A1C15461730}" type="slidenum">
              <a:rPr lang="en-AU" smtClean="0"/>
              <a:t>‹#›</a:t>
            </a:fld>
            <a:endParaRPr lang="en-AU"/>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1626537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BBA72B-4AAE-4284-BB41-5F7941530F0A}" type="datetimeFigureOut">
              <a:rPr lang="en-AU" smtClean="0"/>
              <a:t>6/01/2025</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E8449DEF-C8E3-4C8C-8987-6A1C15461730}" type="slidenum">
              <a:rPr lang="en-AU" smtClean="0"/>
              <a:t>‹#›</a:t>
            </a:fld>
            <a:endParaRPr lang="en-AU"/>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3632810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normAutofit/>
          </a:bodyPr>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4766733" y="273053"/>
            <a:ext cx="6815667" cy="5853113"/>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BBA72B-4AAE-4284-BB41-5F7941530F0A}" type="datetimeFigureOut">
              <a:rPr lang="en-AU" smtClean="0"/>
              <a:t>6/01/2025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25065814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BBA72B-4AAE-4284-BB41-5F7941530F0A}" type="datetimeFigureOut">
              <a:rPr lang="en-AU" smtClean="0"/>
              <a:t>6/01/2025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401233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BBA72B-4AAE-4284-BB41-5F7941530F0A}" type="datetimeFigureOut">
              <a:rPr lang="en-AU" smtClean="0"/>
              <a:t>6/01/2025</a:t>
            </a:fld>
            <a:endParaRPr lang="en-AU"/>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449DEF-C8E3-4C8C-8987-6A1C15461730}" type="slidenum">
              <a:rPr lang="en-AU" smtClean="0"/>
              <a:t>‹#›</a:t>
            </a:fld>
            <a:endParaRPr lang="en-AU"/>
          </a:p>
        </p:txBody>
      </p:sp>
    </p:spTree>
    <p:extLst>
      <p:ext uri="{BB962C8B-B14F-4D97-AF65-F5344CB8AC3E}">
        <p14:creationId xmlns:p14="http://schemas.microsoft.com/office/powerpoint/2010/main" val="42510874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787" r:id="rId12"/>
  </p:sldLayoutIdLst>
  <p:txStyles>
    <p:titleStyle>
      <a:lvl1pPr algn="ctr" defTabSz="914400" rtl="0" eaLnBrk="1" latinLnBrk="0" hangingPunct="1">
        <a:spcBef>
          <a:spcPct val="0"/>
        </a:spcBef>
        <a:buNone/>
        <a:defRPr sz="4000" b="1" i="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rgbClr val="CB972B"/>
        </a:buClr>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CB972B"/>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CB972B"/>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CB972B"/>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CB972B"/>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95000"/>
            <a:alpha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BBA72B-4AAE-4284-BB41-5F7941530F0A}" type="datetimeFigureOut">
              <a:rPr lang="en-AU" smtClean="0"/>
              <a:t>6/01/2025</a:t>
            </a:fld>
            <a:endParaRPr lang="en-AU"/>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449DEF-C8E3-4C8C-8987-6A1C15461730}" type="slidenum">
              <a:rPr lang="en-AU" smtClean="0"/>
              <a:t>‹#›</a:t>
            </a:fld>
            <a:endParaRPr lang="en-AU"/>
          </a:p>
        </p:txBody>
      </p:sp>
    </p:spTree>
    <p:extLst>
      <p:ext uri="{BB962C8B-B14F-4D97-AF65-F5344CB8AC3E}">
        <p14:creationId xmlns:p14="http://schemas.microsoft.com/office/powerpoint/2010/main" val="85911748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782" r:id="rId12"/>
    <p:sldLayoutId id="2147483783" r:id="rId13"/>
  </p:sldLayoutIdLst>
  <p:txStyles>
    <p:titleStyle>
      <a:lvl1pPr algn="ctr" defTabSz="914400" rtl="0" eaLnBrk="1" latinLnBrk="0" hangingPunct="1">
        <a:spcBef>
          <a:spcPct val="0"/>
        </a:spcBef>
        <a:buNone/>
        <a:defRPr sz="4000" b="1" i="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rgbClr val="CB972B"/>
        </a:buClr>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CB972B"/>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CB972B"/>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CB972B"/>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CB972B"/>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notesSlide" Target="../notesSlides/notesSlide14.xml"/><Relationship Id="rId7" Type="http://schemas.openxmlformats.org/officeDocument/2006/relationships/image" Target="../media/image28.pn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27.sv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svg"/><Relationship Id="rId4" Type="http://schemas.openxmlformats.org/officeDocument/2006/relationships/image" Target="../media/image25.png"/><Relationship Id="rId9"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2.xml"/><Relationship Id="rId5" Type="http://schemas.openxmlformats.org/officeDocument/2006/relationships/image" Target="../media/image34.png"/><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racp.edu.au/trainees/education-policies-and-governance"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elearning.racp.edu.au/course/index.php?categoryid=52"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s://my.racp.edu.au/" TargetMode="Externa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2.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5128" y="2252838"/>
            <a:ext cx="11819106" cy="1057267"/>
          </a:xfrm>
        </p:spPr>
        <p:txBody>
          <a:bodyPr>
            <a:noAutofit/>
          </a:bodyPr>
          <a:lstStyle/>
          <a:p>
            <a:r>
              <a:rPr lang="en-US" sz="2400" dirty="0">
                <a:solidFill>
                  <a:schemeClr val="tx2">
                    <a:lumMod val="75000"/>
                  </a:schemeClr>
                </a:solidFill>
              </a:rPr>
              <a:t>Introduction to the new curriculum </a:t>
            </a:r>
            <a:br>
              <a:rPr lang="en-US" sz="2400" dirty="0"/>
            </a:br>
            <a:r>
              <a:rPr lang="en-US" sz="2400" dirty="0">
                <a:solidFill>
                  <a:schemeClr val="accent2"/>
                </a:solidFill>
              </a:rPr>
              <a:t>2025 implementation – Advanced Training: Geriatric Medicine</a:t>
            </a:r>
            <a:endParaRPr lang="en-AU" sz="3200" dirty="0">
              <a:solidFill>
                <a:schemeClr val="accent2"/>
              </a:solidFill>
            </a:endParaRPr>
          </a:p>
        </p:txBody>
      </p:sp>
      <p:sp>
        <p:nvSpPr>
          <p:cNvPr id="5" name="Text Placeholder 4"/>
          <p:cNvSpPr>
            <a:spLocks noGrp="1"/>
          </p:cNvSpPr>
          <p:nvPr>
            <p:ph type="body" idx="1"/>
          </p:nvPr>
        </p:nvSpPr>
        <p:spPr>
          <a:xfrm>
            <a:off x="275128" y="3429000"/>
            <a:ext cx="9361294" cy="528079"/>
          </a:xfrm>
        </p:spPr>
        <p:txBody>
          <a:bodyPr>
            <a:normAutofit/>
          </a:bodyPr>
          <a:lstStyle/>
          <a:p>
            <a:r>
              <a:rPr lang="en-US" dirty="0"/>
              <a:t>November 2024</a:t>
            </a:r>
          </a:p>
        </p:txBody>
      </p:sp>
      <p:pic>
        <p:nvPicPr>
          <p:cNvPr id="8" name="Picture 7" descr="A blue and yellow logo&#10;&#10;Description automatically generated">
            <a:extLst>
              <a:ext uri="{FF2B5EF4-FFF2-40B4-BE49-F238E27FC236}">
                <a16:creationId xmlns:a16="http://schemas.microsoft.com/office/drawing/2014/main" id="{C7DBD720-5141-1E35-72E7-7CB882BAA3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2988" y="5714998"/>
            <a:ext cx="5715012" cy="1143002"/>
          </a:xfrm>
          <a:prstGeom prst="rect">
            <a:avLst/>
          </a:prstGeom>
        </p:spPr>
      </p:pic>
    </p:spTree>
    <p:extLst>
      <p:ext uri="{BB962C8B-B14F-4D97-AF65-F5344CB8AC3E}">
        <p14:creationId xmlns:p14="http://schemas.microsoft.com/office/powerpoint/2010/main" val="31679266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6">
            <a:extLst>
              <a:ext uri="{FF2B5EF4-FFF2-40B4-BE49-F238E27FC236}">
                <a16:creationId xmlns:a16="http://schemas.microsoft.com/office/drawing/2014/main" id="{A7A8198E-F7FD-C3D9-7792-96921AA00196}"/>
              </a:ext>
            </a:extLst>
          </p:cNvPr>
          <p:cNvSpPr txBox="1">
            <a:spLocks/>
          </p:cNvSpPr>
          <p:nvPr/>
        </p:nvSpPr>
        <p:spPr>
          <a:xfrm>
            <a:off x="1520805" y="265497"/>
            <a:ext cx="9150390" cy="828696"/>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a:rPr>
              <a:t>Learning and assessment programs </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sp>
        <p:nvSpPr>
          <p:cNvPr id="5" name="Straight Connector 4">
            <a:extLst>
              <a:ext uri="{FF2B5EF4-FFF2-40B4-BE49-F238E27FC236}">
                <a16:creationId xmlns:a16="http://schemas.microsoft.com/office/drawing/2014/main" id="{117261EF-9047-5A7C-E9D2-126915CFDAA7}"/>
              </a:ext>
            </a:extLst>
          </p:cNvPr>
          <p:cNvSpPr/>
          <p:nvPr/>
        </p:nvSpPr>
        <p:spPr>
          <a:xfrm flipV="1">
            <a:off x="691753" y="1035748"/>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6" name="Rectangle 5">
            <a:extLst>
              <a:ext uri="{FF2B5EF4-FFF2-40B4-BE49-F238E27FC236}">
                <a16:creationId xmlns:a16="http://schemas.microsoft.com/office/drawing/2014/main" id="{ABA39A03-45EA-44C2-06F5-AF39CC8AB4CF}"/>
              </a:ext>
            </a:extLst>
          </p:cNvPr>
          <p:cNvSpPr/>
          <p:nvPr/>
        </p:nvSpPr>
        <p:spPr>
          <a:xfrm>
            <a:off x="691753" y="1213727"/>
            <a:ext cx="10190612" cy="2030999"/>
          </a:xfrm>
          <a:prstGeom prst="rect">
            <a:avLst/>
          </a:prstGeom>
          <a:noFill/>
          <a:ln>
            <a:solidFill>
              <a:schemeClr val="accent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7">
            <a:extLst>
              <a:ext uri="{FF2B5EF4-FFF2-40B4-BE49-F238E27FC236}">
                <a16:creationId xmlns:a16="http://schemas.microsoft.com/office/drawing/2014/main" id="{E3E95EAC-5DBD-0349-435D-3799132FEF05}"/>
              </a:ext>
            </a:extLst>
          </p:cNvPr>
          <p:cNvSpPr/>
          <p:nvPr/>
        </p:nvSpPr>
        <p:spPr>
          <a:xfrm>
            <a:off x="691753" y="3364260"/>
            <a:ext cx="10190612" cy="2565838"/>
          </a:xfrm>
          <a:prstGeom prst="rect">
            <a:avLst/>
          </a:prstGeom>
          <a:noFill/>
          <a:ln>
            <a:solidFill>
              <a:schemeClr val="tx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a:extLst>
              <a:ext uri="{FF2B5EF4-FFF2-40B4-BE49-F238E27FC236}">
                <a16:creationId xmlns:a16="http://schemas.microsoft.com/office/drawing/2014/main" id="{697548C2-1DDC-C3EC-3035-EF760401108E}"/>
              </a:ext>
            </a:extLst>
          </p:cNvPr>
          <p:cNvSpPr/>
          <p:nvPr/>
        </p:nvSpPr>
        <p:spPr>
          <a:xfrm>
            <a:off x="3265179" y="4315747"/>
            <a:ext cx="1926483"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chemeClr val="bg1"/>
                </a:solidFill>
              </a:rPr>
              <a:t>*4 learning captures  </a:t>
            </a:r>
            <a:endParaRPr lang="en-AU" dirty="0">
              <a:solidFill>
                <a:schemeClr val="bg1"/>
              </a:solidFill>
            </a:endParaRPr>
          </a:p>
        </p:txBody>
      </p:sp>
      <p:sp>
        <p:nvSpPr>
          <p:cNvPr id="14" name="TextBox 13">
            <a:extLst>
              <a:ext uri="{FF2B5EF4-FFF2-40B4-BE49-F238E27FC236}">
                <a16:creationId xmlns:a16="http://schemas.microsoft.com/office/drawing/2014/main" id="{777E61CF-5D1B-DFC9-4559-912DE4EA5E04}"/>
              </a:ext>
            </a:extLst>
          </p:cNvPr>
          <p:cNvSpPr txBox="1"/>
          <p:nvPr/>
        </p:nvSpPr>
        <p:spPr>
          <a:xfrm>
            <a:off x="691753" y="3479253"/>
            <a:ext cx="6094476" cy="369332"/>
          </a:xfrm>
          <a:prstGeom prst="rect">
            <a:avLst/>
          </a:prstGeom>
          <a:noFill/>
        </p:spPr>
        <p:txBody>
          <a:bodyPr wrap="square">
            <a:spAutoFit/>
          </a:bodyPr>
          <a:lstStyle/>
          <a:p>
            <a:r>
              <a:rPr lang="en-US" b="1"/>
              <a:t>Requirements per phase </a:t>
            </a:r>
          </a:p>
        </p:txBody>
      </p:sp>
      <p:sp>
        <p:nvSpPr>
          <p:cNvPr id="15" name="Rectangle 14">
            <a:extLst>
              <a:ext uri="{FF2B5EF4-FFF2-40B4-BE49-F238E27FC236}">
                <a16:creationId xmlns:a16="http://schemas.microsoft.com/office/drawing/2014/main" id="{A479A567-D64D-E9D9-CA10-65D01C1C32E8}"/>
              </a:ext>
            </a:extLst>
          </p:cNvPr>
          <p:cNvSpPr/>
          <p:nvPr/>
        </p:nvSpPr>
        <p:spPr>
          <a:xfrm>
            <a:off x="5635218" y="4339119"/>
            <a:ext cx="1926483"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t>*4 observation captures  </a:t>
            </a:r>
            <a:endParaRPr lang="en-AU" dirty="0"/>
          </a:p>
        </p:txBody>
      </p:sp>
      <p:sp>
        <p:nvSpPr>
          <p:cNvPr id="16" name="Rectangle 15">
            <a:extLst>
              <a:ext uri="{FF2B5EF4-FFF2-40B4-BE49-F238E27FC236}">
                <a16:creationId xmlns:a16="http://schemas.microsoft.com/office/drawing/2014/main" id="{E7A3A264-949D-5767-F303-F004580B6D49}"/>
              </a:ext>
            </a:extLst>
          </p:cNvPr>
          <p:cNvSpPr/>
          <p:nvPr/>
        </p:nvSpPr>
        <p:spPr>
          <a:xfrm>
            <a:off x="895140" y="4303830"/>
            <a:ext cx="1926483"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1 </a:t>
            </a:r>
            <a:r>
              <a:rPr lang="en-US" dirty="0"/>
              <a:t>rotation plan</a:t>
            </a:r>
            <a:r>
              <a:rPr lang="en-US"/>
              <a:t> </a:t>
            </a:r>
            <a:endParaRPr lang="en-AU"/>
          </a:p>
        </p:txBody>
      </p:sp>
      <p:sp>
        <p:nvSpPr>
          <p:cNvPr id="17" name="Rectangle 16">
            <a:extLst>
              <a:ext uri="{FF2B5EF4-FFF2-40B4-BE49-F238E27FC236}">
                <a16:creationId xmlns:a16="http://schemas.microsoft.com/office/drawing/2014/main" id="{EBCE0EFD-0888-EEE3-95A1-64F1B3C6FD39}"/>
              </a:ext>
            </a:extLst>
          </p:cNvPr>
          <p:cNvSpPr/>
          <p:nvPr/>
        </p:nvSpPr>
        <p:spPr>
          <a:xfrm>
            <a:off x="7956471" y="4339119"/>
            <a:ext cx="1926483"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t>4</a:t>
            </a:r>
            <a:r>
              <a:rPr lang="en-US"/>
              <a:t> </a:t>
            </a:r>
            <a:r>
              <a:rPr lang="en-US" dirty="0"/>
              <a:t>progress reports</a:t>
            </a:r>
            <a:endParaRPr lang="en-AU"/>
          </a:p>
        </p:txBody>
      </p:sp>
      <p:sp>
        <p:nvSpPr>
          <p:cNvPr id="3" name="Rectangle 2">
            <a:extLst>
              <a:ext uri="{FF2B5EF4-FFF2-40B4-BE49-F238E27FC236}">
                <a16:creationId xmlns:a16="http://schemas.microsoft.com/office/drawing/2014/main" id="{C47F8C36-B945-F46A-C8B7-6EA5727F4A41}"/>
              </a:ext>
            </a:extLst>
          </p:cNvPr>
          <p:cNvSpPr/>
          <p:nvPr/>
        </p:nvSpPr>
        <p:spPr>
          <a:xfrm>
            <a:off x="8524969" y="3238100"/>
            <a:ext cx="2715969" cy="534839"/>
          </a:xfrm>
          <a:prstGeom prst="rect">
            <a:avLst/>
          </a:prstGeom>
          <a:solidFill>
            <a:srgbClr val="861F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a:t>2025 phased rollout</a:t>
            </a:r>
          </a:p>
          <a:p>
            <a:pPr algn="ctr"/>
            <a:r>
              <a:rPr lang="en-AU" sz="1100"/>
              <a:t>*reduced requirements for 2025 only</a:t>
            </a:r>
          </a:p>
        </p:txBody>
      </p:sp>
      <p:sp>
        <p:nvSpPr>
          <p:cNvPr id="2" name="Rectangle 1">
            <a:extLst>
              <a:ext uri="{FF2B5EF4-FFF2-40B4-BE49-F238E27FC236}">
                <a16:creationId xmlns:a16="http://schemas.microsoft.com/office/drawing/2014/main" id="{BB5EFAA4-1588-1301-F84D-57D9855C2FAC}"/>
              </a:ext>
            </a:extLst>
          </p:cNvPr>
          <p:cNvSpPr/>
          <p:nvPr/>
        </p:nvSpPr>
        <p:spPr>
          <a:xfrm>
            <a:off x="3514725" y="4585579"/>
            <a:ext cx="1466850" cy="771525"/>
          </a:xfrm>
          <a:prstGeom prst="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AD4DEA8E-6087-7D14-FDD6-B0585A3E6C67}"/>
              </a:ext>
            </a:extLst>
          </p:cNvPr>
          <p:cNvSpPr/>
          <p:nvPr/>
        </p:nvSpPr>
        <p:spPr>
          <a:xfrm>
            <a:off x="5787059" y="4585578"/>
            <a:ext cx="1658998" cy="771525"/>
          </a:xfrm>
          <a:prstGeom prst="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extBox 9">
            <a:extLst>
              <a:ext uri="{FF2B5EF4-FFF2-40B4-BE49-F238E27FC236}">
                <a16:creationId xmlns:a16="http://schemas.microsoft.com/office/drawing/2014/main" id="{80F1CD21-8424-9379-8EB8-225442B67114}"/>
              </a:ext>
            </a:extLst>
          </p:cNvPr>
          <p:cNvSpPr txBox="1"/>
          <p:nvPr/>
        </p:nvSpPr>
        <p:spPr>
          <a:xfrm>
            <a:off x="691753" y="1267311"/>
            <a:ext cx="8999819" cy="1754326"/>
          </a:xfrm>
          <a:prstGeom prst="rect">
            <a:avLst/>
          </a:prstGeom>
          <a:noFill/>
        </p:spPr>
        <p:txBody>
          <a:bodyPr wrap="square" rtlCol="0">
            <a:spAutoFit/>
          </a:bodyPr>
          <a:lstStyle/>
          <a:p>
            <a:r>
              <a:rPr lang="en-US" b="1" dirty="0"/>
              <a:t>Requirements over the course of training </a:t>
            </a:r>
          </a:p>
          <a:p>
            <a:endParaRPr lang="en-US" b="1" dirty="0"/>
          </a:p>
          <a:p>
            <a:pPr marL="285750" indent="-285750">
              <a:buFont typeface="Arial" panose="020B0604020202020204" pitchFamily="34" charset="0"/>
              <a:buChar char="•"/>
            </a:pPr>
            <a:r>
              <a:rPr lang="en-US" dirty="0"/>
              <a:t>1 entry application </a:t>
            </a:r>
          </a:p>
          <a:p>
            <a:pPr marL="285750" indent="-285750">
              <a:buFont typeface="Arial" panose="020B0604020202020204" pitchFamily="34" charset="0"/>
              <a:buChar char="•"/>
            </a:pPr>
            <a:r>
              <a:rPr lang="en-US" dirty="0"/>
              <a:t>Complete at least 36 months FTE training - professional experience</a:t>
            </a:r>
          </a:p>
          <a:p>
            <a:pPr marL="285750" indent="-285750">
              <a:buFont typeface="Arial" panose="020B0604020202020204" pitchFamily="34" charset="0"/>
              <a:buChar char="•"/>
            </a:pPr>
            <a:r>
              <a:rPr lang="en-US" dirty="0"/>
              <a:t>Learning courses </a:t>
            </a:r>
          </a:p>
          <a:p>
            <a:pPr marL="285750" indent="-285750">
              <a:buFont typeface="Arial" panose="020B0604020202020204" pitchFamily="34" charset="0"/>
              <a:buChar char="•"/>
            </a:pPr>
            <a:r>
              <a:rPr lang="en-US" dirty="0"/>
              <a:t>Research project </a:t>
            </a:r>
          </a:p>
        </p:txBody>
      </p:sp>
    </p:spTree>
    <p:extLst>
      <p:ext uri="{BB962C8B-B14F-4D97-AF65-F5344CB8AC3E}">
        <p14:creationId xmlns:p14="http://schemas.microsoft.com/office/powerpoint/2010/main" val="39439837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49A8830-30B5-51E4-C98C-CFBC359A5577}"/>
              </a:ext>
            </a:extLst>
          </p:cNvPr>
          <p:cNvSpPr/>
          <p:nvPr/>
        </p:nvSpPr>
        <p:spPr>
          <a:xfrm>
            <a:off x="4914021" y="1034123"/>
            <a:ext cx="6453638" cy="3137828"/>
          </a:xfrm>
          <a:prstGeom prst="rect">
            <a:avLst/>
          </a:prstGeom>
          <a:solidFill>
            <a:srgbClr val="C9D2E1"/>
          </a:solidFill>
          <a:ln>
            <a:solidFill>
              <a:schemeClr val="tx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tx2"/>
              </a:solidFill>
            </a:endParaRPr>
          </a:p>
        </p:txBody>
      </p:sp>
      <p:grpSp>
        <p:nvGrpSpPr>
          <p:cNvPr id="116" name="Group 115">
            <a:extLst>
              <a:ext uri="{FF2B5EF4-FFF2-40B4-BE49-F238E27FC236}">
                <a16:creationId xmlns:a16="http://schemas.microsoft.com/office/drawing/2014/main" id="{8EB3674A-0987-46ED-6B78-439496DC474C}"/>
              </a:ext>
            </a:extLst>
          </p:cNvPr>
          <p:cNvGrpSpPr/>
          <p:nvPr/>
        </p:nvGrpSpPr>
        <p:grpSpPr>
          <a:xfrm>
            <a:off x="419074" y="4954341"/>
            <a:ext cx="3957396" cy="1239595"/>
            <a:chOff x="8441065" y="332825"/>
            <a:chExt cx="3392486" cy="2171382"/>
          </a:xfrm>
        </p:grpSpPr>
        <p:grpSp>
          <p:nvGrpSpPr>
            <p:cNvPr id="86" name="Group 85">
              <a:extLst>
                <a:ext uri="{FF2B5EF4-FFF2-40B4-BE49-F238E27FC236}">
                  <a16:creationId xmlns:a16="http://schemas.microsoft.com/office/drawing/2014/main" id="{BCD76F63-EE36-0C27-3690-6DBE95BB1816}"/>
                </a:ext>
              </a:extLst>
            </p:cNvPr>
            <p:cNvGrpSpPr/>
            <p:nvPr/>
          </p:nvGrpSpPr>
          <p:grpSpPr>
            <a:xfrm>
              <a:off x="8441065" y="332825"/>
              <a:ext cx="3392486" cy="2171382"/>
              <a:chOff x="2709125" y="818707"/>
              <a:chExt cx="2283786" cy="2316034"/>
            </a:xfrm>
          </p:grpSpPr>
          <p:sp>
            <p:nvSpPr>
              <p:cNvPr id="88" name="Title 1">
                <a:extLst>
                  <a:ext uri="{FF2B5EF4-FFF2-40B4-BE49-F238E27FC236}">
                    <a16:creationId xmlns:a16="http://schemas.microsoft.com/office/drawing/2014/main" id="{57FE69CE-9610-B7E7-D627-F216611CB5AC}"/>
                  </a:ext>
                </a:extLst>
              </p:cNvPr>
              <p:cNvSpPr txBox="1">
                <a:spLocks/>
              </p:cNvSpPr>
              <p:nvPr/>
            </p:nvSpPr>
            <p:spPr>
              <a:xfrm>
                <a:off x="2709125" y="920704"/>
                <a:ext cx="2278912" cy="458301"/>
              </a:xfrm>
              <a:prstGeom prst="rect">
                <a:avLst/>
              </a:prstGeom>
            </p:spPr>
            <p:txBody>
              <a:bodyPr>
                <a:normAutofit fontScale="85000" lnSpcReduction="20000"/>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1400">
                    <a:solidFill>
                      <a:srgbClr val="90A1B1"/>
                    </a:solidFill>
                    <a:latin typeface="Arial" panose="020B0604020202020204" pitchFamily="34" charset="0"/>
                    <a:cs typeface="Arial" panose="020B0604020202020204" pitchFamily="34" charset="0"/>
                  </a:rPr>
                  <a:t>Assessors</a:t>
                </a:r>
                <a:endParaRPr lang="en-AU" sz="1400">
                  <a:solidFill>
                    <a:srgbClr val="90A1B1"/>
                  </a:solidFill>
                  <a:latin typeface="Arial" panose="020B0604020202020204" pitchFamily="34" charset="0"/>
                  <a:cs typeface="Arial" panose="020B0604020202020204" pitchFamily="34" charset="0"/>
                </a:endParaRPr>
              </a:p>
            </p:txBody>
          </p:sp>
          <p:grpSp>
            <p:nvGrpSpPr>
              <p:cNvPr id="89" name="Group 88">
                <a:extLst>
                  <a:ext uri="{FF2B5EF4-FFF2-40B4-BE49-F238E27FC236}">
                    <a16:creationId xmlns:a16="http://schemas.microsoft.com/office/drawing/2014/main" id="{94896180-0306-17C8-F3AE-F0E6C889FEED}"/>
                  </a:ext>
                </a:extLst>
              </p:cNvPr>
              <p:cNvGrpSpPr/>
              <p:nvPr/>
            </p:nvGrpSpPr>
            <p:grpSpPr>
              <a:xfrm>
                <a:off x="2713999" y="818707"/>
                <a:ext cx="2278912" cy="2316034"/>
                <a:chOff x="2713999" y="818707"/>
                <a:chExt cx="2278912" cy="2316034"/>
              </a:xfrm>
            </p:grpSpPr>
            <p:sp>
              <p:nvSpPr>
                <p:cNvPr id="90" name="Rectangle 89">
                  <a:extLst>
                    <a:ext uri="{FF2B5EF4-FFF2-40B4-BE49-F238E27FC236}">
                      <a16:creationId xmlns:a16="http://schemas.microsoft.com/office/drawing/2014/main" id="{37F2C2B1-D446-7E91-6592-9089408E5628}"/>
                    </a:ext>
                  </a:extLst>
                </p:cNvPr>
                <p:cNvSpPr/>
                <p:nvPr/>
              </p:nvSpPr>
              <p:spPr>
                <a:xfrm>
                  <a:off x="2713999" y="818707"/>
                  <a:ext cx="2278912" cy="2316034"/>
                </a:xfrm>
                <a:prstGeom prst="rect">
                  <a:avLst/>
                </a:prstGeom>
                <a:noFill/>
                <a:ln>
                  <a:solidFill>
                    <a:srgbClr val="90A1B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91" name="TextBox 90">
                  <a:extLst>
                    <a:ext uri="{FF2B5EF4-FFF2-40B4-BE49-F238E27FC236}">
                      <a16:creationId xmlns:a16="http://schemas.microsoft.com/office/drawing/2014/main" id="{5C162595-5779-8704-2FE0-536787476472}"/>
                    </a:ext>
                  </a:extLst>
                </p:cNvPr>
                <p:cNvSpPr txBox="1"/>
                <p:nvPr/>
              </p:nvSpPr>
              <p:spPr>
                <a:xfrm>
                  <a:off x="2805491" y="1599202"/>
                  <a:ext cx="2151321" cy="1035079"/>
                </a:xfrm>
                <a:prstGeom prst="rect">
                  <a:avLst/>
                </a:prstGeom>
                <a:noFill/>
              </p:spPr>
              <p:txBody>
                <a:bodyPr wrap="square">
                  <a:spAutoFit/>
                </a:bodyPr>
                <a:lstStyle/>
                <a:p>
                  <a:pPr marL="171450" indent="-171450">
                    <a:buFont typeface="Arial" panose="020B0604020202020204" pitchFamily="34" charset="0"/>
                    <a:buChar char="•"/>
                  </a:pPr>
                  <a:r>
                    <a:rPr lang="en-AU" sz="1000" kern="100">
                      <a:latin typeface="Arial" panose="020B0604020202020204" pitchFamily="34" charset="0"/>
                      <a:ea typeface="Aptos" panose="020B0004020202020204" pitchFamily="34" charset="0"/>
                      <a:cs typeface="Arial" panose="020B0604020202020204" pitchFamily="34" charset="0"/>
                    </a:rPr>
                    <a:t>No access to TMP (unless they are a nominated supervisor)</a:t>
                  </a:r>
                </a:p>
                <a:p>
                  <a:pPr marL="171450" indent="-171450">
                    <a:buFont typeface="Arial" panose="020B0604020202020204" pitchFamily="34" charset="0"/>
                    <a:buChar char="•"/>
                  </a:pPr>
                  <a:endParaRPr lang="en-AU" sz="1000" kern="100">
                    <a:latin typeface="Arial" panose="020B0604020202020204" pitchFamily="34" charset="0"/>
                    <a:ea typeface="Aptos" panose="020B0004020202020204" pitchFamily="34" charset="0"/>
                    <a:cs typeface="Arial" panose="020B0604020202020204" pitchFamily="34" charset="0"/>
                  </a:endParaRPr>
                </a:p>
                <a:p>
                  <a:pPr marL="171450" indent="-171450">
                    <a:buFont typeface="Arial" panose="020B0604020202020204" pitchFamily="34" charset="0"/>
                    <a:buChar char="•"/>
                  </a:pPr>
                  <a:r>
                    <a:rPr lang="en-AU" sz="1000" kern="100">
                      <a:latin typeface="Arial" panose="020B0604020202020204" pitchFamily="34" charset="0"/>
                      <a:ea typeface="Aptos" panose="020B0004020202020204" pitchFamily="34" charset="0"/>
                      <a:cs typeface="Arial" panose="020B0604020202020204" pitchFamily="34" charset="0"/>
                    </a:rPr>
                    <a:t>Feedback and ratings for observation captures</a:t>
                  </a:r>
                </a:p>
              </p:txBody>
            </p:sp>
          </p:grpSp>
        </p:grpSp>
        <p:pic>
          <p:nvPicPr>
            <p:cNvPr id="112" name="Picture 111">
              <a:extLst>
                <a:ext uri="{FF2B5EF4-FFF2-40B4-BE49-F238E27FC236}">
                  <a16:creationId xmlns:a16="http://schemas.microsoft.com/office/drawing/2014/main" id="{CC84C3AA-E375-864B-9EEB-4A8FAA11DF80}"/>
                </a:ext>
              </a:extLst>
            </p:cNvPr>
            <p:cNvPicPr>
              <a:picLocks noChangeAspect="1"/>
            </p:cNvPicPr>
            <p:nvPr/>
          </p:nvPicPr>
          <p:blipFill>
            <a:blip r:embed="rId3"/>
            <a:stretch>
              <a:fillRect/>
            </a:stretch>
          </p:blipFill>
          <p:spPr>
            <a:xfrm>
              <a:off x="11530060" y="1978904"/>
              <a:ext cx="249867" cy="451377"/>
            </a:xfrm>
            <a:prstGeom prst="rect">
              <a:avLst/>
            </a:prstGeom>
          </p:spPr>
        </p:pic>
      </p:grpSp>
      <p:grpSp>
        <p:nvGrpSpPr>
          <p:cNvPr id="117" name="Group 116">
            <a:extLst>
              <a:ext uri="{FF2B5EF4-FFF2-40B4-BE49-F238E27FC236}">
                <a16:creationId xmlns:a16="http://schemas.microsoft.com/office/drawing/2014/main" id="{0A7E6E21-30C9-D20A-55AA-3F1CEBF7A8AC}"/>
              </a:ext>
            </a:extLst>
          </p:cNvPr>
          <p:cNvGrpSpPr/>
          <p:nvPr/>
        </p:nvGrpSpPr>
        <p:grpSpPr>
          <a:xfrm>
            <a:off x="5050719" y="1676215"/>
            <a:ext cx="2790382" cy="2238934"/>
            <a:chOff x="7824297" y="3737147"/>
            <a:chExt cx="4410647" cy="2891864"/>
          </a:xfrm>
          <a:solidFill>
            <a:schemeClr val="bg1"/>
          </a:solidFill>
        </p:grpSpPr>
        <p:grpSp>
          <p:nvGrpSpPr>
            <p:cNvPr id="68" name="Group 67">
              <a:extLst>
                <a:ext uri="{FF2B5EF4-FFF2-40B4-BE49-F238E27FC236}">
                  <a16:creationId xmlns:a16="http://schemas.microsoft.com/office/drawing/2014/main" id="{CE4912BC-219E-732A-11D3-9220B9C4F974}"/>
                </a:ext>
              </a:extLst>
            </p:cNvPr>
            <p:cNvGrpSpPr/>
            <p:nvPr/>
          </p:nvGrpSpPr>
          <p:grpSpPr>
            <a:xfrm>
              <a:off x="7824297" y="3737147"/>
              <a:ext cx="4410647" cy="2891864"/>
              <a:chOff x="2261354" y="893012"/>
              <a:chExt cx="2969202" cy="3084509"/>
            </a:xfrm>
            <a:grpFill/>
          </p:grpSpPr>
          <p:sp>
            <p:nvSpPr>
              <p:cNvPr id="69" name="Rectangle 68">
                <a:extLst>
                  <a:ext uri="{FF2B5EF4-FFF2-40B4-BE49-F238E27FC236}">
                    <a16:creationId xmlns:a16="http://schemas.microsoft.com/office/drawing/2014/main" id="{B74D53A4-3E51-3EBA-4D7C-ECBD3DC52F67}"/>
                  </a:ext>
                </a:extLst>
              </p:cNvPr>
              <p:cNvSpPr/>
              <p:nvPr/>
            </p:nvSpPr>
            <p:spPr>
              <a:xfrm>
                <a:off x="2261354" y="893012"/>
                <a:ext cx="2969202" cy="3084509"/>
              </a:xfrm>
              <a:prstGeom prst="rect">
                <a:avLst/>
              </a:prstGeom>
              <a:grpFill/>
              <a:ln>
                <a:solidFill>
                  <a:srgbClr val="49326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70" name="TextBox 69">
                <a:extLst>
                  <a:ext uri="{FF2B5EF4-FFF2-40B4-BE49-F238E27FC236}">
                    <a16:creationId xmlns:a16="http://schemas.microsoft.com/office/drawing/2014/main" id="{99A5EE0E-E117-D5DB-6EE1-B29B1D1D0C37}"/>
                  </a:ext>
                </a:extLst>
              </p:cNvPr>
              <p:cNvSpPr txBox="1"/>
              <p:nvPr/>
            </p:nvSpPr>
            <p:spPr>
              <a:xfrm>
                <a:off x="2472402" y="1819287"/>
                <a:ext cx="2697484" cy="1359938"/>
              </a:xfrm>
              <a:prstGeom prst="rect">
                <a:avLst/>
              </a:prstGeom>
              <a:grpFill/>
            </p:spPr>
            <p:txBody>
              <a:bodyPr wrap="square" lIns="91440" tIns="45720" rIns="91440" bIns="45720" anchor="t">
                <a:spAutoFit/>
              </a:bodyPr>
              <a:lstStyle/>
              <a:p>
                <a:pPr marL="171450" indent="-171450">
                  <a:lnSpc>
                    <a:spcPct val="150000"/>
                  </a:lnSpc>
                  <a:buFont typeface="Arial" panose="020B0604020202020204" pitchFamily="34" charset="0"/>
                  <a:buChar char="•"/>
                </a:pPr>
                <a:r>
                  <a:rPr lang="en-AU" sz="1000" kern="100" dirty="0">
                    <a:latin typeface="Arial"/>
                    <a:ea typeface="Aptos" panose="020B0004020202020204" pitchFamily="34" charset="0"/>
                    <a:cs typeface="Arial"/>
                  </a:rPr>
                  <a:t>Identify rotation learning opportunities</a:t>
                </a:r>
              </a:p>
              <a:p>
                <a:pPr marL="171450" indent="-171450">
                  <a:lnSpc>
                    <a:spcPct val="150000"/>
                  </a:lnSpc>
                  <a:buFont typeface="Arial" panose="020B0604020202020204" pitchFamily="34" charset="0"/>
                  <a:buChar char="•"/>
                </a:pPr>
                <a:r>
                  <a:rPr lang="en-AU" sz="1000" kern="100" dirty="0">
                    <a:latin typeface="Arial"/>
                    <a:ea typeface="Aptos" panose="020B0004020202020204" pitchFamily="34" charset="0"/>
                    <a:cs typeface="Arial"/>
                  </a:rPr>
                  <a:t>Complete progress reports and make progression recommendations for a phase of training</a:t>
                </a:r>
              </a:p>
            </p:txBody>
          </p:sp>
        </p:grpSp>
        <p:pic>
          <p:nvPicPr>
            <p:cNvPr id="113" name="Picture 112">
              <a:extLst>
                <a:ext uri="{FF2B5EF4-FFF2-40B4-BE49-F238E27FC236}">
                  <a16:creationId xmlns:a16="http://schemas.microsoft.com/office/drawing/2014/main" id="{8F5D4A64-73A7-F67A-F0B9-7C7BCAFA7A0D}"/>
                </a:ext>
              </a:extLst>
            </p:cNvPr>
            <p:cNvPicPr>
              <a:picLocks noChangeAspect="1"/>
            </p:cNvPicPr>
            <p:nvPr/>
          </p:nvPicPr>
          <p:blipFill>
            <a:blip r:embed="rId4"/>
            <a:stretch>
              <a:fillRect/>
            </a:stretch>
          </p:blipFill>
          <p:spPr>
            <a:xfrm>
              <a:off x="11699326" y="6198869"/>
              <a:ext cx="429140" cy="333494"/>
            </a:xfrm>
            <a:prstGeom prst="rect">
              <a:avLst/>
            </a:prstGeom>
            <a:grpFill/>
          </p:spPr>
        </p:pic>
      </p:grpSp>
      <p:sp>
        <p:nvSpPr>
          <p:cNvPr id="7" name="Rectangle 6">
            <a:extLst>
              <a:ext uri="{FF2B5EF4-FFF2-40B4-BE49-F238E27FC236}">
                <a16:creationId xmlns:a16="http://schemas.microsoft.com/office/drawing/2014/main" id="{CE9E9489-9ED3-B79C-4B61-A4584D6F9B64}"/>
              </a:ext>
            </a:extLst>
          </p:cNvPr>
          <p:cNvSpPr/>
          <p:nvPr/>
        </p:nvSpPr>
        <p:spPr>
          <a:xfrm>
            <a:off x="474133" y="1076325"/>
            <a:ext cx="3949406" cy="3638234"/>
          </a:xfrm>
          <a:prstGeom prst="rect">
            <a:avLst/>
          </a:prstGeom>
          <a:solidFill>
            <a:srgbClr val="B3C0D5"/>
          </a:solidFill>
          <a:ln>
            <a:solidFill>
              <a:srgbClr val="384965"/>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9" name="TextBox 8">
            <a:extLst>
              <a:ext uri="{FF2B5EF4-FFF2-40B4-BE49-F238E27FC236}">
                <a16:creationId xmlns:a16="http://schemas.microsoft.com/office/drawing/2014/main" id="{D07156CC-E243-5392-5096-7933F127041F}"/>
              </a:ext>
            </a:extLst>
          </p:cNvPr>
          <p:cNvSpPr txBox="1"/>
          <p:nvPr/>
        </p:nvSpPr>
        <p:spPr>
          <a:xfrm>
            <a:off x="557739" y="1609414"/>
            <a:ext cx="3811236" cy="3105145"/>
          </a:xfrm>
          <a:prstGeom prst="rect">
            <a:avLst/>
          </a:prstGeom>
          <a:noFill/>
        </p:spPr>
        <p:txBody>
          <a:bodyPr wrap="square" lIns="91440" tIns="45720" rIns="91440" bIns="45720" anchor="t">
            <a:spAutoFit/>
          </a:bodyPr>
          <a:lstStyle/>
          <a:p>
            <a:pPr marL="171450" indent="-171450">
              <a:lnSpc>
                <a:spcPct val="150000"/>
              </a:lnSpc>
              <a:buFont typeface="Arial" panose="020B0604020202020204" pitchFamily="34" charset="0"/>
              <a:buChar char="•"/>
            </a:pPr>
            <a:r>
              <a:rPr lang="en-AU" sz="1200" kern="100" dirty="0">
                <a:solidFill>
                  <a:srgbClr val="384965"/>
                </a:solidFill>
                <a:latin typeface="Arial"/>
                <a:ea typeface="Aptos" panose="020B0004020202020204" pitchFamily="34" charset="0"/>
                <a:cs typeface="Arial"/>
              </a:rPr>
              <a:t>Are nominated by trainee and</a:t>
            </a:r>
          </a:p>
          <a:p>
            <a:pPr marL="171450" indent="-171450">
              <a:lnSpc>
                <a:spcPct val="150000"/>
              </a:lnSpc>
              <a:buFont typeface="Arial" panose="020B0604020202020204" pitchFamily="34" charset="0"/>
              <a:buChar char="•"/>
            </a:pPr>
            <a:r>
              <a:rPr lang="en-AU" sz="1200" kern="100" dirty="0">
                <a:solidFill>
                  <a:srgbClr val="384965"/>
                </a:solidFill>
                <a:latin typeface="Arial"/>
                <a:ea typeface="Aptos" panose="020B0004020202020204" pitchFamily="34" charset="0"/>
                <a:cs typeface="Arial"/>
              </a:rPr>
              <a:t>Access to trainee dashboards</a:t>
            </a:r>
          </a:p>
          <a:p>
            <a:pPr marL="171450" indent="-171450">
              <a:lnSpc>
                <a:spcPct val="150000"/>
              </a:lnSpc>
              <a:buFont typeface="Arial" panose="020B0604020202020204" pitchFamily="34" charset="0"/>
              <a:buChar char="•"/>
            </a:pPr>
            <a:r>
              <a:rPr lang="en-AU" sz="1200" kern="100" dirty="0">
                <a:solidFill>
                  <a:srgbClr val="384965"/>
                </a:solidFill>
                <a:latin typeface="Arial"/>
                <a:ea typeface="Aptos" panose="020B0004020202020204" pitchFamily="34" charset="0"/>
                <a:cs typeface="Arial"/>
              </a:rPr>
              <a:t>Identify learning opportunities</a:t>
            </a:r>
          </a:p>
          <a:p>
            <a:pPr marL="171450" indent="-171450">
              <a:lnSpc>
                <a:spcPct val="150000"/>
              </a:lnSpc>
              <a:buFont typeface="Arial" panose="020B0604020202020204" pitchFamily="34" charset="0"/>
              <a:buChar char="•"/>
            </a:pPr>
            <a:r>
              <a:rPr lang="en-AU" sz="1200" kern="100" dirty="0">
                <a:solidFill>
                  <a:srgbClr val="384965"/>
                </a:solidFill>
                <a:latin typeface="Arial"/>
                <a:ea typeface="Aptos" panose="020B0004020202020204" pitchFamily="34" charset="0"/>
                <a:cs typeface="Arial"/>
              </a:rPr>
              <a:t>Plan how to achieve learning goals</a:t>
            </a:r>
          </a:p>
          <a:p>
            <a:pPr marL="171450" indent="-171450">
              <a:lnSpc>
                <a:spcPct val="150000"/>
              </a:lnSpc>
              <a:buFont typeface="Arial" panose="020B0604020202020204" pitchFamily="34" charset="0"/>
              <a:buChar char="•"/>
            </a:pPr>
            <a:r>
              <a:rPr lang="en-AU" sz="1200" kern="100" dirty="0">
                <a:solidFill>
                  <a:srgbClr val="384965"/>
                </a:solidFill>
                <a:latin typeface="Arial"/>
                <a:ea typeface="Aptos" panose="020B0004020202020204" pitchFamily="34" charset="0"/>
                <a:cs typeface="Arial"/>
              </a:rPr>
              <a:t>Review rotation plans</a:t>
            </a:r>
          </a:p>
          <a:p>
            <a:pPr marL="171450" indent="-171450">
              <a:lnSpc>
                <a:spcPct val="150000"/>
              </a:lnSpc>
              <a:buFont typeface="Arial" panose="020B0604020202020204" pitchFamily="34" charset="0"/>
              <a:buChar char="•"/>
            </a:pPr>
            <a:r>
              <a:rPr lang="en-AU" sz="1200" kern="100" dirty="0">
                <a:solidFill>
                  <a:srgbClr val="384965"/>
                </a:solidFill>
                <a:latin typeface="Arial"/>
                <a:ea typeface="Aptos" panose="020B0004020202020204" pitchFamily="34" charset="0"/>
                <a:cs typeface="Arial"/>
              </a:rPr>
              <a:t>Feedback on learning captures (optional)</a:t>
            </a:r>
          </a:p>
          <a:p>
            <a:pPr marL="171450" indent="-171450">
              <a:lnSpc>
                <a:spcPct val="150000"/>
              </a:lnSpc>
              <a:buFont typeface="Arial" panose="020B0604020202020204" pitchFamily="34" charset="0"/>
              <a:buChar char="•"/>
            </a:pPr>
            <a:r>
              <a:rPr lang="en-AU" sz="1200" kern="100" dirty="0">
                <a:solidFill>
                  <a:srgbClr val="384965"/>
                </a:solidFill>
                <a:latin typeface="Arial"/>
                <a:ea typeface="Aptos" panose="020B0004020202020204" pitchFamily="34" charset="0"/>
                <a:cs typeface="Arial"/>
              </a:rPr>
              <a:t>Feedback and ratings on observation captures</a:t>
            </a:r>
          </a:p>
          <a:p>
            <a:pPr marL="171450" indent="-171450">
              <a:lnSpc>
                <a:spcPct val="150000"/>
              </a:lnSpc>
              <a:buFont typeface="Arial" panose="020B0604020202020204" pitchFamily="34" charset="0"/>
              <a:buChar char="•"/>
            </a:pPr>
            <a:r>
              <a:rPr lang="en-AU" sz="1200" kern="100" dirty="0">
                <a:solidFill>
                  <a:srgbClr val="384965"/>
                </a:solidFill>
                <a:latin typeface="Arial"/>
                <a:ea typeface="Aptos" panose="020B0004020202020204" pitchFamily="34" charset="0"/>
                <a:cs typeface="Arial"/>
              </a:rPr>
              <a:t>Complete progress reports and make a progression decision</a:t>
            </a:r>
          </a:p>
          <a:p>
            <a:pPr marL="171450" indent="-171450">
              <a:lnSpc>
                <a:spcPct val="150000"/>
              </a:lnSpc>
              <a:buFont typeface="Arial" panose="020B0604020202020204" pitchFamily="34" charset="0"/>
              <a:buChar char="•"/>
            </a:pPr>
            <a:r>
              <a:rPr lang="en-AU" sz="1200" kern="100" dirty="0">
                <a:solidFill>
                  <a:srgbClr val="384965"/>
                </a:solidFill>
                <a:latin typeface="Arial"/>
                <a:ea typeface="Aptos" panose="020B0004020202020204" pitchFamily="34" charset="0"/>
                <a:cs typeface="Arial"/>
              </a:rPr>
              <a:t>Have some involvement with Progress Review Panels</a:t>
            </a:r>
          </a:p>
        </p:txBody>
      </p:sp>
      <p:grpSp>
        <p:nvGrpSpPr>
          <p:cNvPr id="6" name="Group 5">
            <a:extLst>
              <a:ext uri="{FF2B5EF4-FFF2-40B4-BE49-F238E27FC236}">
                <a16:creationId xmlns:a16="http://schemas.microsoft.com/office/drawing/2014/main" id="{7851293E-4F01-F7DD-22E4-42621839D94D}"/>
              </a:ext>
            </a:extLst>
          </p:cNvPr>
          <p:cNvGrpSpPr/>
          <p:nvPr/>
        </p:nvGrpSpPr>
        <p:grpSpPr>
          <a:xfrm>
            <a:off x="8173039" y="1687996"/>
            <a:ext cx="3194619" cy="2246335"/>
            <a:chOff x="8029219" y="760574"/>
            <a:chExt cx="4361407" cy="2891864"/>
          </a:xfrm>
        </p:grpSpPr>
        <p:grpSp>
          <p:nvGrpSpPr>
            <p:cNvPr id="8" name="Group 7">
              <a:extLst>
                <a:ext uri="{FF2B5EF4-FFF2-40B4-BE49-F238E27FC236}">
                  <a16:creationId xmlns:a16="http://schemas.microsoft.com/office/drawing/2014/main" id="{DCA8B600-8B48-7243-575F-BDE9213F47C4}"/>
                </a:ext>
              </a:extLst>
            </p:cNvPr>
            <p:cNvGrpSpPr/>
            <p:nvPr/>
          </p:nvGrpSpPr>
          <p:grpSpPr>
            <a:xfrm>
              <a:off x="8029219" y="760574"/>
              <a:ext cx="4361407" cy="2891864"/>
              <a:chOff x="2399305" y="-2281849"/>
              <a:chExt cx="2936054" cy="3084509"/>
            </a:xfrm>
          </p:grpSpPr>
          <p:grpSp>
            <p:nvGrpSpPr>
              <p:cNvPr id="12" name="Group 11">
                <a:extLst>
                  <a:ext uri="{FF2B5EF4-FFF2-40B4-BE49-F238E27FC236}">
                    <a16:creationId xmlns:a16="http://schemas.microsoft.com/office/drawing/2014/main" id="{C84316CC-B0C5-7987-3B0D-48EC21A42C53}"/>
                  </a:ext>
                </a:extLst>
              </p:cNvPr>
              <p:cNvGrpSpPr/>
              <p:nvPr/>
            </p:nvGrpSpPr>
            <p:grpSpPr>
              <a:xfrm>
                <a:off x="2647506" y="-2281849"/>
                <a:ext cx="2522379" cy="3084509"/>
                <a:chOff x="2647506" y="-2281849"/>
                <a:chExt cx="2522379" cy="3084509"/>
              </a:xfrm>
            </p:grpSpPr>
            <p:sp>
              <p:nvSpPr>
                <p:cNvPr id="13" name="Rectangle 12">
                  <a:extLst>
                    <a:ext uri="{FF2B5EF4-FFF2-40B4-BE49-F238E27FC236}">
                      <a16:creationId xmlns:a16="http://schemas.microsoft.com/office/drawing/2014/main" id="{1E9A3FDD-FDAD-A296-FB4D-8A7F1880497F}"/>
                    </a:ext>
                  </a:extLst>
                </p:cNvPr>
                <p:cNvSpPr/>
                <p:nvPr/>
              </p:nvSpPr>
              <p:spPr>
                <a:xfrm>
                  <a:off x="2647506" y="-2281849"/>
                  <a:ext cx="2522379" cy="3084509"/>
                </a:xfrm>
                <a:prstGeom prst="rect">
                  <a:avLst/>
                </a:prstGeom>
                <a:solidFill>
                  <a:schemeClr val="bg1"/>
                </a:solidFill>
                <a:ln>
                  <a:solidFill>
                    <a:srgbClr val="49326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14" name="TextBox 13">
                  <a:extLst>
                    <a:ext uri="{FF2B5EF4-FFF2-40B4-BE49-F238E27FC236}">
                      <a16:creationId xmlns:a16="http://schemas.microsoft.com/office/drawing/2014/main" id="{D8F5BFD2-3554-70D5-8B5F-F566A0E49B26}"/>
                    </a:ext>
                  </a:extLst>
                </p:cNvPr>
                <p:cNvSpPr txBox="1"/>
                <p:nvPr/>
              </p:nvSpPr>
              <p:spPr>
                <a:xfrm>
                  <a:off x="2721556" y="-1628140"/>
                  <a:ext cx="2291551" cy="1995959"/>
                </a:xfrm>
                <a:prstGeom prst="rect">
                  <a:avLst/>
                </a:prstGeom>
                <a:noFill/>
              </p:spPr>
              <p:txBody>
                <a:bodyPr wrap="square">
                  <a:spAutoFit/>
                </a:bodyPr>
                <a:lstStyle/>
                <a:p>
                  <a:pPr marL="171450" indent="-171450">
                    <a:lnSpc>
                      <a:spcPct val="150000"/>
                    </a:lnSpc>
                    <a:buFont typeface="Arial" panose="020B0604020202020204" pitchFamily="34" charset="0"/>
                    <a:buChar char="•"/>
                  </a:pPr>
                  <a:r>
                    <a:rPr lang="en-US" sz="1000"/>
                    <a:t>The research project supervisor guides trainees with their project choice, method, data analysis and interpretation, and quality of written and oral presentation</a:t>
                  </a:r>
                  <a:endParaRPr lang="en-AU" sz="1000" kern="100">
                    <a:latin typeface="Arial" panose="020B0604020202020204" pitchFamily="34" charset="0"/>
                    <a:ea typeface="Aptos" panose="020B0004020202020204" pitchFamily="34" charset="0"/>
                    <a:cs typeface="Arial" panose="020B0604020202020204" pitchFamily="34" charset="0"/>
                  </a:endParaRPr>
                </a:p>
              </p:txBody>
            </p:sp>
          </p:grpSp>
          <p:sp>
            <p:nvSpPr>
              <p:cNvPr id="11" name="Title 1">
                <a:extLst>
                  <a:ext uri="{FF2B5EF4-FFF2-40B4-BE49-F238E27FC236}">
                    <a16:creationId xmlns:a16="http://schemas.microsoft.com/office/drawing/2014/main" id="{B9ACD044-36EA-6DD9-DDA6-A07844E56808}"/>
                  </a:ext>
                </a:extLst>
              </p:cNvPr>
              <p:cNvSpPr txBox="1">
                <a:spLocks/>
              </p:cNvSpPr>
              <p:nvPr/>
            </p:nvSpPr>
            <p:spPr>
              <a:xfrm>
                <a:off x="2399305" y="-2119995"/>
                <a:ext cx="2936054" cy="850924"/>
              </a:xfrm>
              <a:prstGeom prst="rect">
                <a:avLst/>
              </a:prstGeom>
            </p:spPr>
            <p:txBody>
              <a:bodyPr lIns="91440" tIns="45720" rIns="91440" bIns="45720" anchor="t">
                <a:no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1200">
                    <a:solidFill>
                      <a:srgbClr val="49326B"/>
                    </a:solidFill>
                    <a:latin typeface="Arial"/>
                    <a:cs typeface="Arial"/>
                  </a:rPr>
                  <a:t>Research Project Supervisor </a:t>
                </a:r>
              </a:p>
              <a:p>
                <a:r>
                  <a:rPr lang="en-US" sz="900">
                    <a:solidFill>
                      <a:srgbClr val="49326B"/>
                    </a:solidFill>
                    <a:latin typeface="Arial"/>
                    <a:cs typeface="Arial"/>
                  </a:rPr>
                  <a:t>Advanced Training </a:t>
                </a:r>
                <a:endParaRPr lang="en-AU" sz="900"/>
              </a:p>
            </p:txBody>
          </p:sp>
        </p:grpSp>
        <p:pic>
          <p:nvPicPr>
            <p:cNvPr id="10" name="Picture 9">
              <a:extLst>
                <a:ext uri="{FF2B5EF4-FFF2-40B4-BE49-F238E27FC236}">
                  <a16:creationId xmlns:a16="http://schemas.microsoft.com/office/drawing/2014/main" id="{DD3DA71D-9B6D-6BCB-C3F4-F0DCE0752201}"/>
                </a:ext>
              </a:extLst>
            </p:cNvPr>
            <p:cNvPicPr>
              <a:picLocks noChangeAspect="1"/>
            </p:cNvPicPr>
            <p:nvPr/>
          </p:nvPicPr>
          <p:blipFill>
            <a:blip r:embed="rId4"/>
            <a:stretch>
              <a:fillRect/>
            </a:stretch>
          </p:blipFill>
          <p:spPr>
            <a:xfrm>
              <a:off x="11651212" y="3153209"/>
              <a:ext cx="370718" cy="351381"/>
            </a:xfrm>
            <a:prstGeom prst="rect">
              <a:avLst/>
            </a:prstGeom>
          </p:spPr>
        </p:pic>
      </p:grpSp>
      <p:sp>
        <p:nvSpPr>
          <p:cNvPr id="124" name="Straight Connector 123">
            <a:extLst>
              <a:ext uri="{FF2B5EF4-FFF2-40B4-BE49-F238E27FC236}">
                <a16:creationId xmlns:a16="http://schemas.microsoft.com/office/drawing/2014/main" id="{ED40B8EE-4BEF-00C7-2B28-3C4F0F120B7C}"/>
              </a:ext>
            </a:extLst>
          </p:cNvPr>
          <p:cNvSpPr/>
          <p:nvPr/>
        </p:nvSpPr>
        <p:spPr>
          <a:xfrm flipV="1">
            <a:off x="691753" y="635375"/>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125" name="Title 1">
            <a:extLst>
              <a:ext uri="{FF2B5EF4-FFF2-40B4-BE49-F238E27FC236}">
                <a16:creationId xmlns:a16="http://schemas.microsoft.com/office/drawing/2014/main" id="{D7A9DE43-9495-FD3E-8364-3075D0B82E96}"/>
              </a:ext>
            </a:extLst>
          </p:cNvPr>
          <p:cNvSpPr txBox="1">
            <a:spLocks/>
          </p:cNvSpPr>
          <p:nvPr/>
        </p:nvSpPr>
        <p:spPr>
          <a:xfrm>
            <a:off x="609600" y="1"/>
            <a:ext cx="10972800" cy="663950"/>
          </a:xfrm>
          <a:prstGeom prst="rect">
            <a:avLst/>
          </a:prstGeom>
        </p:spPr>
        <p:txBody>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3100">
                <a:solidFill>
                  <a:srgbClr val="384967"/>
                </a:solidFill>
                <a:latin typeface="Georgia"/>
              </a:rPr>
              <a:t>Supervision overview for Advanced Training </a:t>
            </a:r>
            <a:endParaRPr lang="en-AU" sz="3100">
              <a:solidFill>
                <a:srgbClr val="384967"/>
              </a:solidFill>
              <a:latin typeface="Georgia" panose="02040502050405020303" pitchFamily="18" charset="0"/>
            </a:endParaRPr>
          </a:p>
        </p:txBody>
      </p:sp>
      <p:sp>
        <p:nvSpPr>
          <p:cNvPr id="126" name="Title 1">
            <a:extLst>
              <a:ext uri="{FF2B5EF4-FFF2-40B4-BE49-F238E27FC236}">
                <a16:creationId xmlns:a16="http://schemas.microsoft.com/office/drawing/2014/main" id="{5FC06405-B5A8-E4ED-B413-FFF57DCC2059}"/>
              </a:ext>
            </a:extLst>
          </p:cNvPr>
          <p:cNvSpPr txBox="1">
            <a:spLocks/>
          </p:cNvSpPr>
          <p:nvPr/>
        </p:nvSpPr>
        <p:spPr>
          <a:xfrm>
            <a:off x="591161" y="1151115"/>
            <a:ext cx="3731786" cy="387307"/>
          </a:xfrm>
          <a:prstGeom prst="rect">
            <a:avLst/>
          </a:prstGeom>
        </p:spPr>
        <p:txBody>
          <a:bodyPr>
            <a:norm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1800">
                <a:solidFill>
                  <a:srgbClr val="384965"/>
                </a:solidFill>
                <a:latin typeface="Arial" panose="020B0604020202020204" pitchFamily="34" charset="0"/>
                <a:cs typeface="Arial" panose="020B0604020202020204" pitchFamily="34" charset="0"/>
              </a:rPr>
              <a:t>All supervisors </a:t>
            </a:r>
            <a:endParaRPr lang="en-AU" sz="1800">
              <a:solidFill>
                <a:srgbClr val="384965"/>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199FE131-9761-446E-7446-62DCEBAC17D4}"/>
              </a:ext>
            </a:extLst>
          </p:cNvPr>
          <p:cNvSpPr txBox="1"/>
          <p:nvPr/>
        </p:nvSpPr>
        <p:spPr>
          <a:xfrm>
            <a:off x="6445910" y="1116830"/>
            <a:ext cx="3345480" cy="369332"/>
          </a:xfrm>
          <a:prstGeom prst="rect">
            <a:avLst/>
          </a:prstGeom>
          <a:noFill/>
        </p:spPr>
        <p:txBody>
          <a:bodyPr wrap="square" rtlCol="0">
            <a:spAutoFit/>
          </a:bodyPr>
          <a:lstStyle/>
          <a:p>
            <a:pPr algn="ctr"/>
            <a:r>
              <a:rPr lang="en-US" b="1">
                <a:solidFill>
                  <a:schemeClr val="tx2"/>
                </a:solidFill>
              </a:rPr>
              <a:t>Role specific activities </a:t>
            </a:r>
            <a:endParaRPr lang="en-AU" b="1">
              <a:solidFill>
                <a:schemeClr val="tx2"/>
              </a:solidFill>
            </a:endParaRPr>
          </a:p>
        </p:txBody>
      </p:sp>
      <p:sp>
        <p:nvSpPr>
          <p:cNvPr id="3" name="Title 1">
            <a:extLst>
              <a:ext uri="{FF2B5EF4-FFF2-40B4-BE49-F238E27FC236}">
                <a16:creationId xmlns:a16="http://schemas.microsoft.com/office/drawing/2014/main" id="{C1BE15B7-DF04-C3B5-6762-6A72723E928A}"/>
              </a:ext>
            </a:extLst>
          </p:cNvPr>
          <p:cNvSpPr txBox="1">
            <a:spLocks/>
          </p:cNvSpPr>
          <p:nvPr/>
        </p:nvSpPr>
        <p:spPr>
          <a:xfrm>
            <a:off x="5179545" y="1821036"/>
            <a:ext cx="2661556" cy="617655"/>
          </a:xfrm>
          <a:prstGeom prst="rect">
            <a:avLst/>
          </a:prstGeom>
          <a:solidFill>
            <a:schemeClr val="bg1"/>
          </a:solidFill>
        </p:spPr>
        <p:txBody>
          <a:bodyPr lIns="91440" tIns="45720" rIns="91440" bIns="45720" anchor="t">
            <a:norm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1200">
                <a:solidFill>
                  <a:srgbClr val="49326B"/>
                </a:solidFill>
                <a:latin typeface="Arial"/>
                <a:cs typeface="Arial"/>
              </a:rPr>
              <a:t>Rotation Supervisor </a:t>
            </a:r>
          </a:p>
          <a:p>
            <a:r>
              <a:rPr lang="en-US" sz="900">
                <a:solidFill>
                  <a:srgbClr val="49326B"/>
                </a:solidFill>
                <a:latin typeface="Arial"/>
                <a:cs typeface="Arial"/>
              </a:rPr>
              <a:t>Advanced Training </a:t>
            </a:r>
            <a:endParaRPr lang="en-AU" sz="900"/>
          </a:p>
        </p:txBody>
      </p:sp>
      <p:cxnSp>
        <p:nvCxnSpPr>
          <p:cNvPr id="5" name="Straight Connector 4">
            <a:extLst>
              <a:ext uri="{FF2B5EF4-FFF2-40B4-BE49-F238E27FC236}">
                <a16:creationId xmlns:a16="http://schemas.microsoft.com/office/drawing/2014/main" id="{36602EF8-CED2-13D8-CA8D-7EF65E56B10E}"/>
              </a:ext>
            </a:extLst>
          </p:cNvPr>
          <p:cNvCxnSpPr>
            <a:cxnSpLocks/>
          </p:cNvCxnSpPr>
          <p:nvPr/>
        </p:nvCxnSpPr>
        <p:spPr>
          <a:xfrm>
            <a:off x="4438487" y="2969727"/>
            <a:ext cx="472670" cy="0"/>
          </a:xfrm>
          <a:prstGeom prst="line">
            <a:avLst/>
          </a:prstGeom>
          <a:ln w="19050">
            <a:solidFill>
              <a:srgbClr val="384965"/>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BA82F401-9B82-7B9D-F71F-74002467559E}"/>
              </a:ext>
            </a:extLst>
          </p:cNvPr>
          <p:cNvSpPr/>
          <p:nvPr/>
        </p:nvSpPr>
        <p:spPr>
          <a:xfrm>
            <a:off x="4872723" y="4330575"/>
            <a:ext cx="6469956" cy="2262922"/>
          </a:xfrm>
          <a:prstGeom prst="rect">
            <a:avLst/>
          </a:prstGeom>
          <a:solidFill>
            <a:srgbClr val="C5932B">
              <a:alpha val="25098"/>
            </a:srgbClr>
          </a:solidFill>
          <a:ln>
            <a:solidFill>
              <a:srgbClr val="C5932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solidFill>
                <a:schemeClr val="tx2"/>
              </a:solidFill>
            </a:endParaRPr>
          </a:p>
        </p:txBody>
      </p:sp>
      <p:sp>
        <p:nvSpPr>
          <p:cNvPr id="18" name="Rectangle 17">
            <a:extLst>
              <a:ext uri="{FF2B5EF4-FFF2-40B4-BE49-F238E27FC236}">
                <a16:creationId xmlns:a16="http://schemas.microsoft.com/office/drawing/2014/main" id="{2817367D-C7AA-0CB6-C2A4-94C78F5C4ADE}"/>
              </a:ext>
            </a:extLst>
          </p:cNvPr>
          <p:cNvSpPr/>
          <p:nvPr/>
        </p:nvSpPr>
        <p:spPr>
          <a:xfrm>
            <a:off x="5023770" y="4518690"/>
            <a:ext cx="2844279" cy="1749815"/>
          </a:xfrm>
          <a:prstGeom prst="rect">
            <a:avLst/>
          </a:prstGeom>
          <a:solidFill>
            <a:schemeClr val="bg1"/>
          </a:solidFill>
          <a:ln>
            <a:solidFill>
              <a:srgbClr val="6088AC"/>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sz="1350"/>
          </a:p>
        </p:txBody>
      </p:sp>
      <p:sp>
        <p:nvSpPr>
          <p:cNvPr id="19" name="TextBox 30">
            <a:extLst>
              <a:ext uri="{FF2B5EF4-FFF2-40B4-BE49-F238E27FC236}">
                <a16:creationId xmlns:a16="http://schemas.microsoft.com/office/drawing/2014/main" id="{E98F1E44-F459-A9FA-B44E-64F57F03853E}"/>
              </a:ext>
            </a:extLst>
          </p:cNvPr>
          <p:cNvSpPr txBox="1"/>
          <p:nvPr/>
        </p:nvSpPr>
        <p:spPr>
          <a:xfrm>
            <a:off x="5050719" y="4973833"/>
            <a:ext cx="2685034" cy="1491351"/>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lnSpc>
                <a:spcPct val="150000"/>
              </a:lnSpc>
              <a:buFont typeface="Arial" panose="020B0604020202020204" pitchFamily="34" charset="0"/>
              <a:buChar char="•"/>
            </a:pPr>
            <a:r>
              <a:rPr lang="en-AU" sz="1000" kern="100">
                <a:latin typeface="Arial"/>
                <a:ea typeface="Aptos" panose="020B0004020202020204" pitchFamily="34" charset="0"/>
                <a:cs typeface="Arial"/>
              </a:rPr>
              <a:t>Review and assess trainee’s progress</a:t>
            </a:r>
          </a:p>
          <a:p>
            <a:pPr marL="171450" indent="-171450">
              <a:lnSpc>
                <a:spcPct val="150000"/>
              </a:lnSpc>
              <a:buFont typeface="Arial" panose="020B0604020202020204" pitchFamily="34" charset="0"/>
              <a:buChar char="•"/>
            </a:pPr>
            <a:r>
              <a:rPr lang="en-AU" sz="1000" kern="100">
                <a:latin typeface="Arial"/>
                <a:ea typeface="Aptos" panose="020B0004020202020204" pitchFamily="34" charset="0"/>
                <a:cs typeface="Arial"/>
              </a:rPr>
              <a:t>Report on progress decisions</a:t>
            </a:r>
          </a:p>
          <a:p>
            <a:pPr marL="171450" indent="-171450">
              <a:lnSpc>
                <a:spcPct val="150000"/>
              </a:lnSpc>
              <a:buFont typeface="Arial" panose="020B0604020202020204" pitchFamily="34" charset="0"/>
              <a:buChar char="•"/>
            </a:pPr>
            <a:r>
              <a:rPr lang="en-AU" sz="1000" kern="100">
                <a:latin typeface="Arial"/>
                <a:ea typeface="Aptos" panose="020B0004020202020204" pitchFamily="34" charset="0"/>
                <a:cs typeface="Arial"/>
              </a:rPr>
              <a:t>Monitor local training delivery</a:t>
            </a:r>
          </a:p>
          <a:p>
            <a:pPr marL="171450" indent="-171450">
              <a:lnSpc>
                <a:spcPct val="150000"/>
              </a:lnSpc>
              <a:buFont typeface="Arial" panose="020B0604020202020204" pitchFamily="34" charset="0"/>
              <a:buChar char="•"/>
            </a:pPr>
            <a:r>
              <a:rPr lang="en-AU" sz="1000" kern="100">
                <a:latin typeface="Arial"/>
                <a:ea typeface="Aptos" panose="020B0004020202020204" pitchFamily="34" charset="0"/>
                <a:cs typeface="Arial"/>
              </a:rPr>
              <a:t>Ensure compliance</a:t>
            </a:r>
          </a:p>
          <a:p>
            <a:pPr marL="171450" indent="-171450">
              <a:lnSpc>
                <a:spcPct val="150000"/>
              </a:lnSpc>
              <a:buFont typeface="Arial" panose="020B0604020202020204" pitchFamily="34" charset="0"/>
              <a:buChar char="•"/>
            </a:pPr>
            <a:endParaRPr lang="en-AU" sz="1000" kern="100">
              <a:latin typeface="Arial"/>
              <a:ea typeface="Aptos" panose="020B0004020202020204" pitchFamily="34" charset="0"/>
              <a:cs typeface="Arial"/>
            </a:endParaRPr>
          </a:p>
          <a:p>
            <a:pPr>
              <a:lnSpc>
                <a:spcPct val="150000"/>
              </a:lnSpc>
            </a:pPr>
            <a:endParaRPr lang="en-AU" sz="1000" kern="100">
              <a:latin typeface="Arial"/>
              <a:ea typeface="Aptos" panose="020B0004020202020204" pitchFamily="34" charset="0"/>
              <a:cs typeface="Arial"/>
            </a:endParaRPr>
          </a:p>
        </p:txBody>
      </p:sp>
      <p:sp>
        <p:nvSpPr>
          <p:cNvPr id="20" name="Title 1">
            <a:extLst>
              <a:ext uri="{FF2B5EF4-FFF2-40B4-BE49-F238E27FC236}">
                <a16:creationId xmlns:a16="http://schemas.microsoft.com/office/drawing/2014/main" id="{AED9BEAB-5B72-E3C9-15D5-FA47134A3243}"/>
              </a:ext>
            </a:extLst>
          </p:cNvPr>
          <p:cNvSpPr txBox="1">
            <a:spLocks/>
          </p:cNvSpPr>
          <p:nvPr/>
        </p:nvSpPr>
        <p:spPr>
          <a:xfrm>
            <a:off x="4996822" y="4587440"/>
            <a:ext cx="2844279" cy="372808"/>
          </a:xfrm>
          <a:prstGeom prst="rect">
            <a:avLst/>
          </a:prstGeom>
        </p:spPr>
        <p:txBody>
          <a:bodyPr>
            <a:normAutofit fontScale="92500" lnSpcReduction="1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a:solidFill>
                  <a:srgbClr val="6088AC"/>
                </a:solidFill>
                <a:latin typeface="Arial" panose="020B0604020202020204" pitchFamily="34" charset="0"/>
                <a:cs typeface="Arial" panose="020B0604020202020204" pitchFamily="34" charset="0"/>
              </a:rPr>
              <a:t>Progress Review Panel</a:t>
            </a:r>
          </a:p>
          <a:p>
            <a:pPr algn="ctr"/>
            <a:r>
              <a:rPr lang="en-US" sz="1000">
                <a:solidFill>
                  <a:srgbClr val="6088AC"/>
                </a:solidFill>
                <a:latin typeface="Arial" panose="020B0604020202020204" pitchFamily="34" charset="0"/>
                <a:cs typeface="Arial" panose="020B0604020202020204" pitchFamily="34" charset="0"/>
              </a:rPr>
              <a:t>From Q4 2025</a:t>
            </a:r>
          </a:p>
        </p:txBody>
      </p:sp>
      <p:sp>
        <p:nvSpPr>
          <p:cNvPr id="21" name="Rectangle 20">
            <a:extLst>
              <a:ext uri="{FF2B5EF4-FFF2-40B4-BE49-F238E27FC236}">
                <a16:creationId xmlns:a16="http://schemas.microsoft.com/office/drawing/2014/main" id="{9A83DBA4-F78E-97D3-48FB-397CD8F6F556}"/>
              </a:ext>
            </a:extLst>
          </p:cNvPr>
          <p:cNvSpPr/>
          <p:nvPr/>
        </p:nvSpPr>
        <p:spPr>
          <a:xfrm>
            <a:off x="8290285" y="4518690"/>
            <a:ext cx="2914429" cy="1749815"/>
          </a:xfrm>
          <a:prstGeom prst="rect">
            <a:avLst/>
          </a:prstGeom>
          <a:solidFill>
            <a:schemeClr val="bg1"/>
          </a:solidFill>
          <a:ln>
            <a:solidFill>
              <a:srgbClr val="70685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sz="1350"/>
          </a:p>
        </p:txBody>
      </p:sp>
      <p:sp>
        <p:nvSpPr>
          <p:cNvPr id="25" name="TextBox 39">
            <a:extLst>
              <a:ext uri="{FF2B5EF4-FFF2-40B4-BE49-F238E27FC236}">
                <a16:creationId xmlns:a16="http://schemas.microsoft.com/office/drawing/2014/main" id="{65922ACA-C9AB-6528-D006-8BB3FE8FA2B9}"/>
              </a:ext>
            </a:extLst>
          </p:cNvPr>
          <p:cNvSpPr txBox="1"/>
          <p:nvPr/>
        </p:nvSpPr>
        <p:spPr>
          <a:xfrm>
            <a:off x="8427227" y="4862501"/>
            <a:ext cx="2356273" cy="1602683"/>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buFont typeface="Arial" panose="020B0604020202020204" pitchFamily="34" charset="0"/>
              <a:buChar char="•"/>
            </a:pPr>
            <a:r>
              <a:rPr lang="en-AU" sz="1000" kern="100">
                <a:latin typeface="Arial"/>
                <a:ea typeface="Aptos" panose="020B0004020202020204" pitchFamily="34" charset="0"/>
                <a:cs typeface="Arial"/>
              </a:rPr>
              <a:t>Oversee implementation of training programs</a:t>
            </a:r>
          </a:p>
          <a:p>
            <a:pPr marL="171450" indent="-171450">
              <a:buFont typeface="Arial" panose="020B0604020202020204" pitchFamily="34" charset="0"/>
              <a:buChar char="•"/>
            </a:pPr>
            <a:endParaRPr lang="en-AU" sz="1000" kern="100">
              <a:latin typeface="Arial"/>
              <a:ea typeface="Aptos" panose="020B0004020202020204" pitchFamily="34" charset="0"/>
              <a:cs typeface="Arial"/>
            </a:endParaRPr>
          </a:p>
          <a:p>
            <a:pPr marL="171450" indent="-171450">
              <a:buFont typeface="Arial" panose="020B0604020202020204" pitchFamily="34" charset="0"/>
              <a:buChar char="•"/>
            </a:pPr>
            <a:r>
              <a:rPr lang="en-AU" sz="1000" kern="100">
                <a:latin typeface="Arial"/>
                <a:ea typeface="Aptos" panose="020B0004020202020204" pitchFamily="34" charset="0"/>
                <a:cs typeface="Arial"/>
              </a:rPr>
              <a:t>Work with progress review panels</a:t>
            </a:r>
          </a:p>
          <a:p>
            <a:pPr marL="171450" indent="-171450">
              <a:buFont typeface="Arial" panose="020B0604020202020204" pitchFamily="34" charset="0"/>
              <a:buChar char="•"/>
            </a:pPr>
            <a:endParaRPr lang="en-AU" sz="1000" kern="100">
              <a:latin typeface="Arial"/>
              <a:ea typeface="Aptos" panose="020B0004020202020204" pitchFamily="34" charset="0"/>
              <a:cs typeface="Arial"/>
            </a:endParaRPr>
          </a:p>
          <a:p>
            <a:pPr marL="171450" indent="-171450">
              <a:buFont typeface="Arial" panose="020B0604020202020204" pitchFamily="34" charset="0"/>
              <a:buChar char="•"/>
            </a:pPr>
            <a:r>
              <a:rPr lang="en-AU" sz="1000" kern="100">
                <a:latin typeface="Arial"/>
                <a:ea typeface="Aptos" panose="020B0004020202020204" pitchFamily="34" charset="0"/>
                <a:cs typeface="Arial"/>
              </a:rPr>
              <a:t>Decision making feedback and guidance</a:t>
            </a:r>
          </a:p>
          <a:p>
            <a:pPr marL="171450" indent="-171450">
              <a:lnSpc>
                <a:spcPct val="150000"/>
              </a:lnSpc>
              <a:buFont typeface="Arial" panose="020B0604020202020204" pitchFamily="34" charset="0"/>
              <a:buChar char="•"/>
            </a:pPr>
            <a:endParaRPr lang="en-AU" sz="1000" kern="100">
              <a:latin typeface="Arial"/>
              <a:ea typeface="Aptos" panose="020B0004020202020204" pitchFamily="34" charset="0"/>
              <a:cs typeface="Arial"/>
            </a:endParaRPr>
          </a:p>
          <a:p>
            <a:pPr>
              <a:lnSpc>
                <a:spcPct val="150000"/>
              </a:lnSpc>
            </a:pPr>
            <a:endParaRPr lang="en-AU" sz="1000" kern="100">
              <a:latin typeface="Arial"/>
              <a:ea typeface="Aptos" panose="020B0004020202020204" pitchFamily="34" charset="0"/>
              <a:cs typeface="Arial"/>
            </a:endParaRPr>
          </a:p>
        </p:txBody>
      </p:sp>
      <p:sp>
        <p:nvSpPr>
          <p:cNvPr id="28" name="Title 1">
            <a:extLst>
              <a:ext uri="{FF2B5EF4-FFF2-40B4-BE49-F238E27FC236}">
                <a16:creationId xmlns:a16="http://schemas.microsoft.com/office/drawing/2014/main" id="{4852A6A5-B201-2B13-BD4C-9EE7796DC444}"/>
              </a:ext>
            </a:extLst>
          </p:cNvPr>
          <p:cNvSpPr txBox="1">
            <a:spLocks/>
          </p:cNvSpPr>
          <p:nvPr/>
        </p:nvSpPr>
        <p:spPr>
          <a:xfrm>
            <a:off x="8303852" y="4604408"/>
            <a:ext cx="2788222" cy="292525"/>
          </a:xfrm>
          <a:prstGeom prst="rect">
            <a:avLst/>
          </a:prstGeom>
        </p:spPr>
        <p:txBody>
          <a:bodyP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solidFill>
                  <a:srgbClr val="70685B"/>
                </a:solidFill>
                <a:latin typeface="Arial" panose="020B0604020202020204" pitchFamily="34" charset="0"/>
                <a:cs typeface="Arial" panose="020B0604020202020204" pitchFamily="34" charset="0"/>
              </a:rPr>
              <a:t>RACP oversight committees</a:t>
            </a:r>
          </a:p>
        </p:txBody>
      </p:sp>
      <p:pic>
        <p:nvPicPr>
          <p:cNvPr id="29" name="Picture 28">
            <a:extLst>
              <a:ext uri="{FF2B5EF4-FFF2-40B4-BE49-F238E27FC236}">
                <a16:creationId xmlns:a16="http://schemas.microsoft.com/office/drawing/2014/main" id="{843EE549-EACE-2153-8D91-DD62AD102F11}"/>
              </a:ext>
            </a:extLst>
          </p:cNvPr>
          <p:cNvPicPr>
            <a:picLocks noChangeAspect="1"/>
          </p:cNvPicPr>
          <p:nvPr/>
        </p:nvPicPr>
        <p:blipFill>
          <a:blip r:embed="rId5"/>
          <a:stretch>
            <a:fillRect/>
          </a:stretch>
        </p:blipFill>
        <p:spPr>
          <a:xfrm>
            <a:off x="10412877" y="5879611"/>
            <a:ext cx="596978" cy="314325"/>
          </a:xfrm>
          <a:prstGeom prst="rect">
            <a:avLst/>
          </a:prstGeom>
        </p:spPr>
      </p:pic>
      <p:pic>
        <p:nvPicPr>
          <p:cNvPr id="1026" name="Picture 2">
            <a:extLst>
              <a:ext uri="{FF2B5EF4-FFF2-40B4-BE49-F238E27FC236}">
                <a16:creationId xmlns:a16="http://schemas.microsoft.com/office/drawing/2014/main" id="{BD205DF9-61A2-20AC-B711-B450C8C370C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35239" y="5879611"/>
            <a:ext cx="495300" cy="314325"/>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734550DA-EE3D-90B0-5392-7987AEE5F472}"/>
              </a:ext>
            </a:extLst>
          </p:cNvPr>
          <p:cNvSpPr txBox="1"/>
          <p:nvPr/>
        </p:nvSpPr>
        <p:spPr>
          <a:xfrm>
            <a:off x="474133" y="6319614"/>
            <a:ext cx="3431281" cy="400110"/>
          </a:xfrm>
          <a:prstGeom prst="rect">
            <a:avLst/>
          </a:prstGeom>
          <a:noFill/>
        </p:spPr>
        <p:txBody>
          <a:bodyPr wrap="square" rtlCol="0">
            <a:spAutoFit/>
          </a:bodyPr>
          <a:lstStyle/>
          <a:p>
            <a:r>
              <a:rPr lang="en-US" sz="1000"/>
              <a:t>Check the teaching requirements for more information about supervisor requirements </a:t>
            </a:r>
            <a:endParaRPr lang="en-AU" sz="1000"/>
          </a:p>
        </p:txBody>
      </p:sp>
    </p:spTree>
    <p:extLst>
      <p:ext uri="{BB962C8B-B14F-4D97-AF65-F5344CB8AC3E}">
        <p14:creationId xmlns:p14="http://schemas.microsoft.com/office/powerpoint/2010/main" val="40843588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Straight Connector 35">
            <a:extLst>
              <a:ext uri="{FF2B5EF4-FFF2-40B4-BE49-F238E27FC236}">
                <a16:creationId xmlns:a16="http://schemas.microsoft.com/office/drawing/2014/main" id="{72ED070C-7B96-11FB-C330-CF1F96622CB2}"/>
              </a:ext>
            </a:extLst>
          </p:cNvPr>
          <p:cNvCxnSpPr/>
          <p:nvPr/>
        </p:nvCxnSpPr>
        <p:spPr>
          <a:xfrm>
            <a:off x="823143" y="3883120"/>
            <a:ext cx="10462437"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62" name="Group 61">
            <a:extLst>
              <a:ext uri="{FF2B5EF4-FFF2-40B4-BE49-F238E27FC236}">
                <a16:creationId xmlns:a16="http://schemas.microsoft.com/office/drawing/2014/main" id="{CDDFE584-DFC8-AF7E-9E8A-886812CACB57}"/>
              </a:ext>
            </a:extLst>
          </p:cNvPr>
          <p:cNvGrpSpPr/>
          <p:nvPr/>
        </p:nvGrpSpPr>
        <p:grpSpPr>
          <a:xfrm>
            <a:off x="596578" y="2995372"/>
            <a:ext cx="11760277" cy="1884227"/>
            <a:chOff x="846933" y="1875752"/>
            <a:chExt cx="11760277" cy="1884227"/>
          </a:xfrm>
        </p:grpSpPr>
        <p:grpSp>
          <p:nvGrpSpPr>
            <p:cNvPr id="41" name="Group 40">
              <a:extLst>
                <a:ext uri="{FF2B5EF4-FFF2-40B4-BE49-F238E27FC236}">
                  <a16:creationId xmlns:a16="http://schemas.microsoft.com/office/drawing/2014/main" id="{D75619EE-450B-BF25-225A-B9C336C1FA28}"/>
                </a:ext>
              </a:extLst>
            </p:cNvPr>
            <p:cNvGrpSpPr/>
            <p:nvPr/>
          </p:nvGrpSpPr>
          <p:grpSpPr>
            <a:xfrm>
              <a:off x="926375" y="2227961"/>
              <a:ext cx="861199" cy="803650"/>
              <a:chOff x="192026" y="1427921"/>
              <a:chExt cx="861199" cy="803650"/>
            </a:xfrm>
          </p:grpSpPr>
          <p:sp>
            <p:nvSpPr>
              <p:cNvPr id="38" name="Oval 37">
                <a:extLst>
                  <a:ext uri="{FF2B5EF4-FFF2-40B4-BE49-F238E27FC236}">
                    <a16:creationId xmlns:a16="http://schemas.microsoft.com/office/drawing/2014/main" id="{EE0ED8DC-4DF6-BF9E-2CC8-151E097DB03D}"/>
                  </a:ext>
                </a:extLst>
              </p:cNvPr>
              <p:cNvSpPr/>
              <p:nvPr/>
            </p:nvSpPr>
            <p:spPr>
              <a:xfrm rot="16200000">
                <a:off x="220801" y="1399146"/>
                <a:ext cx="803650" cy="861199"/>
              </a:xfrm>
              <a:prstGeom prst="ellipse">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39" name="Oval 38">
                <a:extLst>
                  <a:ext uri="{FF2B5EF4-FFF2-40B4-BE49-F238E27FC236}">
                    <a16:creationId xmlns:a16="http://schemas.microsoft.com/office/drawing/2014/main" id="{A0765B98-CF1C-5AB4-B1FC-91FC541A4ACD}"/>
                  </a:ext>
                </a:extLst>
              </p:cNvPr>
              <p:cNvSpPr/>
              <p:nvPr/>
            </p:nvSpPr>
            <p:spPr>
              <a:xfrm rot="16200000">
                <a:off x="351429" y="1548322"/>
                <a:ext cx="552280" cy="576838"/>
              </a:xfrm>
              <a:prstGeom prst="ellipse">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40" name="Oval 39">
                <a:extLst>
                  <a:ext uri="{FF2B5EF4-FFF2-40B4-BE49-F238E27FC236}">
                    <a16:creationId xmlns:a16="http://schemas.microsoft.com/office/drawing/2014/main" id="{8B6E733F-A457-409C-CE58-F24C84290150}"/>
                  </a:ext>
                </a:extLst>
              </p:cNvPr>
              <p:cNvSpPr/>
              <p:nvPr/>
            </p:nvSpPr>
            <p:spPr>
              <a:xfrm rot="16200000">
                <a:off x="498548" y="1676826"/>
                <a:ext cx="276725" cy="296543"/>
              </a:xfrm>
              <a:prstGeom prst="ellipse">
                <a:avLst/>
              </a:prstGeom>
              <a:solidFill>
                <a:schemeClr val="bg1"/>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FCFAF7BD-1E38-0A46-078C-2621B6579D90}"/>
                </a:ext>
              </a:extLst>
            </p:cNvPr>
            <p:cNvGrpSpPr/>
            <p:nvPr/>
          </p:nvGrpSpPr>
          <p:grpSpPr>
            <a:xfrm>
              <a:off x="3350956" y="2248944"/>
              <a:ext cx="861199" cy="803650"/>
              <a:chOff x="192026" y="1427921"/>
              <a:chExt cx="861199" cy="803650"/>
            </a:xfrm>
          </p:grpSpPr>
          <p:sp>
            <p:nvSpPr>
              <p:cNvPr id="43" name="Oval 42">
                <a:extLst>
                  <a:ext uri="{FF2B5EF4-FFF2-40B4-BE49-F238E27FC236}">
                    <a16:creationId xmlns:a16="http://schemas.microsoft.com/office/drawing/2014/main" id="{06425AD9-48B2-F169-D2F6-D1AD88015419}"/>
                  </a:ext>
                </a:extLst>
              </p:cNvPr>
              <p:cNvSpPr/>
              <p:nvPr/>
            </p:nvSpPr>
            <p:spPr>
              <a:xfrm rot="16200000">
                <a:off x="220801" y="1399146"/>
                <a:ext cx="803650" cy="861199"/>
              </a:xfrm>
              <a:prstGeom prst="ellipse">
                <a:avLst/>
              </a:prstGeom>
              <a:solidFill>
                <a:srgbClr val="F2E6CA"/>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D80A8A31-03D6-AAC9-E6F2-590F331D2866}"/>
                  </a:ext>
                </a:extLst>
              </p:cNvPr>
              <p:cNvSpPr/>
              <p:nvPr/>
            </p:nvSpPr>
            <p:spPr>
              <a:xfrm rot="16200000">
                <a:off x="351429" y="1548322"/>
                <a:ext cx="552280" cy="576838"/>
              </a:xfrm>
              <a:prstGeom prst="ellipse">
                <a:avLst/>
              </a:prstGeom>
              <a:solidFill>
                <a:srgbClr val="D3A440">
                  <a:alpha val="20000"/>
                </a:srgbClr>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AC56DBB5-7607-12BD-84CA-1892A8981409}"/>
                  </a:ext>
                </a:extLst>
              </p:cNvPr>
              <p:cNvSpPr/>
              <p:nvPr/>
            </p:nvSpPr>
            <p:spPr>
              <a:xfrm rot="16200000">
                <a:off x="498548" y="1676826"/>
                <a:ext cx="276725" cy="296543"/>
              </a:xfrm>
              <a:prstGeom prst="ellipse">
                <a:avLst/>
              </a:prstGeom>
              <a:solidFill>
                <a:schemeClr val="bg1"/>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grpSp>
        <p:grpSp>
          <p:nvGrpSpPr>
            <p:cNvPr id="46" name="Group 45">
              <a:extLst>
                <a:ext uri="{FF2B5EF4-FFF2-40B4-BE49-F238E27FC236}">
                  <a16:creationId xmlns:a16="http://schemas.microsoft.com/office/drawing/2014/main" id="{00385371-46B9-504B-9BC2-2DF441502FE1}"/>
                </a:ext>
              </a:extLst>
            </p:cNvPr>
            <p:cNvGrpSpPr/>
            <p:nvPr/>
          </p:nvGrpSpPr>
          <p:grpSpPr>
            <a:xfrm>
              <a:off x="5915755" y="2234956"/>
              <a:ext cx="861199" cy="803650"/>
              <a:chOff x="192026" y="1427921"/>
              <a:chExt cx="861199" cy="803650"/>
            </a:xfrm>
          </p:grpSpPr>
          <p:sp>
            <p:nvSpPr>
              <p:cNvPr id="47" name="Oval 46">
                <a:extLst>
                  <a:ext uri="{FF2B5EF4-FFF2-40B4-BE49-F238E27FC236}">
                    <a16:creationId xmlns:a16="http://schemas.microsoft.com/office/drawing/2014/main" id="{B0960AA2-EA54-B96C-146F-3B87ACE08019}"/>
                  </a:ext>
                </a:extLst>
              </p:cNvPr>
              <p:cNvSpPr/>
              <p:nvPr/>
            </p:nvSpPr>
            <p:spPr>
              <a:xfrm rot="16200000">
                <a:off x="220801" y="1399146"/>
                <a:ext cx="803650" cy="861199"/>
              </a:xfrm>
              <a:prstGeom prst="ellipse">
                <a:avLst/>
              </a:prstGeom>
              <a:solidFill>
                <a:srgbClr val="F2E6CA"/>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81466C2B-4D99-FEBA-C09A-300D9DB33AF4}"/>
                  </a:ext>
                </a:extLst>
              </p:cNvPr>
              <p:cNvSpPr/>
              <p:nvPr/>
            </p:nvSpPr>
            <p:spPr>
              <a:xfrm rot="16200000">
                <a:off x="351429" y="1548322"/>
                <a:ext cx="552280" cy="576838"/>
              </a:xfrm>
              <a:prstGeom prst="ellipse">
                <a:avLst/>
              </a:prstGeom>
              <a:solidFill>
                <a:srgbClr val="D3A440">
                  <a:alpha val="20000"/>
                </a:srgbClr>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B72F4992-37CB-145C-D10D-EFDB8BC52EB6}"/>
                  </a:ext>
                </a:extLst>
              </p:cNvPr>
              <p:cNvSpPr/>
              <p:nvPr/>
            </p:nvSpPr>
            <p:spPr>
              <a:xfrm rot="16200000">
                <a:off x="498548" y="1676826"/>
                <a:ext cx="276725" cy="296543"/>
              </a:xfrm>
              <a:prstGeom prst="ellipse">
                <a:avLst/>
              </a:prstGeom>
              <a:solidFill>
                <a:schemeClr val="bg1"/>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a:extLst>
                <a:ext uri="{FF2B5EF4-FFF2-40B4-BE49-F238E27FC236}">
                  <a16:creationId xmlns:a16="http://schemas.microsoft.com/office/drawing/2014/main" id="{98F77D81-FDEF-D728-E4B5-CC3C0EB6E1F5}"/>
                </a:ext>
              </a:extLst>
            </p:cNvPr>
            <p:cNvGrpSpPr/>
            <p:nvPr/>
          </p:nvGrpSpPr>
          <p:grpSpPr>
            <a:xfrm>
              <a:off x="8410445" y="2241950"/>
              <a:ext cx="861199" cy="803650"/>
              <a:chOff x="192026" y="1427921"/>
              <a:chExt cx="861199" cy="803650"/>
            </a:xfrm>
          </p:grpSpPr>
          <p:sp>
            <p:nvSpPr>
              <p:cNvPr id="51" name="Oval 50">
                <a:extLst>
                  <a:ext uri="{FF2B5EF4-FFF2-40B4-BE49-F238E27FC236}">
                    <a16:creationId xmlns:a16="http://schemas.microsoft.com/office/drawing/2014/main" id="{E32A7668-294B-4974-4274-705AA7AC7A8C}"/>
                  </a:ext>
                </a:extLst>
              </p:cNvPr>
              <p:cNvSpPr/>
              <p:nvPr/>
            </p:nvSpPr>
            <p:spPr>
              <a:xfrm rot="16200000">
                <a:off x="220801" y="1399146"/>
                <a:ext cx="803650" cy="861199"/>
              </a:xfrm>
              <a:prstGeom prst="ellipse">
                <a:avLst/>
              </a:prstGeom>
              <a:solidFill>
                <a:srgbClr val="F2E6CA"/>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5AB21BF7-358E-97AC-2A36-18177D53AB42}"/>
                  </a:ext>
                </a:extLst>
              </p:cNvPr>
              <p:cNvSpPr/>
              <p:nvPr/>
            </p:nvSpPr>
            <p:spPr>
              <a:xfrm rot="16200000">
                <a:off x="351429" y="1548322"/>
                <a:ext cx="552280" cy="576838"/>
              </a:xfrm>
              <a:prstGeom prst="ellipse">
                <a:avLst/>
              </a:prstGeom>
              <a:solidFill>
                <a:srgbClr val="D3A440">
                  <a:alpha val="20000"/>
                </a:srgbClr>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025D056A-12CF-4540-E3B8-2C527BFB68AC}"/>
                  </a:ext>
                </a:extLst>
              </p:cNvPr>
              <p:cNvSpPr/>
              <p:nvPr/>
            </p:nvSpPr>
            <p:spPr>
              <a:xfrm rot="16200000">
                <a:off x="498548" y="1676826"/>
                <a:ext cx="276725" cy="296543"/>
              </a:xfrm>
              <a:prstGeom prst="ellipse">
                <a:avLst/>
              </a:prstGeom>
              <a:solidFill>
                <a:schemeClr val="bg1"/>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8165F05F-67F7-4B52-16EF-6B16346D48B6}"/>
                </a:ext>
              </a:extLst>
            </p:cNvPr>
            <p:cNvGrpSpPr/>
            <p:nvPr/>
          </p:nvGrpSpPr>
          <p:grpSpPr>
            <a:xfrm>
              <a:off x="10905135" y="2248944"/>
              <a:ext cx="861199" cy="803650"/>
              <a:chOff x="192026" y="1427921"/>
              <a:chExt cx="861199" cy="803650"/>
            </a:xfrm>
          </p:grpSpPr>
          <p:sp>
            <p:nvSpPr>
              <p:cNvPr id="55" name="Oval 54">
                <a:extLst>
                  <a:ext uri="{FF2B5EF4-FFF2-40B4-BE49-F238E27FC236}">
                    <a16:creationId xmlns:a16="http://schemas.microsoft.com/office/drawing/2014/main" id="{2CAE525A-19E0-59A4-5655-3D2F64497259}"/>
                  </a:ext>
                </a:extLst>
              </p:cNvPr>
              <p:cNvSpPr/>
              <p:nvPr/>
            </p:nvSpPr>
            <p:spPr>
              <a:xfrm rot="16200000">
                <a:off x="220801" y="1399146"/>
                <a:ext cx="803650" cy="861199"/>
              </a:xfrm>
              <a:prstGeom prst="ellipse">
                <a:avLst/>
              </a:prstGeom>
              <a:solidFill>
                <a:srgbClr val="F2E6CA"/>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96166857-DA6F-8B82-E4F0-1C0329825584}"/>
                  </a:ext>
                </a:extLst>
              </p:cNvPr>
              <p:cNvSpPr/>
              <p:nvPr/>
            </p:nvSpPr>
            <p:spPr>
              <a:xfrm rot="16200000">
                <a:off x="351429" y="1548322"/>
                <a:ext cx="552280" cy="576838"/>
              </a:xfrm>
              <a:prstGeom prst="ellipse">
                <a:avLst/>
              </a:prstGeom>
              <a:solidFill>
                <a:srgbClr val="D3A440">
                  <a:alpha val="20000"/>
                </a:srgbClr>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B8BB6DDB-8176-636F-5AF4-81D2882BC53C}"/>
                  </a:ext>
                </a:extLst>
              </p:cNvPr>
              <p:cNvSpPr/>
              <p:nvPr/>
            </p:nvSpPr>
            <p:spPr>
              <a:xfrm rot="16200000">
                <a:off x="498548" y="1676826"/>
                <a:ext cx="276725" cy="296543"/>
              </a:xfrm>
              <a:prstGeom prst="ellipse">
                <a:avLst/>
              </a:prstGeom>
              <a:solidFill>
                <a:schemeClr val="bg1"/>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19686914-7BBA-D614-B44A-5A3D557882D0}"/>
                </a:ext>
              </a:extLst>
            </p:cNvPr>
            <p:cNvSpPr txBox="1"/>
            <p:nvPr/>
          </p:nvSpPr>
          <p:spPr>
            <a:xfrm>
              <a:off x="2950481" y="3094240"/>
              <a:ext cx="2208088" cy="646331"/>
            </a:xfrm>
            <a:prstGeom prst="rect">
              <a:avLst/>
            </a:prstGeom>
            <a:noFill/>
          </p:spPr>
          <p:txBody>
            <a:bodyPr wrap="square" lIns="91440" tIns="45720" rIns="91440" bIns="45720" rtlCol="0" anchor="t">
              <a:spAutoFit/>
            </a:bodyPr>
            <a:lstStyle/>
            <a:p>
              <a:pPr marL="171450" indent="-171450">
                <a:buFont typeface="Wingdings" panose="05000000000000000000" pitchFamily="2" charset="2"/>
                <a:buChar char="ü"/>
              </a:pPr>
              <a:r>
                <a:rPr lang="en-US" sz="1200" dirty="0">
                  <a:latin typeface="Aptos" panose="020B0004020202020204" pitchFamily="34" charset="0"/>
                </a:rPr>
                <a:t>Learning and assessment activities</a:t>
              </a:r>
            </a:p>
            <a:p>
              <a:pPr marL="171450" indent="-171450">
                <a:buFont typeface="Wingdings" panose="05000000000000000000" pitchFamily="2" charset="2"/>
                <a:buChar char="ü"/>
              </a:pPr>
              <a:r>
                <a:rPr lang="en-US" sz="1200" dirty="0">
                  <a:latin typeface="Aptos"/>
                </a:rPr>
                <a:t>Progress report   </a:t>
              </a:r>
              <a:endParaRPr lang="en-AU" sz="1200" dirty="0">
                <a:latin typeface="Aptos"/>
              </a:endParaRPr>
            </a:p>
          </p:txBody>
        </p:sp>
        <p:sp>
          <p:nvSpPr>
            <p:cNvPr id="124" name="TextBox 123">
              <a:extLst>
                <a:ext uri="{FF2B5EF4-FFF2-40B4-BE49-F238E27FC236}">
                  <a16:creationId xmlns:a16="http://schemas.microsoft.com/office/drawing/2014/main" id="{4218DACC-111B-674A-C70B-B8959B49EA92}"/>
                </a:ext>
              </a:extLst>
            </p:cNvPr>
            <p:cNvSpPr txBox="1"/>
            <p:nvPr/>
          </p:nvSpPr>
          <p:spPr>
            <a:xfrm>
              <a:off x="846933" y="1875752"/>
              <a:ext cx="890052" cy="307777"/>
            </a:xfrm>
            <a:prstGeom prst="rect">
              <a:avLst/>
            </a:prstGeom>
            <a:noFill/>
          </p:spPr>
          <p:txBody>
            <a:bodyPr wrap="none" rtlCol="0">
              <a:spAutoFit/>
            </a:bodyPr>
            <a:lstStyle/>
            <a:p>
              <a:r>
                <a:rPr lang="en-US" sz="1400">
                  <a:latin typeface="Aptos" panose="020B0004020202020204" pitchFamily="34" charset="0"/>
                </a:rPr>
                <a:t>Start role</a:t>
              </a:r>
              <a:endParaRPr lang="en-AU" sz="1400">
                <a:latin typeface="Aptos" panose="020B0004020202020204" pitchFamily="34" charset="0"/>
              </a:endParaRPr>
            </a:p>
          </p:txBody>
        </p:sp>
        <p:sp>
          <p:nvSpPr>
            <p:cNvPr id="138" name="TextBox 137">
              <a:extLst>
                <a:ext uri="{FF2B5EF4-FFF2-40B4-BE49-F238E27FC236}">
                  <a16:creationId xmlns:a16="http://schemas.microsoft.com/office/drawing/2014/main" id="{6F576F76-06C8-3CA5-E8AA-2F85A24FD519}"/>
                </a:ext>
              </a:extLst>
            </p:cNvPr>
            <p:cNvSpPr txBox="1"/>
            <p:nvPr/>
          </p:nvSpPr>
          <p:spPr>
            <a:xfrm>
              <a:off x="5355547" y="3087410"/>
              <a:ext cx="2121739" cy="646331"/>
            </a:xfrm>
            <a:prstGeom prst="rect">
              <a:avLst/>
            </a:prstGeom>
            <a:noFill/>
          </p:spPr>
          <p:txBody>
            <a:bodyPr wrap="square" lIns="91440" tIns="45720" rIns="91440" bIns="45720" rtlCol="0" anchor="t">
              <a:spAutoFit/>
            </a:bodyPr>
            <a:lstStyle/>
            <a:p>
              <a:pPr marL="171450" indent="-171450">
                <a:buFont typeface="Wingdings" panose="05000000000000000000" pitchFamily="2" charset="2"/>
                <a:buChar char="ü"/>
              </a:pPr>
              <a:r>
                <a:rPr lang="en-US" sz="1200" dirty="0">
                  <a:latin typeface="Aptos" panose="020B0004020202020204" pitchFamily="34" charset="0"/>
                </a:rPr>
                <a:t>Learning and assessment activities</a:t>
              </a:r>
            </a:p>
            <a:p>
              <a:pPr marL="171450" indent="-171450">
                <a:buFont typeface="Wingdings" panose="05000000000000000000" pitchFamily="2" charset="2"/>
                <a:buChar char="ü"/>
              </a:pPr>
              <a:r>
                <a:rPr lang="en-US" sz="1200" dirty="0">
                  <a:latin typeface="Aptos"/>
                </a:rPr>
                <a:t>Progress report</a:t>
              </a:r>
              <a:endParaRPr lang="en-AU" sz="1200" dirty="0">
                <a:latin typeface="Aptos"/>
              </a:endParaRPr>
            </a:p>
          </p:txBody>
        </p:sp>
        <p:sp>
          <p:nvSpPr>
            <p:cNvPr id="139" name="TextBox 138">
              <a:extLst>
                <a:ext uri="{FF2B5EF4-FFF2-40B4-BE49-F238E27FC236}">
                  <a16:creationId xmlns:a16="http://schemas.microsoft.com/office/drawing/2014/main" id="{AA15116D-3A41-BBE2-73DA-BE2A41DDC3BD}"/>
                </a:ext>
              </a:extLst>
            </p:cNvPr>
            <p:cNvSpPr txBox="1"/>
            <p:nvPr/>
          </p:nvSpPr>
          <p:spPr>
            <a:xfrm>
              <a:off x="10254604" y="3113648"/>
              <a:ext cx="2352606" cy="646331"/>
            </a:xfrm>
            <a:prstGeom prst="rect">
              <a:avLst/>
            </a:prstGeom>
            <a:noFill/>
          </p:spPr>
          <p:txBody>
            <a:bodyPr wrap="square" lIns="91440" tIns="45720" rIns="91440" bIns="45720" rtlCol="0" anchor="t">
              <a:spAutoFit/>
            </a:bodyPr>
            <a:lstStyle/>
            <a:p>
              <a:pPr marL="171450" indent="-171450">
                <a:buFont typeface="Wingdings" panose="05000000000000000000" pitchFamily="2" charset="2"/>
                <a:buChar char="ü"/>
              </a:pPr>
              <a:r>
                <a:rPr lang="en-US" sz="1200" dirty="0">
                  <a:latin typeface="Aptos" panose="020B0004020202020204" pitchFamily="34" charset="0"/>
                </a:rPr>
                <a:t>Learning and assessment activities</a:t>
              </a:r>
            </a:p>
            <a:p>
              <a:pPr marL="171450" indent="-171450">
                <a:buFont typeface="Wingdings" panose="05000000000000000000" pitchFamily="2" charset="2"/>
                <a:buChar char="ü"/>
              </a:pPr>
              <a:r>
                <a:rPr lang="en-US" sz="1200" dirty="0">
                  <a:latin typeface="Aptos"/>
                </a:rPr>
                <a:t>Progress report</a:t>
              </a:r>
            </a:p>
          </p:txBody>
        </p:sp>
        <p:sp>
          <p:nvSpPr>
            <p:cNvPr id="144" name="TextBox 143">
              <a:extLst>
                <a:ext uri="{FF2B5EF4-FFF2-40B4-BE49-F238E27FC236}">
                  <a16:creationId xmlns:a16="http://schemas.microsoft.com/office/drawing/2014/main" id="{83F7768E-C84E-DFB2-66AF-D4B20FE4AD53}"/>
                </a:ext>
              </a:extLst>
            </p:cNvPr>
            <p:cNvSpPr txBox="1"/>
            <p:nvPr/>
          </p:nvSpPr>
          <p:spPr>
            <a:xfrm>
              <a:off x="10759992" y="1875752"/>
              <a:ext cx="1236236" cy="307777"/>
            </a:xfrm>
            <a:prstGeom prst="rect">
              <a:avLst/>
            </a:prstGeom>
            <a:noFill/>
          </p:spPr>
          <p:txBody>
            <a:bodyPr wrap="none" rtlCol="0">
              <a:spAutoFit/>
            </a:bodyPr>
            <a:lstStyle/>
            <a:p>
              <a:r>
                <a:rPr lang="en-US" sz="1400">
                  <a:latin typeface="Aptos" panose="020B0004020202020204" pitchFamily="34" charset="0"/>
                </a:rPr>
                <a:t>End of phase</a:t>
              </a:r>
              <a:endParaRPr lang="en-AU" sz="1400">
                <a:latin typeface="Aptos" panose="020B0004020202020204" pitchFamily="34" charset="0"/>
              </a:endParaRPr>
            </a:p>
          </p:txBody>
        </p:sp>
      </p:grpSp>
      <p:sp>
        <p:nvSpPr>
          <p:cNvPr id="88" name="Rectangle: Rounded Corners 87">
            <a:extLst>
              <a:ext uri="{FF2B5EF4-FFF2-40B4-BE49-F238E27FC236}">
                <a16:creationId xmlns:a16="http://schemas.microsoft.com/office/drawing/2014/main" id="{A96B6A4F-341C-0ECB-0D99-50E09686D31C}"/>
              </a:ext>
            </a:extLst>
          </p:cNvPr>
          <p:cNvSpPr/>
          <p:nvPr/>
        </p:nvSpPr>
        <p:spPr>
          <a:xfrm>
            <a:off x="7248012" y="168871"/>
            <a:ext cx="2352606" cy="1151093"/>
          </a:xfrm>
          <a:prstGeom prst="roundRect">
            <a:avLst/>
          </a:prstGeom>
          <a:solidFill>
            <a:srgbClr val="384965">
              <a:alpha val="10196"/>
            </a:srgbClr>
          </a:solidFill>
          <a:ln>
            <a:solidFill>
              <a:srgbClr val="384965"/>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noFill/>
            </a:endParaRPr>
          </a:p>
        </p:txBody>
      </p:sp>
      <p:sp>
        <p:nvSpPr>
          <p:cNvPr id="89" name="Rectangle: Rounded Corners 88">
            <a:extLst>
              <a:ext uri="{FF2B5EF4-FFF2-40B4-BE49-F238E27FC236}">
                <a16:creationId xmlns:a16="http://schemas.microsoft.com/office/drawing/2014/main" id="{0C57E3A3-C094-F3EA-92A8-43B68360E064}"/>
              </a:ext>
            </a:extLst>
          </p:cNvPr>
          <p:cNvSpPr/>
          <p:nvPr/>
        </p:nvSpPr>
        <p:spPr>
          <a:xfrm>
            <a:off x="7248012" y="1539177"/>
            <a:ext cx="2352606" cy="1031090"/>
          </a:xfrm>
          <a:prstGeom prst="roundRect">
            <a:avLst/>
          </a:prstGeom>
          <a:solidFill>
            <a:srgbClr val="384965">
              <a:alpha val="10196"/>
            </a:srgbClr>
          </a:solidFill>
          <a:ln>
            <a:solidFill>
              <a:srgbClr val="384965"/>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noFill/>
            </a:endParaRPr>
          </a:p>
        </p:txBody>
      </p:sp>
      <p:sp>
        <p:nvSpPr>
          <p:cNvPr id="107" name="Rectangle: Rounded Corners 106">
            <a:extLst>
              <a:ext uri="{FF2B5EF4-FFF2-40B4-BE49-F238E27FC236}">
                <a16:creationId xmlns:a16="http://schemas.microsoft.com/office/drawing/2014/main" id="{A35B95E6-72B1-5E55-3B53-9DC1EFAFBCFE}"/>
              </a:ext>
            </a:extLst>
          </p:cNvPr>
          <p:cNvSpPr/>
          <p:nvPr/>
        </p:nvSpPr>
        <p:spPr>
          <a:xfrm>
            <a:off x="9695887" y="165269"/>
            <a:ext cx="2352606" cy="1156123"/>
          </a:xfrm>
          <a:prstGeom prst="roundRect">
            <a:avLst/>
          </a:prstGeom>
          <a:solidFill>
            <a:srgbClr val="384965">
              <a:alpha val="10196"/>
            </a:srgbClr>
          </a:solidFill>
          <a:ln>
            <a:solidFill>
              <a:srgbClr val="384965"/>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noFill/>
            </a:endParaRPr>
          </a:p>
        </p:txBody>
      </p:sp>
      <p:sp>
        <p:nvSpPr>
          <p:cNvPr id="108" name="Rectangle: Rounded Corners 107">
            <a:extLst>
              <a:ext uri="{FF2B5EF4-FFF2-40B4-BE49-F238E27FC236}">
                <a16:creationId xmlns:a16="http://schemas.microsoft.com/office/drawing/2014/main" id="{9EDBC3F4-2FDE-CB74-5D6B-568B3CB48E74}"/>
              </a:ext>
            </a:extLst>
          </p:cNvPr>
          <p:cNvSpPr/>
          <p:nvPr/>
        </p:nvSpPr>
        <p:spPr>
          <a:xfrm>
            <a:off x="9718538" y="1533804"/>
            <a:ext cx="2352606" cy="1031090"/>
          </a:xfrm>
          <a:prstGeom prst="roundRect">
            <a:avLst/>
          </a:prstGeom>
          <a:solidFill>
            <a:srgbClr val="384965">
              <a:alpha val="10196"/>
            </a:srgbClr>
          </a:solidFill>
          <a:ln>
            <a:solidFill>
              <a:srgbClr val="384965"/>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noFill/>
            </a:endParaRPr>
          </a:p>
        </p:txBody>
      </p:sp>
      <p:sp>
        <p:nvSpPr>
          <p:cNvPr id="86" name="TextBox 85">
            <a:extLst>
              <a:ext uri="{FF2B5EF4-FFF2-40B4-BE49-F238E27FC236}">
                <a16:creationId xmlns:a16="http://schemas.microsoft.com/office/drawing/2014/main" id="{CE2C4961-DDB7-1BF3-9DB1-893F65CE7696}"/>
              </a:ext>
            </a:extLst>
          </p:cNvPr>
          <p:cNvSpPr txBox="1"/>
          <p:nvPr/>
        </p:nvSpPr>
        <p:spPr>
          <a:xfrm>
            <a:off x="7130092" y="6499491"/>
            <a:ext cx="2086466" cy="209653"/>
          </a:xfrm>
          <a:prstGeom prst="rect">
            <a:avLst/>
          </a:prstGeom>
          <a:noFill/>
          <a:ln>
            <a:noFill/>
          </a:ln>
        </p:spPr>
        <p:txBody>
          <a:bodyPr wrap="square">
            <a:spAutoFit/>
          </a:bodyPr>
          <a:lstStyle/>
          <a:p>
            <a:pPr marL="171450" indent="-171450" rtl="0" fontAlgn="base">
              <a:buFont typeface="Arial" panose="020B0604020202020204" pitchFamily="34" charset="0"/>
              <a:buChar char="•"/>
            </a:pPr>
            <a:endParaRPr lang="en-US" sz="900" b="0" i="0" kern="1200">
              <a:solidFill>
                <a:schemeClr val="tx1"/>
              </a:solidFill>
              <a:effectLst/>
              <a:latin typeface="+mn-lt"/>
              <a:ea typeface="+mn-ea"/>
              <a:cs typeface="+mn-cs"/>
            </a:endParaRPr>
          </a:p>
        </p:txBody>
      </p:sp>
      <p:grpSp>
        <p:nvGrpSpPr>
          <p:cNvPr id="105" name="Group 104">
            <a:extLst>
              <a:ext uri="{FF2B5EF4-FFF2-40B4-BE49-F238E27FC236}">
                <a16:creationId xmlns:a16="http://schemas.microsoft.com/office/drawing/2014/main" id="{51F4B060-3FC8-DA57-856E-0BF38ADDE052}"/>
              </a:ext>
            </a:extLst>
          </p:cNvPr>
          <p:cNvGrpSpPr/>
          <p:nvPr/>
        </p:nvGrpSpPr>
        <p:grpSpPr>
          <a:xfrm>
            <a:off x="1930198" y="168872"/>
            <a:ext cx="3969259" cy="2132974"/>
            <a:chOff x="3638953" y="423363"/>
            <a:chExt cx="3969259" cy="2132974"/>
          </a:xfrm>
        </p:grpSpPr>
        <p:sp>
          <p:nvSpPr>
            <p:cNvPr id="94" name="Rectangle: Rounded Corners 93">
              <a:extLst>
                <a:ext uri="{FF2B5EF4-FFF2-40B4-BE49-F238E27FC236}">
                  <a16:creationId xmlns:a16="http://schemas.microsoft.com/office/drawing/2014/main" id="{3B517A7D-9349-D8C4-95A8-B03301B0B849}"/>
                </a:ext>
              </a:extLst>
            </p:cNvPr>
            <p:cNvSpPr/>
            <p:nvPr/>
          </p:nvSpPr>
          <p:spPr>
            <a:xfrm>
              <a:off x="3638953" y="423363"/>
              <a:ext cx="3969259" cy="2132974"/>
            </a:xfrm>
            <a:prstGeom prst="roundRect">
              <a:avLst/>
            </a:prstGeom>
            <a:solidFill>
              <a:srgbClr val="384965">
                <a:alpha val="5098"/>
              </a:srgbClr>
            </a:solidFill>
            <a:ln>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5" name="TextBox 94">
              <a:extLst>
                <a:ext uri="{FF2B5EF4-FFF2-40B4-BE49-F238E27FC236}">
                  <a16:creationId xmlns:a16="http://schemas.microsoft.com/office/drawing/2014/main" id="{D9D9977C-207B-BD74-38FB-9D2332354CDA}"/>
                </a:ext>
              </a:extLst>
            </p:cNvPr>
            <p:cNvSpPr txBox="1"/>
            <p:nvPr/>
          </p:nvSpPr>
          <p:spPr>
            <a:xfrm>
              <a:off x="3705319" y="434655"/>
              <a:ext cx="3862096" cy="2031325"/>
            </a:xfrm>
            <a:prstGeom prst="rect">
              <a:avLst/>
            </a:prstGeom>
            <a:noFill/>
          </p:spPr>
          <p:txBody>
            <a:bodyPr wrap="square" rtlCol="0">
              <a:spAutoFit/>
            </a:bodyPr>
            <a:lstStyle/>
            <a:p>
              <a:pPr algn="ctr"/>
              <a:r>
                <a:rPr lang="en-US" sz="1600" b="1" dirty="0">
                  <a:latin typeface="Aptos" panose="020B0004020202020204" pitchFamily="34" charset="0"/>
                </a:rPr>
                <a:t>Quarter 1 (Q1)</a:t>
              </a:r>
              <a:endParaRPr lang="en-US" sz="1400" b="1" dirty="0">
                <a:latin typeface="Aptos" panose="020B0004020202020204" pitchFamily="34" charset="0"/>
              </a:endParaRPr>
            </a:p>
            <a:p>
              <a:pPr marL="285750" indent="-285750">
                <a:buFont typeface="Wingdings" panose="05000000000000000000" pitchFamily="2" charset="2"/>
                <a:buChar char="ü"/>
              </a:pPr>
              <a:r>
                <a:rPr lang="en-US" sz="1400" dirty="0">
                  <a:latin typeface="Aptos" panose="020B0004020202020204" pitchFamily="34" charset="0"/>
                </a:rPr>
                <a:t>Nominate and meet with 2 supervisors</a:t>
              </a:r>
            </a:p>
            <a:p>
              <a:pPr marL="285750" indent="-285750">
                <a:buFont typeface="Wingdings" panose="05000000000000000000" pitchFamily="2" charset="2"/>
                <a:buChar char="ü"/>
              </a:pPr>
              <a:r>
                <a:rPr lang="en-US" sz="1400" dirty="0">
                  <a:latin typeface="Aptos" panose="020B0004020202020204" pitchFamily="34" charset="0"/>
                </a:rPr>
                <a:t>Discuss learning opportunities and learning goals</a:t>
              </a:r>
            </a:p>
            <a:p>
              <a:pPr marL="285750" indent="-285750">
                <a:buFont typeface="Wingdings" panose="05000000000000000000" pitchFamily="2" charset="2"/>
                <a:buChar char="ü"/>
              </a:pPr>
              <a:r>
                <a:rPr lang="en-AU" sz="1400" dirty="0">
                  <a:latin typeface="Aptos" panose="020B0004020202020204" pitchFamily="34" charset="0"/>
                </a:rPr>
                <a:t>Complete rotation plan</a:t>
              </a:r>
            </a:p>
            <a:p>
              <a:pPr marL="285750" indent="-285750">
                <a:buFont typeface="Wingdings" panose="05000000000000000000" pitchFamily="2" charset="2"/>
                <a:buChar char="ü"/>
              </a:pPr>
              <a:r>
                <a:rPr lang="en-AU" sz="1400" dirty="0">
                  <a:latin typeface="Aptos" panose="020B0004020202020204" pitchFamily="34" charset="0"/>
                </a:rPr>
                <a:t>Complete learning and observation captures</a:t>
              </a:r>
            </a:p>
            <a:p>
              <a:pPr marL="285750" indent="-285750">
                <a:buFont typeface="Wingdings" panose="05000000000000000000" pitchFamily="2" charset="2"/>
                <a:buChar char="ü"/>
              </a:pPr>
              <a:r>
                <a:rPr lang="en-AU" sz="1400" dirty="0">
                  <a:latin typeface="Aptos" panose="020B0004020202020204" pitchFamily="34" charset="0"/>
                </a:rPr>
                <a:t>Begin thinking about research project</a:t>
              </a:r>
            </a:p>
            <a:p>
              <a:endParaRPr lang="en-AU" sz="1200" dirty="0">
                <a:latin typeface="Aptos" panose="020B0004020202020204" pitchFamily="34" charset="0"/>
              </a:endParaRPr>
            </a:p>
          </p:txBody>
        </p:sp>
      </p:grpSp>
      <p:cxnSp>
        <p:nvCxnSpPr>
          <p:cNvPr id="96" name="Connector: Curved 95">
            <a:extLst>
              <a:ext uri="{FF2B5EF4-FFF2-40B4-BE49-F238E27FC236}">
                <a16:creationId xmlns:a16="http://schemas.microsoft.com/office/drawing/2014/main" id="{AAF89180-EF89-F4DC-A1F1-F29FC41A4463}"/>
              </a:ext>
            </a:extLst>
          </p:cNvPr>
          <p:cNvCxnSpPr>
            <a:cxnSpLocks/>
            <a:stCxn id="94" idx="3"/>
          </p:cNvCxnSpPr>
          <p:nvPr/>
        </p:nvCxnSpPr>
        <p:spPr>
          <a:xfrm flipV="1">
            <a:off x="5899457" y="625484"/>
            <a:ext cx="1253286" cy="609875"/>
          </a:xfrm>
          <a:prstGeom prst="curvedConnector3">
            <a:avLst>
              <a:gd name="adj1" fmla="val 50000"/>
            </a:avLst>
          </a:prstGeom>
          <a:ln w="19050">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12" name="Connector: Curved 111">
            <a:extLst>
              <a:ext uri="{FF2B5EF4-FFF2-40B4-BE49-F238E27FC236}">
                <a16:creationId xmlns:a16="http://schemas.microsoft.com/office/drawing/2014/main" id="{088CA3E7-D370-C364-E26F-9C5825C611C2}"/>
              </a:ext>
            </a:extLst>
          </p:cNvPr>
          <p:cNvCxnSpPr>
            <a:cxnSpLocks/>
          </p:cNvCxnSpPr>
          <p:nvPr/>
        </p:nvCxnSpPr>
        <p:spPr>
          <a:xfrm>
            <a:off x="5899457" y="1523129"/>
            <a:ext cx="1230635" cy="341609"/>
          </a:xfrm>
          <a:prstGeom prst="curvedConnector3">
            <a:avLst>
              <a:gd name="adj1" fmla="val 50000"/>
            </a:avLst>
          </a:prstGeom>
          <a:ln w="19050">
            <a:prstDash val="sysDot"/>
            <a:tailEnd type="triangle"/>
          </a:ln>
        </p:spPr>
        <p:style>
          <a:lnRef idx="1">
            <a:schemeClr val="accent1"/>
          </a:lnRef>
          <a:fillRef idx="0">
            <a:schemeClr val="accent1"/>
          </a:fillRef>
          <a:effectRef idx="0">
            <a:schemeClr val="accent1"/>
          </a:effectRef>
          <a:fontRef idx="minor">
            <a:schemeClr val="tx1"/>
          </a:fontRef>
        </p:style>
      </p:cxnSp>
      <p:sp>
        <p:nvSpPr>
          <p:cNvPr id="115" name="TextBox 114">
            <a:extLst>
              <a:ext uri="{FF2B5EF4-FFF2-40B4-BE49-F238E27FC236}">
                <a16:creationId xmlns:a16="http://schemas.microsoft.com/office/drawing/2014/main" id="{F8A5CBA6-BCFB-13FA-7FA6-1756457AF399}"/>
              </a:ext>
            </a:extLst>
          </p:cNvPr>
          <p:cNvSpPr txBox="1"/>
          <p:nvPr/>
        </p:nvSpPr>
        <p:spPr>
          <a:xfrm>
            <a:off x="7814504" y="198911"/>
            <a:ext cx="1112805" cy="261610"/>
          </a:xfrm>
          <a:prstGeom prst="rect">
            <a:avLst/>
          </a:prstGeom>
          <a:noFill/>
        </p:spPr>
        <p:txBody>
          <a:bodyPr wrap="none" rtlCol="0">
            <a:spAutoFit/>
          </a:bodyPr>
          <a:lstStyle/>
          <a:p>
            <a:r>
              <a:rPr lang="en-US" sz="1100" b="1">
                <a:latin typeface="Aptos" panose="020B0004020202020204" pitchFamily="34" charset="0"/>
              </a:rPr>
              <a:t>Learning goals</a:t>
            </a:r>
            <a:endParaRPr lang="en-AU" sz="1100" b="1">
              <a:latin typeface="Aptos" panose="020B0004020202020204" pitchFamily="34" charset="0"/>
            </a:endParaRPr>
          </a:p>
        </p:txBody>
      </p:sp>
      <p:sp>
        <p:nvSpPr>
          <p:cNvPr id="116" name="TextBox 115">
            <a:extLst>
              <a:ext uri="{FF2B5EF4-FFF2-40B4-BE49-F238E27FC236}">
                <a16:creationId xmlns:a16="http://schemas.microsoft.com/office/drawing/2014/main" id="{37A3DF85-6824-DAA9-5103-34A292C98086}"/>
              </a:ext>
            </a:extLst>
          </p:cNvPr>
          <p:cNvSpPr txBox="1"/>
          <p:nvPr/>
        </p:nvSpPr>
        <p:spPr>
          <a:xfrm>
            <a:off x="10033971" y="198911"/>
            <a:ext cx="1675521" cy="261610"/>
          </a:xfrm>
          <a:prstGeom prst="rect">
            <a:avLst/>
          </a:prstGeom>
          <a:noFill/>
        </p:spPr>
        <p:txBody>
          <a:bodyPr wrap="none" rtlCol="0">
            <a:spAutoFit/>
          </a:bodyPr>
          <a:lstStyle/>
          <a:p>
            <a:r>
              <a:rPr lang="en-US" sz="1100" b="1">
                <a:latin typeface="Aptos" panose="020B0004020202020204" pitchFamily="34" charset="0"/>
              </a:rPr>
              <a:t>Learning opportunities</a:t>
            </a:r>
            <a:endParaRPr lang="en-AU" sz="1100" b="1">
              <a:latin typeface="Aptos" panose="020B0004020202020204" pitchFamily="34" charset="0"/>
            </a:endParaRPr>
          </a:p>
        </p:txBody>
      </p:sp>
      <p:sp>
        <p:nvSpPr>
          <p:cNvPr id="117" name="TextBox 116">
            <a:extLst>
              <a:ext uri="{FF2B5EF4-FFF2-40B4-BE49-F238E27FC236}">
                <a16:creationId xmlns:a16="http://schemas.microsoft.com/office/drawing/2014/main" id="{82A3B7E7-161A-4D75-BE6B-E8E50591CB0C}"/>
              </a:ext>
            </a:extLst>
          </p:cNvPr>
          <p:cNvSpPr txBox="1"/>
          <p:nvPr/>
        </p:nvSpPr>
        <p:spPr>
          <a:xfrm>
            <a:off x="7270422" y="396634"/>
            <a:ext cx="2448117" cy="923330"/>
          </a:xfrm>
          <a:prstGeom prst="rect">
            <a:avLst/>
          </a:prstGeom>
          <a:noFill/>
        </p:spPr>
        <p:txBody>
          <a:bodyPr wrap="square" lIns="91440" tIns="45720" rIns="91440" bIns="45720" anchor="t">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900" b="0" kern="1200" dirty="0">
                <a:solidFill>
                  <a:schemeClr val="dk1"/>
                </a:solidFill>
                <a:effectLst/>
                <a:latin typeface="Aptos" panose="020B0004020202020204" pitchFamily="34" charset="0"/>
              </a:rPr>
              <a:t>Professional behaviours </a:t>
            </a:r>
          </a:p>
          <a:p>
            <a:pPr marL="171450" indent="-171450">
              <a:buFont typeface="Arial" panose="020B0604020202020204" pitchFamily="34" charset="0"/>
              <a:buChar char="•"/>
            </a:pPr>
            <a:r>
              <a:rPr lang="en-AU" sz="900" dirty="0">
                <a:solidFill>
                  <a:schemeClr val="dk1"/>
                </a:solidFill>
                <a:latin typeface="Aptos"/>
              </a:rPr>
              <a:t>Team leadership </a:t>
            </a:r>
          </a:p>
          <a:p>
            <a:pPr marL="171450" indent="-171450">
              <a:buFont typeface="Arial" panose="020B0604020202020204" pitchFamily="34" charset="0"/>
              <a:buChar char="•"/>
            </a:pPr>
            <a:r>
              <a:rPr lang="en-AU" sz="900" b="0" kern="1200" dirty="0">
                <a:solidFill>
                  <a:schemeClr val="dk1"/>
                </a:solidFill>
                <a:effectLst/>
                <a:latin typeface="Aptos" panose="020B0004020202020204" pitchFamily="34" charset="0"/>
              </a:rPr>
              <a:t>Clinical assessment and management</a:t>
            </a:r>
          </a:p>
          <a:p>
            <a:pPr marL="171450" indent="-171450">
              <a:buFont typeface="Arial" panose="020B0604020202020204" pitchFamily="34" charset="0"/>
              <a:buChar char="•"/>
            </a:pPr>
            <a:r>
              <a:rPr lang="en-AU" sz="900" b="0" kern="1200" dirty="0">
                <a:solidFill>
                  <a:schemeClr val="dk1"/>
                </a:solidFill>
                <a:effectLst/>
                <a:latin typeface="Aptos" panose="020B0004020202020204" pitchFamily="34" charset="0"/>
              </a:rPr>
              <a:t>Communication with patients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900" b="0" kern="1200" dirty="0">
                <a:solidFill>
                  <a:schemeClr val="dk1"/>
                </a:solidFill>
                <a:effectLst/>
                <a:latin typeface="Aptos"/>
              </a:rPr>
              <a:t>Knowledge (3 specific knowledge guide learning goals selected)</a:t>
            </a:r>
            <a:endParaRPr lang="en-AU" sz="900" b="0" i="0" kern="1200" dirty="0">
              <a:solidFill>
                <a:schemeClr val="dk1"/>
              </a:solidFill>
              <a:effectLst/>
              <a:latin typeface="Aptos"/>
            </a:endParaRPr>
          </a:p>
        </p:txBody>
      </p:sp>
      <p:sp>
        <p:nvSpPr>
          <p:cNvPr id="118" name="TextBox 117">
            <a:extLst>
              <a:ext uri="{FF2B5EF4-FFF2-40B4-BE49-F238E27FC236}">
                <a16:creationId xmlns:a16="http://schemas.microsoft.com/office/drawing/2014/main" id="{7115F66A-2C38-A166-4580-8E9228765663}"/>
              </a:ext>
            </a:extLst>
          </p:cNvPr>
          <p:cNvSpPr txBox="1"/>
          <p:nvPr/>
        </p:nvSpPr>
        <p:spPr>
          <a:xfrm>
            <a:off x="9777480" y="402014"/>
            <a:ext cx="2086465" cy="784830"/>
          </a:xfrm>
          <a:prstGeom prst="rect">
            <a:avLst/>
          </a:prstGeom>
          <a:noFill/>
        </p:spPr>
        <p:txBody>
          <a:bodyPr wrap="square">
            <a:spAutoFit/>
          </a:bodyPr>
          <a:lstStyle/>
          <a:p>
            <a:pPr marL="171450" indent="-171450" rtl="0" fontAlgn="base">
              <a:buFont typeface="Arial" panose="020B0604020202020204" pitchFamily="34" charset="0"/>
              <a:buChar char="•"/>
            </a:pPr>
            <a:r>
              <a:rPr lang="en-US" sz="900" b="0" i="0" kern="1200">
                <a:solidFill>
                  <a:schemeClr val="tx1"/>
                </a:solidFill>
                <a:effectLst/>
                <a:latin typeface="Aptos" panose="020B0004020202020204" pitchFamily="34" charset="0"/>
              </a:rPr>
              <a:t>Ward rounds ​</a:t>
            </a:r>
          </a:p>
          <a:p>
            <a:pPr marL="171450" indent="-171450" rtl="0" fontAlgn="base">
              <a:buFont typeface="Arial" panose="020B0604020202020204" pitchFamily="34" charset="0"/>
              <a:buChar char="•"/>
            </a:pPr>
            <a:r>
              <a:rPr lang="en-US" sz="900" b="0" i="0" kern="1200">
                <a:solidFill>
                  <a:schemeClr val="tx1"/>
                </a:solidFill>
                <a:effectLst/>
                <a:latin typeface="Aptos" panose="020B0004020202020204" pitchFamily="34" charset="0"/>
              </a:rPr>
              <a:t>Family meetings ​</a:t>
            </a:r>
          </a:p>
          <a:p>
            <a:pPr marL="171450" indent="-171450" rtl="0" fontAlgn="base">
              <a:buFont typeface="Arial" panose="020B0604020202020204" pitchFamily="34" charset="0"/>
              <a:buChar char="•"/>
            </a:pPr>
            <a:r>
              <a:rPr lang="en-US" sz="900" b="0" i="0" kern="1200">
                <a:solidFill>
                  <a:schemeClr val="tx1"/>
                </a:solidFill>
                <a:effectLst/>
                <a:latin typeface="Aptos" panose="020B0004020202020204" pitchFamily="34" charset="0"/>
              </a:rPr>
              <a:t>Handovers ​</a:t>
            </a:r>
          </a:p>
          <a:p>
            <a:pPr marL="171450" indent="-171450" rtl="0" fontAlgn="base">
              <a:buFont typeface="Arial" panose="020B0604020202020204" pitchFamily="34" charset="0"/>
              <a:buChar char="•"/>
            </a:pPr>
            <a:r>
              <a:rPr lang="en-US" sz="900" b="0" i="0" kern="1200">
                <a:solidFill>
                  <a:schemeClr val="tx1"/>
                </a:solidFill>
                <a:effectLst/>
                <a:latin typeface="Aptos" panose="020B0004020202020204" pitchFamily="34" charset="0"/>
              </a:rPr>
              <a:t>Teaching medical students ​</a:t>
            </a:r>
          </a:p>
          <a:p>
            <a:pPr marL="171450" indent="-171450" rtl="0" fontAlgn="base">
              <a:buFont typeface="Arial" panose="020B0604020202020204" pitchFamily="34" charset="0"/>
              <a:buChar char="•"/>
            </a:pPr>
            <a:r>
              <a:rPr lang="en-US" sz="900" b="0" i="0" kern="1200">
                <a:solidFill>
                  <a:schemeClr val="tx1"/>
                </a:solidFill>
                <a:effectLst/>
                <a:latin typeface="Aptos" panose="020B0004020202020204" pitchFamily="34" charset="0"/>
              </a:rPr>
              <a:t>Family meetings ​</a:t>
            </a:r>
          </a:p>
        </p:txBody>
      </p:sp>
      <p:sp>
        <p:nvSpPr>
          <p:cNvPr id="119" name="TextBox 118">
            <a:extLst>
              <a:ext uri="{FF2B5EF4-FFF2-40B4-BE49-F238E27FC236}">
                <a16:creationId xmlns:a16="http://schemas.microsoft.com/office/drawing/2014/main" id="{35D77249-D9C3-B080-67ED-E31F069C72F0}"/>
              </a:ext>
            </a:extLst>
          </p:cNvPr>
          <p:cNvSpPr txBox="1"/>
          <p:nvPr/>
        </p:nvSpPr>
        <p:spPr>
          <a:xfrm>
            <a:off x="7742878" y="1625598"/>
            <a:ext cx="1362874" cy="261610"/>
          </a:xfrm>
          <a:prstGeom prst="rect">
            <a:avLst/>
          </a:prstGeom>
          <a:noFill/>
          <a:ln>
            <a:noFill/>
          </a:ln>
        </p:spPr>
        <p:txBody>
          <a:bodyPr wrap="none" lIns="91440" tIns="45720" rIns="91440" bIns="45720" rtlCol="0" anchor="t">
            <a:spAutoFit/>
          </a:bodyPr>
          <a:lstStyle/>
          <a:p>
            <a:r>
              <a:rPr lang="en-US" sz="1100" b="1" dirty="0">
                <a:latin typeface="Aptos"/>
              </a:rPr>
              <a:t>Learning captures</a:t>
            </a:r>
            <a:endParaRPr lang="en-AU" sz="1100" b="1" dirty="0">
              <a:latin typeface="Aptos" panose="020B0004020202020204" pitchFamily="34" charset="0"/>
            </a:endParaRPr>
          </a:p>
        </p:txBody>
      </p:sp>
      <p:sp>
        <p:nvSpPr>
          <p:cNvPr id="120" name="TextBox 119">
            <a:extLst>
              <a:ext uri="{FF2B5EF4-FFF2-40B4-BE49-F238E27FC236}">
                <a16:creationId xmlns:a16="http://schemas.microsoft.com/office/drawing/2014/main" id="{283AE010-C814-C6AB-7319-372B158C495D}"/>
              </a:ext>
            </a:extLst>
          </p:cNvPr>
          <p:cNvSpPr txBox="1"/>
          <p:nvPr/>
        </p:nvSpPr>
        <p:spPr>
          <a:xfrm>
            <a:off x="10004249" y="1596498"/>
            <a:ext cx="1595309" cy="261610"/>
          </a:xfrm>
          <a:prstGeom prst="rect">
            <a:avLst/>
          </a:prstGeom>
          <a:noFill/>
          <a:ln>
            <a:noFill/>
          </a:ln>
        </p:spPr>
        <p:txBody>
          <a:bodyPr wrap="none" lIns="91440" tIns="45720" rIns="91440" bIns="45720" rtlCol="0" anchor="t">
            <a:spAutoFit/>
          </a:bodyPr>
          <a:lstStyle/>
          <a:p>
            <a:r>
              <a:rPr lang="en-US" sz="1100" b="1" dirty="0">
                <a:latin typeface="Aptos"/>
              </a:rPr>
              <a:t>Observation captures</a:t>
            </a:r>
            <a:endParaRPr lang="en-AU" sz="1100" b="1" dirty="0">
              <a:latin typeface="Aptos" panose="020B0004020202020204" pitchFamily="34" charset="0"/>
            </a:endParaRPr>
          </a:p>
        </p:txBody>
      </p:sp>
      <p:sp>
        <p:nvSpPr>
          <p:cNvPr id="121" name="TextBox 120">
            <a:extLst>
              <a:ext uri="{FF2B5EF4-FFF2-40B4-BE49-F238E27FC236}">
                <a16:creationId xmlns:a16="http://schemas.microsoft.com/office/drawing/2014/main" id="{39FD5F9C-1B21-F47A-5C3A-8B1EC6D51B21}"/>
              </a:ext>
            </a:extLst>
          </p:cNvPr>
          <p:cNvSpPr txBox="1"/>
          <p:nvPr/>
        </p:nvSpPr>
        <p:spPr>
          <a:xfrm>
            <a:off x="7278727" y="1884650"/>
            <a:ext cx="2086465" cy="507831"/>
          </a:xfrm>
          <a:prstGeom prst="rect">
            <a:avLst/>
          </a:prstGeom>
          <a:noFill/>
          <a:ln>
            <a:noFill/>
          </a:ln>
        </p:spPr>
        <p:txBody>
          <a:bodyPr wrap="square" lIns="91440" tIns="45720" rIns="91440" bIns="45720" anchor="t">
            <a:spAutoFit/>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dirty="0">
                <a:solidFill>
                  <a:schemeClr val="dk1"/>
                </a:solidFill>
                <a:latin typeface="Aptos" panose="020B0004020202020204" pitchFamily="34" charset="0"/>
              </a:rPr>
              <a:t>Professional</a:t>
            </a:r>
            <a:r>
              <a:rPr lang="en-AU" sz="900" b="0" kern="1200" dirty="0">
                <a:solidFill>
                  <a:schemeClr val="dk1"/>
                </a:solidFill>
                <a:effectLst/>
                <a:latin typeface="Aptos" panose="020B0004020202020204" pitchFamily="34" charset="0"/>
              </a:rPr>
              <a:t> behaviours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dirty="0">
                <a:solidFill>
                  <a:schemeClr val="dk1"/>
                </a:solidFill>
                <a:latin typeface="Aptos" panose="020B0004020202020204" pitchFamily="34" charset="0"/>
              </a:rPr>
              <a:t>Clinical and social sciences</a:t>
            </a:r>
            <a:endParaRPr lang="en-AU" sz="900" i="0" dirty="0">
              <a:solidFill>
                <a:schemeClr val="dk1"/>
              </a:solidFill>
              <a:latin typeface="Aptos" panose="020B0004020202020204" pitchFamily="34" charset="0"/>
              <a:cs typeface="Arial"/>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b="0" kern="1200" dirty="0">
                <a:solidFill>
                  <a:schemeClr val="dk1"/>
                </a:solidFill>
                <a:effectLst/>
                <a:latin typeface="Aptos" panose="020B0004020202020204" pitchFamily="34" charset="0"/>
              </a:rPr>
              <a:t>Falls and mobility</a:t>
            </a:r>
            <a:endParaRPr lang="en-AU" sz="900" b="0" i="0" kern="1200" dirty="0">
              <a:solidFill>
                <a:schemeClr val="dk1"/>
              </a:solidFill>
              <a:effectLst/>
              <a:latin typeface="Aptos" panose="020B0004020202020204" pitchFamily="34" charset="0"/>
              <a:cs typeface="Arial"/>
            </a:endParaRPr>
          </a:p>
        </p:txBody>
      </p:sp>
      <p:sp>
        <p:nvSpPr>
          <p:cNvPr id="122" name="TextBox 121">
            <a:extLst>
              <a:ext uri="{FF2B5EF4-FFF2-40B4-BE49-F238E27FC236}">
                <a16:creationId xmlns:a16="http://schemas.microsoft.com/office/drawing/2014/main" id="{81287DD7-FE6A-0CE0-3B1F-9FFB433CA8F6}"/>
              </a:ext>
            </a:extLst>
          </p:cNvPr>
          <p:cNvSpPr txBox="1"/>
          <p:nvPr/>
        </p:nvSpPr>
        <p:spPr>
          <a:xfrm>
            <a:off x="9743108" y="1894898"/>
            <a:ext cx="2352606" cy="646331"/>
          </a:xfrm>
          <a:prstGeom prst="rect">
            <a:avLst/>
          </a:prstGeom>
          <a:noFill/>
          <a:ln>
            <a:noFill/>
          </a:ln>
        </p:spPr>
        <p:txBody>
          <a:bodyPr wrap="square" lIns="91440" tIns="45720" rIns="91440" bIns="45720" anchor="t">
            <a:spAutoFit/>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b="0" kern="1200" dirty="0">
                <a:solidFill>
                  <a:schemeClr val="dk1"/>
                </a:solidFill>
                <a:effectLst/>
                <a:latin typeface="Aptos"/>
              </a:rPr>
              <a:t>Clinical assessment and management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dirty="0">
                <a:solidFill>
                  <a:schemeClr val="dk1"/>
                </a:solidFill>
                <a:latin typeface="Aptos"/>
              </a:rPr>
              <a:t>Team leadership</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b="0" kern="1200" dirty="0">
                <a:solidFill>
                  <a:schemeClr val="dk1"/>
                </a:solidFill>
                <a:effectLst/>
                <a:latin typeface="Aptos"/>
              </a:rPr>
              <a:t>Communication with patients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AU" sz="900" b="0" i="0" kern="1200" dirty="0">
              <a:solidFill>
                <a:schemeClr val="dk1"/>
              </a:solidFill>
              <a:effectLst/>
              <a:latin typeface="Aptos" panose="020B0004020202020204" pitchFamily="34" charset="0"/>
            </a:endParaRPr>
          </a:p>
        </p:txBody>
      </p:sp>
      <p:sp>
        <p:nvSpPr>
          <p:cNvPr id="123" name="TextBox 122">
            <a:extLst>
              <a:ext uri="{FF2B5EF4-FFF2-40B4-BE49-F238E27FC236}">
                <a16:creationId xmlns:a16="http://schemas.microsoft.com/office/drawing/2014/main" id="{F3EEBF34-468E-610B-DA3C-F1BA0DC73080}"/>
              </a:ext>
            </a:extLst>
          </p:cNvPr>
          <p:cNvSpPr txBox="1"/>
          <p:nvPr/>
        </p:nvSpPr>
        <p:spPr>
          <a:xfrm>
            <a:off x="318128" y="4325979"/>
            <a:ext cx="1978233" cy="461665"/>
          </a:xfrm>
          <a:prstGeom prst="rect">
            <a:avLst/>
          </a:prstGeom>
          <a:noFill/>
        </p:spPr>
        <p:txBody>
          <a:bodyPr wrap="square" rtlCol="0">
            <a:spAutoFit/>
          </a:bodyPr>
          <a:lstStyle/>
          <a:p>
            <a:pPr marL="171450" indent="-171450">
              <a:buFont typeface="Wingdings" panose="05000000000000000000" pitchFamily="2" charset="2"/>
              <a:buChar char="ü"/>
            </a:pPr>
            <a:r>
              <a:rPr lang="en-US" sz="1200" dirty="0">
                <a:latin typeface="Aptos" panose="020B0004020202020204" pitchFamily="34" charset="0"/>
              </a:rPr>
              <a:t>Apply for program</a:t>
            </a:r>
          </a:p>
          <a:p>
            <a:pPr marL="171450" indent="-171450">
              <a:buFont typeface="Wingdings" panose="05000000000000000000" pitchFamily="2" charset="2"/>
              <a:buChar char="ü"/>
            </a:pPr>
            <a:r>
              <a:rPr lang="en-US" sz="1200" dirty="0">
                <a:latin typeface="Aptos" panose="020B0004020202020204" pitchFamily="34" charset="0"/>
              </a:rPr>
              <a:t>Application approved</a:t>
            </a:r>
            <a:endParaRPr lang="en-AU" sz="1200" dirty="0">
              <a:latin typeface="Aptos" panose="020B0004020202020204" pitchFamily="34" charset="0"/>
            </a:endParaRPr>
          </a:p>
        </p:txBody>
      </p:sp>
      <p:grpSp>
        <p:nvGrpSpPr>
          <p:cNvPr id="130" name="Group 129">
            <a:extLst>
              <a:ext uri="{FF2B5EF4-FFF2-40B4-BE49-F238E27FC236}">
                <a16:creationId xmlns:a16="http://schemas.microsoft.com/office/drawing/2014/main" id="{0AFA9596-95E7-5BAC-AE6A-CFB66AB79A37}"/>
              </a:ext>
            </a:extLst>
          </p:cNvPr>
          <p:cNvGrpSpPr/>
          <p:nvPr/>
        </p:nvGrpSpPr>
        <p:grpSpPr>
          <a:xfrm>
            <a:off x="5311979" y="4860191"/>
            <a:ext cx="6753063" cy="1887455"/>
            <a:chOff x="3791048" y="121597"/>
            <a:chExt cx="3163146" cy="2329807"/>
          </a:xfrm>
        </p:grpSpPr>
        <p:sp>
          <p:nvSpPr>
            <p:cNvPr id="131" name="Rectangle: Rounded Corners 130">
              <a:extLst>
                <a:ext uri="{FF2B5EF4-FFF2-40B4-BE49-F238E27FC236}">
                  <a16:creationId xmlns:a16="http://schemas.microsoft.com/office/drawing/2014/main" id="{2CD34056-459E-5326-38B2-50F91774F8D3}"/>
                </a:ext>
              </a:extLst>
            </p:cNvPr>
            <p:cNvSpPr/>
            <p:nvPr/>
          </p:nvSpPr>
          <p:spPr>
            <a:xfrm>
              <a:off x="3791048" y="318430"/>
              <a:ext cx="3163146" cy="2132974"/>
            </a:xfrm>
            <a:prstGeom prst="roundRect">
              <a:avLst/>
            </a:prstGeom>
            <a:solidFill>
              <a:srgbClr val="C5932B">
                <a:alpha val="14902"/>
              </a:srgbClr>
            </a:solidFill>
            <a:ln>
              <a:solidFill>
                <a:srgbClr val="C5932B"/>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2" name="TextBox 131">
              <a:extLst>
                <a:ext uri="{FF2B5EF4-FFF2-40B4-BE49-F238E27FC236}">
                  <a16:creationId xmlns:a16="http://schemas.microsoft.com/office/drawing/2014/main" id="{AAAE2539-14ED-3DF6-3286-1A5A6B71E346}"/>
                </a:ext>
              </a:extLst>
            </p:cNvPr>
            <p:cNvSpPr txBox="1"/>
            <p:nvPr/>
          </p:nvSpPr>
          <p:spPr>
            <a:xfrm>
              <a:off x="3875325" y="121597"/>
              <a:ext cx="2977813" cy="2165477"/>
            </a:xfrm>
            <a:prstGeom prst="rect">
              <a:avLst/>
            </a:prstGeom>
            <a:noFill/>
          </p:spPr>
          <p:txBody>
            <a:bodyPr wrap="square" lIns="91440" tIns="45720" rIns="91440" bIns="45720" rtlCol="0" anchor="t">
              <a:spAutoFit/>
            </a:bodyPr>
            <a:lstStyle/>
            <a:p>
              <a:pPr algn="ctr"/>
              <a:endParaRPr lang="en-US" sz="1200" dirty="0">
                <a:latin typeface="Aptos" panose="020B0004020202020204" pitchFamily="34" charset="0"/>
              </a:endParaRPr>
            </a:p>
            <a:p>
              <a:pPr algn="ctr"/>
              <a:r>
                <a:rPr lang="en-US" sz="1200" b="1" dirty="0">
                  <a:latin typeface="Aptos" panose="020B0004020202020204" pitchFamily="34" charset="0"/>
                </a:rPr>
                <a:t>End of phase progression</a:t>
              </a:r>
            </a:p>
            <a:p>
              <a:endParaRPr lang="en-US" sz="1200" b="1" dirty="0">
                <a:latin typeface="Aptos" panose="020B0004020202020204" pitchFamily="34" charset="0"/>
              </a:endParaRPr>
            </a:p>
            <a:p>
              <a:r>
                <a:rPr lang="en-US" sz="1200" dirty="0">
                  <a:latin typeface="Aptos" panose="020B0004020202020204" pitchFamily="34" charset="0"/>
                </a:rPr>
                <a:t>The Rotation Supervisor makes an overall progress recommendation at the end of the phase.</a:t>
              </a:r>
            </a:p>
            <a:p>
              <a:r>
                <a:rPr lang="en-US" sz="1200" dirty="0">
                  <a:latin typeface="Aptos" panose="020B0004020202020204" pitchFamily="34" charset="0"/>
                </a:rPr>
                <a:t> </a:t>
              </a:r>
            </a:p>
            <a:p>
              <a:r>
                <a:rPr lang="en-US" sz="1200" dirty="0">
                  <a:latin typeface="Aptos"/>
                </a:rPr>
                <a:t>The Progress Review Panel (from Q4 2025) make a progression decision based on:</a:t>
              </a:r>
            </a:p>
            <a:p>
              <a:pPr marL="171450" indent="-171450">
                <a:buFont typeface="Arial" panose="020B0604020202020204" pitchFamily="34" charset="0"/>
                <a:buChar char="•"/>
              </a:pPr>
              <a:r>
                <a:rPr lang="en-US" sz="1200" dirty="0">
                  <a:latin typeface="Aptos" panose="020B0004020202020204" pitchFamily="34" charset="0"/>
                </a:rPr>
                <a:t>Compliance with learning, teaching and assessment requirements </a:t>
              </a:r>
            </a:p>
            <a:p>
              <a:pPr marL="171450" indent="-171450">
                <a:buFont typeface="Arial" panose="020B0604020202020204" pitchFamily="34" charset="0"/>
                <a:buChar char="•"/>
              </a:pPr>
              <a:r>
                <a:rPr lang="en-US" sz="1200" dirty="0">
                  <a:latin typeface="Aptos" panose="020B0004020202020204" pitchFamily="34" charset="0"/>
                </a:rPr>
                <a:t>Evidence of competence (assessment data)</a:t>
              </a:r>
            </a:p>
            <a:p>
              <a:pPr marL="171450" indent="-171450">
                <a:buFont typeface="Arial" panose="020B0604020202020204" pitchFamily="34" charset="0"/>
                <a:buChar char="•"/>
              </a:pPr>
              <a:r>
                <a:rPr lang="en-US" sz="1200" dirty="0">
                  <a:latin typeface="Aptos"/>
                </a:rPr>
                <a:t>Rotation Supervisors' recommendation</a:t>
              </a:r>
            </a:p>
          </p:txBody>
        </p:sp>
      </p:grpSp>
      <p:sp>
        <p:nvSpPr>
          <p:cNvPr id="142" name="Title 6">
            <a:extLst>
              <a:ext uri="{FF2B5EF4-FFF2-40B4-BE49-F238E27FC236}">
                <a16:creationId xmlns:a16="http://schemas.microsoft.com/office/drawing/2014/main" id="{2606E6A8-2CC7-A3CF-9C19-37B3E84218EE}"/>
              </a:ext>
            </a:extLst>
          </p:cNvPr>
          <p:cNvSpPr txBox="1">
            <a:spLocks/>
          </p:cNvSpPr>
          <p:nvPr/>
        </p:nvSpPr>
        <p:spPr>
          <a:xfrm>
            <a:off x="-5016" y="782879"/>
            <a:ext cx="1887580" cy="831325"/>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2400" dirty="0">
                <a:solidFill>
                  <a:srgbClr val="384967"/>
                </a:solidFill>
                <a:latin typeface="Georgia"/>
              </a:rPr>
              <a:t>Geriatric Medicine Example Training Journey</a:t>
            </a:r>
            <a:endParaRPr lang="en-US" sz="2400" dirty="0"/>
          </a:p>
        </p:txBody>
      </p:sp>
      <p:sp>
        <p:nvSpPr>
          <p:cNvPr id="5" name="Rectangle 4">
            <a:extLst>
              <a:ext uri="{FF2B5EF4-FFF2-40B4-BE49-F238E27FC236}">
                <a16:creationId xmlns:a16="http://schemas.microsoft.com/office/drawing/2014/main" id="{964B952F-F065-11A3-F3FB-D45D25F9A266}"/>
              </a:ext>
            </a:extLst>
          </p:cNvPr>
          <p:cNvSpPr/>
          <p:nvPr/>
        </p:nvSpPr>
        <p:spPr>
          <a:xfrm>
            <a:off x="70884" y="5839987"/>
            <a:ext cx="2721935" cy="96062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TextBox 5">
            <a:extLst>
              <a:ext uri="{FF2B5EF4-FFF2-40B4-BE49-F238E27FC236}">
                <a16:creationId xmlns:a16="http://schemas.microsoft.com/office/drawing/2014/main" id="{F673EA06-D95C-50FB-17A5-1BD446C4F76B}"/>
              </a:ext>
            </a:extLst>
          </p:cNvPr>
          <p:cNvSpPr txBox="1"/>
          <p:nvPr/>
        </p:nvSpPr>
        <p:spPr>
          <a:xfrm>
            <a:off x="4617808" y="2876367"/>
            <a:ext cx="3441711" cy="307777"/>
          </a:xfrm>
          <a:prstGeom prst="rect">
            <a:avLst/>
          </a:prstGeom>
          <a:noFill/>
        </p:spPr>
        <p:txBody>
          <a:bodyPr wrap="none" rtlCol="0">
            <a:spAutoFit/>
          </a:bodyPr>
          <a:lstStyle/>
          <a:p>
            <a:r>
              <a:rPr lang="en-US" sz="1400" dirty="0">
                <a:latin typeface="Aptos" panose="020B0004020202020204" pitchFamily="34" charset="0"/>
              </a:rPr>
              <a:t>12 months core training – training setting 1</a:t>
            </a:r>
            <a:endParaRPr lang="en-AU" sz="1400" dirty="0">
              <a:latin typeface="Aptos" panose="020B0004020202020204" pitchFamily="34" charset="0"/>
            </a:endParaRPr>
          </a:p>
        </p:txBody>
      </p:sp>
      <p:sp>
        <p:nvSpPr>
          <p:cNvPr id="8" name="TextBox 7">
            <a:extLst>
              <a:ext uri="{FF2B5EF4-FFF2-40B4-BE49-F238E27FC236}">
                <a16:creationId xmlns:a16="http://schemas.microsoft.com/office/drawing/2014/main" id="{90FFCC30-7F7F-3B54-D9C4-9D10B565DDE3}"/>
              </a:ext>
            </a:extLst>
          </p:cNvPr>
          <p:cNvSpPr txBox="1"/>
          <p:nvPr/>
        </p:nvSpPr>
        <p:spPr>
          <a:xfrm>
            <a:off x="3367510" y="3641428"/>
            <a:ext cx="759825" cy="261610"/>
          </a:xfrm>
          <a:prstGeom prst="rect">
            <a:avLst/>
          </a:prstGeom>
          <a:noFill/>
        </p:spPr>
        <p:txBody>
          <a:bodyPr wrap="square" rtlCol="0">
            <a:spAutoFit/>
          </a:bodyPr>
          <a:lstStyle/>
          <a:p>
            <a:r>
              <a:rPr lang="en-US" sz="1100" dirty="0"/>
              <a:t>Q1</a:t>
            </a:r>
            <a:endParaRPr lang="en-AU" sz="1100" dirty="0"/>
          </a:p>
        </p:txBody>
      </p:sp>
      <p:sp>
        <p:nvSpPr>
          <p:cNvPr id="9" name="TextBox 8">
            <a:extLst>
              <a:ext uri="{FF2B5EF4-FFF2-40B4-BE49-F238E27FC236}">
                <a16:creationId xmlns:a16="http://schemas.microsoft.com/office/drawing/2014/main" id="{B01D1F68-6505-C39B-1FEF-7F82BC4E9A0E}"/>
              </a:ext>
            </a:extLst>
          </p:cNvPr>
          <p:cNvSpPr txBox="1"/>
          <p:nvPr/>
        </p:nvSpPr>
        <p:spPr>
          <a:xfrm>
            <a:off x="5927150" y="3627882"/>
            <a:ext cx="759825" cy="261610"/>
          </a:xfrm>
          <a:prstGeom prst="rect">
            <a:avLst/>
          </a:prstGeom>
          <a:noFill/>
        </p:spPr>
        <p:txBody>
          <a:bodyPr wrap="square" rtlCol="0">
            <a:spAutoFit/>
          </a:bodyPr>
          <a:lstStyle/>
          <a:p>
            <a:r>
              <a:rPr lang="en-US" sz="1100" dirty="0"/>
              <a:t>Q2</a:t>
            </a:r>
            <a:endParaRPr lang="en-AU" sz="1100" dirty="0"/>
          </a:p>
        </p:txBody>
      </p:sp>
      <p:sp>
        <p:nvSpPr>
          <p:cNvPr id="10" name="TextBox 9">
            <a:extLst>
              <a:ext uri="{FF2B5EF4-FFF2-40B4-BE49-F238E27FC236}">
                <a16:creationId xmlns:a16="http://schemas.microsoft.com/office/drawing/2014/main" id="{A06E609B-EE0E-E51C-C106-0D3A2C3DB940}"/>
              </a:ext>
            </a:extLst>
          </p:cNvPr>
          <p:cNvSpPr txBox="1"/>
          <p:nvPr/>
        </p:nvSpPr>
        <p:spPr>
          <a:xfrm>
            <a:off x="8421840" y="3627882"/>
            <a:ext cx="759825" cy="261610"/>
          </a:xfrm>
          <a:prstGeom prst="rect">
            <a:avLst/>
          </a:prstGeom>
          <a:noFill/>
        </p:spPr>
        <p:txBody>
          <a:bodyPr wrap="square" rtlCol="0">
            <a:spAutoFit/>
          </a:bodyPr>
          <a:lstStyle/>
          <a:p>
            <a:r>
              <a:rPr lang="en-US" sz="1100" dirty="0"/>
              <a:t>Q3</a:t>
            </a:r>
            <a:endParaRPr lang="en-AU" sz="1100" dirty="0"/>
          </a:p>
        </p:txBody>
      </p:sp>
      <p:sp>
        <p:nvSpPr>
          <p:cNvPr id="11" name="TextBox 10">
            <a:extLst>
              <a:ext uri="{FF2B5EF4-FFF2-40B4-BE49-F238E27FC236}">
                <a16:creationId xmlns:a16="http://schemas.microsoft.com/office/drawing/2014/main" id="{C4ADB39B-6E14-A920-6DD5-9FB1F7D958E9}"/>
              </a:ext>
            </a:extLst>
          </p:cNvPr>
          <p:cNvSpPr txBox="1"/>
          <p:nvPr/>
        </p:nvSpPr>
        <p:spPr>
          <a:xfrm>
            <a:off x="10919411" y="3641428"/>
            <a:ext cx="759825" cy="261610"/>
          </a:xfrm>
          <a:prstGeom prst="rect">
            <a:avLst/>
          </a:prstGeom>
          <a:noFill/>
        </p:spPr>
        <p:txBody>
          <a:bodyPr wrap="square" rtlCol="0">
            <a:spAutoFit/>
          </a:bodyPr>
          <a:lstStyle/>
          <a:p>
            <a:r>
              <a:rPr lang="en-US" sz="1100" dirty="0"/>
              <a:t>Q4</a:t>
            </a:r>
            <a:endParaRPr lang="en-AU" sz="1100" dirty="0"/>
          </a:p>
        </p:txBody>
      </p:sp>
      <p:sp>
        <p:nvSpPr>
          <p:cNvPr id="12" name="TextBox 11">
            <a:extLst>
              <a:ext uri="{FF2B5EF4-FFF2-40B4-BE49-F238E27FC236}">
                <a16:creationId xmlns:a16="http://schemas.microsoft.com/office/drawing/2014/main" id="{429FDB5D-4D78-22FE-F67C-F85859146464}"/>
              </a:ext>
            </a:extLst>
          </p:cNvPr>
          <p:cNvSpPr txBox="1"/>
          <p:nvPr/>
        </p:nvSpPr>
        <p:spPr>
          <a:xfrm>
            <a:off x="7810822" y="4244913"/>
            <a:ext cx="2121739" cy="646331"/>
          </a:xfrm>
          <a:prstGeom prst="rect">
            <a:avLst/>
          </a:prstGeom>
          <a:noFill/>
        </p:spPr>
        <p:txBody>
          <a:bodyPr wrap="square" lIns="91440" tIns="45720" rIns="91440" bIns="45720" rtlCol="0" anchor="t">
            <a:spAutoFit/>
          </a:bodyPr>
          <a:lstStyle/>
          <a:p>
            <a:pPr marL="171450" indent="-171450">
              <a:buFont typeface="Wingdings" panose="05000000000000000000" pitchFamily="2" charset="2"/>
              <a:buChar char="ü"/>
            </a:pPr>
            <a:r>
              <a:rPr lang="en-US" sz="1200" dirty="0">
                <a:latin typeface="Aptos" panose="020B0004020202020204" pitchFamily="34" charset="0"/>
              </a:rPr>
              <a:t>Learning and assessment activities</a:t>
            </a:r>
          </a:p>
          <a:p>
            <a:pPr marL="171450" indent="-171450">
              <a:buFont typeface="Wingdings" panose="05000000000000000000" pitchFamily="2" charset="2"/>
              <a:buChar char="ü"/>
            </a:pPr>
            <a:r>
              <a:rPr lang="en-US" sz="1200" dirty="0">
                <a:latin typeface="Aptos"/>
              </a:rPr>
              <a:t>Progress report   </a:t>
            </a:r>
            <a:endParaRPr lang="en-AU" sz="1200" dirty="0">
              <a:latin typeface="Aptos" panose="020B0004020202020204" pitchFamily="34" charset="0"/>
            </a:endParaRPr>
          </a:p>
        </p:txBody>
      </p:sp>
    </p:spTree>
    <p:extLst>
      <p:ext uri="{BB962C8B-B14F-4D97-AF65-F5344CB8AC3E}">
        <p14:creationId xmlns:p14="http://schemas.microsoft.com/office/powerpoint/2010/main" val="25079948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2437C544-9A12-4E49-A008-43FF04C5E0A2}"/>
              </a:ext>
            </a:extLst>
          </p:cNvPr>
          <p:cNvSpPr txBox="1"/>
          <p:nvPr/>
        </p:nvSpPr>
        <p:spPr>
          <a:xfrm>
            <a:off x="7364468" y="4767473"/>
            <a:ext cx="2725780" cy="1815882"/>
          </a:xfrm>
          <a:prstGeom prst="rect">
            <a:avLst/>
          </a:prstGeom>
          <a:noFill/>
        </p:spPr>
        <p:txBody>
          <a:bodyPr wrap="square" rtlCol="0" anchor="t" anchorCtr="0">
            <a:spAutoFit/>
          </a:bodyPr>
          <a:lstStyle/>
          <a:p>
            <a:r>
              <a:rPr lang="en-US" sz="1400" b="1">
                <a:solidFill>
                  <a:schemeClr val="accent3"/>
                </a:solidFill>
                <a:latin typeface="Poppins" pitchFamily="2" charset="77"/>
                <a:ea typeface="League Spartan" charset="0"/>
                <a:cs typeface="Poppins" pitchFamily="2" charset="77"/>
              </a:rPr>
              <a:t>Assessment tools </a:t>
            </a:r>
          </a:p>
          <a:p>
            <a:pPr marL="96441" indent="-96441">
              <a:buFont typeface="Arial" panose="020B0604020202020204" pitchFamily="34" charset="0"/>
              <a:buChar char="•"/>
            </a:pPr>
            <a:r>
              <a:rPr lang="en-US" sz="1400">
                <a:solidFill>
                  <a:schemeClr val="accent3"/>
                </a:solidFill>
                <a:latin typeface="Poppins" pitchFamily="2" charset="77"/>
                <a:ea typeface="League Spartan" charset="0"/>
                <a:cs typeface="Poppins" pitchFamily="2" charset="77"/>
              </a:rPr>
              <a:t>Complete work-based tasks and assessment activities throughout the rotation</a:t>
            </a:r>
          </a:p>
          <a:p>
            <a:pPr marL="96441" indent="-96441">
              <a:buFont typeface="Arial" panose="020B0604020202020204" pitchFamily="34" charset="0"/>
              <a:buChar char="•"/>
            </a:pPr>
            <a:r>
              <a:rPr lang="en-US" sz="1400">
                <a:solidFill>
                  <a:schemeClr val="accent3"/>
                </a:solidFill>
                <a:latin typeface="Poppins" pitchFamily="2" charset="77"/>
                <a:ea typeface="League Spartan" charset="0"/>
                <a:cs typeface="Poppins" pitchFamily="2" charset="77"/>
              </a:rPr>
              <a:t>The five-point rating scale is used to assess each assessment encounter</a:t>
            </a:r>
          </a:p>
        </p:txBody>
      </p:sp>
      <p:grpSp>
        <p:nvGrpSpPr>
          <p:cNvPr id="60" name="Group 59">
            <a:extLst>
              <a:ext uri="{FF2B5EF4-FFF2-40B4-BE49-F238E27FC236}">
                <a16:creationId xmlns:a16="http://schemas.microsoft.com/office/drawing/2014/main" id="{59114344-4074-6726-5AB5-6BFBA1CD8451}"/>
              </a:ext>
            </a:extLst>
          </p:cNvPr>
          <p:cNvGrpSpPr/>
          <p:nvPr/>
        </p:nvGrpSpPr>
        <p:grpSpPr>
          <a:xfrm>
            <a:off x="1208514" y="1524209"/>
            <a:ext cx="9481807" cy="4519101"/>
            <a:chOff x="575912" y="1838758"/>
            <a:chExt cx="7658268" cy="3727141"/>
          </a:xfrm>
        </p:grpSpPr>
        <p:sp>
          <p:nvSpPr>
            <p:cNvPr id="4" name="Фигура">
              <a:extLst>
                <a:ext uri="{FF2B5EF4-FFF2-40B4-BE49-F238E27FC236}">
                  <a16:creationId xmlns:a16="http://schemas.microsoft.com/office/drawing/2014/main" id="{4D264406-7E33-AB41-8718-808AC2649D2B}"/>
                </a:ext>
              </a:extLst>
            </p:cNvPr>
            <p:cNvSpPr>
              <a:spLocks/>
            </p:cNvSpPr>
            <p:nvPr/>
          </p:nvSpPr>
          <p:spPr bwMode="auto">
            <a:xfrm>
              <a:off x="3798579" y="2325167"/>
              <a:ext cx="1434419" cy="1048240"/>
            </a:xfrm>
            <a:custGeom>
              <a:avLst/>
              <a:gdLst>
                <a:gd name="T0" fmla="*/ 2550073 w 21600"/>
                <a:gd name="T1" fmla="*/ 1863511 h 21010"/>
                <a:gd name="T2" fmla="*/ 2550073 w 21600"/>
                <a:gd name="T3" fmla="*/ 1863511 h 21010"/>
                <a:gd name="T4" fmla="*/ 2550073 w 21600"/>
                <a:gd name="T5" fmla="*/ 1863511 h 21010"/>
                <a:gd name="T6" fmla="*/ 2550073 w 21600"/>
                <a:gd name="T7" fmla="*/ 1863511 h 2101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010" extrusionOk="0">
                  <a:moveTo>
                    <a:pt x="21600" y="8145"/>
                  </a:moveTo>
                  <a:cubicBezTo>
                    <a:pt x="19118" y="4624"/>
                    <a:pt x="15943" y="2102"/>
                    <a:pt x="12437" y="865"/>
                  </a:cubicBezTo>
                  <a:cubicBezTo>
                    <a:pt x="8312" y="-590"/>
                    <a:pt x="3942" y="-201"/>
                    <a:pt x="0" y="1973"/>
                  </a:cubicBezTo>
                  <a:lnTo>
                    <a:pt x="0" y="21010"/>
                  </a:lnTo>
                  <a:cubicBezTo>
                    <a:pt x="500" y="19693"/>
                    <a:pt x="1192" y="18521"/>
                    <a:pt x="2034" y="17562"/>
                  </a:cubicBezTo>
                  <a:cubicBezTo>
                    <a:pt x="2905" y="16572"/>
                    <a:pt x="3919" y="15829"/>
                    <a:pt x="5014" y="15380"/>
                  </a:cubicBezTo>
                  <a:lnTo>
                    <a:pt x="21600" y="8145"/>
                  </a:lnTo>
                  <a:close/>
                </a:path>
              </a:pathLst>
            </a:custGeom>
            <a:solidFill>
              <a:schemeClr val="accent1"/>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8036" tIns="8036" rIns="8036" bIns="8036" anchor="ctr"/>
            <a:lstStyle/>
            <a:p>
              <a:endParaRPr lang="en-US" sz="825">
                <a:latin typeface="Lato Light" panose="020F0502020204030203" pitchFamily="34" charset="0"/>
              </a:endParaRPr>
            </a:p>
          </p:txBody>
        </p:sp>
        <p:sp>
          <p:nvSpPr>
            <p:cNvPr id="5" name="Фигура">
              <a:extLst>
                <a:ext uri="{FF2B5EF4-FFF2-40B4-BE49-F238E27FC236}">
                  <a16:creationId xmlns:a16="http://schemas.microsoft.com/office/drawing/2014/main" id="{96164498-B210-9946-80C0-DDA71EE54115}"/>
                </a:ext>
              </a:extLst>
            </p:cNvPr>
            <p:cNvSpPr/>
            <p:nvPr/>
          </p:nvSpPr>
          <p:spPr bwMode="auto">
            <a:xfrm>
              <a:off x="2995848" y="2448398"/>
              <a:ext cx="911275" cy="1569840"/>
            </a:xfrm>
            <a:custGeom>
              <a:avLst/>
              <a:gdLst/>
              <a:ahLst/>
              <a:cxnLst>
                <a:cxn ang="0">
                  <a:pos x="wd2" y="hd2"/>
                </a:cxn>
                <a:cxn ang="5400000">
                  <a:pos x="wd2" y="hd2"/>
                </a:cxn>
                <a:cxn ang="10800000">
                  <a:pos x="wd2" y="hd2"/>
                </a:cxn>
                <a:cxn ang="16200000">
                  <a:pos x="wd2" y="hd2"/>
                </a:cxn>
              </a:cxnLst>
              <a:rect l="0" t="0" r="r" b="b"/>
              <a:pathLst>
                <a:path w="21156" h="21600" extrusionOk="0">
                  <a:moveTo>
                    <a:pt x="17200" y="0"/>
                  </a:moveTo>
                  <a:cubicBezTo>
                    <a:pt x="12221" y="1401"/>
                    <a:pt x="7988" y="3585"/>
                    <a:pt x="4962" y="6316"/>
                  </a:cubicBezTo>
                  <a:cubicBezTo>
                    <a:pt x="1268" y="9650"/>
                    <a:pt x="-444" y="13619"/>
                    <a:pt x="98" y="17595"/>
                  </a:cubicBezTo>
                  <a:lnTo>
                    <a:pt x="21156" y="21600"/>
                  </a:lnTo>
                  <a:cubicBezTo>
                    <a:pt x="19937" y="20911"/>
                    <a:pt x="18965" y="20084"/>
                    <a:pt x="18298" y="19168"/>
                  </a:cubicBezTo>
                  <a:cubicBezTo>
                    <a:pt x="17547" y="18136"/>
                    <a:pt x="17200" y="17017"/>
                    <a:pt x="17283" y="15894"/>
                  </a:cubicBezTo>
                  <a:lnTo>
                    <a:pt x="17200" y="0"/>
                  </a:lnTo>
                  <a:close/>
                </a:path>
              </a:pathLst>
            </a:custGeom>
            <a:solidFill>
              <a:schemeClr val="accent5"/>
            </a:solidFill>
            <a:ln w="12700" cap="flat">
              <a:noFill/>
              <a:miter lim="400000"/>
            </a:ln>
            <a:effectLst/>
          </p:spPr>
          <p:txBody>
            <a:bodyPr lIns="8036" tIns="8036" rIns="8036" bIns="8036" anchor="ctr"/>
            <a:lstStyle/>
            <a:p>
              <a:pPr>
                <a:defRPr sz="3200">
                  <a:solidFill>
                    <a:srgbClr val="FFFFFF"/>
                  </a:solidFill>
                </a:defRPr>
              </a:pPr>
              <a:endParaRPr sz="825" kern="0">
                <a:solidFill>
                  <a:srgbClr val="FFFFFF"/>
                </a:solidFill>
                <a:latin typeface="Lato Light" panose="020F0502020204030203" pitchFamily="34" charset="0"/>
                <a:ea typeface="Lato Light" panose="020F0502020204030203" pitchFamily="34" charset="0"/>
                <a:cs typeface="Lato Light" panose="020F0502020204030203" pitchFamily="34" charset="0"/>
                <a:sym typeface="Arial"/>
              </a:endParaRPr>
            </a:p>
          </p:txBody>
        </p:sp>
        <p:sp>
          <p:nvSpPr>
            <p:cNvPr id="6" name="Фигура">
              <a:extLst>
                <a:ext uri="{FF2B5EF4-FFF2-40B4-BE49-F238E27FC236}">
                  <a16:creationId xmlns:a16="http://schemas.microsoft.com/office/drawing/2014/main" id="{DBA7487D-1887-F54C-AB6A-ADDD0A9B7543}"/>
                </a:ext>
              </a:extLst>
            </p:cNvPr>
            <p:cNvSpPr/>
            <p:nvPr/>
          </p:nvSpPr>
          <p:spPr bwMode="auto">
            <a:xfrm>
              <a:off x="3007456" y="3789636"/>
              <a:ext cx="1538585" cy="1093887"/>
            </a:xfrm>
            <a:custGeom>
              <a:avLst/>
              <a:gdLst/>
              <a:ahLst/>
              <a:cxnLst>
                <a:cxn ang="0">
                  <a:pos x="wd2" y="hd2"/>
                </a:cxn>
                <a:cxn ang="5400000">
                  <a:pos x="wd2" y="hd2"/>
                </a:cxn>
                <a:cxn ang="10800000">
                  <a:pos x="wd2" y="hd2"/>
                </a:cxn>
                <a:cxn ang="16200000">
                  <a:pos x="wd2" y="hd2"/>
                </a:cxn>
              </a:cxnLst>
              <a:rect l="0" t="0" r="r" b="b"/>
              <a:pathLst>
                <a:path w="21600" h="21600" extrusionOk="0">
                  <a:moveTo>
                    <a:pt x="21600" y="6445"/>
                  </a:moveTo>
                  <a:lnTo>
                    <a:pt x="13829" y="21600"/>
                  </a:lnTo>
                  <a:cubicBezTo>
                    <a:pt x="10009" y="20297"/>
                    <a:pt x="6587" y="17300"/>
                    <a:pt x="4071" y="13051"/>
                  </a:cubicBezTo>
                  <a:cubicBezTo>
                    <a:pt x="1866" y="9328"/>
                    <a:pt x="455" y="4804"/>
                    <a:pt x="0" y="0"/>
                  </a:cubicBezTo>
                  <a:lnTo>
                    <a:pt x="15759" y="7124"/>
                  </a:lnTo>
                  <a:cubicBezTo>
                    <a:pt x="16726" y="7545"/>
                    <a:pt x="17742" y="7698"/>
                    <a:pt x="18751" y="7576"/>
                  </a:cubicBezTo>
                  <a:cubicBezTo>
                    <a:pt x="19743" y="7456"/>
                    <a:pt x="20710" y="7073"/>
                    <a:pt x="21600" y="6445"/>
                  </a:cubicBezTo>
                  <a:close/>
                </a:path>
              </a:pathLst>
            </a:custGeom>
            <a:solidFill>
              <a:schemeClr val="accent4"/>
            </a:solidFill>
            <a:ln w="12700" cap="flat">
              <a:noFill/>
              <a:miter lim="400000"/>
            </a:ln>
            <a:effectLst/>
          </p:spPr>
          <p:txBody>
            <a:bodyPr lIns="8036" tIns="8036" rIns="8036" bIns="8036" anchor="ctr"/>
            <a:lstStyle/>
            <a:p>
              <a:pPr>
                <a:defRPr sz="3200">
                  <a:solidFill>
                    <a:srgbClr val="FFFFFF"/>
                  </a:solidFill>
                </a:defRPr>
              </a:pPr>
              <a:endParaRPr sz="825" kern="0">
                <a:solidFill>
                  <a:srgbClr val="FFFFFF"/>
                </a:solidFill>
                <a:latin typeface="Lato Light" panose="020F0502020204030203" pitchFamily="34" charset="0"/>
                <a:ea typeface="Lato Light" panose="020F0502020204030203" pitchFamily="34" charset="0"/>
                <a:cs typeface="Lato Light" panose="020F0502020204030203" pitchFamily="34" charset="0"/>
                <a:sym typeface="Arial"/>
              </a:endParaRPr>
            </a:p>
          </p:txBody>
        </p:sp>
        <p:sp>
          <p:nvSpPr>
            <p:cNvPr id="8" name="Фигура">
              <a:extLst>
                <a:ext uri="{FF2B5EF4-FFF2-40B4-BE49-F238E27FC236}">
                  <a16:creationId xmlns:a16="http://schemas.microsoft.com/office/drawing/2014/main" id="{0CA247C6-B109-9D4F-93AF-F289AEE8E8AD}"/>
                </a:ext>
              </a:extLst>
            </p:cNvPr>
            <p:cNvSpPr/>
            <p:nvPr/>
          </p:nvSpPr>
          <p:spPr bwMode="auto">
            <a:xfrm>
              <a:off x="4057588" y="3527997"/>
              <a:ext cx="1339899" cy="1389013"/>
            </a:xfrm>
            <a:custGeom>
              <a:avLst/>
              <a:gdLst/>
              <a:ahLst/>
              <a:cxnLst>
                <a:cxn ang="0">
                  <a:pos x="wd2" y="hd2"/>
                </a:cxn>
                <a:cxn ang="5400000">
                  <a:pos x="wd2" y="hd2"/>
                </a:cxn>
                <a:cxn ang="10800000">
                  <a:pos x="wd2" y="hd2"/>
                </a:cxn>
                <a:cxn ang="16200000">
                  <a:pos x="wd2" y="hd2"/>
                </a:cxn>
              </a:cxnLst>
              <a:rect l="0" t="0" r="r" b="b"/>
              <a:pathLst>
                <a:path w="21600" h="21243" extrusionOk="0">
                  <a:moveTo>
                    <a:pt x="12593" y="0"/>
                  </a:moveTo>
                  <a:lnTo>
                    <a:pt x="21600" y="11784"/>
                  </a:lnTo>
                  <a:cubicBezTo>
                    <a:pt x="19267" y="15419"/>
                    <a:pt x="15759" y="18239"/>
                    <a:pt x="11598" y="19826"/>
                  </a:cubicBezTo>
                  <a:cubicBezTo>
                    <a:pt x="7919" y="21229"/>
                    <a:pt x="3894" y="21600"/>
                    <a:pt x="0" y="20896"/>
                  </a:cubicBezTo>
                  <a:lnTo>
                    <a:pt x="10857" y="6567"/>
                  </a:lnTo>
                  <a:cubicBezTo>
                    <a:pt x="11599" y="5663"/>
                    <a:pt x="12137" y="4623"/>
                    <a:pt x="12439" y="3514"/>
                  </a:cubicBezTo>
                  <a:cubicBezTo>
                    <a:pt x="12751" y="2366"/>
                    <a:pt x="12804" y="1168"/>
                    <a:pt x="12593" y="0"/>
                  </a:cubicBezTo>
                  <a:close/>
                </a:path>
              </a:pathLst>
            </a:custGeom>
            <a:solidFill>
              <a:schemeClr val="accent3"/>
            </a:solidFill>
            <a:ln w="12700" cap="flat">
              <a:noFill/>
              <a:miter lim="400000"/>
            </a:ln>
            <a:effectLst/>
          </p:spPr>
          <p:txBody>
            <a:bodyPr lIns="8036" tIns="8036" rIns="8036" bIns="8036" anchor="ctr"/>
            <a:lstStyle/>
            <a:p>
              <a:pPr>
                <a:defRPr sz="3200">
                  <a:solidFill>
                    <a:srgbClr val="FFFFFF"/>
                  </a:solidFill>
                </a:defRPr>
              </a:pPr>
              <a:endParaRPr sz="825" kern="0">
                <a:solidFill>
                  <a:srgbClr val="FFFFFF"/>
                </a:solidFill>
                <a:latin typeface="Lato Light" panose="020F0502020204030203" pitchFamily="34" charset="0"/>
                <a:ea typeface="Lato Light" panose="020F0502020204030203" pitchFamily="34" charset="0"/>
                <a:cs typeface="Lato Light" panose="020F0502020204030203" pitchFamily="34" charset="0"/>
                <a:sym typeface="Arial"/>
              </a:endParaRPr>
            </a:p>
          </p:txBody>
        </p:sp>
        <p:sp>
          <p:nvSpPr>
            <p:cNvPr id="9" name="Фигура">
              <a:extLst>
                <a:ext uri="{FF2B5EF4-FFF2-40B4-BE49-F238E27FC236}">
                  <a16:creationId xmlns:a16="http://schemas.microsoft.com/office/drawing/2014/main" id="{D140CE1D-9348-CE40-9375-9B90CCCC42C7}"/>
                </a:ext>
              </a:extLst>
            </p:cNvPr>
            <p:cNvSpPr>
              <a:spLocks/>
            </p:cNvSpPr>
            <p:nvPr/>
          </p:nvSpPr>
          <p:spPr bwMode="auto">
            <a:xfrm>
              <a:off x="4378036" y="2778509"/>
              <a:ext cx="1210250" cy="1464822"/>
            </a:xfrm>
            <a:custGeom>
              <a:avLst/>
              <a:gdLst>
                <a:gd name="T0" fmla="*/ 2151549 w 21337"/>
                <a:gd name="T1" fmla="*/ 2604088 h 21600"/>
                <a:gd name="T2" fmla="*/ 2151549 w 21337"/>
                <a:gd name="T3" fmla="*/ 2604088 h 21600"/>
                <a:gd name="T4" fmla="*/ 2151549 w 21337"/>
                <a:gd name="T5" fmla="*/ 2604088 h 21600"/>
                <a:gd name="T6" fmla="*/ 2151549 w 21337"/>
                <a:gd name="T7" fmla="*/ 2604088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337" h="21600" extrusionOk="0">
                  <a:moveTo>
                    <a:pt x="0" y="4387"/>
                  </a:moveTo>
                  <a:lnTo>
                    <a:pt x="15846" y="0"/>
                  </a:lnTo>
                  <a:cubicBezTo>
                    <a:pt x="19012" y="3104"/>
                    <a:pt x="20914" y="6970"/>
                    <a:pt x="21275" y="11038"/>
                  </a:cubicBezTo>
                  <a:cubicBezTo>
                    <a:pt x="21600" y="14704"/>
                    <a:pt x="20656" y="18371"/>
                    <a:pt x="18557" y="21600"/>
                  </a:cubicBezTo>
                  <a:lnTo>
                    <a:pt x="6371" y="7619"/>
                  </a:lnTo>
                  <a:cubicBezTo>
                    <a:pt x="5672" y="6816"/>
                    <a:pt x="4801" y="6128"/>
                    <a:pt x="3803" y="5590"/>
                  </a:cubicBezTo>
                  <a:cubicBezTo>
                    <a:pt x="2651" y="4968"/>
                    <a:pt x="1355" y="4558"/>
                    <a:pt x="0" y="4387"/>
                  </a:cubicBezTo>
                  <a:close/>
                </a:path>
              </a:pathLst>
            </a:custGeom>
            <a:solidFill>
              <a:schemeClr val="accent2"/>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8036" tIns="8036" rIns="8036" bIns="8036" anchor="ctr"/>
            <a:lstStyle/>
            <a:p>
              <a:endParaRPr lang="en-US" sz="825">
                <a:latin typeface="Lato Light" panose="020F0502020204030203" pitchFamily="34" charset="0"/>
              </a:endParaRPr>
            </a:p>
          </p:txBody>
        </p:sp>
        <p:sp>
          <p:nvSpPr>
            <p:cNvPr id="12" name="TextBox 11">
              <a:extLst>
                <a:ext uri="{FF2B5EF4-FFF2-40B4-BE49-F238E27FC236}">
                  <a16:creationId xmlns:a16="http://schemas.microsoft.com/office/drawing/2014/main" id="{713146FD-DEFE-5B40-97DC-C93B994DE4A6}"/>
                </a:ext>
              </a:extLst>
            </p:cNvPr>
            <p:cNvSpPr txBox="1"/>
            <p:nvPr/>
          </p:nvSpPr>
          <p:spPr>
            <a:xfrm>
              <a:off x="4176154" y="2582676"/>
              <a:ext cx="269880" cy="193568"/>
            </a:xfrm>
            <a:prstGeom prst="rect">
              <a:avLst/>
            </a:prstGeom>
            <a:noFill/>
          </p:spPr>
          <p:txBody>
            <a:bodyPr wrap="none" rtlCol="0" anchor="ctr">
              <a:spAutoFit/>
            </a:bodyPr>
            <a:lstStyle/>
            <a:p>
              <a:pPr algn="ctr"/>
              <a:r>
                <a:rPr lang="en-US" sz="825" b="1">
                  <a:solidFill>
                    <a:schemeClr val="bg1"/>
                  </a:solidFill>
                  <a:latin typeface="Poppins" pitchFamily="2" charset="77"/>
                  <a:cs typeface="Poppins" pitchFamily="2" charset="77"/>
                </a:rPr>
                <a:t>01</a:t>
              </a:r>
            </a:p>
          </p:txBody>
        </p:sp>
        <p:sp>
          <p:nvSpPr>
            <p:cNvPr id="50" name="TextBox 49">
              <a:extLst>
                <a:ext uri="{FF2B5EF4-FFF2-40B4-BE49-F238E27FC236}">
                  <a16:creationId xmlns:a16="http://schemas.microsoft.com/office/drawing/2014/main" id="{18FAA475-E2B8-8D46-82DA-2D8D2DB65F57}"/>
                </a:ext>
              </a:extLst>
            </p:cNvPr>
            <p:cNvSpPr txBox="1"/>
            <p:nvPr/>
          </p:nvSpPr>
          <p:spPr>
            <a:xfrm>
              <a:off x="5065014" y="3310992"/>
              <a:ext cx="289031" cy="193568"/>
            </a:xfrm>
            <a:prstGeom prst="rect">
              <a:avLst/>
            </a:prstGeom>
            <a:noFill/>
          </p:spPr>
          <p:txBody>
            <a:bodyPr wrap="none" rtlCol="0" anchor="ctr">
              <a:spAutoFit/>
            </a:bodyPr>
            <a:lstStyle/>
            <a:p>
              <a:pPr algn="ctr"/>
              <a:r>
                <a:rPr lang="en-US" sz="825" b="1">
                  <a:solidFill>
                    <a:schemeClr val="bg1"/>
                  </a:solidFill>
                  <a:latin typeface="Poppins" pitchFamily="2" charset="77"/>
                  <a:cs typeface="Poppins" pitchFamily="2" charset="77"/>
                </a:rPr>
                <a:t>02</a:t>
              </a:r>
            </a:p>
          </p:txBody>
        </p:sp>
        <p:sp>
          <p:nvSpPr>
            <p:cNvPr id="51" name="TextBox 50">
              <a:extLst>
                <a:ext uri="{FF2B5EF4-FFF2-40B4-BE49-F238E27FC236}">
                  <a16:creationId xmlns:a16="http://schemas.microsoft.com/office/drawing/2014/main" id="{6CD4CB9D-64BF-9643-A5C0-999EFA63F492}"/>
                </a:ext>
              </a:extLst>
            </p:cNvPr>
            <p:cNvSpPr txBox="1"/>
            <p:nvPr/>
          </p:nvSpPr>
          <p:spPr>
            <a:xfrm>
              <a:off x="4615649" y="4372679"/>
              <a:ext cx="291977" cy="193568"/>
            </a:xfrm>
            <a:prstGeom prst="rect">
              <a:avLst/>
            </a:prstGeom>
            <a:noFill/>
          </p:spPr>
          <p:txBody>
            <a:bodyPr wrap="none" rtlCol="0" anchor="ctr">
              <a:spAutoFit/>
            </a:bodyPr>
            <a:lstStyle/>
            <a:p>
              <a:pPr algn="ctr"/>
              <a:r>
                <a:rPr lang="en-US" sz="825" b="1">
                  <a:solidFill>
                    <a:schemeClr val="bg1"/>
                  </a:solidFill>
                  <a:latin typeface="Poppins" pitchFamily="2" charset="77"/>
                  <a:cs typeface="Poppins" pitchFamily="2" charset="77"/>
                </a:rPr>
                <a:t>03</a:t>
              </a:r>
            </a:p>
          </p:txBody>
        </p:sp>
        <p:sp>
          <p:nvSpPr>
            <p:cNvPr id="52" name="TextBox 51">
              <a:extLst>
                <a:ext uri="{FF2B5EF4-FFF2-40B4-BE49-F238E27FC236}">
                  <a16:creationId xmlns:a16="http://schemas.microsoft.com/office/drawing/2014/main" id="{167EF39A-72FD-F948-801F-9F312818B44F}"/>
                </a:ext>
              </a:extLst>
            </p:cNvPr>
            <p:cNvSpPr txBox="1"/>
            <p:nvPr/>
          </p:nvSpPr>
          <p:spPr>
            <a:xfrm>
              <a:off x="3521002" y="4275631"/>
              <a:ext cx="299343" cy="193568"/>
            </a:xfrm>
            <a:prstGeom prst="rect">
              <a:avLst/>
            </a:prstGeom>
            <a:noFill/>
          </p:spPr>
          <p:txBody>
            <a:bodyPr wrap="none" rtlCol="0" anchor="ctr">
              <a:spAutoFit/>
            </a:bodyPr>
            <a:lstStyle/>
            <a:p>
              <a:pPr algn="ctr"/>
              <a:r>
                <a:rPr lang="en-US" sz="825" b="1">
                  <a:solidFill>
                    <a:schemeClr val="bg1"/>
                  </a:solidFill>
                  <a:latin typeface="Poppins" pitchFamily="2" charset="77"/>
                  <a:cs typeface="Poppins" pitchFamily="2" charset="77"/>
                </a:rPr>
                <a:t>04</a:t>
              </a:r>
            </a:p>
          </p:txBody>
        </p:sp>
        <p:sp>
          <p:nvSpPr>
            <p:cNvPr id="53" name="TextBox 52">
              <a:extLst>
                <a:ext uri="{FF2B5EF4-FFF2-40B4-BE49-F238E27FC236}">
                  <a16:creationId xmlns:a16="http://schemas.microsoft.com/office/drawing/2014/main" id="{7D7B583D-B4A9-C54C-9818-F3B15979FED3}"/>
                </a:ext>
              </a:extLst>
            </p:cNvPr>
            <p:cNvSpPr txBox="1"/>
            <p:nvPr/>
          </p:nvSpPr>
          <p:spPr>
            <a:xfrm>
              <a:off x="3272244" y="3174699"/>
              <a:ext cx="296397" cy="193568"/>
            </a:xfrm>
            <a:prstGeom prst="rect">
              <a:avLst/>
            </a:prstGeom>
            <a:noFill/>
          </p:spPr>
          <p:txBody>
            <a:bodyPr wrap="none" rtlCol="0" anchor="ctr">
              <a:spAutoFit/>
            </a:bodyPr>
            <a:lstStyle/>
            <a:p>
              <a:pPr algn="ctr"/>
              <a:r>
                <a:rPr lang="en-US" sz="825" b="1">
                  <a:solidFill>
                    <a:schemeClr val="bg1"/>
                  </a:solidFill>
                  <a:latin typeface="Poppins" pitchFamily="2" charset="77"/>
                  <a:cs typeface="Poppins" pitchFamily="2" charset="77"/>
                </a:rPr>
                <a:t>05</a:t>
              </a:r>
            </a:p>
          </p:txBody>
        </p:sp>
        <p:sp>
          <p:nvSpPr>
            <p:cNvPr id="54" name="TextBox 53">
              <a:extLst>
                <a:ext uri="{FF2B5EF4-FFF2-40B4-BE49-F238E27FC236}">
                  <a16:creationId xmlns:a16="http://schemas.microsoft.com/office/drawing/2014/main" id="{EFEB7F97-E035-5244-A072-4CCF81FD6355}"/>
                </a:ext>
              </a:extLst>
            </p:cNvPr>
            <p:cNvSpPr txBox="1"/>
            <p:nvPr/>
          </p:nvSpPr>
          <p:spPr>
            <a:xfrm>
              <a:off x="5046550" y="1838758"/>
              <a:ext cx="3067226" cy="652018"/>
            </a:xfrm>
            <a:prstGeom prst="rect">
              <a:avLst/>
            </a:prstGeom>
            <a:noFill/>
          </p:spPr>
          <p:txBody>
            <a:bodyPr wrap="square" rtlCol="0" anchor="t" anchorCtr="0">
              <a:spAutoFit/>
            </a:bodyPr>
            <a:lstStyle/>
            <a:p>
              <a:r>
                <a:rPr lang="en-US" sz="1400" b="1">
                  <a:solidFill>
                    <a:schemeClr val="accent1"/>
                  </a:solidFill>
                  <a:latin typeface="Poppins" pitchFamily="2" charset="77"/>
                  <a:ea typeface="League Spartan" charset="0"/>
                  <a:cs typeface="Poppins" pitchFamily="2" charset="77"/>
                </a:rPr>
                <a:t>Entry application </a:t>
              </a:r>
            </a:p>
            <a:p>
              <a:r>
                <a:rPr lang="en-US" sz="1400">
                  <a:solidFill>
                    <a:schemeClr val="accent1"/>
                  </a:solidFill>
                  <a:latin typeface="Poppins" pitchFamily="2" charset="77"/>
                  <a:ea typeface="League Spartan" charset="0"/>
                  <a:cs typeface="Poppins" pitchFamily="2" charset="77"/>
                </a:rPr>
                <a:t>Apply for and be approved to enter an RACP Training Program </a:t>
              </a:r>
            </a:p>
          </p:txBody>
        </p:sp>
        <p:sp>
          <p:nvSpPr>
            <p:cNvPr id="55" name="TextBox 54">
              <a:extLst>
                <a:ext uri="{FF2B5EF4-FFF2-40B4-BE49-F238E27FC236}">
                  <a16:creationId xmlns:a16="http://schemas.microsoft.com/office/drawing/2014/main" id="{54D6BA26-24E7-8641-9460-6FDD300A672C}"/>
                </a:ext>
              </a:extLst>
            </p:cNvPr>
            <p:cNvSpPr txBox="1"/>
            <p:nvPr/>
          </p:nvSpPr>
          <p:spPr>
            <a:xfrm>
              <a:off x="5729214" y="2917481"/>
              <a:ext cx="2504966" cy="931275"/>
            </a:xfrm>
            <a:prstGeom prst="rect">
              <a:avLst/>
            </a:prstGeom>
            <a:noFill/>
          </p:spPr>
          <p:txBody>
            <a:bodyPr wrap="square" lIns="51435" tIns="25718" rIns="51435" bIns="25718" rtlCol="0" anchor="t" anchorCtr="0">
              <a:spAutoFit/>
            </a:bodyPr>
            <a:lstStyle/>
            <a:p>
              <a:r>
                <a:rPr lang="en-US" sz="1400" b="1" dirty="0">
                  <a:solidFill>
                    <a:schemeClr val="accent2"/>
                  </a:solidFill>
                  <a:latin typeface="Poppins"/>
                  <a:ea typeface="League Spartan" charset="0"/>
                  <a:cs typeface="Poppins"/>
                </a:rPr>
                <a:t>Plan and support learning</a:t>
              </a:r>
            </a:p>
            <a:p>
              <a:r>
                <a:rPr lang="en-US" sz="1400" dirty="0">
                  <a:solidFill>
                    <a:schemeClr val="accent2"/>
                  </a:solidFill>
                  <a:latin typeface="Poppins"/>
                  <a:ea typeface="League Spartan" charset="0"/>
                  <a:cs typeface="Poppins"/>
                </a:rPr>
                <a:t>Plan goals for a rotation based on the curriculum learning goals and opportunities available at the setting with a supervisor</a:t>
              </a:r>
            </a:p>
          </p:txBody>
        </p:sp>
        <p:sp>
          <p:nvSpPr>
            <p:cNvPr id="57" name="TextBox 56">
              <a:extLst>
                <a:ext uri="{FF2B5EF4-FFF2-40B4-BE49-F238E27FC236}">
                  <a16:creationId xmlns:a16="http://schemas.microsoft.com/office/drawing/2014/main" id="{A182FDBF-A82F-A84D-83E1-FB7D75EA3965}"/>
                </a:ext>
              </a:extLst>
            </p:cNvPr>
            <p:cNvSpPr txBox="1"/>
            <p:nvPr/>
          </p:nvSpPr>
          <p:spPr>
            <a:xfrm>
              <a:off x="575912" y="1881984"/>
              <a:ext cx="2677398" cy="1602878"/>
            </a:xfrm>
            <a:prstGeom prst="rect">
              <a:avLst/>
            </a:prstGeom>
            <a:noFill/>
          </p:spPr>
          <p:txBody>
            <a:bodyPr wrap="square" rtlCol="0" anchor="t" anchorCtr="0">
              <a:spAutoFit/>
            </a:bodyPr>
            <a:lstStyle/>
            <a:p>
              <a:r>
                <a:rPr lang="en-US" sz="1400" b="1">
                  <a:solidFill>
                    <a:schemeClr val="accent5"/>
                  </a:solidFill>
                  <a:latin typeface="Poppins" pitchFamily="2" charset="77"/>
                  <a:ea typeface="League Spartan" charset="0"/>
                  <a:cs typeface="Poppins" pitchFamily="2" charset="77"/>
                </a:rPr>
                <a:t>Progression decision</a:t>
              </a:r>
            </a:p>
            <a:p>
              <a:r>
                <a:rPr lang="en-US" sz="1400">
                  <a:solidFill>
                    <a:schemeClr val="accent5"/>
                  </a:solidFill>
                  <a:latin typeface="Poppins" pitchFamily="2" charset="77"/>
                  <a:ea typeface="League Spartan" charset="0"/>
                  <a:cs typeface="Poppins" pitchFamily="2" charset="77"/>
                </a:rPr>
                <a:t>The supervisor rating and evidence of trainee performance are reviewed by a Progress Review Panel who decide if/how the trainee progresses in the training program</a:t>
              </a:r>
            </a:p>
          </p:txBody>
        </p:sp>
        <p:sp>
          <p:nvSpPr>
            <p:cNvPr id="58" name="TextBox 57">
              <a:extLst>
                <a:ext uri="{FF2B5EF4-FFF2-40B4-BE49-F238E27FC236}">
                  <a16:creationId xmlns:a16="http://schemas.microsoft.com/office/drawing/2014/main" id="{03EEA286-BAA8-B745-B2BC-B15C3EE63F6D}"/>
                </a:ext>
              </a:extLst>
            </p:cNvPr>
            <p:cNvSpPr txBox="1"/>
            <p:nvPr/>
          </p:nvSpPr>
          <p:spPr>
            <a:xfrm>
              <a:off x="617018" y="4245933"/>
              <a:ext cx="2694064" cy="1319966"/>
            </a:xfrm>
            <a:prstGeom prst="rect">
              <a:avLst/>
            </a:prstGeom>
            <a:noFill/>
          </p:spPr>
          <p:txBody>
            <a:bodyPr wrap="square" lIns="91440" tIns="45720" rIns="91440" bIns="45720" rtlCol="0" anchor="t" anchorCtr="0">
              <a:spAutoFit/>
            </a:bodyPr>
            <a:lstStyle/>
            <a:p>
              <a:r>
                <a:rPr lang="en-US" sz="1400" b="1" dirty="0">
                  <a:solidFill>
                    <a:schemeClr val="accent4"/>
                  </a:solidFill>
                  <a:latin typeface="Poppins"/>
                  <a:ea typeface="League Spartan" charset="0"/>
                  <a:cs typeface="Poppins"/>
                </a:rPr>
                <a:t>Progress Report </a:t>
              </a:r>
            </a:p>
            <a:p>
              <a:pPr marL="95885" indent="-95885">
                <a:buFont typeface="Arial" panose="020B0604020202020204" pitchFamily="34" charset="0"/>
                <a:buChar char="•"/>
              </a:pPr>
              <a:r>
                <a:rPr lang="en-US" sz="1400" dirty="0">
                  <a:solidFill>
                    <a:schemeClr val="accent4"/>
                  </a:solidFill>
                  <a:latin typeface="Poppins"/>
                  <a:ea typeface="League Spartan" charset="0"/>
                  <a:cs typeface="Poppins"/>
                </a:rPr>
                <a:t>Reflect on and discuss progress during the rotation</a:t>
              </a:r>
            </a:p>
            <a:p>
              <a:pPr marL="95885" indent="-95885">
                <a:buFont typeface="Arial" panose="020B0604020202020204" pitchFamily="34" charset="0"/>
                <a:buChar char="•"/>
              </a:pPr>
              <a:r>
                <a:rPr lang="en-US" sz="1400" dirty="0">
                  <a:solidFill>
                    <a:schemeClr val="accent4"/>
                  </a:solidFill>
                  <a:latin typeface="Poppins"/>
                  <a:ea typeface="League Spartan" charset="0"/>
                  <a:cs typeface="Poppins"/>
                </a:rPr>
                <a:t>Trainee and supervisor meet </a:t>
              </a:r>
            </a:p>
            <a:p>
              <a:pPr marL="95885" indent="-95885">
                <a:buFont typeface="Arial" panose="020B0604020202020204" pitchFamily="34" charset="0"/>
                <a:buChar char="•"/>
              </a:pPr>
              <a:r>
                <a:rPr lang="en-US" sz="1400" dirty="0">
                  <a:solidFill>
                    <a:schemeClr val="accent4"/>
                  </a:solidFill>
                  <a:latin typeface="Poppins"/>
                  <a:ea typeface="League Spartan" charset="0"/>
                  <a:cs typeface="Poppins"/>
                </a:rPr>
                <a:t>Supervisor provides feedback and an overall rating against each learning goal </a:t>
              </a:r>
              <a:endParaRPr lang="en-US" sz="1400" b="1" dirty="0">
                <a:solidFill>
                  <a:schemeClr val="accent4"/>
                </a:solidFill>
                <a:latin typeface="Poppins"/>
                <a:ea typeface="League Spartan" charset="0"/>
                <a:cs typeface="Poppins"/>
              </a:endParaRPr>
            </a:p>
          </p:txBody>
        </p:sp>
      </p:grpSp>
      <p:sp>
        <p:nvSpPr>
          <p:cNvPr id="3" name="Title 6">
            <a:extLst>
              <a:ext uri="{FF2B5EF4-FFF2-40B4-BE49-F238E27FC236}">
                <a16:creationId xmlns:a16="http://schemas.microsoft.com/office/drawing/2014/main" id="{FC93E932-F35D-EA67-5EEE-1E66E1E167DE}"/>
              </a:ext>
            </a:extLst>
          </p:cNvPr>
          <p:cNvSpPr txBox="1">
            <a:spLocks/>
          </p:cNvSpPr>
          <p:nvPr/>
        </p:nvSpPr>
        <p:spPr>
          <a:xfrm>
            <a:off x="1501676" y="265498"/>
            <a:ext cx="9188648" cy="541751"/>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panose="02040502050405020303" pitchFamily="18" charset="0"/>
              </a:rPr>
              <a:t>Learning and assessment cycle</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sp>
        <p:nvSpPr>
          <p:cNvPr id="7" name="Straight Connector 6">
            <a:extLst>
              <a:ext uri="{FF2B5EF4-FFF2-40B4-BE49-F238E27FC236}">
                <a16:creationId xmlns:a16="http://schemas.microsoft.com/office/drawing/2014/main" id="{88B36C52-3099-2335-EF64-3AA09A2F340F}"/>
              </a:ext>
            </a:extLst>
          </p:cNvPr>
          <p:cNvSpPr/>
          <p:nvPr/>
        </p:nvSpPr>
        <p:spPr>
          <a:xfrm flipV="1">
            <a:off x="704986" y="958678"/>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Tree>
    <p:extLst>
      <p:ext uri="{BB962C8B-B14F-4D97-AF65-F5344CB8AC3E}">
        <p14:creationId xmlns:p14="http://schemas.microsoft.com/office/powerpoint/2010/main" val="3865910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850D7E41-44F7-2E71-5A65-6CFACFA174B5}"/>
              </a:ext>
            </a:extLst>
          </p:cNvPr>
          <p:cNvSpPr/>
          <p:nvPr/>
        </p:nvSpPr>
        <p:spPr>
          <a:xfrm>
            <a:off x="107576" y="6071347"/>
            <a:ext cx="2561868" cy="7223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Straight Connector 6">
            <a:extLst>
              <a:ext uri="{FF2B5EF4-FFF2-40B4-BE49-F238E27FC236}">
                <a16:creationId xmlns:a16="http://schemas.microsoft.com/office/drawing/2014/main" id="{0DB68204-AAC1-B399-E5DD-996F1E90C338}"/>
              </a:ext>
            </a:extLst>
          </p:cNvPr>
          <p:cNvSpPr/>
          <p:nvPr/>
        </p:nvSpPr>
        <p:spPr>
          <a:xfrm flipV="1">
            <a:off x="691753" y="112871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8" name="Title 6">
            <a:extLst>
              <a:ext uri="{FF2B5EF4-FFF2-40B4-BE49-F238E27FC236}">
                <a16:creationId xmlns:a16="http://schemas.microsoft.com/office/drawing/2014/main" id="{7A87D299-B58F-EFCD-4B7F-2591D12FE234}"/>
              </a:ext>
            </a:extLst>
          </p:cNvPr>
          <p:cNvSpPr txBox="1">
            <a:spLocks/>
          </p:cNvSpPr>
          <p:nvPr/>
        </p:nvSpPr>
        <p:spPr>
          <a:xfrm>
            <a:off x="0" y="289248"/>
            <a:ext cx="12251530" cy="72233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panose="02040502050405020303" pitchFamily="18" charset="0"/>
              </a:rPr>
              <a:t>New assessment tools</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pic>
        <p:nvPicPr>
          <p:cNvPr id="5" name="Picture 4">
            <a:extLst>
              <a:ext uri="{FF2B5EF4-FFF2-40B4-BE49-F238E27FC236}">
                <a16:creationId xmlns:a16="http://schemas.microsoft.com/office/drawing/2014/main" id="{D7A173E6-AB7D-6055-47D6-B5C5DE8FF904}"/>
              </a:ext>
            </a:extLst>
          </p:cNvPr>
          <p:cNvPicPr>
            <a:picLocks noChangeAspect="1"/>
          </p:cNvPicPr>
          <p:nvPr/>
        </p:nvPicPr>
        <p:blipFill>
          <a:blip r:embed="rId4"/>
          <a:stretch>
            <a:fillRect/>
          </a:stretch>
        </p:blipFill>
        <p:spPr>
          <a:xfrm>
            <a:off x="614755" y="5372352"/>
            <a:ext cx="1203710" cy="1285964"/>
          </a:xfrm>
          <a:prstGeom prst="rect">
            <a:avLst/>
          </a:prstGeom>
        </p:spPr>
      </p:pic>
      <p:sp>
        <p:nvSpPr>
          <p:cNvPr id="2" name="TextBox 1">
            <a:extLst>
              <a:ext uri="{FF2B5EF4-FFF2-40B4-BE49-F238E27FC236}">
                <a16:creationId xmlns:a16="http://schemas.microsoft.com/office/drawing/2014/main" id="{63D141C9-007A-05F3-393E-AEABF63D956C}"/>
              </a:ext>
            </a:extLst>
          </p:cNvPr>
          <p:cNvSpPr txBox="1"/>
          <p:nvPr/>
        </p:nvSpPr>
        <p:spPr>
          <a:xfrm>
            <a:off x="435743" y="1302719"/>
            <a:ext cx="2036366" cy="2277547"/>
          </a:xfrm>
          <a:prstGeom prst="rect">
            <a:avLst/>
          </a:prstGeom>
          <a:noFill/>
        </p:spPr>
        <p:txBody>
          <a:bodyPr wrap="square" lIns="91440" tIns="45720" rIns="91440" bIns="45720" rtlCol="0" anchor="t">
            <a:spAutoFit/>
          </a:bodyPr>
          <a:lstStyle/>
          <a:p>
            <a:pPr algn="ctr"/>
            <a:r>
              <a:rPr lang="en-US" b="1">
                <a:solidFill>
                  <a:srgbClr val="384967"/>
                </a:solidFill>
              </a:rPr>
              <a:t>Rotation </a:t>
            </a:r>
            <a:r>
              <a:rPr lang="en-US" b="1" dirty="0">
                <a:solidFill>
                  <a:srgbClr val="384967"/>
                </a:solidFill>
              </a:rPr>
              <a:t>plan</a:t>
            </a:r>
            <a:endParaRPr lang="en-US" b="1">
              <a:solidFill>
                <a:srgbClr val="384967"/>
              </a:solidFill>
            </a:endParaRPr>
          </a:p>
          <a:p>
            <a:pPr algn="ctr"/>
            <a:endParaRPr lang="en-US" b="1">
              <a:solidFill>
                <a:srgbClr val="384967"/>
              </a:solidFill>
            </a:endParaRPr>
          </a:p>
          <a:p>
            <a:pPr algn="ctr"/>
            <a:r>
              <a:rPr lang="en-US" sz="1400">
                <a:solidFill>
                  <a:srgbClr val="384967"/>
                </a:solidFill>
              </a:rPr>
              <a:t>Trainee and supervisor outline rotation details, learning goals and opportunities for the upcoming rotation.</a:t>
            </a:r>
            <a:endParaRPr lang="en-US" sz="1400" dirty="0">
              <a:solidFill>
                <a:srgbClr val="384967"/>
              </a:solidFill>
              <a:cs typeface="Arial"/>
            </a:endParaRPr>
          </a:p>
          <a:p>
            <a:pPr algn="ctr"/>
            <a:endParaRPr lang="en-US"/>
          </a:p>
          <a:p>
            <a:pPr lvl="1" algn="ctr"/>
            <a:r>
              <a:rPr lang="en-US">
                <a:ea typeface="+mn-lt"/>
                <a:cs typeface="+mn-lt"/>
              </a:rPr>
              <a:t> </a:t>
            </a:r>
          </a:p>
        </p:txBody>
      </p:sp>
      <p:sp>
        <p:nvSpPr>
          <p:cNvPr id="3" name="TextBox 2">
            <a:extLst>
              <a:ext uri="{FF2B5EF4-FFF2-40B4-BE49-F238E27FC236}">
                <a16:creationId xmlns:a16="http://schemas.microsoft.com/office/drawing/2014/main" id="{22310133-AD5C-7FAC-57A0-6BF3CB4AE56E}"/>
              </a:ext>
            </a:extLst>
          </p:cNvPr>
          <p:cNvSpPr txBox="1"/>
          <p:nvPr/>
        </p:nvSpPr>
        <p:spPr>
          <a:xfrm>
            <a:off x="3206773" y="1302719"/>
            <a:ext cx="2472323" cy="1754326"/>
          </a:xfrm>
          <a:prstGeom prst="rect">
            <a:avLst/>
          </a:prstGeom>
          <a:noFill/>
        </p:spPr>
        <p:txBody>
          <a:bodyPr wrap="square" lIns="91440" tIns="45720" rIns="91440" bIns="45720" rtlCol="0" anchor="t">
            <a:spAutoFit/>
          </a:bodyPr>
          <a:lstStyle/>
          <a:p>
            <a:pPr algn="ctr"/>
            <a:r>
              <a:rPr lang="en-US" b="1">
                <a:solidFill>
                  <a:srgbClr val="384967"/>
                </a:solidFill>
              </a:rPr>
              <a:t>Observation </a:t>
            </a:r>
            <a:r>
              <a:rPr lang="en-US" b="1" dirty="0">
                <a:solidFill>
                  <a:srgbClr val="384967"/>
                </a:solidFill>
              </a:rPr>
              <a:t>capture</a:t>
            </a:r>
            <a:endParaRPr lang="en-US" b="1">
              <a:solidFill>
                <a:srgbClr val="384967"/>
              </a:solidFill>
            </a:endParaRPr>
          </a:p>
          <a:p>
            <a:pPr algn="ctr"/>
            <a:endParaRPr lang="en-US" b="1">
              <a:solidFill>
                <a:srgbClr val="384967"/>
              </a:solidFill>
            </a:endParaRPr>
          </a:p>
          <a:p>
            <a:pPr algn="ctr"/>
            <a:r>
              <a:rPr lang="en-US" sz="1400">
                <a:solidFill>
                  <a:srgbClr val="384967"/>
                </a:solidFill>
              </a:rPr>
              <a:t>Trainee is observed by an assessor to demonstrate their skills and knowledge in one learning goal.</a:t>
            </a:r>
            <a:endParaRPr lang="en-US" sz="1400"/>
          </a:p>
          <a:p>
            <a:pPr lvl="1" algn="ctr"/>
            <a:r>
              <a:rPr lang="en-US" sz="1600">
                <a:ea typeface="+mn-lt"/>
                <a:cs typeface="+mn-lt"/>
              </a:rPr>
              <a:t> </a:t>
            </a:r>
          </a:p>
        </p:txBody>
      </p:sp>
      <p:sp>
        <p:nvSpPr>
          <p:cNvPr id="6" name="TextBox 5">
            <a:extLst>
              <a:ext uri="{FF2B5EF4-FFF2-40B4-BE49-F238E27FC236}">
                <a16:creationId xmlns:a16="http://schemas.microsoft.com/office/drawing/2014/main" id="{D2428145-4C64-41B6-C8BB-0EA78C131B56}"/>
              </a:ext>
            </a:extLst>
          </p:cNvPr>
          <p:cNvSpPr txBox="1"/>
          <p:nvPr/>
        </p:nvSpPr>
        <p:spPr>
          <a:xfrm>
            <a:off x="6336746" y="1302719"/>
            <a:ext cx="2472323" cy="1785104"/>
          </a:xfrm>
          <a:prstGeom prst="rect">
            <a:avLst/>
          </a:prstGeom>
          <a:noFill/>
        </p:spPr>
        <p:txBody>
          <a:bodyPr wrap="square" lIns="91440" tIns="45720" rIns="91440" bIns="45720" rtlCol="0" anchor="t">
            <a:spAutoFit/>
          </a:bodyPr>
          <a:lstStyle/>
          <a:p>
            <a:pPr algn="ctr"/>
            <a:r>
              <a:rPr lang="en-US" b="1">
                <a:solidFill>
                  <a:srgbClr val="384967"/>
                </a:solidFill>
              </a:rPr>
              <a:t>Learning </a:t>
            </a:r>
            <a:r>
              <a:rPr lang="en-US" b="1" dirty="0">
                <a:solidFill>
                  <a:srgbClr val="384967"/>
                </a:solidFill>
              </a:rPr>
              <a:t>capture</a:t>
            </a:r>
            <a:endParaRPr lang="en-US" b="1">
              <a:solidFill>
                <a:srgbClr val="384967"/>
              </a:solidFill>
            </a:endParaRPr>
          </a:p>
          <a:p>
            <a:pPr algn="ctr"/>
            <a:endParaRPr lang="en-US" b="1">
              <a:solidFill>
                <a:srgbClr val="384967"/>
              </a:solidFill>
            </a:endParaRPr>
          </a:p>
          <a:p>
            <a:pPr algn="ctr"/>
            <a:r>
              <a:rPr lang="en-US" sz="1400">
                <a:solidFill>
                  <a:srgbClr val="384967"/>
                </a:solidFill>
              </a:rPr>
              <a:t>Trainee reflects and provides evidence on a professional development experience linked to one learning goal. </a:t>
            </a:r>
            <a:endParaRPr lang="en-US" sz="1400"/>
          </a:p>
          <a:p>
            <a:pPr lvl="1" algn="ctr"/>
            <a:r>
              <a:rPr lang="en-US">
                <a:ea typeface="+mn-lt"/>
                <a:cs typeface="+mn-lt"/>
              </a:rPr>
              <a:t> </a:t>
            </a:r>
          </a:p>
        </p:txBody>
      </p:sp>
      <p:sp>
        <p:nvSpPr>
          <p:cNvPr id="9" name="TextBox 8">
            <a:extLst>
              <a:ext uri="{FF2B5EF4-FFF2-40B4-BE49-F238E27FC236}">
                <a16:creationId xmlns:a16="http://schemas.microsoft.com/office/drawing/2014/main" id="{097F5369-3CA2-9AE2-8049-FC69A0B9E3B5}"/>
              </a:ext>
            </a:extLst>
          </p:cNvPr>
          <p:cNvSpPr txBox="1"/>
          <p:nvPr/>
        </p:nvSpPr>
        <p:spPr>
          <a:xfrm>
            <a:off x="9307788" y="1302719"/>
            <a:ext cx="2536621" cy="2200602"/>
          </a:xfrm>
          <a:prstGeom prst="rect">
            <a:avLst/>
          </a:prstGeom>
          <a:noFill/>
        </p:spPr>
        <p:txBody>
          <a:bodyPr wrap="square" lIns="91440" tIns="45720" rIns="91440" bIns="45720" rtlCol="0" anchor="t">
            <a:spAutoFit/>
          </a:bodyPr>
          <a:lstStyle/>
          <a:p>
            <a:pPr algn="ctr"/>
            <a:r>
              <a:rPr lang="en-US" b="1" dirty="0">
                <a:solidFill>
                  <a:srgbClr val="384967"/>
                </a:solidFill>
              </a:rPr>
              <a:t>Progress reports</a:t>
            </a:r>
          </a:p>
          <a:p>
            <a:pPr algn="ctr"/>
            <a:endParaRPr lang="en-US" b="1" dirty="0">
              <a:solidFill>
                <a:srgbClr val="384967"/>
              </a:solidFill>
            </a:endParaRPr>
          </a:p>
          <a:p>
            <a:pPr algn="ctr"/>
            <a:r>
              <a:rPr lang="en-US" sz="1400" dirty="0">
                <a:solidFill>
                  <a:srgbClr val="384967"/>
                </a:solidFill>
              </a:rPr>
              <a:t>Supervisors document trainee progress against learning goals.</a:t>
            </a:r>
            <a:endParaRPr lang="en-US" sz="1400" dirty="0">
              <a:solidFill>
                <a:srgbClr val="384967"/>
              </a:solidFill>
              <a:cs typeface="Arial"/>
            </a:endParaRPr>
          </a:p>
          <a:p>
            <a:pPr algn="ctr"/>
            <a:endParaRPr lang="en-US" sz="1600" dirty="0">
              <a:solidFill>
                <a:srgbClr val="384967"/>
              </a:solidFill>
            </a:endParaRPr>
          </a:p>
          <a:p>
            <a:pPr algn="ctr"/>
            <a:endParaRPr lang="en-US" sz="1600" dirty="0">
              <a:solidFill>
                <a:srgbClr val="384967"/>
              </a:solidFill>
            </a:endParaRPr>
          </a:p>
          <a:p>
            <a:pPr algn="ctr"/>
            <a:endParaRPr lang="en-US" sz="1200" dirty="0">
              <a:solidFill>
                <a:srgbClr val="384967"/>
              </a:solidFill>
            </a:endParaRPr>
          </a:p>
          <a:p>
            <a:pPr algn="ctr"/>
            <a:endParaRPr lang="en-US" sz="1500" dirty="0">
              <a:solidFill>
                <a:srgbClr val="384967"/>
              </a:solidFill>
            </a:endParaRPr>
          </a:p>
        </p:txBody>
      </p:sp>
      <p:sp>
        <p:nvSpPr>
          <p:cNvPr id="10" name="Freeform 3">
            <a:extLst>
              <a:ext uri="{FF2B5EF4-FFF2-40B4-BE49-F238E27FC236}">
                <a16:creationId xmlns:a16="http://schemas.microsoft.com/office/drawing/2014/main" id="{78D7470B-5EE9-1F0F-0F3B-8E7578046474}"/>
              </a:ext>
            </a:extLst>
          </p:cNvPr>
          <p:cNvSpPr/>
          <p:nvPr/>
        </p:nvSpPr>
        <p:spPr>
          <a:xfrm>
            <a:off x="3338299" y="5453849"/>
            <a:ext cx="1473539" cy="1204467"/>
          </a:xfrm>
          <a:custGeom>
            <a:avLst/>
            <a:gdLst/>
            <a:ahLst/>
            <a:cxnLst/>
            <a:rect l="l" t="t" r="r" b="b"/>
            <a:pathLst>
              <a:path w="2926080" h="2479365">
                <a:moveTo>
                  <a:pt x="0" y="0"/>
                </a:moveTo>
                <a:lnTo>
                  <a:pt x="2926080" y="0"/>
                </a:lnTo>
                <a:lnTo>
                  <a:pt x="2926080" y="2479365"/>
                </a:lnTo>
                <a:lnTo>
                  <a:pt x="0" y="247936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AU"/>
          </a:p>
        </p:txBody>
      </p:sp>
      <p:sp>
        <p:nvSpPr>
          <p:cNvPr id="11" name="Freeform 2">
            <a:extLst>
              <a:ext uri="{FF2B5EF4-FFF2-40B4-BE49-F238E27FC236}">
                <a16:creationId xmlns:a16="http://schemas.microsoft.com/office/drawing/2014/main" id="{47AD3FC5-BF2F-1441-86FB-1BC140A28D50}"/>
              </a:ext>
            </a:extLst>
          </p:cNvPr>
          <p:cNvSpPr/>
          <p:nvPr/>
        </p:nvSpPr>
        <p:spPr>
          <a:xfrm>
            <a:off x="4811838" y="5156947"/>
            <a:ext cx="686612" cy="1501369"/>
          </a:xfrm>
          <a:custGeom>
            <a:avLst/>
            <a:gdLst/>
            <a:ahLst/>
            <a:cxnLst/>
            <a:rect l="l" t="t" r="r" b="b"/>
            <a:pathLst>
              <a:path w="1363439" h="3090530">
                <a:moveTo>
                  <a:pt x="0" y="0"/>
                </a:moveTo>
                <a:lnTo>
                  <a:pt x="1363439" y="0"/>
                </a:lnTo>
                <a:lnTo>
                  <a:pt x="1363439" y="3090530"/>
                </a:lnTo>
                <a:lnTo>
                  <a:pt x="0" y="3090530"/>
                </a:lnTo>
                <a:lnTo>
                  <a:pt x="0" y="0"/>
                </a:lnTo>
                <a:close/>
              </a:path>
            </a:pathLst>
          </a:custGeom>
          <a:blipFill>
            <a:blip r:embed="rId7">
              <a:extLst>
                <a:ext uri="{96DAC541-7B7A-43D3-8B79-37D633B846F1}">
                  <asvg:svgBlip xmlns:asvg="http://schemas.microsoft.com/office/drawing/2016/SVG/main" r:embed="rId8"/>
                </a:ext>
              </a:extLst>
            </a:blip>
            <a:stretch>
              <a:fillRect r="-1471" b="-19520"/>
            </a:stretch>
          </a:blipFill>
        </p:spPr>
        <p:txBody>
          <a:bodyPr/>
          <a:lstStyle/>
          <a:p>
            <a:endParaRPr lang="en-AU"/>
          </a:p>
        </p:txBody>
      </p:sp>
      <p:sp>
        <p:nvSpPr>
          <p:cNvPr id="12" name="Freeform 2">
            <a:extLst>
              <a:ext uri="{FF2B5EF4-FFF2-40B4-BE49-F238E27FC236}">
                <a16:creationId xmlns:a16="http://schemas.microsoft.com/office/drawing/2014/main" id="{BBB19073-F329-C102-E925-9D088ABB9B59}"/>
              </a:ext>
            </a:extLst>
          </p:cNvPr>
          <p:cNvSpPr/>
          <p:nvPr/>
        </p:nvSpPr>
        <p:spPr>
          <a:xfrm>
            <a:off x="6899530" y="5482650"/>
            <a:ext cx="1349447" cy="1151745"/>
          </a:xfrm>
          <a:custGeom>
            <a:avLst/>
            <a:gdLst/>
            <a:ahLst/>
            <a:cxnLst/>
            <a:rect l="l" t="t" r="r" b="b"/>
            <a:pathLst>
              <a:path w="2574793" h="2209641">
                <a:moveTo>
                  <a:pt x="0" y="0"/>
                </a:moveTo>
                <a:lnTo>
                  <a:pt x="2574793" y="0"/>
                </a:lnTo>
                <a:lnTo>
                  <a:pt x="2574793" y="2209641"/>
                </a:lnTo>
                <a:lnTo>
                  <a:pt x="0" y="220964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AU"/>
          </a:p>
        </p:txBody>
      </p:sp>
      <p:pic>
        <p:nvPicPr>
          <p:cNvPr id="13" name="Picture 12">
            <a:extLst>
              <a:ext uri="{FF2B5EF4-FFF2-40B4-BE49-F238E27FC236}">
                <a16:creationId xmlns:a16="http://schemas.microsoft.com/office/drawing/2014/main" id="{6B290686-CB22-DB40-971D-D8FE2D30FE11}"/>
              </a:ext>
            </a:extLst>
          </p:cNvPr>
          <p:cNvPicPr>
            <a:picLocks noChangeAspect="1"/>
          </p:cNvPicPr>
          <p:nvPr/>
        </p:nvPicPr>
        <p:blipFill>
          <a:blip r:embed="rId11"/>
          <a:stretch>
            <a:fillRect/>
          </a:stretch>
        </p:blipFill>
        <p:spPr>
          <a:xfrm>
            <a:off x="9696167" y="5504874"/>
            <a:ext cx="2234784" cy="1132945"/>
          </a:xfrm>
          <a:prstGeom prst="rect">
            <a:avLst/>
          </a:prstGeom>
        </p:spPr>
      </p:pic>
      <p:sp>
        <p:nvSpPr>
          <p:cNvPr id="19" name="TextBox 18">
            <a:extLst>
              <a:ext uri="{FF2B5EF4-FFF2-40B4-BE49-F238E27FC236}">
                <a16:creationId xmlns:a16="http://schemas.microsoft.com/office/drawing/2014/main" id="{BDE2AB8E-0B99-CD4B-6A74-F72E4398F3E8}"/>
              </a:ext>
            </a:extLst>
          </p:cNvPr>
          <p:cNvSpPr txBox="1"/>
          <p:nvPr/>
        </p:nvSpPr>
        <p:spPr>
          <a:xfrm>
            <a:off x="9577397" y="3472754"/>
            <a:ext cx="2472323" cy="738664"/>
          </a:xfrm>
          <a:prstGeom prst="rect">
            <a:avLst/>
          </a:prstGeom>
          <a:noFill/>
        </p:spPr>
        <p:txBody>
          <a:bodyPr wrap="square">
            <a:spAutoFit/>
          </a:bodyPr>
          <a:lstStyle/>
          <a:p>
            <a:r>
              <a:rPr lang="en-US" sz="1400" b="1">
                <a:solidFill>
                  <a:srgbClr val="384967"/>
                </a:solidFill>
              </a:rPr>
              <a:t>Roles involved:</a:t>
            </a:r>
          </a:p>
          <a:p>
            <a:pPr marL="285750" indent="-285750">
              <a:buFont typeface="Arial" panose="020B0604020202020204" pitchFamily="34" charset="0"/>
              <a:buChar char="•"/>
            </a:pPr>
            <a:r>
              <a:rPr lang="en-US" sz="1400">
                <a:solidFill>
                  <a:srgbClr val="384967"/>
                </a:solidFill>
              </a:rPr>
              <a:t>Trainee</a:t>
            </a:r>
          </a:p>
          <a:p>
            <a:pPr marL="285750" indent="-285750">
              <a:buFont typeface="Arial" panose="020B0604020202020204" pitchFamily="34" charset="0"/>
              <a:buChar char="•"/>
            </a:pPr>
            <a:r>
              <a:rPr lang="en-US" sz="1400">
                <a:solidFill>
                  <a:srgbClr val="384967"/>
                </a:solidFill>
              </a:rPr>
              <a:t>Supervisor(s)</a:t>
            </a:r>
            <a:endParaRPr lang="en-US" sz="1100">
              <a:solidFill>
                <a:srgbClr val="384967"/>
              </a:solidFill>
            </a:endParaRPr>
          </a:p>
        </p:txBody>
      </p:sp>
      <p:cxnSp>
        <p:nvCxnSpPr>
          <p:cNvPr id="14" name="Straight Connector 13">
            <a:extLst>
              <a:ext uri="{FF2B5EF4-FFF2-40B4-BE49-F238E27FC236}">
                <a16:creationId xmlns:a16="http://schemas.microsoft.com/office/drawing/2014/main" id="{AB746B72-BDCD-CED7-733C-075163F29994}"/>
              </a:ext>
            </a:extLst>
          </p:cNvPr>
          <p:cNvCxnSpPr>
            <a:cxnSpLocks/>
          </p:cNvCxnSpPr>
          <p:nvPr/>
        </p:nvCxnSpPr>
        <p:spPr>
          <a:xfrm>
            <a:off x="2884212" y="1332629"/>
            <a:ext cx="0" cy="5301766"/>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987E08E-0021-0D85-5108-187887C84177}"/>
              </a:ext>
            </a:extLst>
          </p:cNvPr>
          <p:cNvCxnSpPr>
            <a:cxnSpLocks/>
          </p:cNvCxnSpPr>
          <p:nvPr/>
        </p:nvCxnSpPr>
        <p:spPr>
          <a:xfrm>
            <a:off x="6001657" y="1332629"/>
            <a:ext cx="0" cy="5301766"/>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BA24B5D-7B86-57C4-36FA-508775D6458B}"/>
              </a:ext>
            </a:extLst>
          </p:cNvPr>
          <p:cNvCxnSpPr>
            <a:cxnSpLocks/>
          </p:cNvCxnSpPr>
          <p:nvPr/>
        </p:nvCxnSpPr>
        <p:spPr>
          <a:xfrm>
            <a:off x="9146849" y="1332629"/>
            <a:ext cx="0" cy="5325687"/>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748900C-9FEC-E1CC-B2B0-4584E18F6365}"/>
              </a:ext>
            </a:extLst>
          </p:cNvPr>
          <p:cNvSpPr txBox="1"/>
          <p:nvPr/>
        </p:nvSpPr>
        <p:spPr>
          <a:xfrm>
            <a:off x="516500" y="3472754"/>
            <a:ext cx="2036365" cy="738664"/>
          </a:xfrm>
          <a:prstGeom prst="rect">
            <a:avLst/>
          </a:prstGeom>
          <a:noFill/>
        </p:spPr>
        <p:txBody>
          <a:bodyPr wrap="square">
            <a:spAutoFit/>
          </a:bodyPr>
          <a:lstStyle/>
          <a:p>
            <a:r>
              <a:rPr lang="en-US" sz="1400" b="1">
                <a:solidFill>
                  <a:srgbClr val="384967"/>
                </a:solidFill>
              </a:rPr>
              <a:t>Roles involved:</a:t>
            </a:r>
          </a:p>
          <a:p>
            <a:pPr marL="285750" indent="-285750">
              <a:buFont typeface="Arial" panose="020B0604020202020204" pitchFamily="34" charset="0"/>
              <a:buChar char="•"/>
            </a:pPr>
            <a:r>
              <a:rPr lang="en-US" sz="1400">
                <a:solidFill>
                  <a:srgbClr val="384967"/>
                </a:solidFill>
              </a:rPr>
              <a:t>Trainee</a:t>
            </a:r>
          </a:p>
          <a:p>
            <a:pPr marL="285750" indent="-285750">
              <a:buFont typeface="Arial" panose="020B0604020202020204" pitchFamily="34" charset="0"/>
              <a:buChar char="•"/>
            </a:pPr>
            <a:r>
              <a:rPr lang="en-US" sz="1400">
                <a:solidFill>
                  <a:srgbClr val="384967"/>
                </a:solidFill>
              </a:rPr>
              <a:t>Supervisor(s)</a:t>
            </a:r>
            <a:endParaRPr lang="en-US" sz="1100">
              <a:solidFill>
                <a:srgbClr val="384967"/>
              </a:solidFill>
            </a:endParaRPr>
          </a:p>
        </p:txBody>
      </p:sp>
      <p:sp>
        <p:nvSpPr>
          <p:cNvPr id="20" name="TextBox 19">
            <a:extLst>
              <a:ext uri="{FF2B5EF4-FFF2-40B4-BE49-F238E27FC236}">
                <a16:creationId xmlns:a16="http://schemas.microsoft.com/office/drawing/2014/main" id="{16D39A7B-59C2-07F7-E8E8-B18531A436B0}"/>
              </a:ext>
            </a:extLst>
          </p:cNvPr>
          <p:cNvSpPr txBox="1"/>
          <p:nvPr/>
        </p:nvSpPr>
        <p:spPr>
          <a:xfrm>
            <a:off x="3618612" y="3472754"/>
            <a:ext cx="2287587" cy="738664"/>
          </a:xfrm>
          <a:prstGeom prst="rect">
            <a:avLst/>
          </a:prstGeom>
          <a:noFill/>
        </p:spPr>
        <p:txBody>
          <a:bodyPr wrap="square">
            <a:spAutoFit/>
          </a:bodyPr>
          <a:lstStyle/>
          <a:p>
            <a:r>
              <a:rPr lang="en-US" sz="1400" b="1">
                <a:solidFill>
                  <a:srgbClr val="384967"/>
                </a:solidFill>
              </a:rPr>
              <a:t>Roles involved:</a:t>
            </a:r>
          </a:p>
          <a:p>
            <a:pPr marL="285750" indent="-285750">
              <a:buFont typeface="Arial" panose="020B0604020202020204" pitchFamily="34" charset="0"/>
              <a:buChar char="•"/>
            </a:pPr>
            <a:r>
              <a:rPr lang="en-US" sz="1400">
                <a:solidFill>
                  <a:srgbClr val="384967"/>
                </a:solidFill>
              </a:rPr>
              <a:t>Trainee</a:t>
            </a:r>
          </a:p>
          <a:p>
            <a:pPr marL="285750" indent="-285750">
              <a:buFont typeface="Arial" panose="020B0604020202020204" pitchFamily="34" charset="0"/>
              <a:buChar char="•"/>
            </a:pPr>
            <a:r>
              <a:rPr lang="en-US" sz="1400">
                <a:solidFill>
                  <a:srgbClr val="384967"/>
                </a:solidFill>
              </a:rPr>
              <a:t>Assessor</a:t>
            </a:r>
            <a:endParaRPr lang="en-US" sz="1100">
              <a:solidFill>
                <a:srgbClr val="384967"/>
              </a:solidFill>
            </a:endParaRPr>
          </a:p>
        </p:txBody>
      </p:sp>
      <p:sp>
        <p:nvSpPr>
          <p:cNvPr id="21" name="TextBox 20">
            <a:extLst>
              <a:ext uri="{FF2B5EF4-FFF2-40B4-BE49-F238E27FC236}">
                <a16:creationId xmlns:a16="http://schemas.microsoft.com/office/drawing/2014/main" id="{80B2C475-DC73-BD11-0637-FC5909F920FE}"/>
              </a:ext>
            </a:extLst>
          </p:cNvPr>
          <p:cNvSpPr txBox="1"/>
          <p:nvPr/>
        </p:nvSpPr>
        <p:spPr>
          <a:xfrm>
            <a:off x="6586202" y="3506217"/>
            <a:ext cx="2036365" cy="738664"/>
          </a:xfrm>
          <a:prstGeom prst="rect">
            <a:avLst/>
          </a:prstGeom>
          <a:noFill/>
        </p:spPr>
        <p:txBody>
          <a:bodyPr wrap="square">
            <a:spAutoFit/>
          </a:bodyPr>
          <a:lstStyle/>
          <a:p>
            <a:r>
              <a:rPr lang="en-US" sz="1400" b="1">
                <a:solidFill>
                  <a:srgbClr val="384967"/>
                </a:solidFill>
              </a:rPr>
              <a:t>Roles involved:</a:t>
            </a:r>
          </a:p>
          <a:p>
            <a:pPr marL="285750" indent="-285750">
              <a:buFont typeface="Arial" panose="020B0604020202020204" pitchFamily="34" charset="0"/>
              <a:buChar char="•"/>
            </a:pPr>
            <a:r>
              <a:rPr lang="en-US" sz="1400">
                <a:solidFill>
                  <a:srgbClr val="384967"/>
                </a:solidFill>
              </a:rPr>
              <a:t>Trainee</a:t>
            </a:r>
          </a:p>
          <a:p>
            <a:pPr marL="285750" indent="-285750">
              <a:buFont typeface="Arial" panose="020B0604020202020204" pitchFamily="34" charset="0"/>
              <a:buChar char="•"/>
            </a:pPr>
            <a:r>
              <a:rPr lang="en-US" sz="1400">
                <a:solidFill>
                  <a:srgbClr val="384967"/>
                </a:solidFill>
              </a:rPr>
              <a:t>Assessor (optional)</a:t>
            </a:r>
            <a:endParaRPr lang="en-US" sz="1100">
              <a:solidFill>
                <a:srgbClr val="384967"/>
              </a:solidFill>
            </a:endParaRPr>
          </a:p>
        </p:txBody>
      </p:sp>
    </p:spTree>
    <p:custDataLst>
      <p:tags r:id="rId1"/>
    </p:custDataLst>
    <p:extLst>
      <p:ext uri="{BB962C8B-B14F-4D97-AF65-F5344CB8AC3E}">
        <p14:creationId xmlns:p14="http://schemas.microsoft.com/office/powerpoint/2010/main" val="2970618184"/>
      </p:ext>
    </p:extLst>
  </p:cSld>
  <p:clrMapOvr>
    <a:masterClrMapping/>
  </p:clrMapOvr>
  <mc:AlternateContent xmlns:mc="http://schemas.openxmlformats.org/markup-compatibility/2006" xmlns:p14="http://schemas.microsoft.com/office/powerpoint/2010/main">
    <mc:Choice Requires="p14">
      <p:transition spd="slow" p14:dur="2000" advTm="35322"/>
    </mc:Choice>
    <mc:Fallback xmlns="">
      <p:transition spd="slow" advTm="35322"/>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850D7E41-44F7-2E71-5A65-6CFACFA174B5}"/>
              </a:ext>
            </a:extLst>
          </p:cNvPr>
          <p:cNvSpPr/>
          <p:nvPr/>
        </p:nvSpPr>
        <p:spPr>
          <a:xfrm>
            <a:off x="107576" y="6071347"/>
            <a:ext cx="2561868" cy="7223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Straight Connector 6">
            <a:extLst>
              <a:ext uri="{FF2B5EF4-FFF2-40B4-BE49-F238E27FC236}">
                <a16:creationId xmlns:a16="http://schemas.microsoft.com/office/drawing/2014/main" id="{0DB68204-AAC1-B399-E5DD-996F1E90C338}"/>
              </a:ext>
            </a:extLst>
          </p:cNvPr>
          <p:cNvSpPr/>
          <p:nvPr/>
        </p:nvSpPr>
        <p:spPr>
          <a:xfrm flipV="1">
            <a:off x="691753" y="112871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8" name="Title 6">
            <a:extLst>
              <a:ext uri="{FF2B5EF4-FFF2-40B4-BE49-F238E27FC236}">
                <a16:creationId xmlns:a16="http://schemas.microsoft.com/office/drawing/2014/main" id="{7A87D299-B58F-EFCD-4B7F-2591D12FE234}"/>
              </a:ext>
            </a:extLst>
          </p:cNvPr>
          <p:cNvSpPr txBox="1">
            <a:spLocks/>
          </p:cNvSpPr>
          <p:nvPr/>
        </p:nvSpPr>
        <p:spPr>
          <a:xfrm>
            <a:off x="0" y="289248"/>
            <a:ext cx="12251530" cy="72233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panose="02040502050405020303" pitchFamily="18" charset="0"/>
              </a:rPr>
              <a:t>Other learning and assessment requirements</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sp>
        <p:nvSpPr>
          <p:cNvPr id="17" name="TextBox 16">
            <a:extLst>
              <a:ext uri="{FF2B5EF4-FFF2-40B4-BE49-F238E27FC236}">
                <a16:creationId xmlns:a16="http://schemas.microsoft.com/office/drawing/2014/main" id="{6CE0DB02-3BFB-9D80-6ABF-58DA08E7EFA6}"/>
              </a:ext>
            </a:extLst>
          </p:cNvPr>
          <p:cNvSpPr txBox="1"/>
          <p:nvPr/>
        </p:nvSpPr>
        <p:spPr>
          <a:xfrm>
            <a:off x="1540890" y="1378752"/>
            <a:ext cx="3108147" cy="1969770"/>
          </a:xfrm>
          <a:prstGeom prst="rect">
            <a:avLst/>
          </a:prstGeom>
          <a:noFill/>
        </p:spPr>
        <p:txBody>
          <a:bodyPr wrap="square" lIns="91440" tIns="45720" rIns="91440" bIns="45720" rtlCol="0" anchor="t">
            <a:spAutoFit/>
          </a:bodyPr>
          <a:lstStyle/>
          <a:p>
            <a:pPr algn="ctr"/>
            <a:r>
              <a:rPr lang="en-US" b="1" dirty="0">
                <a:solidFill>
                  <a:srgbClr val="384967"/>
                </a:solidFill>
              </a:rPr>
              <a:t>Learning programs </a:t>
            </a:r>
          </a:p>
          <a:p>
            <a:pPr algn="ctr"/>
            <a:endParaRPr lang="en-US" b="1" dirty="0">
              <a:solidFill>
                <a:srgbClr val="384967"/>
              </a:solidFill>
            </a:endParaRPr>
          </a:p>
          <a:p>
            <a:pPr algn="ctr"/>
            <a:endParaRPr lang="en-US" sz="1400" b="1" dirty="0">
              <a:solidFill>
                <a:srgbClr val="384965"/>
              </a:solidFill>
            </a:endParaRPr>
          </a:p>
          <a:p>
            <a:pPr marL="285750" indent="-285750">
              <a:buFont typeface="Arial" panose="020B0604020202020204" pitchFamily="34" charset="0"/>
              <a:buChar char="•"/>
            </a:pPr>
            <a:r>
              <a:rPr lang="en-US" sz="1400" dirty="0">
                <a:solidFill>
                  <a:srgbClr val="384965"/>
                </a:solidFill>
              </a:rPr>
              <a:t>Professional experience</a:t>
            </a:r>
          </a:p>
          <a:p>
            <a:pPr marL="285750" indent="-285750">
              <a:buFont typeface="Arial" panose="020B0604020202020204" pitchFamily="34" charset="0"/>
              <a:buChar char="•"/>
            </a:pPr>
            <a:r>
              <a:rPr lang="en-US" sz="1400" dirty="0">
                <a:solidFill>
                  <a:srgbClr val="384965"/>
                </a:solidFill>
              </a:rPr>
              <a:t>Learning courses</a:t>
            </a:r>
          </a:p>
          <a:p>
            <a:pPr marL="742950" lvl="1" indent="-285750">
              <a:buFont typeface="Arial" panose="020B0604020202020204" pitchFamily="34" charset="0"/>
              <a:buChar char="•"/>
            </a:pPr>
            <a:endParaRPr lang="en-US" sz="1400" dirty="0">
              <a:solidFill>
                <a:srgbClr val="384965"/>
              </a:solidFill>
            </a:endParaRPr>
          </a:p>
          <a:p>
            <a:pPr marL="742950" lvl="1" indent="-285750">
              <a:buFont typeface="Arial" panose="020B0604020202020204" pitchFamily="34" charset="0"/>
              <a:buChar char="•"/>
            </a:pPr>
            <a:endParaRPr lang="en-US" sz="1400" dirty="0">
              <a:solidFill>
                <a:srgbClr val="384965"/>
              </a:solidFill>
            </a:endParaRPr>
          </a:p>
          <a:p>
            <a:pPr lvl="1" algn="ctr"/>
            <a:r>
              <a:rPr lang="en-US" sz="1600" dirty="0">
                <a:solidFill>
                  <a:srgbClr val="384965"/>
                </a:solidFill>
                <a:ea typeface="+mn-lt"/>
                <a:cs typeface="+mn-lt"/>
              </a:rPr>
              <a:t> </a:t>
            </a:r>
          </a:p>
        </p:txBody>
      </p:sp>
      <p:sp>
        <p:nvSpPr>
          <p:cNvPr id="24" name="TextBox 23">
            <a:extLst>
              <a:ext uri="{FF2B5EF4-FFF2-40B4-BE49-F238E27FC236}">
                <a16:creationId xmlns:a16="http://schemas.microsoft.com/office/drawing/2014/main" id="{37DCC9B8-E6D6-DA50-DF0E-53F9DDC9D0E8}"/>
              </a:ext>
            </a:extLst>
          </p:cNvPr>
          <p:cNvSpPr txBox="1"/>
          <p:nvPr/>
        </p:nvSpPr>
        <p:spPr>
          <a:xfrm>
            <a:off x="7426763" y="1378752"/>
            <a:ext cx="3224346" cy="1754326"/>
          </a:xfrm>
          <a:prstGeom prst="rect">
            <a:avLst/>
          </a:prstGeom>
          <a:noFill/>
        </p:spPr>
        <p:txBody>
          <a:bodyPr wrap="square" lIns="91440" tIns="45720" rIns="91440" bIns="45720" rtlCol="0" anchor="t">
            <a:spAutoFit/>
          </a:bodyPr>
          <a:lstStyle/>
          <a:p>
            <a:pPr algn="ctr"/>
            <a:r>
              <a:rPr lang="en-US" b="1" dirty="0">
                <a:solidFill>
                  <a:srgbClr val="384967"/>
                </a:solidFill>
              </a:rPr>
              <a:t>Research project</a:t>
            </a:r>
          </a:p>
          <a:p>
            <a:endParaRPr lang="en-US" b="1" dirty="0">
              <a:solidFill>
                <a:srgbClr val="384967"/>
              </a:solidFill>
            </a:endParaRPr>
          </a:p>
          <a:p>
            <a:endParaRPr lang="en-US" sz="1400" b="1" dirty="0">
              <a:solidFill>
                <a:srgbClr val="384967"/>
              </a:solidFill>
            </a:endParaRPr>
          </a:p>
          <a:p>
            <a:r>
              <a:rPr lang="en-US" sz="1400" dirty="0">
                <a:solidFill>
                  <a:srgbClr val="384967"/>
                </a:solidFill>
              </a:rPr>
              <a:t>A trainee-led study involving significant involvement in design, conduct and analysis.</a:t>
            </a:r>
            <a:endParaRPr lang="en-US" sz="1400" dirty="0"/>
          </a:p>
          <a:p>
            <a:pPr lvl="1" algn="ctr"/>
            <a:r>
              <a:rPr lang="en-US" sz="1600" dirty="0">
                <a:ea typeface="+mn-lt"/>
                <a:cs typeface="+mn-lt"/>
              </a:rPr>
              <a:t> </a:t>
            </a:r>
          </a:p>
        </p:txBody>
      </p:sp>
      <p:sp>
        <p:nvSpPr>
          <p:cNvPr id="27" name="TextBox 26">
            <a:extLst>
              <a:ext uri="{FF2B5EF4-FFF2-40B4-BE49-F238E27FC236}">
                <a16:creationId xmlns:a16="http://schemas.microsoft.com/office/drawing/2014/main" id="{E7B2B4E7-8E73-7EBF-DD4C-DC69691270A9}"/>
              </a:ext>
            </a:extLst>
          </p:cNvPr>
          <p:cNvSpPr txBox="1"/>
          <p:nvPr/>
        </p:nvSpPr>
        <p:spPr>
          <a:xfrm>
            <a:off x="1376977" y="4903078"/>
            <a:ext cx="3244046" cy="1384995"/>
          </a:xfrm>
          <a:prstGeom prst="rect">
            <a:avLst/>
          </a:prstGeom>
          <a:noFill/>
        </p:spPr>
        <p:txBody>
          <a:bodyPr wrap="square" lIns="91440" tIns="45720" rIns="91440" bIns="45720" anchor="t">
            <a:spAutoFit/>
          </a:bodyPr>
          <a:lstStyle/>
          <a:p>
            <a:r>
              <a:rPr lang="en-US" sz="1400" b="1">
                <a:solidFill>
                  <a:srgbClr val="384967"/>
                </a:solidFill>
              </a:rPr>
              <a:t>When:</a:t>
            </a:r>
            <a:r>
              <a:rPr lang="en-US" sz="1400">
                <a:solidFill>
                  <a:srgbClr val="384967"/>
                </a:solidFill>
              </a:rPr>
              <a:t> Before the end of Advanced </a:t>
            </a:r>
            <a:r>
              <a:rPr lang="en-US" sz="1400" dirty="0">
                <a:solidFill>
                  <a:srgbClr val="384967"/>
                </a:solidFill>
              </a:rPr>
              <a:t>Training</a:t>
            </a:r>
            <a:endParaRPr lang="en-US" sz="1400">
              <a:solidFill>
                <a:srgbClr val="384967"/>
              </a:solidFill>
            </a:endParaRPr>
          </a:p>
          <a:p>
            <a:endParaRPr lang="en-US" sz="1400" dirty="0">
              <a:solidFill>
                <a:srgbClr val="384967"/>
              </a:solidFill>
              <a:cs typeface="Arial"/>
            </a:endParaRPr>
          </a:p>
          <a:p>
            <a:endParaRPr lang="en-US" sz="1400" b="1">
              <a:solidFill>
                <a:srgbClr val="384967"/>
              </a:solidFill>
            </a:endParaRPr>
          </a:p>
          <a:p>
            <a:r>
              <a:rPr lang="en-US" sz="1400" b="1">
                <a:solidFill>
                  <a:srgbClr val="384967"/>
                </a:solidFill>
              </a:rPr>
              <a:t>Roles involved:</a:t>
            </a:r>
            <a:endParaRPr lang="en-US" sz="1400" b="1" dirty="0">
              <a:solidFill>
                <a:srgbClr val="384967"/>
              </a:solidFill>
              <a:cs typeface="Arial"/>
            </a:endParaRPr>
          </a:p>
          <a:p>
            <a:pPr marL="285750" indent="-285750">
              <a:buFont typeface="Arial" panose="020B0604020202020204" pitchFamily="34" charset="0"/>
              <a:buChar char="•"/>
            </a:pPr>
            <a:r>
              <a:rPr lang="en-US" sz="1400">
                <a:solidFill>
                  <a:srgbClr val="384967"/>
                </a:solidFill>
              </a:rPr>
              <a:t>Trainee</a:t>
            </a:r>
            <a:endParaRPr lang="en-US" sz="1400" dirty="0">
              <a:solidFill>
                <a:srgbClr val="384967"/>
              </a:solidFill>
              <a:cs typeface="Arial"/>
            </a:endParaRPr>
          </a:p>
        </p:txBody>
      </p:sp>
      <p:sp>
        <p:nvSpPr>
          <p:cNvPr id="31" name="TextBox 30">
            <a:extLst>
              <a:ext uri="{FF2B5EF4-FFF2-40B4-BE49-F238E27FC236}">
                <a16:creationId xmlns:a16="http://schemas.microsoft.com/office/drawing/2014/main" id="{3060907B-3F93-E3FA-37AE-709D095665BE}"/>
              </a:ext>
            </a:extLst>
          </p:cNvPr>
          <p:cNvSpPr txBox="1"/>
          <p:nvPr/>
        </p:nvSpPr>
        <p:spPr>
          <a:xfrm>
            <a:off x="7426764" y="4808659"/>
            <a:ext cx="3224346" cy="1600438"/>
          </a:xfrm>
          <a:prstGeom prst="rect">
            <a:avLst/>
          </a:prstGeom>
          <a:noFill/>
        </p:spPr>
        <p:txBody>
          <a:bodyPr wrap="square" lIns="91440" tIns="45720" rIns="91440" bIns="45720" anchor="t">
            <a:spAutoFit/>
          </a:bodyPr>
          <a:lstStyle/>
          <a:p>
            <a:r>
              <a:rPr lang="en-US" sz="1400" b="1">
                <a:solidFill>
                  <a:srgbClr val="384967"/>
                </a:solidFill>
              </a:rPr>
              <a:t>When:</a:t>
            </a:r>
            <a:r>
              <a:rPr lang="en-US" sz="1400">
                <a:solidFill>
                  <a:srgbClr val="384967"/>
                </a:solidFill>
              </a:rPr>
              <a:t> Before the end of Advanced </a:t>
            </a:r>
            <a:r>
              <a:rPr lang="en-US" sz="1400" dirty="0" err="1">
                <a:solidFill>
                  <a:srgbClr val="384967"/>
                </a:solidFill>
              </a:rPr>
              <a:t>Rraining</a:t>
            </a:r>
            <a:endParaRPr lang="en-US" sz="1400" dirty="0" err="1">
              <a:solidFill>
                <a:srgbClr val="384967"/>
              </a:solidFill>
              <a:cs typeface="Arial"/>
            </a:endParaRPr>
          </a:p>
          <a:p>
            <a:endParaRPr lang="en-US" sz="1400" dirty="0">
              <a:solidFill>
                <a:srgbClr val="384967"/>
              </a:solidFill>
              <a:cs typeface="Arial"/>
            </a:endParaRPr>
          </a:p>
          <a:p>
            <a:endParaRPr lang="en-US" sz="1400" b="1">
              <a:solidFill>
                <a:srgbClr val="384967"/>
              </a:solidFill>
            </a:endParaRPr>
          </a:p>
          <a:p>
            <a:r>
              <a:rPr lang="en-US" sz="1400" b="1">
                <a:solidFill>
                  <a:srgbClr val="384967"/>
                </a:solidFill>
              </a:rPr>
              <a:t>Roles involved:</a:t>
            </a:r>
            <a:endParaRPr lang="en-US" sz="1400" b="1" dirty="0">
              <a:solidFill>
                <a:srgbClr val="384967"/>
              </a:solidFill>
              <a:cs typeface="Arial"/>
            </a:endParaRPr>
          </a:p>
          <a:p>
            <a:pPr marL="285750" indent="-285750">
              <a:buFont typeface="Arial" panose="020B0604020202020204" pitchFamily="34" charset="0"/>
              <a:buChar char="•"/>
            </a:pPr>
            <a:r>
              <a:rPr lang="en-US" sz="1400">
                <a:solidFill>
                  <a:srgbClr val="384967"/>
                </a:solidFill>
              </a:rPr>
              <a:t>Trainee</a:t>
            </a:r>
            <a:endParaRPr lang="en-US" sz="1400" dirty="0">
              <a:solidFill>
                <a:srgbClr val="384967"/>
              </a:solidFill>
              <a:cs typeface="Arial"/>
            </a:endParaRPr>
          </a:p>
          <a:p>
            <a:pPr marL="285750" indent="-285750">
              <a:buFont typeface="Arial" panose="020B0604020202020204" pitchFamily="34" charset="0"/>
              <a:buChar char="•"/>
            </a:pPr>
            <a:r>
              <a:rPr lang="en-US" sz="1400">
                <a:solidFill>
                  <a:srgbClr val="384967"/>
                </a:solidFill>
              </a:rPr>
              <a:t>Research </a:t>
            </a:r>
            <a:r>
              <a:rPr lang="en-US" sz="1400" dirty="0">
                <a:solidFill>
                  <a:srgbClr val="384967"/>
                </a:solidFill>
              </a:rPr>
              <a:t>Project Supervisor</a:t>
            </a:r>
            <a:endParaRPr lang="en-US" sz="1400" dirty="0">
              <a:solidFill>
                <a:srgbClr val="384967"/>
              </a:solidFill>
              <a:cs typeface="Arial"/>
            </a:endParaRPr>
          </a:p>
        </p:txBody>
      </p:sp>
      <p:cxnSp>
        <p:nvCxnSpPr>
          <p:cNvPr id="37" name="Straight Connector 36">
            <a:extLst>
              <a:ext uri="{FF2B5EF4-FFF2-40B4-BE49-F238E27FC236}">
                <a16:creationId xmlns:a16="http://schemas.microsoft.com/office/drawing/2014/main" id="{7B3F5D8D-5B98-3AFB-2DEF-9ACBEFFE9EF5}"/>
              </a:ext>
            </a:extLst>
          </p:cNvPr>
          <p:cNvCxnSpPr>
            <a:cxnSpLocks/>
          </p:cNvCxnSpPr>
          <p:nvPr/>
        </p:nvCxnSpPr>
        <p:spPr>
          <a:xfrm>
            <a:off x="5736837" y="1266986"/>
            <a:ext cx="0" cy="5301766"/>
          </a:xfrm>
          <a:prstGeom prst="line">
            <a:avLst/>
          </a:prstGeom>
          <a:ln>
            <a:prstDash val="lgDash"/>
          </a:ln>
        </p:spPr>
        <p:style>
          <a:lnRef idx="1">
            <a:schemeClr val="accent1"/>
          </a:lnRef>
          <a:fillRef idx="0">
            <a:schemeClr val="accent1"/>
          </a:fillRef>
          <a:effectRef idx="0">
            <a:schemeClr val="accent1"/>
          </a:effectRef>
          <a:fontRef idx="minor">
            <a:schemeClr val="tx1"/>
          </a:fontRef>
        </p:style>
      </p:cxnSp>
      <p:pic>
        <p:nvPicPr>
          <p:cNvPr id="1026" name="Picture 2" descr="Free research reading information vector">
            <a:extLst>
              <a:ext uri="{FF2B5EF4-FFF2-40B4-BE49-F238E27FC236}">
                <a16:creationId xmlns:a16="http://schemas.microsoft.com/office/drawing/2014/main" id="{1E803E13-A1D7-6F4A-2DC5-C31F114F771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8111984" y="3140205"/>
            <a:ext cx="1853904" cy="1494749"/>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0">
            <a:extLst>
              <a:ext uri="{FF2B5EF4-FFF2-40B4-BE49-F238E27FC236}">
                <a16:creationId xmlns:a16="http://schemas.microsoft.com/office/drawing/2014/main" id="{A316F6EC-F686-A01D-F545-31F3E80C1938}"/>
              </a:ext>
            </a:extLst>
          </p:cNvPr>
          <p:cNvPicPr>
            <a:picLocks noChangeAspect="1"/>
          </p:cNvPicPr>
          <p:nvPr/>
        </p:nvPicPr>
        <p:blipFill>
          <a:blip r:embed="rId5"/>
          <a:stretch>
            <a:fillRect/>
          </a:stretch>
        </p:blipFill>
        <p:spPr>
          <a:xfrm>
            <a:off x="2061604" y="3416231"/>
            <a:ext cx="1497539" cy="1278484"/>
          </a:xfrm>
          <a:prstGeom prst="rect">
            <a:avLst/>
          </a:prstGeom>
        </p:spPr>
      </p:pic>
    </p:spTree>
    <p:custDataLst>
      <p:tags r:id="rId1"/>
    </p:custDataLst>
    <p:extLst>
      <p:ext uri="{BB962C8B-B14F-4D97-AF65-F5344CB8AC3E}">
        <p14:creationId xmlns:p14="http://schemas.microsoft.com/office/powerpoint/2010/main" val="3574654052"/>
      </p:ext>
    </p:extLst>
  </p:cSld>
  <p:clrMapOvr>
    <a:masterClrMapping/>
  </p:clrMapOvr>
  <mc:AlternateContent xmlns:mc="http://schemas.openxmlformats.org/markup-compatibility/2006" xmlns:p14="http://schemas.microsoft.com/office/powerpoint/2010/main">
    <mc:Choice Requires="p14">
      <p:transition spd="slow" p14:dur="2000" advTm="35322"/>
    </mc:Choice>
    <mc:Fallback xmlns="">
      <p:transition spd="slow" advTm="35322"/>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A41E4-AE59-3F84-C9E6-4BDA59573605}"/>
              </a:ext>
            </a:extLst>
          </p:cNvPr>
          <p:cNvSpPr>
            <a:spLocks noGrp="1"/>
          </p:cNvSpPr>
          <p:nvPr>
            <p:ph type="title"/>
          </p:nvPr>
        </p:nvSpPr>
        <p:spPr>
          <a:xfrm>
            <a:off x="1913589" y="67486"/>
            <a:ext cx="8229600" cy="857250"/>
          </a:xfrm>
        </p:spPr>
        <p:txBody>
          <a:bodyPr>
            <a:normAutofit/>
          </a:bodyPr>
          <a:lstStyle/>
          <a:p>
            <a:r>
              <a:rPr lang="en-US" sz="3100">
                <a:solidFill>
                  <a:srgbClr val="384967"/>
                </a:solidFill>
                <a:latin typeface="Georgia"/>
              </a:rPr>
              <a:t>Rating scales</a:t>
            </a:r>
            <a:endParaRPr lang="en-AU" sz="3100"/>
          </a:p>
        </p:txBody>
      </p:sp>
      <p:graphicFrame>
        <p:nvGraphicFramePr>
          <p:cNvPr id="5" name="Table 4">
            <a:extLst>
              <a:ext uri="{FF2B5EF4-FFF2-40B4-BE49-F238E27FC236}">
                <a16:creationId xmlns:a16="http://schemas.microsoft.com/office/drawing/2014/main" id="{2B7C8498-B8BC-7562-71F4-F337E3A45067}"/>
              </a:ext>
            </a:extLst>
          </p:cNvPr>
          <p:cNvGraphicFramePr>
            <a:graphicFrameLocks noGrp="1"/>
          </p:cNvGraphicFramePr>
          <p:nvPr/>
        </p:nvGraphicFramePr>
        <p:xfrm>
          <a:off x="296764" y="1026882"/>
          <a:ext cx="3677263" cy="3188417"/>
        </p:xfrm>
        <a:graphic>
          <a:graphicData uri="http://schemas.openxmlformats.org/drawingml/2006/table">
            <a:tbl>
              <a:tblPr/>
              <a:tblGrid>
                <a:gridCol w="360760">
                  <a:extLst>
                    <a:ext uri="{9D8B030D-6E8A-4147-A177-3AD203B41FA5}">
                      <a16:colId xmlns:a16="http://schemas.microsoft.com/office/drawing/2014/main" val="216105414"/>
                    </a:ext>
                  </a:extLst>
                </a:gridCol>
                <a:gridCol w="3316503">
                  <a:extLst>
                    <a:ext uri="{9D8B030D-6E8A-4147-A177-3AD203B41FA5}">
                      <a16:colId xmlns:a16="http://schemas.microsoft.com/office/drawing/2014/main" val="327167305"/>
                    </a:ext>
                  </a:extLst>
                </a:gridCol>
              </a:tblGrid>
              <a:tr h="218323">
                <a:tc gridSpan="2">
                  <a:txBody>
                    <a:bodyPr/>
                    <a:lstStyle/>
                    <a:p>
                      <a:pPr algn="ctr" fontAlgn="base"/>
                      <a:r>
                        <a:rPr lang="en-AU" sz="1100" b="1" i="0">
                          <a:solidFill>
                            <a:srgbClr val="384967"/>
                          </a:solidFill>
                          <a:effectLst/>
                          <a:latin typeface="Arial" panose="020B0604020202020204" pitchFamily="34" charset="0"/>
                        </a:rPr>
                        <a:t>Be - Professional behaviours</a:t>
                      </a:r>
                      <a:r>
                        <a:rPr lang="en-AU" sz="1100" b="0" i="0">
                          <a:solidFill>
                            <a:srgbClr val="384967"/>
                          </a:solidFill>
                          <a:effectLst/>
                          <a:latin typeface="Arial" panose="020B0604020202020204" pitchFamily="34" charset="0"/>
                        </a:rPr>
                        <a:t> </a:t>
                      </a:r>
                      <a:r>
                        <a:rPr lang="en-AU" sz="1100" b="0" i="0">
                          <a:solidFill>
                            <a:srgbClr val="433E35"/>
                          </a:solidFill>
                          <a:effectLst/>
                          <a:latin typeface="Arial" panose="020B0604020202020204" pitchFamily="34" charset="0"/>
                        </a:rPr>
                        <a:t>​</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FFFFF"/>
                    </a:solidFill>
                  </a:tcPr>
                </a:tc>
                <a:tc hMerge="1">
                  <a:txBody>
                    <a:bodyPr/>
                    <a:lstStyle/>
                    <a:p>
                      <a:endParaRPr lang="en-AU"/>
                    </a:p>
                  </a:txBody>
                  <a:tcPr/>
                </a:tc>
                <a:extLst>
                  <a:ext uri="{0D108BD9-81ED-4DB2-BD59-A6C34878D82A}">
                    <a16:rowId xmlns:a16="http://schemas.microsoft.com/office/drawing/2014/main" val="9295758"/>
                  </a:ext>
                </a:extLst>
              </a:tr>
              <a:tr h="218323">
                <a:tc>
                  <a:txBody>
                    <a:bodyPr/>
                    <a:lstStyle/>
                    <a:p>
                      <a:pPr algn="ctr" fontAlgn="base"/>
                      <a:r>
                        <a:rPr lang="en-AU" sz="1100" b="0" i="0">
                          <a:solidFill>
                            <a:srgbClr val="433E35"/>
                          </a:solidFill>
                          <a:effectLst/>
                          <a:latin typeface="Arial" panose="020B0604020202020204" pitchFamily="34" charset="0"/>
                        </a:rPr>
                        <a:t>0 ​</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tc>
                  <a:txBody>
                    <a:bodyPr/>
                    <a:lstStyle/>
                    <a:p>
                      <a:pPr algn="l" fontAlgn="base"/>
                      <a:r>
                        <a:rPr lang="en-AU" sz="1100" b="0" i="0">
                          <a:solidFill>
                            <a:srgbClr val="000000"/>
                          </a:solidFill>
                          <a:effectLst/>
                          <a:latin typeface="Arial" panose="020B0604020202020204" pitchFamily="34" charset="0"/>
                        </a:rPr>
                        <a:t>unable to rate </a:t>
                      </a:r>
                      <a:r>
                        <a:rPr lang="en-AU" sz="1100" b="0" i="0">
                          <a:solidFill>
                            <a:srgbClr val="433E35"/>
                          </a:solidFill>
                          <a:effectLst/>
                          <a:latin typeface="Arial" panose="020B0604020202020204" pitchFamily="34" charset="0"/>
                        </a:rPr>
                        <a:t>​</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extLst>
                  <a:ext uri="{0D108BD9-81ED-4DB2-BD59-A6C34878D82A}">
                    <a16:rowId xmlns:a16="http://schemas.microsoft.com/office/drawing/2014/main" val="2992036672"/>
                  </a:ext>
                </a:extLst>
              </a:tr>
              <a:tr h="549189">
                <a:tc>
                  <a:txBody>
                    <a:bodyPr/>
                    <a:lstStyle/>
                    <a:p>
                      <a:pPr algn="ctr" fontAlgn="base"/>
                      <a:r>
                        <a:rPr lang="en-AU" sz="1100" b="0" i="0">
                          <a:solidFill>
                            <a:srgbClr val="433E35"/>
                          </a:solidFill>
                          <a:effectLst/>
                          <a:latin typeface="Arial" panose="020B0604020202020204" pitchFamily="34" charset="0"/>
                        </a:rPr>
                        <a:t>1 ​</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D1D8E6"/>
                    </a:solidFill>
                  </a:tcPr>
                </a:tc>
                <a:tc>
                  <a:txBody>
                    <a:bodyPr/>
                    <a:lstStyle/>
                    <a:p>
                      <a:pPr algn="l" fontAlgn="base"/>
                      <a:r>
                        <a:rPr lang="en-US" sz="1100" b="0" i="0">
                          <a:solidFill>
                            <a:srgbClr val="000000"/>
                          </a:solidFill>
                          <a:effectLst/>
                          <a:latin typeface="Arial" panose="020B0604020202020204" pitchFamily="34" charset="0"/>
                        </a:rPr>
                        <a:t>needs to work on their behaviour in </a:t>
                      </a:r>
                      <a:r>
                        <a:rPr lang="en-US" sz="1100" b="1" i="0">
                          <a:solidFill>
                            <a:srgbClr val="000000"/>
                          </a:solidFill>
                          <a:effectLst/>
                          <a:latin typeface="Arial" panose="020B0604020202020204" pitchFamily="34" charset="0"/>
                        </a:rPr>
                        <a:t>five or more </a:t>
                      </a:r>
                      <a:r>
                        <a:rPr lang="en-US" sz="1100" b="0" i="0">
                          <a:solidFill>
                            <a:srgbClr val="000000"/>
                          </a:solidFill>
                          <a:effectLst/>
                          <a:latin typeface="Arial" panose="020B0604020202020204" pitchFamily="34" charset="0"/>
                        </a:rPr>
                        <a:t>areas of professional practice </a:t>
                      </a:r>
                      <a:r>
                        <a:rPr lang="en-US" sz="1100" b="0" i="0">
                          <a:solidFill>
                            <a:srgbClr val="433E35"/>
                          </a:solidFill>
                          <a:effectLst/>
                          <a:latin typeface="Arial" panose="020B0604020202020204" pitchFamily="34" charset="0"/>
                        </a:rPr>
                        <a:t>​</a:t>
                      </a:r>
                      <a:endParaRPr lang="en-US"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2864160574"/>
                  </a:ext>
                </a:extLst>
              </a:tr>
              <a:tr h="549189">
                <a:tc>
                  <a:txBody>
                    <a:bodyPr/>
                    <a:lstStyle/>
                    <a:p>
                      <a:pPr algn="ctr" fontAlgn="base"/>
                      <a:r>
                        <a:rPr lang="en-AU" sz="1100" b="0" i="0">
                          <a:solidFill>
                            <a:srgbClr val="433E35"/>
                          </a:solidFill>
                          <a:effectLst/>
                          <a:latin typeface="Arial" panose="020B0604020202020204" pitchFamily="34" charset="0"/>
                        </a:rPr>
                        <a:t>2 ​</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A3B2CD"/>
                    </a:solidFill>
                  </a:tcPr>
                </a:tc>
                <a:tc>
                  <a:txBody>
                    <a:bodyPr/>
                    <a:lstStyle/>
                    <a:p>
                      <a:pPr algn="l" fontAlgn="base"/>
                      <a:r>
                        <a:rPr lang="en-US" sz="1100" b="0" i="0">
                          <a:solidFill>
                            <a:srgbClr val="000000"/>
                          </a:solidFill>
                          <a:effectLst/>
                          <a:latin typeface="Arial" panose="020B0604020202020204" pitchFamily="34" charset="0"/>
                        </a:rPr>
                        <a:t>needs to work on their </a:t>
                      </a:r>
                      <a:r>
                        <a:rPr lang="en-US" sz="1100" b="0" i="0" err="1">
                          <a:solidFill>
                            <a:srgbClr val="000000"/>
                          </a:solidFill>
                          <a:effectLst/>
                          <a:latin typeface="Arial" panose="020B0604020202020204" pitchFamily="34" charset="0"/>
                        </a:rPr>
                        <a:t>behaviour</a:t>
                      </a:r>
                      <a:r>
                        <a:rPr lang="en-US" sz="1100" b="0" i="0">
                          <a:solidFill>
                            <a:srgbClr val="000000"/>
                          </a:solidFill>
                          <a:effectLst/>
                          <a:latin typeface="Arial" panose="020B0604020202020204" pitchFamily="34" charset="0"/>
                        </a:rPr>
                        <a:t> in </a:t>
                      </a:r>
                      <a:r>
                        <a:rPr lang="en-US" sz="1100" b="1" i="0">
                          <a:solidFill>
                            <a:srgbClr val="000000"/>
                          </a:solidFill>
                          <a:effectLst/>
                          <a:latin typeface="Arial" panose="020B0604020202020204" pitchFamily="34" charset="0"/>
                        </a:rPr>
                        <a:t>four or five </a:t>
                      </a:r>
                      <a:r>
                        <a:rPr lang="en-US" sz="1100" b="0" i="0">
                          <a:solidFill>
                            <a:srgbClr val="000000"/>
                          </a:solidFill>
                          <a:effectLst/>
                          <a:latin typeface="Arial" panose="020B0604020202020204" pitchFamily="34" charset="0"/>
                        </a:rPr>
                        <a:t>areas of professional practice </a:t>
                      </a:r>
                      <a:r>
                        <a:rPr lang="en-US" sz="1100" b="0" i="0">
                          <a:solidFill>
                            <a:srgbClr val="433E35"/>
                          </a:solidFill>
                          <a:effectLst/>
                          <a:latin typeface="Arial" panose="020B0604020202020204" pitchFamily="34" charset="0"/>
                        </a:rPr>
                        <a:t>​</a:t>
                      </a:r>
                      <a:endParaRPr lang="en-US"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412935873"/>
                  </a:ext>
                </a:extLst>
              </a:tr>
              <a:tr h="549189">
                <a:tc>
                  <a:txBody>
                    <a:bodyPr/>
                    <a:lstStyle/>
                    <a:p>
                      <a:pPr algn="ctr" fontAlgn="base"/>
                      <a:r>
                        <a:rPr lang="en-AU" sz="1100" b="0" i="0">
                          <a:solidFill>
                            <a:srgbClr val="433E35"/>
                          </a:solidFill>
                          <a:effectLst/>
                          <a:latin typeface="Arial" panose="020B0604020202020204" pitchFamily="34" charset="0"/>
                        </a:rPr>
                        <a:t>3 ​</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768CB4"/>
                    </a:solidFill>
                  </a:tcPr>
                </a:tc>
                <a:tc>
                  <a:txBody>
                    <a:bodyPr/>
                    <a:lstStyle/>
                    <a:p>
                      <a:pPr algn="l" fontAlgn="base"/>
                      <a:r>
                        <a:rPr lang="en-US" sz="1100" b="0" i="0">
                          <a:solidFill>
                            <a:srgbClr val="000000"/>
                          </a:solidFill>
                          <a:effectLst/>
                          <a:latin typeface="Arial" panose="020B0604020202020204" pitchFamily="34" charset="0"/>
                        </a:rPr>
                        <a:t>needs to work on their </a:t>
                      </a:r>
                      <a:r>
                        <a:rPr lang="en-US" sz="1100" b="0" i="0" err="1">
                          <a:solidFill>
                            <a:srgbClr val="000000"/>
                          </a:solidFill>
                          <a:effectLst/>
                          <a:latin typeface="Arial" panose="020B0604020202020204" pitchFamily="34" charset="0"/>
                        </a:rPr>
                        <a:t>behaviour</a:t>
                      </a:r>
                      <a:r>
                        <a:rPr lang="en-US" sz="1100" b="0" i="0">
                          <a:solidFill>
                            <a:srgbClr val="000000"/>
                          </a:solidFill>
                          <a:effectLst/>
                          <a:latin typeface="Arial" panose="020B0604020202020204" pitchFamily="34" charset="0"/>
                        </a:rPr>
                        <a:t> in </a:t>
                      </a:r>
                      <a:r>
                        <a:rPr lang="en-US" sz="1100" b="1" i="0">
                          <a:solidFill>
                            <a:srgbClr val="000000"/>
                          </a:solidFill>
                          <a:effectLst/>
                          <a:latin typeface="Arial" panose="020B0604020202020204" pitchFamily="34" charset="0"/>
                        </a:rPr>
                        <a:t>two or three </a:t>
                      </a:r>
                      <a:r>
                        <a:rPr lang="en-US" sz="1100" b="0" i="0">
                          <a:solidFill>
                            <a:srgbClr val="000000"/>
                          </a:solidFill>
                          <a:effectLst/>
                          <a:latin typeface="Arial" panose="020B0604020202020204" pitchFamily="34" charset="0"/>
                        </a:rPr>
                        <a:t>areas of professional practice </a:t>
                      </a:r>
                      <a:r>
                        <a:rPr lang="en-US" sz="1100" b="0" i="0">
                          <a:solidFill>
                            <a:srgbClr val="433E35"/>
                          </a:solidFill>
                          <a:effectLst/>
                          <a:latin typeface="Arial" panose="020B0604020202020204" pitchFamily="34" charset="0"/>
                        </a:rPr>
                        <a:t>​</a:t>
                      </a:r>
                      <a:endParaRPr lang="en-US"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3218215297"/>
                  </a:ext>
                </a:extLst>
              </a:tr>
              <a:tr h="549189">
                <a:tc>
                  <a:txBody>
                    <a:bodyPr/>
                    <a:lstStyle/>
                    <a:p>
                      <a:pPr algn="ctr" fontAlgn="base"/>
                      <a:r>
                        <a:rPr lang="en-AU" sz="1100" b="0" i="0">
                          <a:solidFill>
                            <a:srgbClr val="FFFFFF"/>
                          </a:solidFill>
                          <a:effectLst/>
                          <a:latin typeface="Arial" panose="020B0604020202020204" pitchFamily="34" charset="0"/>
                        </a:rPr>
                        <a:t>4</a:t>
                      </a:r>
                      <a:r>
                        <a:rPr lang="en-AU" sz="1100" b="0" i="0">
                          <a:solidFill>
                            <a:srgbClr val="433E35"/>
                          </a:solidFill>
                          <a:effectLst/>
                          <a:latin typeface="Arial" panose="020B0604020202020204" pitchFamily="34" charset="0"/>
                        </a:rPr>
                        <a:t> ​</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2A364D"/>
                    </a:solidFill>
                  </a:tcPr>
                </a:tc>
                <a:tc>
                  <a:txBody>
                    <a:bodyPr/>
                    <a:lstStyle/>
                    <a:p>
                      <a:pPr algn="l" fontAlgn="base"/>
                      <a:r>
                        <a:rPr lang="en-US" sz="1100" b="0" i="0">
                          <a:solidFill>
                            <a:srgbClr val="000000"/>
                          </a:solidFill>
                          <a:effectLst/>
                          <a:latin typeface="Arial" panose="020B0604020202020204" pitchFamily="34" charset="0"/>
                        </a:rPr>
                        <a:t>needs to work on their </a:t>
                      </a:r>
                      <a:r>
                        <a:rPr lang="en-US" sz="1100" b="0" i="0" err="1">
                          <a:solidFill>
                            <a:srgbClr val="000000"/>
                          </a:solidFill>
                          <a:effectLst/>
                          <a:latin typeface="Arial" panose="020B0604020202020204" pitchFamily="34" charset="0"/>
                        </a:rPr>
                        <a:t>behaviour</a:t>
                      </a:r>
                      <a:r>
                        <a:rPr lang="en-US" sz="1100" b="0" i="0">
                          <a:solidFill>
                            <a:srgbClr val="000000"/>
                          </a:solidFill>
                          <a:effectLst/>
                          <a:latin typeface="Arial" panose="020B0604020202020204" pitchFamily="34" charset="0"/>
                        </a:rPr>
                        <a:t> in </a:t>
                      </a:r>
                      <a:r>
                        <a:rPr lang="en-US" sz="1100" b="1" i="0">
                          <a:solidFill>
                            <a:srgbClr val="000000"/>
                          </a:solidFill>
                          <a:effectLst/>
                          <a:latin typeface="Arial" panose="020B0604020202020204" pitchFamily="34" charset="0"/>
                        </a:rPr>
                        <a:t>one </a:t>
                      </a:r>
                      <a:r>
                        <a:rPr lang="en-US" sz="1100" b="0" i="0">
                          <a:solidFill>
                            <a:srgbClr val="000000"/>
                          </a:solidFill>
                          <a:effectLst/>
                          <a:latin typeface="Arial" panose="020B0604020202020204" pitchFamily="34" charset="0"/>
                        </a:rPr>
                        <a:t>area of professional practice </a:t>
                      </a:r>
                      <a:r>
                        <a:rPr lang="en-US" sz="1100" b="0" i="0">
                          <a:solidFill>
                            <a:srgbClr val="433E35"/>
                          </a:solidFill>
                          <a:effectLst/>
                          <a:latin typeface="Arial" panose="020B0604020202020204" pitchFamily="34" charset="0"/>
                        </a:rPr>
                        <a:t>​</a:t>
                      </a:r>
                      <a:endParaRPr lang="en-US"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637454580"/>
                  </a:ext>
                </a:extLst>
              </a:tr>
              <a:tr h="549189">
                <a:tc>
                  <a:txBody>
                    <a:bodyPr/>
                    <a:lstStyle/>
                    <a:p>
                      <a:pPr algn="ctr" fontAlgn="base"/>
                      <a:r>
                        <a:rPr lang="en-AU" sz="1100" b="0" i="0">
                          <a:solidFill>
                            <a:srgbClr val="FFFFFF"/>
                          </a:solidFill>
                          <a:effectLst/>
                          <a:latin typeface="Arial" panose="020B0604020202020204" pitchFamily="34" charset="0"/>
                        </a:rPr>
                        <a:t>5</a:t>
                      </a:r>
                      <a:r>
                        <a:rPr lang="en-AU" sz="1100" b="0" i="0">
                          <a:solidFill>
                            <a:srgbClr val="433E35"/>
                          </a:solidFill>
                          <a:effectLst/>
                          <a:latin typeface="Arial" panose="020B0604020202020204" pitchFamily="34" charset="0"/>
                        </a:rPr>
                        <a:t> ​</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1C2433"/>
                    </a:solidFill>
                  </a:tcPr>
                </a:tc>
                <a:tc>
                  <a:txBody>
                    <a:bodyPr/>
                    <a:lstStyle/>
                    <a:p>
                      <a:pPr algn="l" fontAlgn="base"/>
                      <a:r>
                        <a:rPr lang="en-US" sz="1100" b="1" i="0">
                          <a:solidFill>
                            <a:srgbClr val="000000"/>
                          </a:solidFill>
                          <a:effectLst/>
                          <a:latin typeface="Arial" panose="020B0604020202020204" pitchFamily="34" charset="0"/>
                        </a:rPr>
                        <a:t>consistently </a:t>
                      </a:r>
                      <a:r>
                        <a:rPr lang="en-US" sz="1100" b="0" i="0">
                          <a:solidFill>
                            <a:srgbClr val="000000"/>
                          </a:solidFill>
                          <a:effectLst/>
                          <a:latin typeface="Arial" panose="020B0604020202020204" pitchFamily="34" charset="0"/>
                        </a:rPr>
                        <a:t>behaves in line with each of the ten areas of professional practice </a:t>
                      </a:r>
                      <a:r>
                        <a:rPr lang="en-US" sz="1100" b="0" i="0">
                          <a:solidFill>
                            <a:srgbClr val="433E35"/>
                          </a:solidFill>
                          <a:effectLst/>
                          <a:latin typeface="Arial" panose="020B0604020202020204" pitchFamily="34" charset="0"/>
                        </a:rPr>
                        <a:t>​</a:t>
                      </a:r>
                      <a:endParaRPr lang="en-US"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1959739311"/>
                  </a:ext>
                </a:extLst>
              </a:tr>
            </a:tbl>
          </a:graphicData>
        </a:graphic>
      </p:graphicFrame>
      <p:sp>
        <p:nvSpPr>
          <p:cNvPr id="6" name="Rectangle 1">
            <a:extLst>
              <a:ext uri="{FF2B5EF4-FFF2-40B4-BE49-F238E27FC236}">
                <a16:creationId xmlns:a16="http://schemas.microsoft.com/office/drawing/2014/main" id="{57B25FA1-5B09-2AA4-3B8A-B9E7D7626BDE}"/>
              </a:ext>
            </a:extLst>
          </p:cNvPr>
          <p:cNvSpPr>
            <a:spLocks noChangeArrowheads="1"/>
          </p:cNvSpPr>
          <p:nvPr/>
        </p:nvSpPr>
        <p:spPr bwMode="auto">
          <a:xfrm>
            <a:off x="2283681" y="2136519"/>
            <a:ext cx="22076369"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a:solidFill>
                  <a:srgbClr val="000000"/>
                </a:solidFill>
                <a:latin typeface="Times New Roman" panose="02020603050405020304" pitchFamily="18" charset="0"/>
                <a:cs typeface="Times New Roman" panose="02020603050405020304" pitchFamily="18" charset="0"/>
              </a:rPr>
              <a:t> </a:t>
            </a:r>
            <a:endParaRPr lang="en-US" altLang="en-US" sz="1350"/>
          </a:p>
          <a:p>
            <a:pPr defTabSz="685800"/>
            <a:endParaRPr lang="en-US" altLang="en-US" sz="1350"/>
          </a:p>
        </p:txBody>
      </p:sp>
      <p:sp>
        <p:nvSpPr>
          <p:cNvPr id="8" name="Rectangle 2">
            <a:extLst>
              <a:ext uri="{FF2B5EF4-FFF2-40B4-BE49-F238E27FC236}">
                <a16:creationId xmlns:a16="http://schemas.microsoft.com/office/drawing/2014/main" id="{FD4F8CF9-8272-9D5A-D7DC-436A29A7660B}"/>
              </a:ext>
            </a:extLst>
          </p:cNvPr>
          <p:cNvSpPr>
            <a:spLocks noChangeArrowheads="1"/>
          </p:cNvSpPr>
          <p:nvPr/>
        </p:nvSpPr>
        <p:spPr bwMode="auto">
          <a:xfrm>
            <a:off x="4817563" y="2272296"/>
            <a:ext cx="10044098"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a:solidFill>
                  <a:srgbClr val="000000"/>
                </a:solidFill>
                <a:latin typeface="Times New Roman" panose="02020603050405020304" pitchFamily="18" charset="0"/>
                <a:cs typeface="Times New Roman" panose="02020603050405020304" pitchFamily="18" charset="0"/>
              </a:rPr>
              <a:t> </a:t>
            </a:r>
            <a:endParaRPr lang="en-US" altLang="en-US" sz="1350"/>
          </a:p>
          <a:p>
            <a:pPr defTabSz="685800"/>
            <a:endParaRPr lang="en-US" altLang="en-US" sz="1350"/>
          </a:p>
        </p:txBody>
      </p:sp>
      <p:sp>
        <p:nvSpPr>
          <p:cNvPr id="10" name="Rectangle 3">
            <a:extLst>
              <a:ext uri="{FF2B5EF4-FFF2-40B4-BE49-F238E27FC236}">
                <a16:creationId xmlns:a16="http://schemas.microsoft.com/office/drawing/2014/main" id="{4AC2C480-1862-91BF-15F8-8D42FF0AD0C6}"/>
              </a:ext>
            </a:extLst>
          </p:cNvPr>
          <p:cNvSpPr>
            <a:spLocks noChangeArrowheads="1"/>
          </p:cNvSpPr>
          <p:nvPr/>
        </p:nvSpPr>
        <p:spPr bwMode="auto">
          <a:xfrm>
            <a:off x="4845844" y="1842187"/>
            <a:ext cx="9144000"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a:solidFill>
                  <a:srgbClr val="000000"/>
                </a:solidFill>
                <a:latin typeface="Times New Roman" panose="02020603050405020304" pitchFamily="18" charset="0"/>
                <a:cs typeface="Times New Roman" panose="02020603050405020304" pitchFamily="18" charset="0"/>
              </a:rPr>
              <a:t> </a:t>
            </a:r>
            <a:endParaRPr lang="en-US" altLang="en-US" sz="1350"/>
          </a:p>
          <a:p>
            <a:pPr defTabSz="685800"/>
            <a:endParaRPr lang="en-US" altLang="en-US" sz="1350"/>
          </a:p>
        </p:txBody>
      </p:sp>
      <p:graphicFrame>
        <p:nvGraphicFramePr>
          <p:cNvPr id="11" name="Table 10">
            <a:extLst>
              <a:ext uri="{FF2B5EF4-FFF2-40B4-BE49-F238E27FC236}">
                <a16:creationId xmlns:a16="http://schemas.microsoft.com/office/drawing/2014/main" id="{177F07BD-DD56-1121-9797-8722E8DAE0C4}"/>
              </a:ext>
            </a:extLst>
          </p:cNvPr>
          <p:cNvGraphicFramePr>
            <a:graphicFrameLocks noGrp="1"/>
          </p:cNvGraphicFramePr>
          <p:nvPr>
            <p:extLst>
              <p:ext uri="{D42A27DB-BD31-4B8C-83A1-F6EECF244321}">
                <p14:modId xmlns:p14="http://schemas.microsoft.com/office/powerpoint/2010/main" val="478588128"/>
              </p:ext>
            </p:extLst>
          </p:nvPr>
        </p:nvGraphicFramePr>
        <p:xfrm>
          <a:off x="4191021" y="1026882"/>
          <a:ext cx="3677263" cy="3188825"/>
        </p:xfrm>
        <a:graphic>
          <a:graphicData uri="http://schemas.openxmlformats.org/drawingml/2006/table">
            <a:tbl>
              <a:tblPr/>
              <a:tblGrid>
                <a:gridCol w="346032">
                  <a:extLst>
                    <a:ext uri="{9D8B030D-6E8A-4147-A177-3AD203B41FA5}">
                      <a16:colId xmlns:a16="http://schemas.microsoft.com/office/drawing/2014/main" val="1113798282"/>
                    </a:ext>
                  </a:extLst>
                </a:gridCol>
                <a:gridCol w="3331231">
                  <a:extLst>
                    <a:ext uri="{9D8B030D-6E8A-4147-A177-3AD203B41FA5}">
                      <a16:colId xmlns:a16="http://schemas.microsoft.com/office/drawing/2014/main" val="3054767159"/>
                    </a:ext>
                  </a:extLst>
                </a:gridCol>
              </a:tblGrid>
              <a:tr h="235812">
                <a:tc gridSpan="2">
                  <a:txBody>
                    <a:bodyPr/>
                    <a:lstStyle/>
                    <a:p>
                      <a:pPr algn="ctr" fontAlgn="base"/>
                      <a:r>
                        <a:rPr lang="en-AU" sz="1100" b="1" i="0">
                          <a:solidFill>
                            <a:srgbClr val="384967"/>
                          </a:solidFill>
                          <a:effectLst/>
                          <a:latin typeface="Arial"/>
                        </a:rPr>
                        <a:t>Do - Entrustable professional activities</a:t>
                      </a:r>
                      <a:endParaRPr lang="en-AU" sz="1100" b="0" i="0" dirty="0">
                        <a:solidFill>
                          <a:srgbClr val="433E35"/>
                        </a:solidFill>
                        <a:effectLst/>
                        <a:latin typeface="Arial"/>
                      </a:endParaRP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FFFFF"/>
                    </a:solidFill>
                  </a:tcPr>
                </a:tc>
                <a:tc hMerge="1">
                  <a:txBody>
                    <a:bodyPr/>
                    <a:lstStyle/>
                    <a:p>
                      <a:endParaRPr lang="en-AU"/>
                    </a:p>
                  </a:txBody>
                  <a:tcPr/>
                </a:tc>
                <a:extLst>
                  <a:ext uri="{0D108BD9-81ED-4DB2-BD59-A6C34878D82A}">
                    <a16:rowId xmlns:a16="http://schemas.microsoft.com/office/drawing/2014/main" val="693335022"/>
                  </a:ext>
                </a:extLst>
              </a:tr>
              <a:tr h="237159">
                <a:tc>
                  <a:txBody>
                    <a:bodyPr/>
                    <a:lstStyle/>
                    <a:p>
                      <a:pPr algn="ctr" fontAlgn="base"/>
                      <a:r>
                        <a:rPr lang="en-AU" sz="1100" b="0" i="0">
                          <a:solidFill>
                            <a:srgbClr val="433E35"/>
                          </a:solidFill>
                          <a:effectLst/>
                          <a:latin typeface="Arial"/>
                        </a:rPr>
                        <a:t>0 ​</a:t>
                      </a:r>
                      <a:endParaRPr lang="en-AU" sz="1100" b="0" i="0" dirty="0">
                        <a:solidFill>
                          <a:srgbClr val="433E35"/>
                        </a:solidFill>
                        <a:effectLst/>
                        <a:latin typeface="Arial"/>
                      </a:endParaRP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tc>
                  <a:txBody>
                    <a:bodyPr/>
                    <a:lstStyle/>
                    <a:p>
                      <a:pPr algn="l" fontAlgn="base"/>
                      <a:r>
                        <a:rPr lang="en-AU" sz="1100" b="0" i="0">
                          <a:solidFill>
                            <a:srgbClr val="000000"/>
                          </a:solidFill>
                          <a:effectLst/>
                          <a:latin typeface="Arial"/>
                        </a:rPr>
                        <a:t>unable to rate </a:t>
                      </a:r>
                      <a:r>
                        <a:rPr lang="en-AU" sz="1100" b="0" i="0">
                          <a:solidFill>
                            <a:srgbClr val="433E35"/>
                          </a:solidFill>
                          <a:effectLst/>
                          <a:latin typeface="Arial"/>
                        </a:rPr>
                        <a:t>​</a:t>
                      </a:r>
                      <a:endParaRPr lang="en-AU" sz="1100" b="0" i="0" dirty="0">
                        <a:solidFill>
                          <a:srgbClr val="433E35"/>
                        </a:solidFill>
                        <a:effectLst/>
                        <a:latin typeface="Arial"/>
                      </a:endParaRP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extLst>
                  <a:ext uri="{0D108BD9-81ED-4DB2-BD59-A6C34878D82A}">
                    <a16:rowId xmlns:a16="http://schemas.microsoft.com/office/drawing/2014/main" val="3614347178"/>
                  </a:ext>
                </a:extLst>
              </a:tr>
              <a:tr h="591329">
                <a:tc>
                  <a:txBody>
                    <a:bodyPr/>
                    <a:lstStyle/>
                    <a:p>
                      <a:pPr algn="ctr" fontAlgn="base"/>
                      <a:r>
                        <a:rPr lang="en-AU" sz="1100" b="0" i="0">
                          <a:solidFill>
                            <a:srgbClr val="433E35"/>
                          </a:solidFill>
                          <a:effectLst/>
                          <a:latin typeface="Arial"/>
                        </a:rPr>
                        <a:t>1 ​</a:t>
                      </a:r>
                      <a:endParaRPr lang="en-AU" sz="1100" b="0" i="0" dirty="0">
                        <a:solidFill>
                          <a:srgbClr val="433E35"/>
                        </a:solidFill>
                        <a:effectLst/>
                        <a:latin typeface="Arial"/>
                      </a:endParaRP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D1D8E6"/>
                    </a:solidFill>
                  </a:tcPr>
                </a:tc>
                <a:tc>
                  <a:txBody>
                    <a:bodyPr/>
                    <a:lstStyle/>
                    <a:p>
                      <a:pPr algn="l" fontAlgn="base"/>
                      <a:r>
                        <a:rPr lang="en-US" sz="1100" b="0" i="0">
                          <a:solidFill>
                            <a:srgbClr val="000000"/>
                          </a:solidFill>
                          <a:effectLst/>
                          <a:latin typeface="Arial"/>
                        </a:rPr>
                        <a:t>can be </a:t>
                      </a:r>
                      <a:r>
                        <a:rPr lang="en-US" sz="1100" b="1" i="0">
                          <a:solidFill>
                            <a:srgbClr val="000000"/>
                          </a:solidFill>
                          <a:effectLst/>
                          <a:latin typeface="Arial"/>
                        </a:rPr>
                        <a:t>present and observe</a:t>
                      </a:r>
                      <a:r>
                        <a:rPr lang="en-US" sz="1100" b="0" i="0">
                          <a:solidFill>
                            <a:srgbClr val="000000"/>
                          </a:solidFill>
                          <a:effectLst/>
                          <a:latin typeface="Arial"/>
                        </a:rPr>
                        <a:t> </a:t>
                      </a:r>
                      <a:r>
                        <a:rPr lang="en-US" sz="1100" b="0" i="0">
                          <a:solidFill>
                            <a:srgbClr val="433E35"/>
                          </a:solidFill>
                          <a:effectLst/>
                          <a:latin typeface="Arial"/>
                        </a:rPr>
                        <a:t>​</a:t>
                      </a:r>
                      <a:endParaRPr lang="en-US" sz="1100" b="0" i="0" dirty="0">
                        <a:solidFill>
                          <a:srgbClr val="433E35"/>
                        </a:solidFill>
                        <a:effectLst/>
                        <a:latin typeface="Arial"/>
                      </a:endParaRP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2481921942"/>
                  </a:ext>
                </a:extLst>
              </a:tr>
              <a:tr h="591329">
                <a:tc>
                  <a:txBody>
                    <a:bodyPr/>
                    <a:lstStyle/>
                    <a:p>
                      <a:pPr algn="ctr" fontAlgn="base"/>
                      <a:r>
                        <a:rPr lang="en-AU" sz="1100" b="0" i="0">
                          <a:solidFill>
                            <a:srgbClr val="433E35"/>
                          </a:solidFill>
                          <a:effectLst/>
                          <a:latin typeface="Arial"/>
                        </a:rPr>
                        <a:t>2 ​</a:t>
                      </a:r>
                      <a:endParaRPr lang="en-AU" sz="1100" b="0" i="0" dirty="0">
                        <a:solidFill>
                          <a:srgbClr val="433E35"/>
                        </a:solidFill>
                        <a:effectLst/>
                        <a:latin typeface="Arial"/>
                      </a:endParaRP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A3B2CD"/>
                    </a:solidFill>
                  </a:tcPr>
                </a:tc>
                <a:tc>
                  <a:txBody>
                    <a:bodyPr/>
                    <a:lstStyle/>
                    <a:p>
                      <a:pPr algn="l" fontAlgn="base"/>
                      <a:r>
                        <a:rPr lang="en-US" sz="1100" b="0" i="0">
                          <a:solidFill>
                            <a:srgbClr val="000000"/>
                          </a:solidFill>
                          <a:effectLst/>
                          <a:latin typeface="Arial"/>
                        </a:rPr>
                        <a:t>can act with </a:t>
                      </a:r>
                      <a:r>
                        <a:rPr lang="en-US" sz="1100" b="1" i="0">
                          <a:solidFill>
                            <a:srgbClr val="000000"/>
                          </a:solidFill>
                          <a:effectLst/>
                          <a:latin typeface="Arial"/>
                        </a:rPr>
                        <a:t>direct supervision</a:t>
                      </a:r>
                      <a:r>
                        <a:rPr lang="en-US" sz="1100" b="0" i="0">
                          <a:solidFill>
                            <a:srgbClr val="000000"/>
                          </a:solidFill>
                          <a:effectLst/>
                          <a:latin typeface="Arial"/>
                        </a:rPr>
                        <a:t> </a:t>
                      </a:r>
                      <a:r>
                        <a:rPr lang="en-US" sz="1100" b="0" i="0">
                          <a:solidFill>
                            <a:srgbClr val="433E35"/>
                          </a:solidFill>
                          <a:effectLst/>
                          <a:latin typeface="Arial"/>
                        </a:rPr>
                        <a:t>​(e.g. supervisor was physically located within the training setting)</a:t>
                      </a:r>
                      <a:endParaRPr lang="en-US" sz="1100" b="0" i="0" dirty="0">
                        <a:solidFill>
                          <a:srgbClr val="433E35"/>
                        </a:solidFill>
                        <a:effectLst/>
                      </a:endParaRP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1088956521"/>
                  </a:ext>
                </a:extLst>
              </a:tr>
              <a:tr h="591329">
                <a:tc>
                  <a:txBody>
                    <a:bodyPr/>
                    <a:lstStyle/>
                    <a:p>
                      <a:pPr algn="ctr" fontAlgn="base"/>
                      <a:r>
                        <a:rPr lang="en-AU" sz="1100" b="0" i="0">
                          <a:solidFill>
                            <a:srgbClr val="433E35"/>
                          </a:solidFill>
                          <a:effectLst/>
                          <a:latin typeface="Arial"/>
                        </a:rPr>
                        <a:t>3 ​</a:t>
                      </a:r>
                      <a:endParaRPr lang="en-AU" sz="1100" b="0" i="0" dirty="0">
                        <a:solidFill>
                          <a:srgbClr val="433E35"/>
                        </a:solidFill>
                        <a:effectLst/>
                        <a:latin typeface="Arial"/>
                      </a:endParaRP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768CB4"/>
                    </a:solidFill>
                  </a:tcPr>
                </a:tc>
                <a:tc>
                  <a:txBody>
                    <a:bodyPr/>
                    <a:lstStyle/>
                    <a:p>
                      <a:pPr algn="l" fontAlgn="base"/>
                      <a:r>
                        <a:rPr lang="en-US" sz="1100" b="0" i="0">
                          <a:solidFill>
                            <a:srgbClr val="000000"/>
                          </a:solidFill>
                          <a:effectLst/>
                          <a:latin typeface="Arial"/>
                        </a:rPr>
                        <a:t>can act with</a:t>
                      </a:r>
                      <a:r>
                        <a:rPr lang="en-US" sz="1100" b="1" i="0">
                          <a:solidFill>
                            <a:srgbClr val="000000"/>
                          </a:solidFill>
                          <a:effectLst/>
                          <a:latin typeface="Arial"/>
                        </a:rPr>
                        <a:t> indirect supervision</a:t>
                      </a:r>
                      <a:r>
                        <a:rPr lang="en-US" sz="1100" b="0" i="0">
                          <a:solidFill>
                            <a:srgbClr val="000000"/>
                          </a:solidFill>
                          <a:effectLst/>
                          <a:latin typeface="Arial"/>
                        </a:rPr>
                        <a:t> </a:t>
                      </a:r>
                      <a:r>
                        <a:rPr lang="en-US" sz="1100" b="0" i="0">
                          <a:solidFill>
                            <a:srgbClr val="433E35"/>
                          </a:solidFill>
                          <a:effectLst/>
                          <a:latin typeface="Arial"/>
                        </a:rPr>
                        <a:t>​(e.g. supervisor able to assist via phone)</a:t>
                      </a:r>
                      <a:endParaRPr lang="en-US" sz="1100" b="0" i="0" dirty="0">
                        <a:solidFill>
                          <a:srgbClr val="433E35"/>
                        </a:solidFill>
                        <a:effectLst/>
                      </a:endParaRP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1285263219"/>
                  </a:ext>
                </a:extLst>
              </a:tr>
              <a:tr h="591329">
                <a:tc>
                  <a:txBody>
                    <a:bodyPr/>
                    <a:lstStyle/>
                    <a:p>
                      <a:pPr algn="ctr" fontAlgn="base"/>
                      <a:r>
                        <a:rPr lang="en-AU" sz="1100" b="0" i="0">
                          <a:solidFill>
                            <a:srgbClr val="FFFFFF"/>
                          </a:solidFill>
                          <a:effectLst/>
                          <a:latin typeface="Arial"/>
                        </a:rPr>
                        <a:t>4</a:t>
                      </a:r>
                      <a:r>
                        <a:rPr lang="en-AU" sz="1100" b="0" i="0">
                          <a:solidFill>
                            <a:srgbClr val="433E35"/>
                          </a:solidFill>
                          <a:effectLst/>
                          <a:latin typeface="Arial"/>
                        </a:rPr>
                        <a:t> ​</a:t>
                      </a:r>
                      <a:endParaRPr lang="en-AU" sz="1100" b="0" i="0" dirty="0">
                        <a:solidFill>
                          <a:srgbClr val="433E35"/>
                        </a:solidFill>
                        <a:effectLst/>
                        <a:latin typeface="Arial"/>
                      </a:endParaRP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2A364D"/>
                    </a:solidFill>
                  </a:tcPr>
                </a:tc>
                <a:tc>
                  <a:txBody>
                    <a:bodyPr/>
                    <a:lstStyle/>
                    <a:p>
                      <a:pPr algn="l" fontAlgn="base"/>
                      <a:r>
                        <a:rPr lang="en-US" sz="1100" b="0" i="0">
                          <a:solidFill>
                            <a:srgbClr val="000000"/>
                          </a:solidFill>
                          <a:effectLst/>
                          <a:latin typeface="Arial"/>
                        </a:rPr>
                        <a:t>can act with </a:t>
                      </a:r>
                      <a:r>
                        <a:rPr lang="en-US" sz="1100" b="1" i="0">
                          <a:solidFill>
                            <a:srgbClr val="000000"/>
                          </a:solidFill>
                          <a:effectLst/>
                          <a:latin typeface="Arial"/>
                        </a:rPr>
                        <a:t>supervision at a distance</a:t>
                      </a:r>
                      <a:r>
                        <a:rPr lang="en-US" sz="1100" b="0" i="0">
                          <a:solidFill>
                            <a:srgbClr val="000000"/>
                          </a:solidFill>
                          <a:effectLst/>
                          <a:latin typeface="Arial"/>
                        </a:rPr>
                        <a:t> </a:t>
                      </a:r>
                      <a:r>
                        <a:rPr lang="en-US" sz="1100" b="0" i="0">
                          <a:solidFill>
                            <a:srgbClr val="433E35"/>
                          </a:solidFill>
                          <a:effectLst/>
                          <a:latin typeface="Arial"/>
                        </a:rPr>
                        <a:t>​</a:t>
                      </a:r>
                      <a:endParaRPr lang="en-US" sz="1100" b="0" i="0" dirty="0">
                        <a:solidFill>
                          <a:srgbClr val="433E35"/>
                        </a:solidFill>
                        <a:effectLst/>
                        <a:latin typeface="Arial"/>
                      </a:endParaRP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1833793905"/>
                  </a:ext>
                </a:extLst>
              </a:tr>
              <a:tr h="350130">
                <a:tc>
                  <a:txBody>
                    <a:bodyPr/>
                    <a:lstStyle/>
                    <a:p>
                      <a:pPr algn="ctr" fontAlgn="base"/>
                      <a:r>
                        <a:rPr lang="en-AU" sz="1100" b="0" i="0">
                          <a:solidFill>
                            <a:srgbClr val="FFFFFF"/>
                          </a:solidFill>
                          <a:effectLst/>
                          <a:latin typeface="Arial"/>
                        </a:rPr>
                        <a:t>5</a:t>
                      </a:r>
                      <a:r>
                        <a:rPr lang="en-AU" sz="1100" b="0" i="0">
                          <a:solidFill>
                            <a:srgbClr val="433E35"/>
                          </a:solidFill>
                          <a:effectLst/>
                          <a:latin typeface="Arial"/>
                        </a:rPr>
                        <a:t> ​</a:t>
                      </a:r>
                      <a:endParaRPr lang="en-AU" sz="1100" b="0" i="0" dirty="0">
                        <a:solidFill>
                          <a:srgbClr val="433E35"/>
                        </a:solidFill>
                        <a:effectLst/>
                        <a:latin typeface="Arial"/>
                      </a:endParaRP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1C2433"/>
                    </a:solidFill>
                  </a:tcPr>
                </a:tc>
                <a:tc>
                  <a:txBody>
                    <a:bodyPr/>
                    <a:lstStyle/>
                    <a:p>
                      <a:pPr algn="l" fontAlgn="base"/>
                      <a:r>
                        <a:rPr lang="en-AU" sz="1100" b="0" i="0">
                          <a:solidFill>
                            <a:srgbClr val="000000"/>
                          </a:solidFill>
                          <a:effectLst/>
                          <a:latin typeface="Arial"/>
                        </a:rPr>
                        <a:t>can </a:t>
                      </a:r>
                      <a:r>
                        <a:rPr lang="en-AU" sz="1100" b="1" i="0">
                          <a:solidFill>
                            <a:srgbClr val="000000"/>
                          </a:solidFill>
                          <a:effectLst/>
                          <a:latin typeface="Arial"/>
                        </a:rPr>
                        <a:t>provide supervision</a:t>
                      </a:r>
                      <a:r>
                        <a:rPr lang="en-AU" sz="1100" b="0" i="0">
                          <a:solidFill>
                            <a:srgbClr val="000000"/>
                          </a:solidFill>
                          <a:effectLst/>
                          <a:latin typeface="Arial"/>
                        </a:rPr>
                        <a:t> </a:t>
                      </a:r>
                      <a:r>
                        <a:rPr lang="en-AU" sz="1100" b="0" i="0">
                          <a:solidFill>
                            <a:srgbClr val="433E35"/>
                          </a:solidFill>
                          <a:effectLst/>
                          <a:latin typeface="Arial"/>
                        </a:rPr>
                        <a:t>​</a:t>
                      </a:r>
                      <a:endParaRPr lang="en-AU" sz="1100" b="0" i="0" dirty="0">
                        <a:solidFill>
                          <a:srgbClr val="433E35"/>
                        </a:solidFill>
                        <a:effectLst/>
                        <a:latin typeface="Arial"/>
                      </a:endParaRP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847799647"/>
                  </a:ext>
                </a:extLst>
              </a:tr>
            </a:tbl>
          </a:graphicData>
        </a:graphic>
      </p:graphicFrame>
      <p:sp>
        <p:nvSpPr>
          <p:cNvPr id="12" name="Rectangle 4">
            <a:extLst>
              <a:ext uri="{FF2B5EF4-FFF2-40B4-BE49-F238E27FC236}">
                <a16:creationId xmlns:a16="http://schemas.microsoft.com/office/drawing/2014/main" id="{7551BC9A-609A-F6C7-5384-EAF9965B877D}"/>
              </a:ext>
            </a:extLst>
          </p:cNvPr>
          <p:cNvSpPr>
            <a:spLocks noChangeArrowheads="1"/>
          </p:cNvSpPr>
          <p:nvPr/>
        </p:nvSpPr>
        <p:spPr bwMode="auto">
          <a:xfrm>
            <a:off x="7648829" y="2296000"/>
            <a:ext cx="9144000"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a:solidFill>
                  <a:srgbClr val="000000"/>
                </a:solidFill>
                <a:latin typeface="Times New Roman" panose="02020603050405020304" pitchFamily="18" charset="0"/>
                <a:cs typeface="Times New Roman" panose="02020603050405020304" pitchFamily="18" charset="0"/>
              </a:rPr>
              <a:t> </a:t>
            </a:r>
            <a:endParaRPr lang="en-US" altLang="en-US" sz="1350"/>
          </a:p>
          <a:p>
            <a:pPr defTabSz="685800"/>
            <a:endParaRPr lang="en-US" altLang="en-US" sz="1350"/>
          </a:p>
        </p:txBody>
      </p:sp>
      <p:graphicFrame>
        <p:nvGraphicFramePr>
          <p:cNvPr id="3" name="Table 2">
            <a:extLst>
              <a:ext uri="{FF2B5EF4-FFF2-40B4-BE49-F238E27FC236}">
                <a16:creationId xmlns:a16="http://schemas.microsoft.com/office/drawing/2014/main" id="{612978CF-96E1-BB14-0F54-1BD6280FCFC7}"/>
              </a:ext>
            </a:extLst>
          </p:cNvPr>
          <p:cNvGraphicFramePr>
            <a:graphicFrameLocks noGrp="1"/>
          </p:cNvGraphicFramePr>
          <p:nvPr/>
        </p:nvGraphicFramePr>
        <p:xfrm>
          <a:off x="2764417" y="4694102"/>
          <a:ext cx="6663164" cy="1742440"/>
        </p:xfrm>
        <a:graphic>
          <a:graphicData uri="http://schemas.openxmlformats.org/drawingml/2006/table">
            <a:tbl>
              <a:tblPr firstRow="1" bandRow="1">
                <a:tableStyleId>{5C22544A-7EE6-4342-B048-85BDC9FD1C3A}</a:tableStyleId>
              </a:tblPr>
              <a:tblGrid>
                <a:gridCol w="3331582">
                  <a:extLst>
                    <a:ext uri="{9D8B030D-6E8A-4147-A177-3AD203B41FA5}">
                      <a16:colId xmlns:a16="http://schemas.microsoft.com/office/drawing/2014/main" val="2775135654"/>
                    </a:ext>
                  </a:extLst>
                </a:gridCol>
                <a:gridCol w="3331582">
                  <a:extLst>
                    <a:ext uri="{9D8B030D-6E8A-4147-A177-3AD203B41FA5}">
                      <a16:colId xmlns:a16="http://schemas.microsoft.com/office/drawing/2014/main" val="727450098"/>
                    </a:ext>
                  </a:extLst>
                </a:gridCol>
              </a:tblGrid>
              <a:tr h="370840">
                <a:tc>
                  <a:txBody>
                    <a:bodyPr/>
                    <a:lstStyle/>
                    <a:p>
                      <a:pPr algn="ctr"/>
                      <a:r>
                        <a:rPr lang="en-US" sz="1600" b="1"/>
                        <a:t>Traditional rating scales</a:t>
                      </a:r>
                      <a:endParaRPr lang="en-AU" sz="1600" b="1"/>
                    </a:p>
                  </a:txBody>
                  <a:tcPr>
                    <a:lnL w="12700" cap="flat" cmpd="sng" algn="ctr">
                      <a:solidFill>
                        <a:srgbClr val="CB972B"/>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CB972B"/>
                      </a:solidFill>
                      <a:prstDash val="solid"/>
                      <a:round/>
                      <a:headEnd type="none" w="med" len="med"/>
                      <a:tailEnd type="none" w="med" len="med"/>
                    </a:lnT>
                    <a:lnB w="12700" cap="flat" cmpd="sng" algn="ctr">
                      <a:solidFill>
                        <a:srgbClr val="CB972B"/>
                      </a:solidFill>
                      <a:prstDash val="solid"/>
                      <a:round/>
                      <a:headEnd type="none" w="med" len="med"/>
                      <a:tailEnd type="none" w="med" len="med"/>
                    </a:lnB>
                    <a:solidFill>
                      <a:srgbClr val="CB972B"/>
                    </a:solidFill>
                  </a:tcPr>
                </a:tc>
                <a:tc>
                  <a:txBody>
                    <a:bodyPr/>
                    <a:lstStyle/>
                    <a:p>
                      <a:pPr algn="ctr"/>
                      <a:r>
                        <a:rPr lang="en-US" sz="1600" b="1"/>
                        <a:t>Level of new rating scales</a:t>
                      </a:r>
                      <a:endParaRPr lang="en-AU" sz="1600" b="1"/>
                    </a:p>
                  </a:txBody>
                  <a:tcPr>
                    <a:lnL w="12700" cap="flat" cmpd="sng" algn="ctr">
                      <a:solidFill>
                        <a:schemeClr val="bg1"/>
                      </a:solidFill>
                      <a:prstDash val="solid"/>
                      <a:round/>
                      <a:headEnd type="none" w="med" len="med"/>
                      <a:tailEnd type="none" w="med" len="med"/>
                    </a:lnL>
                    <a:lnR w="12700" cap="flat" cmpd="sng" algn="ctr">
                      <a:solidFill>
                        <a:srgbClr val="CB972B"/>
                      </a:solidFill>
                      <a:prstDash val="solid"/>
                      <a:round/>
                      <a:headEnd type="none" w="med" len="med"/>
                      <a:tailEnd type="none" w="med" len="med"/>
                    </a:lnR>
                    <a:lnT w="12700" cap="flat" cmpd="sng" algn="ctr">
                      <a:solidFill>
                        <a:srgbClr val="CB972B"/>
                      </a:solidFill>
                      <a:prstDash val="solid"/>
                      <a:round/>
                      <a:headEnd type="none" w="med" len="med"/>
                      <a:tailEnd type="none" w="med" len="med"/>
                    </a:lnT>
                    <a:lnB w="12700" cap="flat" cmpd="sng" algn="ctr">
                      <a:solidFill>
                        <a:srgbClr val="CB972B"/>
                      </a:solidFill>
                      <a:prstDash val="solid"/>
                      <a:round/>
                      <a:headEnd type="none" w="med" len="med"/>
                      <a:tailEnd type="none" w="med" len="med"/>
                    </a:lnB>
                    <a:solidFill>
                      <a:srgbClr val="CB972B"/>
                    </a:solidFill>
                  </a:tcPr>
                </a:tc>
                <a:extLst>
                  <a:ext uri="{0D108BD9-81ED-4DB2-BD59-A6C34878D82A}">
                    <a16:rowId xmlns:a16="http://schemas.microsoft.com/office/drawing/2014/main" val="2843818204"/>
                  </a:ext>
                </a:extLst>
              </a:tr>
              <a:tr h="370840">
                <a:tc>
                  <a:txBody>
                    <a:bodyPr/>
                    <a:lstStyle/>
                    <a:p>
                      <a:pPr marL="285750" indent="-285750">
                        <a:buFont typeface="Arial" panose="020B0604020202020204" pitchFamily="34" charset="0"/>
                        <a:buChar char="•"/>
                      </a:pPr>
                      <a:r>
                        <a:rPr lang="en-US" sz="1200"/>
                        <a:t>Satisfactory to superior ratings</a:t>
                      </a:r>
                    </a:p>
                    <a:p>
                      <a:pPr marL="0" indent="0">
                        <a:buFont typeface="Arial" panose="020B0604020202020204" pitchFamily="34" charset="0"/>
                        <a:buNone/>
                      </a:pPr>
                      <a:endParaRPr lang="en-US" sz="1200" b="0"/>
                    </a:p>
                    <a:p>
                      <a:pPr marL="285750" indent="-285750">
                        <a:buFont typeface="Arial" panose="020B0604020202020204" pitchFamily="34" charset="0"/>
                        <a:buChar char="•"/>
                      </a:pPr>
                      <a:r>
                        <a:rPr lang="en-US" sz="1200" b="0"/>
                        <a:t>Task components separated (e.g. medical interviewing skills, clinical judgement)</a:t>
                      </a:r>
                    </a:p>
                    <a:p>
                      <a:pPr marL="0" indent="0">
                        <a:buFont typeface="Arial" panose="020B0604020202020204" pitchFamily="34" charset="0"/>
                        <a:buNone/>
                      </a:pPr>
                      <a:endParaRPr lang="en-US" sz="1200" b="0"/>
                    </a:p>
                    <a:p>
                      <a:pPr marL="285750" indent="-285750">
                        <a:buFont typeface="Arial" panose="020B0604020202020204" pitchFamily="34" charset="0"/>
                        <a:buChar char="•"/>
                      </a:pPr>
                      <a:r>
                        <a:rPr lang="en-AU" sz="1200" b="1"/>
                        <a:t>No</a:t>
                      </a:r>
                      <a:r>
                        <a:rPr lang="en-AU" sz="1200" b="0"/>
                        <a:t> </a:t>
                      </a:r>
                      <a:r>
                        <a:rPr lang="en-AU" sz="1200" b="1"/>
                        <a:t>links </a:t>
                      </a:r>
                      <a:r>
                        <a:rPr lang="en-AU" sz="1200" b="0"/>
                        <a:t>to the expectation of the standards required</a:t>
                      </a:r>
                      <a:endParaRPr lang="en-AU" sz="1200"/>
                    </a:p>
                  </a:txBody>
                  <a:tcPr>
                    <a:lnL w="12700" cap="flat" cmpd="sng" algn="ctr">
                      <a:solidFill>
                        <a:srgbClr val="CB972B"/>
                      </a:solidFill>
                      <a:prstDash val="solid"/>
                      <a:round/>
                      <a:headEnd type="none" w="med" len="med"/>
                      <a:tailEnd type="none" w="med" len="med"/>
                    </a:lnL>
                    <a:lnR w="12700" cap="flat" cmpd="sng" algn="ctr">
                      <a:solidFill>
                        <a:srgbClr val="CB972B"/>
                      </a:solidFill>
                      <a:prstDash val="solid"/>
                      <a:round/>
                      <a:headEnd type="none" w="med" len="med"/>
                      <a:tailEnd type="none" w="med" len="med"/>
                    </a:lnR>
                    <a:lnT w="12700" cap="flat" cmpd="sng" algn="ctr">
                      <a:solidFill>
                        <a:srgbClr val="CB972B"/>
                      </a:solidFill>
                      <a:prstDash val="solid"/>
                      <a:round/>
                      <a:headEnd type="none" w="med" len="med"/>
                      <a:tailEnd type="none" w="med" len="med"/>
                    </a:lnT>
                    <a:lnB w="12700" cap="flat" cmpd="sng" algn="ctr">
                      <a:solidFill>
                        <a:srgbClr val="CB972B"/>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US" sz="1200"/>
                        <a:t>Increased levels of independence over time</a:t>
                      </a:r>
                    </a:p>
                    <a:p>
                      <a:pPr marL="171450" indent="-171450">
                        <a:buFont typeface="Arial" panose="020B0604020202020204" pitchFamily="34" charset="0"/>
                        <a:buChar char="•"/>
                      </a:pPr>
                      <a:endParaRPr lang="en-US" sz="1200"/>
                    </a:p>
                    <a:p>
                      <a:pPr marL="171450" indent="-171450">
                        <a:buFont typeface="Arial" panose="020B0604020202020204" pitchFamily="34" charset="0"/>
                        <a:buChar char="•"/>
                      </a:pPr>
                      <a:r>
                        <a:rPr lang="en-US" sz="1200"/>
                        <a:t>Comprehensive rating of clinical and professional expertise</a:t>
                      </a:r>
                    </a:p>
                    <a:p>
                      <a:pPr marL="0" indent="0">
                        <a:buFont typeface="Arial" panose="020B0604020202020204" pitchFamily="34" charset="0"/>
                        <a:buNone/>
                      </a:pPr>
                      <a:endParaRPr lang="en-US" sz="1200"/>
                    </a:p>
                    <a:p>
                      <a:pPr marL="171450" indent="-171450">
                        <a:buFont typeface="Arial" panose="020B0604020202020204" pitchFamily="34" charset="0"/>
                        <a:buChar char="•"/>
                      </a:pPr>
                      <a:r>
                        <a:rPr lang="en-US" sz="1200"/>
                        <a:t>Expected standards of performance at the end of each phase to direct learning</a:t>
                      </a:r>
                      <a:endParaRPr lang="en-AU" sz="1200"/>
                    </a:p>
                  </a:txBody>
                  <a:tcPr>
                    <a:lnL w="12700" cap="flat" cmpd="sng" algn="ctr">
                      <a:solidFill>
                        <a:srgbClr val="CB972B"/>
                      </a:solidFill>
                      <a:prstDash val="solid"/>
                      <a:round/>
                      <a:headEnd type="none" w="med" len="med"/>
                      <a:tailEnd type="none" w="med" len="med"/>
                    </a:lnL>
                    <a:lnR w="12700" cap="flat" cmpd="sng" algn="ctr">
                      <a:solidFill>
                        <a:srgbClr val="CB972B"/>
                      </a:solidFill>
                      <a:prstDash val="solid"/>
                      <a:round/>
                      <a:headEnd type="none" w="med" len="med"/>
                      <a:tailEnd type="none" w="med" len="med"/>
                    </a:lnR>
                    <a:lnT w="12700" cap="flat" cmpd="sng" algn="ctr">
                      <a:solidFill>
                        <a:srgbClr val="CB972B"/>
                      </a:solidFill>
                      <a:prstDash val="solid"/>
                      <a:round/>
                      <a:headEnd type="none" w="med" len="med"/>
                      <a:tailEnd type="none" w="med" len="med"/>
                    </a:lnT>
                    <a:lnB w="12700" cap="flat" cmpd="sng" algn="ctr">
                      <a:solidFill>
                        <a:srgbClr val="CB972B"/>
                      </a:solidFill>
                      <a:prstDash val="solid"/>
                      <a:round/>
                      <a:headEnd type="none" w="med" len="med"/>
                      <a:tailEnd type="none" w="med" len="med"/>
                    </a:lnB>
                    <a:solidFill>
                      <a:schemeClr val="bg1"/>
                    </a:solidFill>
                  </a:tcPr>
                </a:tc>
                <a:extLst>
                  <a:ext uri="{0D108BD9-81ED-4DB2-BD59-A6C34878D82A}">
                    <a16:rowId xmlns:a16="http://schemas.microsoft.com/office/drawing/2014/main" val="2858399970"/>
                  </a:ext>
                </a:extLst>
              </a:tr>
            </a:tbl>
          </a:graphicData>
        </a:graphic>
      </p:graphicFrame>
      <p:sp>
        <p:nvSpPr>
          <p:cNvPr id="9" name="Straight Connector 8">
            <a:extLst>
              <a:ext uri="{FF2B5EF4-FFF2-40B4-BE49-F238E27FC236}">
                <a16:creationId xmlns:a16="http://schemas.microsoft.com/office/drawing/2014/main" id="{197AAE79-0B05-584C-F489-C00D09335C08}"/>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graphicFrame>
        <p:nvGraphicFramePr>
          <p:cNvPr id="13" name="Table 12">
            <a:extLst>
              <a:ext uri="{FF2B5EF4-FFF2-40B4-BE49-F238E27FC236}">
                <a16:creationId xmlns:a16="http://schemas.microsoft.com/office/drawing/2014/main" id="{EAB8E7B3-E45F-B8E4-3AB2-F116F14047B2}"/>
              </a:ext>
            </a:extLst>
          </p:cNvPr>
          <p:cNvGraphicFramePr>
            <a:graphicFrameLocks noGrp="1"/>
          </p:cNvGraphicFramePr>
          <p:nvPr/>
        </p:nvGraphicFramePr>
        <p:xfrm>
          <a:off x="8000980" y="1026882"/>
          <a:ext cx="3677263" cy="3190708"/>
        </p:xfrm>
        <a:graphic>
          <a:graphicData uri="http://schemas.openxmlformats.org/drawingml/2006/table">
            <a:tbl>
              <a:tblPr/>
              <a:tblGrid>
                <a:gridCol w="360760">
                  <a:extLst>
                    <a:ext uri="{9D8B030D-6E8A-4147-A177-3AD203B41FA5}">
                      <a16:colId xmlns:a16="http://schemas.microsoft.com/office/drawing/2014/main" val="2566813347"/>
                    </a:ext>
                  </a:extLst>
                </a:gridCol>
                <a:gridCol w="3316503">
                  <a:extLst>
                    <a:ext uri="{9D8B030D-6E8A-4147-A177-3AD203B41FA5}">
                      <a16:colId xmlns:a16="http://schemas.microsoft.com/office/drawing/2014/main" val="3981665310"/>
                    </a:ext>
                  </a:extLst>
                </a:gridCol>
              </a:tblGrid>
              <a:tr h="220729">
                <a:tc gridSpan="2">
                  <a:txBody>
                    <a:bodyPr/>
                    <a:lstStyle/>
                    <a:p>
                      <a:pPr algn="ctr" fontAlgn="base"/>
                      <a:r>
                        <a:rPr lang="en-AU" sz="1100" b="1" i="0">
                          <a:solidFill>
                            <a:srgbClr val="384967"/>
                          </a:solidFill>
                          <a:effectLst/>
                          <a:latin typeface="Arial" panose="020B0604020202020204" pitchFamily="34" charset="0"/>
                        </a:rPr>
                        <a:t>Know - Knowledge</a:t>
                      </a:r>
                      <a:r>
                        <a:rPr lang="en-AU" sz="1100" b="0" i="0">
                          <a:solidFill>
                            <a:srgbClr val="433E35"/>
                          </a:solidFill>
                          <a:effectLst/>
                          <a:latin typeface="Arial" panose="020B0604020202020204" pitchFamily="34" charset="0"/>
                        </a:rPr>
                        <a:t>​</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FFFFF"/>
                    </a:solidFill>
                  </a:tcPr>
                </a:tc>
                <a:tc hMerge="1">
                  <a:txBody>
                    <a:bodyPr/>
                    <a:lstStyle/>
                    <a:p>
                      <a:endParaRPr lang="en-AU"/>
                    </a:p>
                  </a:txBody>
                  <a:tcPr/>
                </a:tc>
                <a:extLst>
                  <a:ext uri="{0D108BD9-81ED-4DB2-BD59-A6C34878D82A}">
                    <a16:rowId xmlns:a16="http://schemas.microsoft.com/office/drawing/2014/main" val="3851535289"/>
                  </a:ext>
                </a:extLst>
              </a:tr>
              <a:tr h="220729">
                <a:tc>
                  <a:txBody>
                    <a:bodyPr/>
                    <a:lstStyle/>
                    <a:p>
                      <a:pPr algn="ctr" fontAlgn="base"/>
                      <a:r>
                        <a:rPr lang="en-AU" sz="1100" b="0" i="0">
                          <a:solidFill>
                            <a:srgbClr val="433E35"/>
                          </a:solidFill>
                          <a:effectLst/>
                          <a:latin typeface="Arial" panose="020B0604020202020204" pitchFamily="34" charset="0"/>
                        </a:rPr>
                        <a:t>0 ​</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tc>
                  <a:txBody>
                    <a:bodyPr/>
                    <a:lstStyle/>
                    <a:p>
                      <a:pPr algn="l" fontAlgn="base"/>
                      <a:r>
                        <a:rPr lang="en-AU" sz="1100" b="0" i="0">
                          <a:solidFill>
                            <a:srgbClr val="000000"/>
                          </a:solidFill>
                          <a:effectLst/>
                          <a:latin typeface="Arial" panose="020B0604020202020204" pitchFamily="34" charset="0"/>
                        </a:rPr>
                        <a:t>unable to rate </a:t>
                      </a:r>
                      <a:r>
                        <a:rPr lang="en-AU" sz="1100" b="0" i="0">
                          <a:solidFill>
                            <a:srgbClr val="433E35"/>
                          </a:solidFill>
                          <a:effectLst/>
                          <a:latin typeface="Arial" panose="020B0604020202020204" pitchFamily="34" charset="0"/>
                        </a:rPr>
                        <a:t>​</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extLst>
                  <a:ext uri="{0D108BD9-81ED-4DB2-BD59-A6C34878D82A}">
                    <a16:rowId xmlns:a16="http://schemas.microsoft.com/office/drawing/2014/main" val="106705948"/>
                  </a:ext>
                </a:extLst>
              </a:tr>
              <a:tr h="555240">
                <a:tc>
                  <a:txBody>
                    <a:bodyPr/>
                    <a:lstStyle/>
                    <a:p>
                      <a:pPr algn="ctr" fontAlgn="base"/>
                      <a:r>
                        <a:rPr lang="en-AU" sz="1100" b="0" i="0">
                          <a:solidFill>
                            <a:srgbClr val="433E35"/>
                          </a:solidFill>
                          <a:effectLst/>
                          <a:latin typeface="Arial" panose="020B0604020202020204" pitchFamily="34" charset="0"/>
                        </a:rPr>
                        <a:t>1 ​</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D1D8E6"/>
                    </a:solidFill>
                  </a:tcPr>
                </a:tc>
                <a:tc>
                  <a:txBody>
                    <a:bodyPr/>
                    <a:lstStyle/>
                    <a:p>
                      <a:pPr algn="l" fontAlgn="base"/>
                      <a:r>
                        <a:rPr lang="en-US" sz="1100" b="0" i="0">
                          <a:solidFill>
                            <a:srgbClr val="000000"/>
                          </a:solidFill>
                          <a:effectLst/>
                          <a:latin typeface="Arial" panose="020B0604020202020204" pitchFamily="34" charset="0"/>
                        </a:rPr>
                        <a:t>has </a:t>
                      </a:r>
                      <a:r>
                        <a:rPr lang="en-US" sz="1100" b="1" i="0">
                          <a:solidFill>
                            <a:srgbClr val="000000"/>
                          </a:solidFill>
                          <a:effectLst/>
                          <a:latin typeface="Arial" panose="020B0604020202020204" pitchFamily="34" charset="0"/>
                        </a:rPr>
                        <a:t>heard of </a:t>
                      </a:r>
                      <a:r>
                        <a:rPr lang="en-US" sz="1100" b="0" i="0">
                          <a:solidFill>
                            <a:srgbClr val="000000"/>
                          </a:solidFill>
                          <a:effectLst/>
                          <a:latin typeface="Arial" panose="020B0604020202020204" pitchFamily="34" charset="0"/>
                        </a:rPr>
                        <a:t>some of the important medical topics and concepts underpinning patient care (heard of) </a:t>
                      </a:r>
                      <a:endParaRPr lang="en-US"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2443021463"/>
                  </a:ext>
                </a:extLst>
              </a:tr>
              <a:tr h="547930">
                <a:tc>
                  <a:txBody>
                    <a:bodyPr/>
                    <a:lstStyle/>
                    <a:p>
                      <a:pPr algn="ctr" fontAlgn="base"/>
                      <a:r>
                        <a:rPr lang="en-AU" sz="1100" b="0" i="0">
                          <a:solidFill>
                            <a:srgbClr val="433E35"/>
                          </a:solidFill>
                          <a:effectLst/>
                          <a:latin typeface="Arial" panose="020B0604020202020204" pitchFamily="34" charset="0"/>
                        </a:rPr>
                        <a:t>2 ​</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A3B2CD"/>
                    </a:solidFill>
                  </a:tcPr>
                </a:tc>
                <a:tc>
                  <a:txBody>
                    <a:bodyPr/>
                    <a:lstStyle/>
                    <a:p>
                      <a:pPr algn="l" fontAlgn="base"/>
                      <a:r>
                        <a:rPr lang="en-US" sz="1100" b="1" i="0">
                          <a:solidFill>
                            <a:srgbClr val="000000"/>
                          </a:solidFill>
                          <a:effectLst/>
                          <a:latin typeface="Arial" panose="020B0604020202020204" pitchFamily="34" charset="0"/>
                        </a:rPr>
                        <a:t>knows </a:t>
                      </a:r>
                      <a:r>
                        <a:rPr lang="en-US" sz="1100" b="0" i="0">
                          <a:solidFill>
                            <a:srgbClr val="000000"/>
                          </a:solidFill>
                          <a:effectLst/>
                          <a:latin typeface="Arial" panose="020B0604020202020204" pitchFamily="34" charset="0"/>
                        </a:rPr>
                        <a:t>the important medical topics and concepts that underpin patient care (know) </a:t>
                      </a:r>
                      <a:r>
                        <a:rPr lang="en-US" sz="1100" b="0" i="0">
                          <a:solidFill>
                            <a:srgbClr val="433E35"/>
                          </a:solidFill>
                          <a:effectLst/>
                          <a:latin typeface="Arial" panose="020B0604020202020204" pitchFamily="34" charset="0"/>
                        </a:rPr>
                        <a:t>​</a:t>
                      </a:r>
                      <a:endParaRPr lang="en-US"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1691511186"/>
                  </a:ext>
                </a:extLst>
              </a:tr>
              <a:tr h="547930">
                <a:tc>
                  <a:txBody>
                    <a:bodyPr/>
                    <a:lstStyle/>
                    <a:p>
                      <a:pPr algn="ctr" fontAlgn="base"/>
                      <a:r>
                        <a:rPr lang="en-AU" sz="1100" b="0" i="0">
                          <a:solidFill>
                            <a:srgbClr val="433E35"/>
                          </a:solidFill>
                          <a:effectLst/>
                          <a:latin typeface="Arial" panose="020B0604020202020204" pitchFamily="34" charset="0"/>
                        </a:rPr>
                        <a:t>3 ​</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768CB4"/>
                    </a:solidFill>
                  </a:tcPr>
                </a:tc>
                <a:tc>
                  <a:txBody>
                    <a:bodyPr/>
                    <a:lstStyle/>
                    <a:p>
                      <a:pPr algn="l" fontAlgn="base"/>
                      <a:r>
                        <a:rPr lang="en-US" sz="1100" b="1" i="0">
                          <a:solidFill>
                            <a:srgbClr val="000000"/>
                          </a:solidFill>
                          <a:effectLst/>
                          <a:latin typeface="Arial" panose="020B0604020202020204" pitchFamily="34" charset="0"/>
                        </a:rPr>
                        <a:t>knows how </a:t>
                      </a:r>
                      <a:r>
                        <a:rPr lang="en-US" sz="1100" b="0" i="0">
                          <a:solidFill>
                            <a:srgbClr val="000000"/>
                          </a:solidFill>
                          <a:effectLst/>
                          <a:latin typeface="Arial" panose="020B0604020202020204" pitchFamily="34" charset="0"/>
                        </a:rPr>
                        <a:t>to apply their medical knowledge to patient care (knows how) </a:t>
                      </a:r>
                      <a:r>
                        <a:rPr lang="en-US" sz="1100" b="0" i="0">
                          <a:solidFill>
                            <a:srgbClr val="433E35"/>
                          </a:solidFill>
                          <a:effectLst/>
                          <a:latin typeface="Arial" panose="020B0604020202020204" pitchFamily="34" charset="0"/>
                        </a:rPr>
                        <a:t>​</a:t>
                      </a:r>
                      <a:endParaRPr lang="en-US"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2680602921"/>
                  </a:ext>
                </a:extLst>
              </a:tr>
              <a:tr h="547930">
                <a:tc>
                  <a:txBody>
                    <a:bodyPr/>
                    <a:lstStyle/>
                    <a:p>
                      <a:pPr algn="ctr" fontAlgn="base"/>
                      <a:r>
                        <a:rPr lang="en-AU" sz="1100" b="0" i="0">
                          <a:solidFill>
                            <a:srgbClr val="FFFFFF"/>
                          </a:solidFill>
                          <a:effectLst/>
                          <a:latin typeface="Arial" panose="020B0604020202020204" pitchFamily="34" charset="0"/>
                        </a:rPr>
                        <a:t>4</a:t>
                      </a:r>
                      <a:r>
                        <a:rPr lang="en-AU" sz="1100" b="0" i="0">
                          <a:solidFill>
                            <a:srgbClr val="433E35"/>
                          </a:solidFill>
                          <a:effectLst/>
                          <a:latin typeface="Arial" panose="020B0604020202020204" pitchFamily="34" charset="0"/>
                        </a:rPr>
                        <a:t> ​</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2A364D"/>
                    </a:solidFill>
                  </a:tcPr>
                </a:tc>
                <a:tc>
                  <a:txBody>
                    <a:bodyPr/>
                    <a:lstStyle/>
                    <a:p>
                      <a:pPr algn="l" fontAlgn="base"/>
                      <a:r>
                        <a:rPr lang="en-US" sz="1100" b="1" i="0">
                          <a:solidFill>
                            <a:srgbClr val="000000"/>
                          </a:solidFill>
                          <a:effectLst/>
                          <a:latin typeface="Arial" panose="020B0604020202020204" pitchFamily="34" charset="0"/>
                        </a:rPr>
                        <a:t>frequently shows</a:t>
                      </a:r>
                      <a:r>
                        <a:rPr lang="en-US" sz="1100" b="0" i="0">
                          <a:solidFill>
                            <a:srgbClr val="000000"/>
                          </a:solidFill>
                          <a:effectLst/>
                          <a:latin typeface="Arial" panose="020B0604020202020204" pitchFamily="34" charset="0"/>
                        </a:rPr>
                        <a:t> that they can apply their medical knowledge to patient care (shows how) </a:t>
                      </a:r>
                      <a:r>
                        <a:rPr lang="en-US" sz="1100" b="0" i="0">
                          <a:solidFill>
                            <a:srgbClr val="433E35"/>
                          </a:solidFill>
                          <a:effectLst/>
                          <a:latin typeface="Arial" panose="020B0604020202020204" pitchFamily="34" charset="0"/>
                        </a:rPr>
                        <a:t>​</a:t>
                      </a:r>
                      <a:endParaRPr lang="en-US"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3340169513"/>
                  </a:ext>
                </a:extLst>
              </a:tr>
              <a:tr h="547930">
                <a:tc>
                  <a:txBody>
                    <a:bodyPr/>
                    <a:lstStyle/>
                    <a:p>
                      <a:pPr algn="ctr" fontAlgn="base"/>
                      <a:r>
                        <a:rPr lang="en-AU" sz="1100" b="0" i="0">
                          <a:solidFill>
                            <a:srgbClr val="FFFFFF"/>
                          </a:solidFill>
                          <a:effectLst/>
                          <a:latin typeface="Arial" panose="020B0604020202020204" pitchFamily="34" charset="0"/>
                        </a:rPr>
                        <a:t>5</a:t>
                      </a:r>
                      <a:r>
                        <a:rPr lang="en-AU" sz="1100" b="0" i="0">
                          <a:solidFill>
                            <a:srgbClr val="433E35"/>
                          </a:solidFill>
                          <a:effectLst/>
                          <a:latin typeface="Arial" panose="020B0604020202020204" pitchFamily="34" charset="0"/>
                        </a:rPr>
                        <a:t> ​</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1C2433"/>
                    </a:solidFill>
                  </a:tcPr>
                </a:tc>
                <a:tc>
                  <a:txBody>
                    <a:bodyPr/>
                    <a:lstStyle/>
                    <a:p>
                      <a:pPr algn="l" fontAlgn="base"/>
                      <a:r>
                        <a:rPr lang="en-US" sz="1100" b="1" i="0">
                          <a:solidFill>
                            <a:srgbClr val="000000"/>
                          </a:solidFill>
                          <a:effectLst/>
                          <a:latin typeface="Arial" panose="020B0604020202020204" pitchFamily="34" charset="0"/>
                        </a:rPr>
                        <a:t>consistently applies</a:t>
                      </a:r>
                      <a:r>
                        <a:rPr lang="en-US" sz="1100" b="0" i="0">
                          <a:solidFill>
                            <a:srgbClr val="000000"/>
                          </a:solidFill>
                          <a:effectLst/>
                          <a:latin typeface="Arial" panose="020B0604020202020204" pitchFamily="34" charset="0"/>
                        </a:rPr>
                        <a:t> a sound medical knowledge base to their care of patients (does) </a:t>
                      </a:r>
                      <a:r>
                        <a:rPr lang="en-US" sz="1100" b="0" i="0">
                          <a:solidFill>
                            <a:srgbClr val="433E35"/>
                          </a:solidFill>
                          <a:effectLst/>
                          <a:latin typeface="Arial" panose="020B0604020202020204" pitchFamily="34" charset="0"/>
                        </a:rPr>
                        <a:t>​</a:t>
                      </a:r>
                      <a:endParaRPr lang="en-US"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2378303713"/>
                  </a:ext>
                </a:extLst>
              </a:tr>
            </a:tbl>
          </a:graphicData>
        </a:graphic>
      </p:graphicFrame>
    </p:spTree>
    <p:extLst>
      <p:ext uri="{BB962C8B-B14F-4D97-AF65-F5344CB8AC3E}">
        <p14:creationId xmlns:p14="http://schemas.microsoft.com/office/powerpoint/2010/main" val="2004826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60861-9D28-9E57-C2FA-E9A26378A140}"/>
              </a:ext>
            </a:extLst>
          </p:cNvPr>
          <p:cNvSpPr txBox="1">
            <a:spLocks/>
          </p:cNvSpPr>
          <p:nvPr/>
        </p:nvSpPr>
        <p:spPr>
          <a:xfrm>
            <a:off x="1981200" y="159149"/>
            <a:ext cx="8229600" cy="1143000"/>
          </a:xfrm>
          <a:prstGeom prst="rect">
            <a:avLst/>
          </a:prstGeom>
        </p:spPr>
        <p:txBody>
          <a:bodyPr>
            <a:norm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2800">
                <a:solidFill>
                  <a:srgbClr val="384967"/>
                </a:solidFill>
                <a:latin typeface="Georgia"/>
              </a:rPr>
              <a:t>Continuous assessment</a:t>
            </a:r>
            <a:endParaRPr lang="en-AU" sz="2800">
              <a:highlight>
                <a:srgbClr val="FFFF00"/>
              </a:highlight>
            </a:endParaRPr>
          </a:p>
        </p:txBody>
      </p:sp>
      <p:sp>
        <p:nvSpPr>
          <p:cNvPr id="6" name="Straight Connector 5">
            <a:extLst>
              <a:ext uri="{FF2B5EF4-FFF2-40B4-BE49-F238E27FC236}">
                <a16:creationId xmlns:a16="http://schemas.microsoft.com/office/drawing/2014/main" id="{DDA5D575-A6BB-58DE-5D57-383B6E47D10A}"/>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pic>
        <p:nvPicPr>
          <p:cNvPr id="3" name="Content Placeholder 4">
            <a:extLst>
              <a:ext uri="{FF2B5EF4-FFF2-40B4-BE49-F238E27FC236}">
                <a16:creationId xmlns:a16="http://schemas.microsoft.com/office/drawing/2014/main" id="{6A219D31-D22D-24D3-3AA3-D638CF1032AB}"/>
              </a:ext>
            </a:extLst>
          </p:cNvPr>
          <p:cNvPicPr>
            <a:picLocks noChangeAspect="1"/>
          </p:cNvPicPr>
          <p:nvPr/>
        </p:nvPicPr>
        <p:blipFill>
          <a:blip r:embed="rId3"/>
          <a:stretch>
            <a:fillRect/>
          </a:stretch>
        </p:blipFill>
        <p:spPr>
          <a:xfrm>
            <a:off x="848597" y="1196132"/>
            <a:ext cx="10276603" cy="5369526"/>
          </a:xfrm>
          <a:prstGeom prst="rect">
            <a:avLst/>
          </a:prstGeom>
          <a:noFill/>
        </p:spPr>
      </p:pic>
    </p:spTree>
    <p:extLst>
      <p:ext uri="{BB962C8B-B14F-4D97-AF65-F5344CB8AC3E}">
        <p14:creationId xmlns:p14="http://schemas.microsoft.com/office/powerpoint/2010/main" val="10996108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0108EA76-2EF6-6722-650E-AD3582B16826}"/>
              </a:ext>
            </a:extLst>
          </p:cNvPr>
          <p:cNvSpPr/>
          <p:nvPr/>
        </p:nvSpPr>
        <p:spPr>
          <a:xfrm>
            <a:off x="298764" y="560019"/>
            <a:ext cx="11579383" cy="6250684"/>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r>
              <a:rPr lang="en-US" sz="1600" dirty="0">
                <a:solidFill>
                  <a:schemeClr val="accent1">
                    <a:lumMod val="50000"/>
                  </a:schemeClr>
                </a:solidFill>
                <a:latin typeface="Arial"/>
                <a:cs typeface="Arial"/>
              </a:rPr>
              <a:t>Each </a:t>
            </a:r>
            <a:r>
              <a:rPr lang="en-US" sz="1600" b="1" dirty="0">
                <a:solidFill>
                  <a:schemeClr val="accent1">
                    <a:lumMod val="50000"/>
                  </a:schemeClr>
                </a:solidFill>
                <a:latin typeface="Arial"/>
                <a:cs typeface="Arial"/>
              </a:rPr>
              <a:t>phase of training </a:t>
            </a:r>
            <a:r>
              <a:rPr lang="en-US" sz="1600" dirty="0">
                <a:solidFill>
                  <a:schemeClr val="accent1">
                    <a:lumMod val="50000"/>
                  </a:schemeClr>
                </a:solidFill>
                <a:latin typeface="Arial"/>
                <a:cs typeface="Arial"/>
              </a:rPr>
              <a:t>has clear </a:t>
            </a:r>
            <a:r>
              <a:rPr lang="en-US" sz="1600" b="1" dirty="0">
                <a:solidFill>
                  <a:schemeClr val="accent1">
                    <a:lumMod val="50000"/>
                  </a:schemeClr>
                </a:solidFill>
                <a:latin typeface="Arial"/>
                <a:cs typeface="Arial"/>
              </a:rPr>
              <a:t>progression criteria. </a:t>
            </a:r>
            <a:r>
              <a:rPr lang="en-US" sz="1600" dirty="0">
                <a:solidFill>
                  <a:schemeClr val="tx2"/>
                </a:solidFill>
                <a:latin typeface="Arial"/>
                <a:cs typeface="Arial"/>
              </a:rPr>
              <a:t>Trainees must meet these standards to progress to the next phase or complete the program. </a:t>
            </a:r>
            <a:endParaRPr lang="en-US" sz="1600" b="1" dirty="0">
              <a:solidFill>
                <a:schemeClr val="tx2"/>
              </a:solidFill>
              <a:latin typeface="Arial"/>
              <a:cs typeface="Aria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1600" b="1">
              <a:solidFill>
                <a:schemeClr val="accent1">
                  <a:lumMod val="50000"/>
                </a:schemeClr>
              </a:solidFill>
            </a:endParaRPr>
          </a:p>
          <a:p>
            <a:endParaRPr lang="en-US" sz="1600" b="1">
              <a:solidFill>
                <a:schemeClr val="accent1">
                  <a:lumMod val="50000"/>
                </a:schemeClr>
              </a:solidFill>
            </a:endParaRPr>
          </a:p>
          <a:p>
            <a:endParaRPr lang="en-US" sz="1600" b="1">
              <a:solidFill>
                <a:schemeClr val="accent1">
                  <a:lumMod val="50000"/>
                </a:schemeClr>
              </a:solidFill>
            </a:endParaRPr>
          </a:p>
          <a:p>
            <a:endParaRPr lang="en-US" sz="1600" b="1">
              <a:solidFill>
                <a:schemeClr val="accent1">
                  <a:lumMod val="50000"/>
                </a:schemeClr>
              </a:solidFill>
            </a:endParaRPr>
          </a:p>
          <a:p>
            <a:r>
              <a:rPr lang="en-US" sz="1600" b="1" dirty="0">
                <a:solidFill>
                  <a:schemeClr val="accent1">
                    <a:lumMod val="50000"/>
                  </a:schemeClr>
                </a:solidFill>
                <a:latin typeface="Arial"/>
                <a:cs typeface="Arial"/>
              </a:rPr>
              <a:t>Progression decisions </a:t>
            </a:r>
            <a:r>
              <a:rPr lang="en-US" sz="1600" dirty="0">
                <a:solidFill>
                  <a:schemeClr val="accent1">
                    <a:lumMod val="50000"/>
                  </a:schemeClr>
                </a:solidFill>
                <a:latin typeface="Arial"/>
                <a:cs typeface="Arial"/>
              </a:rPr>
              <a:t>and </a:t>
            </a:r>
            <a:r>
              <a:rPr lang="en-US" sz="1600" b="1" dirty="0">
                <a:solidFill>
                  <a:schemeClr val="accent1">
                    <a:lumMod val="50000"/>
                  </a:schemeClr>
                </a:solidFill>
                <a:latin typeface="Arial"/>
                <a:cs typeface="Arial"/>
              </a:rPr>
              <a:t>completion decisions </a:t>
            </a:r>
            <a:r>
              <a:rPr lang="en-US" sz="1600" dirty="0">
                <a:solidFill>
                  <a:schemeClr val="accent1">
                    <a:lumMod val="50000"/>
                  </a:schemeClr>
                </a:solidFill>
                <a:latin typeface="Arial"/>
                <a:cs typeface="Arial"/>
              </a:rPr>
              <a:t>will be based on aggregated assessment data, providing richer evidence.</a:t>
            </a:r>
          </a:p>
          <a:p>
            <a:endParaRPr lang="en-US" sz="1600">
              <a:solidFill>
                <a:schemeClr val="accent1">
                  <a:lumMod val="50000"/>
                </a:schemeClr>
              </a:solidFill>
              <a:latin typeface="Arial" panose="020B0604020202020204" pitchFamily="34" charset="0"/>
              <a:cs typeface="Arial" panose="020B0604020202020204" pitchFamily="34" charset="0"/>
            </a:endParaRPr>
          </a:p>
          <a:p>
            <a:r>
              <a:rPr lang="en-US" sz="1600" dirty="0">
                <a:solidFill>
                  <a:schemeClr val="accent1">
                    <a:lumMod val="50000"/>
                  </a:schemeClr>
                </a:solidFill>
                <a:latin typeface="Arial"/>
                <a:cs typeface="Arial"/>
              </a:rPr>
              <a:t>The </a:t>
            </a:r>
            <a:r>
              <a:rPr lang="en-US" sz="1600" b="1" dirty="0">
                <a:solidFill>
                  <a:schemeClr val="accent1">
                    <a:lumMod val="50000"/>
                  </a:schemeClr>
                </a:solidFill>
                <a:latin typeface="Arial"/>
                <a:cs typeface="Arial"/>
              </a:rPr>
              <a:t>Progress Review Panel </a:t>
            </a:r>
            <a:r>
              <a:rPr lang="en-US" sz="1600" dirty="0">
                <a:solidFill>
                  <a:schemeClr val="accent1">
                    <a:lumMod val="50000"/>
                  </a:schemeClr>
                </a:solidFill>
                <a:latin typeface="Arial"/>
                <a:cs typeface="Arial"/>
              </a:rPr>
              <a:t>will assess the evidence and make one of the following decisions: </a:t>
            </a: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AU" sz="1350">
              <a:solidFill>
                <a:schemeClr val="accent1">
                  <a:lumMod val="50000"/>
                </a:schemeClr>
              </a:solidFill>
            </a:endParaRPr>
          </a:p>
        </p:txBody>
      </p:sp>
      <p:pic>
        <p:nvPicPr>
          <p:cNvPr id="34" name="Picture 33">
            <a:extLst>
              <a:ext uri="{FF2B5EF4-FFF2-40B4-BE49-F238E27FC236}">
                <a16:creationId xmlns:a16="http://schemas.microsoft.com/office/drawing/2014/main" id="{8CA41F06-2C67-AB50-4151-C5485F9066A7}"/>
              </a:ext>
            </a:extLst>
          </p:cNvPr>
          <p:cNvPicPr>
            <a:picLocks noChangeAspect="1"/>
          </p:cNvPicPr>
          <p:nvPr/>
        </p:nvPicPr>
        <p:blipFill rotWithShape="1">
          <a:blip r:embed="rId3"/>
          <a:srcRect l="5462" r="4202" b="41"/>
          <a:stretch/>
        </p:blipFill>
        <p:spPr>
          <a:xfrm>
            <a:off x="3987577" y="5292223"/>
            <a:ext cx="4216846" cy="1353507"/>
          </a:xfrm>
          <a:prstGeom prst="rect">
            <a:avLst/>
          </a:prstGeom>
        </p:spPr>
      </p:pic>
      <p:sp>
        <p:nvSpPr>
          <p:cNvPr id="2" name="Rectangle 1">
            <a:extLst>
              <a:ext uri="{FF2B5EF4-FFF2-40B4-BE49-F238E27FC236}">
                <a16:creationId xmlns:a16="http://schemas.microsoft.com/office/drawing/2014/main" id="{7395CBB6-4DB0-0CF7-C356-00429859DD93}"/>
              </a:ext>
            </a:extLst>
          </p:cNvPr>
          <p:cNvSpPr/>
          <p:nvPr/>
        </p:nvSpPr>
        <p:spPr>
          <a:xfrm>
            <a:off x="1588737" y="5995983"/>
            <a:ext cx="1189529" cy="84860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itle 1">
            <a:extLst>
              <a:ext uri="{FF2B5EF4-FFF2-40B4-BE49-F238E27FC236}">
                <a16:creationId xmlns:a16="http://schemas.microsoft.com/office/drawing/2014/main" id="{3258F035-E034-889D-9D7E-379366178B8F}"/>
              </a:ext>
            </a:extLst>
          </p:cNvPr>
          <p:cNvSpPr txBox="1">
            <a:spLocks/>
          </p:cNvSpPr>
          <p:nvPr/>
        </p:nvSpPr>
        <p:spPr>
          <a:xfrm>
            <a:off x="1981200" y="159149"/>
            <a:ext cx="8229600" cy="1143000"/>
          </a:xfrm>
          <a:prstGeom prst="rect">
            <a:avLst/>
          </a:prstGeom>
        </p:spPr>
        <p:txBody>
          <a:bodyPr>
            <a:norm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2800">
                <a:solidFill>
                  <a:srgbClr val="384967"/>
                </a:solidFill>
                <a:latin typeface="Georgia"/>
              </a:rPr>
              <a:t>Progression</a:t>
            </a:r>
            <a:endParaRPr lang="en-AU" sz="2800"/>
          </a:p>
        </p:txBody>
      </p:sp>
      <p:sp>
        <p:nvSpPr>
          <p:cNvPr id="5" name="Straight Connector 4">
            <a:extLst>
              <a:ext uri="{FF2B5EF4-FFF2-40B4-BE49-F238E27FC236}">
                <a16:creationId xmlns:a16="http://schemas.microsoft.com/office/drawing/2014/main" id="{30A16AC5-F083-7E75-FF60-81A0D183B01D}"/>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8" name="Rectangle 7">
            <a:extLst>
              <a:ext uri="{FF2B5EF4-FFF2-40B4-BE49-F238E27FC236}">
                <a16:creationId xmlns:a16="http://schemas.microsoft.com/office/drawing/2014/main" id="{6CCFE9D6-5BFF-3A46-853F-06092CBB781A}"/>
              </a:ext>
            </a:extLst>
          </p:cNvPr>
          <p:cNvSpPr/>
          <p:nvPr/>
        </p:nvSpPr>
        <p:spPr>
          <a:xfrm>
            <a:off x="99588" y="5995983"/>
            <a:ext cx="1041149" cy="8147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a:extLst>
              <a:ext uri="{FF2B5EF4-FFF2-40B4-BE49-F238E27FC236}">
                <a16:creationId xmlns:a16="http://schemas.microsoft.com/office/drawing/2014/main" id="{4B4FF397-5607-1F44-7500-288F0A4FEF61}"/>
              </a:ext>
            </a:extLst>
          </p:cNvPr>
          <p:cNvPicPr>
            <a:picLocks noChangeAspect="1"/>
          </p:cNvPicPr>
          <p:nvPr/>
        </p:nvPicPr>
        <p:blipFill>
          <a:blip r:embed="rId4"/>
          <a:srcRect t="8280"/>
          <a:stretch/>
        </p:blipFill>
        <p:spPr>
          <a:xfrm>
            <a:off x="3138794" y="1800231"/>
            <a:ext cx="5882871" cy="1847105"/>
          </a:xfrm>
          <a:prstGeom prst="rect">
            <a:avLst/>
          </a:prstGeom>
        </p:spPr>
      </p:pic>
    </p:spTree>
    <p:extLst>
      <p:ext uri="{BB962C8B-B14F-4D97-AF65-F5344CB8AC3E}">
        <p14:creationId xmlns:p14="http://schemas.microsoft.com/office/powerpoint/2010/main" val="378699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60861-9D28-9E57-C2FA-E9A26378A140}"/>
              </a:ext>
            </a:extLst>
          </p:cNvPr>
          <p:cNvSpPr txBox="1">
            <a:spLocks/>
          </p:cNvSpPr>
          <p:nvPr/>
        </p:nvSpPr>
        <p:spPr>
          <a:xfrm>
            <a:off x="1981200" y="159149"/>
            <a:ext cx="8229600" cy="1143000"/>
          </a:xfrm>
          <a:prstGeom prst="rect">
            <a:avLst/>
          </a:prstGeom>
        </p:spPr>
        <p:txBody>
          <a:bodyPr>
            <a:norm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2800">
                <a:solidFill>
                  <a:srgbClr val="384967"/>
                </a:solidFill>
                <a:latin typeface="Georgia"/>
              </a:rPr>
              <a:t>Progression criteria</a:t>
            </a:r>
            <a:endParaRPr lang="en-AU" sz="2800"/>
          </a:p>
        </p:txBody>
      </p:sp>
      <p:sp>
        <p:nvSpPr>
          <p:cNvPr id="6" name="Straight Connector 5">
            <a:extLst>
              <a:ext uri="{FF2B5EF4-FFF2-40B4-BE49-F238E27FC236}">
                <a16:creationId xmlns:a16="http://schemas.microsoft.com/office/drawing/2014/main" id="{DDA5D575-A6BB-58DE-5D57-383B6E47D10A}"/>
              </a:ext>
            </a:extLst>
          </p:cNvPr>
          <p:cNvSpPr/>
          <p:nvPr/>
        </p:nvSpPr>
        <p:spPr>
          <a:xfrm flipV="1">
            <a:off x="691753" y="642699"/>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graphicFrame>
        <p:nvGraphicFramePr>
          <p:cNvPr id="7" name="Table 6">
            <a:extLst>
              <a:ext uri="{FF2B5EF4-FFF2-40B4-BE49-F238E27FC236}">
                <a16:creationId xmlns:a16="http://schemas.microsoft.com/office/drawing/2014/main" id="{9D81BFAF-73A1-154E-19CD-89EC2C5431E7}"/>
              </a:ext>
            </a:extLst>
          </p:cNvPr>
          <p:cNvGraphicFramePr>
            <a:graphicFrameLocks noGrp="1"/>
          </p:cNvGraphicFramePr>
          <p:nvPr>
            <p:extLst>
              <p:ext uri="{D42A27DB-BD31-4B8C-83A1-F6EECF244321}">
                <p14:modId xmlns:p14="http://schemas.microsoft.com/office/powerpoint/2010/main" val="1117925457"/>
              </p:ext>
            </p:extLst>
          </p:nvPr>
        </p:nvGraphicFramePr>
        <p:xfrm>
          <a:off x="299070" y="730649"/>
          <a:ext cx="11201176" cy="6040160"/>
        </p:xfrm>
        <a:graphic>
          <a:graphicData uri="http://schemas.openxmlformats.org/drawingml/2006/table">
            <a:tbl>
              <a:tblPr firstRow="1" firstCol="1" bandRow="1"/>
              <a:tblGrid>
                <a:gridCol w="6958940">
                  <a:extLst>
                    <a:ext uri="{9D8B030D-6E8A-4147-A177-3AD203B41FA5}">
                      <a16:colId xmlns:a16="http://schemas.microsoft.com/office/drawing/2014/main" val="503044453"/>
                    </a:ext>
                  </a:extLst>
                </a:gridCol>
                <a:gridCol w="1448789">
                  <a:extLst>
                    <a:ext uri="{9D8B030D-6E8A-4147-A177-3AD203B41FA5}">
                      <a16:colId xmlns:a16="http://schemas.microsoft.com/office/drawing/2014/main" val="935343356"/>
                    </a:ext>
                  </a:extLst>
                </a:gridCol>
                <a:gridCol w="1377538">
                  <a:extLst>
                    <a:ext uri="{9D8B030D-6E8A-4147-A177-3AD203B41FA5}">
                      <a16:colId xmlns:a16="http://schemas.microsoft.com/office/drawing/2014/main" val="397025310"/>
                    </a:ext>
                  </a:extLst>
                </a:gridCol>
                <a:gridCol w="1415909">
                  <a:extLst>
                    <a:ext uri="{9D8B030D-6E8A-4147-A177-3AD203B41FA5}">
                      <a16:colId xmlns:a16="http://schemas.microsoft.com/office/drawing/2014/main" val="2301343084"/>
                    </a:ext>
                  </a:extLst>
                </a:gridCol>
              </a:tblGrid>
              <a:tr h="451691">
                <a:tc>
                  <a:txBody>
                    <a:bodyPr/>
                    <a:lstStyle/>
                    <a:p>
                      <a:pPr>
                        <a:lnSpc>
                          <a:spcPct val="115000"/>
                        </a:lnSpc>
                        <a:spcBef>
                          <a:spcPts val="400"/>
                        </a:spcBef>
                        <a:spcAft>
                          <a:spcPts val="400"/>
                        </a:spcAft>
                      </a:pPr>
                      <a:r>
                        <a:rPr lang="en-AU" sz="1100" b="1" dirty="0">
                          <a:solidFill>
                            <a:srgbClr val="C69214"/>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Learning goals</a:t>
                      </a:r>
                      <a:endParaRPr lang="en-AU" sz="1100"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400"/>
                        </a:spcBef>
                        <a:spcAft>
                          <a:spcPts val="400"/>
                        </a:spcAft>
                      </a:pPr>
                      <a:r>
                        <a:rPr lang="en-AU" sz="1100">
                          <a:solidFill>
                            <a:srgbClr val="C69214"/>
                          </a:solidFill>
                          <a:effectLst/>
                          <a:highlight>
                            <a:srgbClr val="D9D9D9"/>
                          </a:highlight>
                          <a:latin typeface="Arial" panose="020B0604020202020204" pitchFamily="34" charset="0"/>
                          <a:ea typeface="Calibri" panose="020F0502020204030204" pitchFamily="34" charset="0"/>
                          <a:cs typeface="Times New Roman" panose="02020603050405020304" pitchFamily="18" charset="0"/>
                        </a:rPr>
                        <a:t>Specialty foundation</a:t>
                      </a:r>
                      <a:endParaRPr lang="en-AU" sz="1100">
                        <a:solidFill>
                          <a:srgbClr val="404040"/>
                        </a:solidFill>
                        <a:effectLst/>
                        <a:highlight>
                          <a:srgbClr val="D9D9D9"/>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nchor="ctr">
                    <a:lnL w="12700" cap="flat" cmpd="sng" algn="ctr">
                      <a:solidFill>
                        <a:srgbClr val="D9D9D9"/>
                      </a:solidFill>
                      <a:prstDash val="solid"/>
                      <a:round/>
                      <a:headEnd type="none" w="med" len="med"/>
                      <a:tailEnd type="none" w="med" len="med"/>
                    </a:lnL>
                    <a:lnR>
                      <a:noFill/>
                    </a:lnR>
                    <a:lnT>
                      <a:noFill/>
                    </a:lnT>
                    <a:lnB>
                      <a:noFill/>
                    </a:lnB>
                    <a:solidFill>
                      <a:srgbClr val="D9D9D9"/>
                    </a:solidFill>
                  </a:tcPr>
                </a:tc>
                <a:tc>
                  <a:txBody>
                    <a:bodyPr/>
                    <a:lstStyle/>
                    <a:p>
                      <a:pPr algn="ctr">
                        <a:lnSpc>
                          <a:spcPct val="115000"/>
                        </a:lnSpc>
                        <a:spcBef>
                          <a:spcPts val="400"/>
                        </a:spcBef>
                        <a:spcAft>
                          <a:spcPts val="400"/>
                        </a:spcAft>
                      </a:pPr>
                      <a:r>
                        <a:rPr lang="en-AU" sz="1100">
                          <a:solidFill>
                            <a:srgbClr val="C69214"/>
                          </a:solidFill>
                          <a:effectLst/>
                          <a:highlight>
                            <a:srgbClr val="D9D9D9"/>
                          </a:highlight>
                          <a:latin typeface="Arial" panose="020B0604020202020204" pitchFamily="34" charset="0"/>
                          <a:ea typeface="Calibri" panose="020F0502020204030204" pitchFamily="34" charset="0"/>
                          <a:cs typeface="Times New Roman" panose="02020603050405020304" pitchFamily="18" charset="0"/>
                        </a:rPr>
                        <a:t>Specialty consolidation</a:t>
                      </a:r>
                      <a:endParaRPr lang="en-AU" sz="1100">
                        <a:solidFill>
                          <a:srgbClr val="404040"/>
                        </a:solidFill>
                        <a:effectLst/>
                        <a:highlight>
                          <a:srgbClr val="D9D9D9"/>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nchor="ctr">
                    <a:lnL>
                      <a:noFill/>
                    </a:lnL>
                    <a:lnR>
                      <a:noFill/>
                    </a:lnR>
                    <a:lnT>
                      <a:noFill/>
                    </a:lnT>
                    <a:lnB>
                      <a:noFill/>
                    </a:lnB>
                    <a:solidFill>
                      <a:srgbClr val="D9D9D9"/>
                    </a:solidFill>
                  </a:tcPr>
                </a:tc>
                <a:tc>
                  <a:txBody>
                    <a:bodyPr/>
                    <a:lstStyle/>
                    <a:p>
                      <a:pPr algn="ctr">
                        <a:lnSpc>
                          <a:spcPct val="115000"/>
                        </a:lnSpc>
                        <a:spcBef>
                          <a:spcPts val="400"/>
                        </a:spcBef>
                        <a:spcAft>
                          <a:spcPts val="400"/>
                        </a:spcAft>
                      </a:pPr>
                      <a:r>
                        <a:rPr lang="en-AU" sz="1100">
                          <a:solidFill>
                            <a:srgbClr val="C69214"/>
                          </a:solidFill>
                          <a:effectLst/>
                          <a:highlight>
                            <a:srgbClr val="D9D9D9"/>
                          </a:highlight>
                          <a:latin typeface="Arial" panose="020B0604020202020204" pitchFamily="34" charset="0"/>
                          <a:ea typeface="Calibri" panose="020F0502020204030204" pitchFamily="34" charset="0"/>
                          <a:cs typeface="Times New Roman" panose="02020603050405020304" pitchFamily="18" charset="0"/>
                        </a:rPr>
                        <a:t>Transition to fellowship</a:t>
                      </a:r>
                      <a:endParaRPr lang="en-AU" sz="1100">
                        <a:solidFill>
                          <a:srgbClr val="404040"/>
                        </a:solidFill>
                        <a:effectLst/>
                        <a:highlight>
                          <a:srgbClr val="D9D9D9"/>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nchor="ctr">
                    <a:lnL>
                      <a:noFill/>
                    </a:lnL>
                    <a:lnR w="12700" cap="flat" cmpd="sng" algn="ctr">
                      <a:solidFill>
                        <a:srgbClr val="D9D9D9"/>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3557966651"/>
                  </a:ext>
                </a:extLst>
              </a:tr>
              <a:tr h="215840">
                <a:tc>
                  <a:txBody>
                    <a:bodyPr/>
                    <a:lstStyle/>
                    <a:p>
                      <a:pPr>
                        <a:lnSpc>
                          <a:spcPct val="115000"/>
                        </a:lnSpc>
                        <a:spcBef>
                          <a:spcPts val="200"/>
                        </a:spcBef>
                        <a:spcAft>
                          <a:spcPts val="200"/>
                        </a:spcAft>
                      </a:pPr>
                      <a:r>
                        <a:rPr lang="en-AU" sz="1100" b="1">
                          <a:solidFill>
                            <a:srgbClr val="404040"/>
                          </a:solidFill>
                          <a:effectLst/>
                          <a:highlight>
                            <a:srgbClr val="F2F2F2"/>
                          </a:highlight>
                          <a:latin typeface="Arial" panose="020B0604020202020204" pitchFamily="34" charset="0"/>
                          <a:ea typeface="Calibri" panose="020F0502020204030204" pitchFamily="34" charset="0"/>
                          <a:cs typeface="Arial" panose="020B0604020202020204" pitchFamily="34" charset="0"/>
                        </a:rPr>
                        <a:t>01.</a:t>
                      </a:r>
                      <a:r>
                        <a:rPr lang="en-AU" sz="1100">
                          <a:solidFill>
                            <a:srgbClr val="404040"/>
                          </a:solidFill>
                          <a:effectLst/>
                          <a:highlight>
                            <a:srgbClr val="F2F2F2"/>
                          </a:highlight>
                          <a:latin typeface="Arial" panose="020B0604020202020204" pitchFamily="34" charset="0"/>
                          <a:ea typeface="Calibri" panose="020F0502020204030204" pitchFamily="34" charset="0"/>
                          <a:cs typeface="Arial" panose="020B0604020202020204" pitchFamily="34" charset="0"/>
                        </a:rPr>
                        <a:t> </a:t>
                      </a:r>
                      <a:r>
                        <a:rPr lang="en-AU" sz="1100" b="1">
                          <a:solidFill>
                            <a:srgbClr val="404040"/>
                          </a:solidFill>
                          <a:effectLst/>
                          <a:highlight>
                            <a:srgbClr val="F2F2F2"/>
                          </a:highlight>
                          <a:latin typeface="Arial" panose="020B0604020202020204" pitchFamily="34" charset="0"/>
                          <a:ea typeface="Calibri" panose="020F0502020204030204" pitchFamily="34" charset="0"/>
                          <a:cs typeface="Arial" panose="020B0604020202020204" pitchFamily="34" charset="0"/>
                        </a:rPr>
                        <a:t>Professional behaviours</a:t>
                      </a:r>
                      <a:endParaRPr lang="en-AU" sz="110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5 </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w="12700" cap="flat" cmpd="sng" algn="ctr">
                      <a:solidFill>
                        <a:srgbClr val="D9D9D9"/>
                      </a:solidFill>
                      <a:prstDash val="solid"/>
                      <a:round/>
                      <a:headEnd type="none" w="med" len="med"/>
                      <a:tailEnd type="none" w="med" len="med"/>
                    </a:lnB>
                    <a:solidFill>
                      <a:srgbClr val="CB972B"/>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5 </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w="12700" cap="flat" cmpd="sng" algn="ctr">
                      <a:solidFill>
                        <a:srgbClr val="D9D9D9"/>
                      </a:solidFill>
                      <a:prstDash val="solid"/>
                      <a:round/>
                      <a:headEnd type="none" w="med" len="med"/>
                      <a:tailEnd type="none" w="med" len="med"/>
                    </a:lnB>
                    <a:solidFill>
                      <a:srgbClr val="CB972B"/>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5</a:t>
                      </a: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1055148628"/>
                  </a:ext>
                </a:extLst>
              </a:tr>
              <a:tr h="215840">
                <a:tc>
                  <a:txBody>
                    <a:bodyPr/>
                    <a:lstStyle/>
                    <a:p>
                      <a:pPr>
                        <a:lnSpc>
                          <a:spcPct val="115000"/>
                        </a:lnSpc>
                        <a:spcBef>
                          <a:spcPts val="200"/>
                        </a:spcBef>
                        <a:spcAft>
                          <a:spcPts val="200"/>
                        </a:spcAft>
                      </a:pPr>
                      <a:r>
                        <a:rPr lang="en-AU" sz="1100" b="1" dirty="0">
                          <a:solidFill>
                            <a:srgbClr val="404040"/>
                          </a:solidFill>
                          <a:effectLst/>
                          <a:highlight>
                            <a:srgbClr val="F2F2F2"/>
                          </a:highlight>
                          <a:latin typeface="Arial" panose="020B0604020202020204" pitchFamily="34" charset="0"/>
                          <a:ea typeface="Calibri" panose="020F0502020204030204" pitchFamily="34" charset="0"/>
                          <a:cs typeface="Arial" panose="020B0604020202020204" pitchFamily="34" charset="0"/>
                        </a:rPr>
                        <a:t>02. Team leadership</a:t>
                      </a:r>
                      <a:endParaRPr lang="en-AU" sz="1100"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200" b="1" dirty="0">
                          <a:solidFill>
                            <a:srgbClr val="404040"/>
                          </a:solidFill>
                          <a:effectLst/>
                          <a:latin typeface="Arial"/>
                          <a:ea typeface="Calibri"/>
                          <a:cs typeface="Arial"/>
                        </a:rPr>
                        <a:t>Level 2 </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8E8C0"/>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5</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1495128965"/>
                  </a:ext>
                </a:extLst>
              </a:tr>
              <a:tr h="215840">
                <a:tc>
                  <a:txBody>
                    <a:bodyPr/>
                    <a:lstStyle/>
                    <a:p>
                      <a:pPr>
                        <a:lnSpc>
                          <a:spcPct val="115000"/>
                        </a:lnSpc>
                        <a:spcBef>
                          <a:spcPts val="200"/>
                        </a:spcBef>
                        <a:spcAft>
                          <a:spcPts val="200"/>
                        </a:spcAft>
                      </a:pPr>
                      <a:r>
                        <a:rPr lang="en-AU" sz="1100" b="1">
                          <a:solidFill>
                            <a:srgbClr val="404040"/>
                          </a:solidFill>
                          <a:effectLst/>
                          <a:highlight>
                            <a:srgbClr val="F2F2F2"/>
                          </a:highlight>
                          <a:latin typeface="Arial" panose="020B0604020202020204" pitchFamily="34" charset="0"/>
                          <a:ea typeface="Calibri" panose="020F0502020204030204" pitchFamily="34" charset="0"/>
                          <a:cs typeface="Arial" panose="020B0604020202020204" pitchFamily="34" charset="0"/>
                        </a:rPr>
                        <a:t>03. Supervision and teaching</a:t>
                      </a:r>
                      <a:endParaRPr lang="en-AU" sz="110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200" b="1" dirty="0">
                          <a:solidFill>
                            <a:srgbClr val="404040"/>
                          </a:solidFill>
                          <a:effectLst/>
                          <a:latin typeface="Arial"/>
                          <a:ea typeface="Calibri"/>
                          <a:cs typeface="Arial"/>
                        </a:rPr>
                        <a:t>Level 3 </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E77"/>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200" b="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5</a:t>
                      </a:r>
                      <a:endParaRPr lang="en-AU" sz="12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1911092251"/>
                  </a:ext>
                </a:extLst>
              </a:tr>
              <a:tr h="215840">
                <a:tc>
                  <a:txBody>
                    <a:bodyPr/>
                    <a:lstStyle/>
                    <a:p>
                      <a:pPr>
                        <a:lnSpc>
                          <a:spcPct val="115000"/>
                        </a:lnSpc>
                        <a:spcBef>
                          <a:spcPts val="200"/>
                        </a:spcBef>
                        <a:spcAft>
                          <a:spcPts val="200"/>
                        </a:spcAft>
                      </a:pPr>
                      <a:r>
                        <a:rPr lang="en-AU"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04.</a:t>
                      </a:r>
                      <a:r>
                        <a:rPr lang="en-AU" sz="110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 </a:t>
                      </a:r>
                      <a:r>
                        <a:rPr lang="en-AU"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Quality improvement</a:t>
                      </a:r>
                      <a:endParaRPr lang="en-AU" sz="110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1 </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BF2DD"/>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4</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200" b="1" dirty="0">
                          <a:solidFill>
                            <a:srgbClr val="404040"/>
                          </a:solidFill>
                          <a:effectLst/>
                          <a:latin typeface="Arial"/>
                          <a:ea typeface="Calibri"/>
                          <a:cs typeface="Times New Roman"/>
                        </a:rPr>
                        <a:t>Level 5</a:t>
                      </a:r>
                      <a:endParaRPr lang="en-AU" sz="1200" dirty="0">
                        <a:solidFill>
                          <a:srgbClr val="404040"/>
                        </a:solidFill>
                        <a:effectLst/>
                        <a:latin typeface="Arial"/>
                        <a:ea typeface="Calibri"/>
                        <a:cs typeface="Times New Roman"/>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960569557"/>
                  </a:ext>
                </a:extLst>
              </a:tr>
              <a:tr h="215840">
                <a:tc>
                  <a:txBody>
                    <a:bodyPr/>
                    <a:lstStyle/>
                    <a:p>
                      <a:pPr>
                        <a:lnSpc>
                          <a:spcPct val="115000"/>
                        </a:lnSpc>
                        <a:spcBef>
                          <a:spcPts val="200"/>
                        </a:spcBef>
                        <a:spcAft>
                          <a:spcPts val="200"/>
                        </a:spcAft>
                      </a:pPr>
                      <a:r>
                        <a:rPr lang="en-AU"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05.</a:t>
                      </a:r>
                      <a:r>
                        <a:rPr lang="en-AU" sz="110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 </a:t>
                      </a:r>
                      <a:r>
                        <a:rPr lang="en-AU"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Clinical assessment and management</a:t>
                      </a:r>
                      <a:endParaRPr lang="en-AU" sz="110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200" b="1" dirty="0">
                          <a:solidFill>
                            <a:srgbClr val="404040"/>
                          </a:solidFill>
                          <a:effectLst/>
                          <a:latin typeface="Arial"/>
                          <a:ea typeface="Calibri"/>
                          <a:cs typeface="Arial"/>
                        </a:rPr>
                        <a:t>Level 3 </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E77"/>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5</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1221364502"/>
                  </a:ext>
                </a:extLst>
              </a:tr>
              <a:tr h="215840">
                <a:tc>
                  <a:txBody>
                    <a:bodyPr/>
                    <a:lstStyle/>
                    <a:p>
                      <a:pPr>
                        <a:lnSpc>
                          <a:spcPct val="115000"/>
                        </a:lnSpc>
                        <a:spcBef>
                          <a:spcPts val="200"/>
                        </a:spcBef>
                        <a:spcAft>
                          <a:spcPts val="200"/>
                        </a:spcAft>
                      </a:pPr>
                      <a:r>
                        <a:rPr lang="en-AU" sz="1200" b="1" dirty="0">
                          <a:solidFill>
                            <a:srgbClr val="404040"/>
                          </a:solidFill>
                          <a:effectLst/>
                          <a:highlight>
                            <a:srgbClr val="F2F2F2"/>
                          </a:highlight>
                          <a:latin typeface="Arial"/>
                          <a:ea typeface="Calibri"/>
                          <a:cs typeface="Times New Roman"/>
                        </a:rPr>
                        <a:t>06.</a:t>
                      </a:r>
                      <a:r>
                        <a:rPr lang="en-AU" sz="1200" dirty="0">
                          <a:solidFill>
                            <a:srgbClr val="404040"/>
                          </a:solidFill>
                          <a:effectLst/>
                          <a:highlight>
                            <a:srgbClr val="F2F2F2"/>
                          </a:highlight>
                          <a:latin typeface="Arial"/>
                          <a:ea typeface="Calibri"/>
                          <a:cs typeface="Times New Roman"/>
                        </a:rPr>
                        <a:t> </a:t>
                      </a:r>
                      <a:r>
                        <a:rPr lang="en-US" sz="1200" b="1" dirty="0">
                          <a:highlight>
                            <a:srgbClr val="F2F2F2"/>
                          </a:highlight>
                        </a:rPr>
                        <a:t>Management of transitions in care</a:t>
                      </a:r>
                      <a:endParaRPr lang="en-AU" sz="1200"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3 </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E77"/>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200" b="1" dirty="0">
                          <a:solidFill>
                            <a:srgbClr val="404040"/>
                          </a:solidFill>
                          <a:effectLst/>
                          <a:latin typeface="Arial"/>
                          <a:ea typeface="Calibri"/>
                          <a:cs typeface="Times New Roman"/>
                        </a:rPr>
                        <a:t>Level 5</a:t>
                      </a:r>
                      <a:endParaRPr lang="en-AU" sz="1200" dirty="0">
                        <a:solidFill>
                          <a:srgbClr val="404040"/>
                        </a:solidFill>
                        <a:effectLst/>
                        <a:latin typeface="Arial"/>
                        <a:ea typeface="Calibri"/>
                        <a:cs typeface="Times New Roman"/>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132354817"/>
                  </a:ext>
                </a:extLst>
              </a:tr>
              <a:tr h="215840">
                <a:tc>
                  <a:txBody>
                    <a:bodyPr/>
                    <a:lstStyle/>
                    <a:p>
                      <a:pPr>
                        <a:lnSpc>
                          <a:spcPct val="115000"/>
                        </a:lnSpc>
                        <a:spcBef>
                          <a:spcPts val="200"/>
                        </a:spcBef>
                        <a:spcAft>
                          <a:spcPts val="200"/>
                        </a:spcAft>
                      </a:pPr>
                      <a:r>
                        <a:rPr lang="en-AU" sz="1200" b="1" dirty="0">
                          <a:solidFill>
                            <a:srgbClr val="404040"/>
                          </a:solidFill>
                          <a:effectLst/>
                          <a:highlight>
                            <a:srgbClr val="F2F2F2"/>
                          </a:highlight>
                          <a:latin typeface="Arial"/>
                          <a:ea typeface="Calibri"/>
                          <a:cs typeface="Times New Roman"/>
                        </a:rPr>
                        <a:t>07</a:t>
                      </a:r>
                      <a:r>
                        <a:rPr lang="en-AU" sz="1200" dirty="0">
                          <a:solidFill>
                            <a:srgbClr val="404040"/>
                          </a:solidFill>
                          <a:effectLst/>
                          <a:highlight>
                            <a:srgbClr val="F2F2F2"/>
                          </a:highlight>
                          <a:latin typeface="Arial"/>
                          <a:ea typeface="Calibri"/>
                          <a:cs typeface="Times New Roman"/>
                        </a:rPr>
                        <a:t>. </a:t>
                      </a:r>
                      <a:r>
                        <a:rPr lang="en-US" sz="1200" b="1" dirty="0">
                          <a:highlight>
                            <a:srgbClr val="F2F2F2"/>
                          </a:highlight>
                        </a:rPr>
                        <a:t>Acute care</a:t>
                      </a:r>
                      <a:endParaRPr lang="en-AU" sz="1200" dirty="0">
                        <a:solidFill>
                          <a:srgbClr val="404040"/>
                        </a:solidFill>
                        <a:effectLst/>
                        <a:highlight>
                          <a:srgbClr val="F2F2F2"/>
                        </a:highlight>
                        <a:latin typeface="Arial"/>
                        <a:ea typeface="Calibri"/>
                        <a:cs typeface="Times New Roman"/>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200" b="1" dirty="0">
                          <a:solidFill>
                            <a:srgbClr val="404040"/>
                          </a:solidFill>
                          <a:effectLst/>
                          <a:latin typeface="Arial"/>
                          <a:ea typeface="Calibri"/>
                          <a:cs typeface="Arial"/>
                        </a:rPr>
                        <a:t>Level 3 </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E77"/>
                    </a:solidFill>
                  </a:tcPr>
                </a:tc>
                <a:tc>
                  <a:txBody>
                    <a:bodyPr/>
                    <a:lstStyle/>
                    <a:p>
                      <a:pPr algn="ctr">
                        <a:lnSpc>
                          <a:spcPct val="115000"/>
                        </a:lnSpc>
                        <a:spcBef>
                          <a:spcPts val="200"/>
                        </a:spcBef>
                        <a:spcAft>
                          <a:spcPts val="200"/>
                        </a:spcAft>
                      </a:pPr>
                      <a:r>
                        <a:rPr lang="en-AU" sz="12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12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200" b="1" dirty="0">
                          <a:solidFill>
                            <a:srgbClr val="404040"/>
                          </a:solidFill>
                          <a:effectLst/>
                          <a:latin typeface="Arial"/>
                          <a:ea typeface="Calibri"/>
                          <a:cs typeface="Times New Roman"/>
                        </a:rPr>
                        <a:t>Level 5</a:t>
                      </a:r>
                      <a:endParaRPr lang="en-AU" sz="1200" dirty="0">
                        <a:solidFill>
                          <a:srgbClr val="404040"/>
                        </a:solidFill>
                        <a:effectLst/>
                        <a:latin typeface="Arial"/>
                        <a:ea typeface="Calibri"/>
                        <a:cs typeface="Times New Roman"/>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270154089"/>
                  </a:ext>
                </a:extLst>
              </a:tr>
              <a:tr h="191182">
                <a:tc>
                  <a:txBody>
                    <a:bodyPr/>
                    <a:lstStyle/>
                    <a:p>
                      <a:pPr lvl="0">
                        <a:lnSpc>
                          <a:spcPct val="114999"/>
                        </a:lnSpc>
                        <a:spcBef>
                          <a:spcPts val="200"/>
                        </a:spcBef>
                        <a:spcAft>
                          <a:spcPts val="200"/>
                        </a:spcAft>
                        <a:buNone/>
                      </a:pPr>
                      <a:r>
                        <a:rPr lang="en-AU" sz="1200" b="1" i="0" u="none" strike="noStrike" noProof="0" dirty="0">
                          <a:solidFill>
                            <a:srgbClr val="404040"/>
                          </a:solidFill>
                          <a:effectLst/>
                          <a:highlight>
                            <a:srgbClr val="F2F2F2"/>
                          </a:highlight>
                          <a:latin typeface="Arial"/>
                        </a:rPr>
                        <a:t>08.</a:t>
                      </a:r>
                      <a:r>
                        <a:rPr lang="en-AU" sz="1200" b="0" i="0" u="none" strike="noStrike" noProof="0" dirty="0">
                          <a:solidFill>
                            <a:srgbClr val="404040"/>
                          </a:solidFill>
                          <a:effectLst/>
                          <a:highlight>
                            <a:srgbClr val="F2F2F2"/>
                          </a:highlight>
                          <a:latin typeface="Arial"/>
                        </a:rPr>
                        <a:t> </a:t>
                      </a:r>
                      <a:r>
                        <a:rPr lang="en-US" sz="1200" b="1" dirty="0">
                          <a:highlight>
                            <a:srgbClr val="F2F2F2"/>
                          </a:highlight>
                        </a:rPr>
                        <a:t>Longitudinal care</a:t>
                      </a:r>
                      <a:endParaRPr lang="en-AU" sz="1200" b="1" i="0" u="none" strike="noStrike" noProof="0" dirty="0">
                        <a:solidFill>
                          <a:srgbClr val="404040"/>
                        </a:solidFill>
                        <a:effectLst/>
                        <a:highlight>
                          <a:srgbClr val="F2F2F2"/>
                        </a:highlight>
                        <a:latin typeface="Arial"/>
                      </a:endParaRPr>
                    </a:p>
                  </a:txBody>
                  <a:tcPr marL="41166" marR="4116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474796" rtl="0" eaLnBrk="1" fontAlgn="auto" latinLnBrk="0" hangingPunct="1">
                        <a:lnSpc>
                          <a:spcPct val="114999"/>
                        </a:lnSpc>
                        <a:spcBef>
                          <a:spcPts val="200"/>
                        </a:spcBef>
                        <a:spcAft>
                          <a:spcPts val="200"/>
                        </a:spcAft>
                        <a:buClrTx/>
                        <a:buSzTx/>
                        <a:buFontTx/>
                        <a:buNone/>
                        <a:tabLst/>
                        <a:defRPr/>
                      </a:pPr>
                      <a:r>
                        <a:rPr lang="en-AU" sz="1200" b="1" dirty="0">
                          <a:solidFill>
                            <a:srgbClr val="404040"/>
                          </a:solidFill>
                          <a:effectLst/>
                          <a:latin typeface="+mn-lt"/>
                          <a:ea typeface="Calibri"/>
                          <a:cs typeface="Arial"/>
                        </a:rPr>
                        <a:t>Level 3 </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6" marR="4116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E77"/>
                    </a:solidFill>
                  </a:tcPr>
                </a:tc>
                <a:tc>
                  <a:txBody>
                    <a:bodyPr/>
                    <a:lstStyle/>
                    <a:p>
                      <a:pPr marL="0" marR="0" lvl="0" indent="0" algn="ctr" defTabSz="474796" rtl="0" eaLnBrk="1" fontAlgn="auto" latinLnBrk="0" hangingPunct="1">
                        <a:lnSpc>
                          <a:spcPct val="114999"/>
                        </a:lnSpc>
                        <a:spcBef>
                          <a:spcPts val="200"/>
                        </a:spcBef>
                        <a:spcAft>
                          <a:spcPts val="200"/>
                        </a:spcAft>
                        <a:buClrTx/>
                        <a:buSzTx/>
                        <a:buFontTx/>
                        <a:buNone/>
                        <a:tabLst/>
                        <a:defRPr/>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6" marR="4116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474796" rtl="0" eaLnBrk="1" fontAlgn="auto" latinLnBrk="0" hangingPunct="1">
                        <a:lnSpc>
                          <a:spcPct val="114999"/>
                        </a:lnSpc>
                        <a:spcBef>
                          <a:spcPts val="200"/>
                        </a:spcBef>
                        <a:spcAft>
                          <a:spcPts val="200"/>
                        </a:spcAft>
                        <a:buClrTx/>
                        <a:buSzTx/>
                        <a:buFontTx/>
                        <a:buNone/>
                        <a:tabLst/>
                        <a:defRPr/>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5</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6" marR="4116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2169166004"/>
                  </a:ext>
                </a:extLst>
              </a:tr>
              <a:tr h="215840">
                <a:tc>
                  <a:txBody>
                    <a:bodyPr/>
                    <a:lstStyle/>
                    <a:p>
                      <a:pPr>
                        <a:lnSpc>
                          <a:spcPct val="115000"/>
                        </a:lnSpc>
                        <a:spcBef>
                          <a:spcPts val="200"/>
                        </a:spcBef>
                        <a:spcAft>
                          <a:spcPts val="200"/>
                        </a:spcAft>
                      </a:pPr>
                      <a:r>
                        <a:rPr lang="en-AU" sz="12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09.</a:t>
                      </a:r>
                      <a:r>
                        <a:rPr lang="en-AU" sz="1200"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 </a:t>
                      </a:r>
                      <a:r>
                        <a:rPr lang="en-US" sz="1200" b="1" dirty="0">
                          <a:highlight>
                            <a:srgbClr val="F2F2F2"/>
                          </a:highlight>
                        </a:rPr>
                        <a:t>Communication with patients</a:t>
                      </a:r>
                      <a:endParaRPr lang="en-AU" sz="1200"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3 </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E77"/>
                    </a:solidFill>
                  </a:tcPr>
                </a:tc>
                <a:tc>
                  <a:txBody>
                    <a:bodyPr/>
                    <a:lstStyle/>
                    <a:p>
                      <a:pPr algn="ctr">
                        <a:lnSpc>
                          <a:spcPct val="115000"/>
                        </a:lnSpc>
                        <a:spcBef>
                          <a:spcPts val="200"/>
                        </a:spcBef>
                        <a:spcAft>
                          <a:spcPts val="200"/>
                        </a:spcAft>
                      </a:pPr>
                      <a:r>
                        <a:rPr lang="en-AU" sz="12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12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5</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1320497696"/>
                  </a:ext>
                </a:extLst>
              </a:tr>
              <a:tr h="215840">
                <a:tc>
                  <a:txBody>
                    <a:bodyPr/>
                    <a:lstStyle/>
                    <a:p>
                      <a:pPr>
                        <a:lnSpc>
                          <a:spcPct val="115000"/>
                        </a:lnSpc>
                        <a:spcBef>
                          <a:spcPts val="200"/>
                        </a:spcBef>
                        <a:spcAft>
                          <a:spcPts val="200"/>
                        </a:spcAft>
                      </a:pPr>
                      <a:r>
                        <a:rPr lang="en-US" sz="12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10. </a:t>
                      </a:r>
                      <a:r>
                        <a:rPr lang="en-US" sz="1200" b="1" dirty="0">
                          <a:highlight>
                            <a:srgbClr val="F2F2F2"/>
                          </a:highlight>
                        </a:rPr>
                        <a:t>Prescribing</a:t>
                      </a:r>
                      <a:endParaRPr lang="en-AU" sz="1200"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474796" rtl="0" eaLnBrk="1" fontAlgn="auto" latinLnBrk="0" hangingPunct="1">
                        <a:lnSpc>
                          <a:spcPct val="114999"/>
                        </a:lnSpc>
                        <a:spcBef>
                          <a:spcPts val="200"/>
                        </a:spcBef>
                        <a:spcAft>
                          <a:spcPts val="200"/>
                        </a:spcAft>
                        <a:buClrTx/>
                        <a:buSzTx/>
                        <a:buFontTx/>
                        <a:buNone/>
                        <a:tabLst/>
                        <a:defRPr/>
                      </a:pPr>
                      <a:r>
                        <a:rPr lang="en-AU" sz="1200" b="1" dirty="0">
                          <a:solidFill>
                            <a:srgbClr val="404040"/>
                          </a:solidFill>
                          <a:effectLst/>
                          <a:latin typeface="+mn-lt"/>
                          <a:ea typeface="Calibri"/>
                          <a:cs typeface="Arial"/>
                        </a:rPr>
                        <a:t>Level 3 </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6" marR="4116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E77"/>
                    </a:solidFill>
                  </a:tcPr>
                </a:tc>
                <a:tc>
                  <a:txBody>
                    <a:bodyPr/>
                    <a:lstStyle/>
                    <a:p>
                      <a:pPr marL="0" marR="0" lvl="0" indent="0" algn="ctr" defTabSz="474796" rtl="0" eaLnBrk="1" fontAlgn="auto" latinLnBrk="0" hangingPunct="1">
                        <a:lnSpc>
                          <a:spcPct val="114999"/>
                        </a:lnSpc>
                        <a:spcBef>
                          <a:spcPts val="200"/>
                        </a:spcBef>
                        <a:spcAft>
                          <a:spcPts val="200"/>
                        </a:spcAft>
                        <a:buClrTx/>
                        <a:buSzTx/>
                        <a:buFontTx/>
                        <a:buNone/>
                        <a:tabLst/>
                        <a:defRPr/>
                      </a:pPr>
                      <a:r>
                        <a:rPr lang="en-AU" sz="12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12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6" marR="4116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474796" rtl="0" eaLnBrk="1" fontAlgn="auto" latinLnBrk="0" hangingPunct="1">
                        <a:lnSpc>
                          <a:spcPct val="114999"/>
                        </a:lnSpc>
                        <a:spcBef>
                          <a:spcPts val="200"/>
                        </a:spcBef>
                        <a:spcAft>
                          <a:spcPts val="200"/>
                        </a:spcAft>
                        <a:buClrTx/>
                        <a:buSzTx/>
                        <a:buFontTx/>
                        <a:buNone/>
                        <a:tabLst/>
                        <a:defRPr/>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5</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6" marR="4116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1634576924"/>
                  </a:ext>
                </a:extLst>
              </a:tr>
              <a:tr h="215840">
                <a:tc>
                  <a:txBody>
                    <a:bodyPr/>
                    <a:lstStyle/>
                    <a:p>
                      <a:pPr>
                        <a:lnSpc>
                          <a:spcPct val="115000"/>
                        </a:lnSpc>
                        <a:spcBef>
                          <a:spcPts val="200"/>
                        </a:spcBef>
                        <a:spcAft>
                          <a:spcPts val="200"/>
                        </a:spcAft>
                      </a:pPr>
                      <a:r>
                        <a:rPr lang="en-AU" sz="1200" b="1" dirty="0">
                          <a:highlight>
                            <a:srgbClr val="F2F2F2"/>
                          </a:highlight>
                        </a:rPr>
                        <a:t>11. Investigations</a:t>
                      </a:r>
                      <a:endParaRPr lang="en-AU" sz="1200" dirty="0">
                        <a:highlight>
                          <a:srgbClr val="F2F2F2"/>
                        </a:highlight>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474796" rtl="0" eaLnBrk="1" fontAlgn="auto" latinLnBrk="0" hangingPunct="1">
                        <a:lnSpc>
                          <a:spcPct val="114999"/>
                        </a:lnSpc>
                        <a:spcBef>
                          <a:spcPts val="200"/>
                        </a:spcBef>
                        <a:spcAft>
                          <a:spcPts val="200"/>
                        </a:spcAft>
                        <a:buClrTx/>
                        <a:buSzTx/>
                        <a:buFontTx/>
                        <a:buNone/>
                        <a:tabLst/>
                        <a:defRPr/>
                      </a:pPr>
                      <a:r>
                        <a:rPr lang="en-AU" sz="1200" b="1" dirty="0">
                          <a:solidFill>
                            <a:srgbClr val="404040"/>
                          </a:solidFill>
                          <a:effectLst/>
                          <a:latin typeface="+mn-lt"/>
                          <a:ea typeface="Calibri"/>
                          <a:cs typeface="Arial"/>
                        </a:rPr>
                        <a:t>Level 3 </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6" marR="4116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E77"/>
                    </a:solidFill>
                  </a:tcPr>
                </a:tc>
                <a:tc>
                  <a:txBody>
                    <a:bodyPr/>
                    <a:lstStyle/>
                    <a:p>
                      <a:pPr marL="0" marR="0" lvl="0" indent="0" algn="ctr" defTabSz="474796" rtl="0" eaLnBrk="1" fontAlgn="auto" latinLnBrk="0" hangingPunct="1">
                        <a:lnSpc>
                          <a:spcPct val="114999"/>
                        </a:lnSpc>
                        <a:spcBef>
                          <a:spcPts val="200"/>
                        </a:spcBef>
                        <a:spcAft>
                          <a:spcPts val="200"/>
                        </a:spcAft>
                        <a:buClrTx/>
                        <a:buSzTx/>
                        <a:buFontTx/>
                        <a:buNone/>
                        <a:tabLst/>
                        <a:defRPr/>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6" marR="4116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474796" rtl="0" eaLnBrk="1" fontAlgn="auto" latinLnBrk="0" hangingPunct="1">
                        <a:lnSpc>
                          <a:spcPct val="114999"/>
                        </a:lnSpc>
                        <a:spcBef>
                          <a:spcPts val="200"/>
                        </a:spcBef>
                        <a:spcAft>
                          <a:spcPts val="200"/>
                        </a:spcAft>
                        <a:buClrTx/>
                        <a:buSzTx/>
                        <a:buFontTx/>
                        <a:buNone/>
                        <a:tabLst/>
                        <a:defRPr/>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5</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6" marR="4116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3271574946"/>
                  </a:ext>
                </a:extLst>
              </a:tr>
              <a:tr h="215840">
                <a:tc>
                  <a:txBody>
                    <a:bodyPr/>
                    <a:lstStyle/>
                    <a:p>
                      <a:pPr>
                        <a:lnSpc>
                          <a:spcPct val="115000"/>
                        </a:lnSpc>
                        <a:spcBef>
                          <a:spcPts val="800"/>
                        </a:spcBef>
                        <a:spcAft>
                          <a:spcPts val="800"/>
                        </a:spcAft>
                      </a:pPr>
                      <a:r>
                        <a:rPr lang="en-AU" sz="12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12. </a:t>
                      </a:r>
                      <a:r>
                        <a:rPr lang="en-AU" sz="1200" b="1" dirty="0">
                          <a:highlight>
                            <a:srgbClr val="F2F2F2"/>
                          </a:highlight>
                        </a:rPr>
                        <a:t>Clinic management</a:t>
                      </a:r>
                      <a:endParaRPr lang="en-AU" sz="12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2 </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8E8C0"/>
                    </a:solidFill>
                  </a:tcPr>
                </a:tc>
                <a:tc>
                  <a:txBody>
                    <a:bodyPr/>
                    <a:lstStyle/>
                    <a:p>
                      <a:pPr algn="ctr">
                        <a:lnSpc>
                          <a:spcPct val="115000"/>
                        </a:lnSpc>
                        <a:spcBef>
                          <a:spcPts val="200"/>
                        </a:spcBef>
                        <a:spcAft>
                          <a:spcPts val="200"/>
                        </a:spcAft>
                      </a:pPr>
                      <a:r>
                        <a:rPr lang="en-AU" sz="12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12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5</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557660501"/>
                  </a:ext>
                </a:extLst>
              </a:tr>
              <a:tr h="215840">
                <a:tc>
                  <a:txBody>
                    <a:bodyPr/>
                    <a:lstStyle/>
                    <a:p>
                      <a:pPr>
                        <a:lnSpc>
                          <a:spcPct val="115000"/>
                        </a:lnSpc>
                        <a:spcBef>
                          <a:spcPts val="800"/>
                        </a:spcBef>
                        <a:spcAft>
                          <a:spcPts val="800"/>
                        </a:spcAft>
                      </a:pPr>
                      <a:r>
                        <a:rPr lang="en-AU" sz="12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13. </a:t>
                      </a:r>
                      <a:r>
                        <a:rPr lang="en-US" sz="1200" b="1" dirty="0">
                          <a:highlight>
                            <a:srgbClr val="F2F2F2"/>
                          </a:highlight>
                        </a:rPr>
                        <a:t>End-of-life care</a:t>
                      </a:r>
                      <a:endParaRPr lang="en-AU" sz="12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3</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E77"/>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4</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5</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2258961292"/>
                  </a:ext>
                </a:extLst>
              </a:tr>
              <a:tr h="215840">
                <a:tc>
                  <a:txBody>
                    <a:bodyPr/>
                    <a:lstStyle/>
                    <a:p>
                      <a:pPr>
                        <a:lnSpc>
                          <a:spcPct val="115000"/>
                        </a:lnSpc>
                        <a:spcBef>
                          <a:spcPts val="800"/>
                        </a:spcBef>
                        <a:spcAft>
                          <a:spcPts val="800"/>
                        </a:spcAft>
                      </a:pPr>
                      <a:r>
                        <a:rPr lang="en-AU" sz="12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14. </a:t>
                      </a:r>
                      <a:r>
                        <a:rPr lang="en-US" sz="1200" b="1" dirty="0">
                          <a:highlight>
                            <a:srgbClr val="F2F2F2"/>
                          </a:highlight>
                        </a:rPr>
                        <a:t>Cognitive assessment and management</a:t>
                      </a:r>
                      <a:endParaRPr lang="en-AU" sz="12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3</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E77"/>
                    </a:solidFill>
                  </a:tcPr>
                </a:tc>
                <a:tc>
                  <a:txBody>
                    <a:bodyPr/>
                    <a:lstStyle/>
                    <a:p>
                      <a:pPr algn="ctr">
                        <a:lnSpc>
                          <a:spcPct val="115000"/>
                        </a:lnSpc>
                        <a:spcBef>
                          <a:spcPts val="200"/>
                        </a:spcBef>
                        <a:spcAft>
                          <a:spcPts val="200"/>
                        </a:spcAft>
                      </a:pPr>
                      <a:r>
                        <a:rPr lang="en-AU" sz="12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12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5</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3729989861"/>
                  </a:ext>
                </a:extLst>
              </a:tr>
              <a:tr h="215840">
                <a:tc>
                  <a:txBody>
                    <a:bodyPr/>
                    <a:lstStyle/>
                    <a:p>
                      <a:pPr>
                        <a:lnSpc>
                          <a:spcPct val="115000"/>
                        </a:lnSpc>
                        <a:spcBef>
                          <a:spcPts val="800"/>
                        </a:spcBef>
                        <a:spcAft>
                          <a:spcPts val="800"/>
                        </a:spcAft>
                      </a:pPr>
                      <a:r>
                        <a:rPr lang="en-AU" sz="12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15. </a:t>
                      </a:r>
                      <a:r>
                        <a:rPr lang="en-US" sz="1200" b="1" dirty="0">
                          <a:highlight>
                            <a:srgbClr val="F2F2F2"/>
                          </a:highlight>
                        </a:rPr>
                        <a:t>Comprehensive geriatric assessment</a:t>
                      </a:r>
                      <a:endParaRPr lang="en-AU" sz="12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2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2</a:t>
                      </a:r>
                      <a:endParaRPr lang="en-AU" sz="12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8E8C0"/>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5</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1272547895"/>
                  </a:ext>
                </a:extLst>
              </a:tr>
              <a:tr h="215840">
                <a:tc>
                  <a:txBody>
                    <a:bodyPr/>
                    <a:lstStyle/>
                    <a:p>
                      <a:pPr>
                        <a:lnSpc>
                          <a:spcPct val="115000"/>
                        </a:lnSpc>
                        <a:spcBef>
                          <a:spcPts val="800"/>
                        </a:spcBef>
                        <a:spcAft>
                          <a:spcPts val="800"/>
                        </a:spcAft>
                      </a:pPr>
                      <a:r>
                        <a:rPr lang="en-AU" sz="12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16 </a:t>
                      </a:r>
                      <a:r>
                        <a:rPr lang="en-US" sz="1200" b="1" dirty="0">
                          <a:highlight>
                            <a:srgbClr val="F2F2F2"/>
                          </a:highlight>
                        </a:rPr>
                        <a:t>Complex family meetings</a:t>
                      </a:r>
                      <a:endParaRPr lang="en-AU" sz="12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2 </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8E8C0"/>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5</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1091404284"/>
                  </a:ext>
                </a:extLst>
              </a:tr>
              <a:tr h="215840">
                <a:tc>
                  <a:txBody>
                    <a:bodyPr/>
                    <a:lstStyle/>
                    <a:p>
                      <a:pPr>
                        <a:lnSpc>
                          <a:spcPct val="115000"/>
                        </a:lnSpc>
                        <a:spcBef>
                          <a:spcPts val="800"/>
                        </a:spcBef>
                        <a:spcAft>
                          <a:spcPts val="800"/>
                        </a:spcAft>
                      </a:pPr>
                      <a:r>
                        <a:rPr lang="en-AU" sz="12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17. </a:t>
                      </a:r>
                      <a:r>
                        <a:rPr lang="en-AU" sz="1200" b="1">
                          <a:highlight>
                            <a:srgbClr val="F2F2F2"/>
                          </a:highlight>
                        </a:rPr>
                        <a:t>Clinical and social sciences</a:t>
                      </a:r>
                      <a:endParaRPr lang="en-AU" sz="12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3</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E77"/>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5</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188170392"/>
                  </a:ext>
                </a:extLst>
              </a:tr>
              <a:tr h="215840">
                <a:tc>
                  <a:txBody>
                    <a:bodyPr/>
                    <a:lstStyle/>
                    <a:p>
                      <a:pPr>
                        <a:lnSpc>
                          <a:spcPct val="115000"/>
                        </a:lnSpc>
                        <a:spcBef>
                          <a:spcPts val="800"/>
                        </a:spcBef>
                        <a:spcAft>
                          <a:spcPts val="800"/>
                        </a:spcAft>
                      </a:pPr>
                      <a:r>
                        <a:rPr lang="en-AU" sz="12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18. </a:t>
                      </a:r>
                      <a:r>
                        <a:rPr lang="en-AU" sz="1200" b="1">
                          <a:highlight>
                            <a:srgbClr val="F2F2F2"/>
                          </a:highlight>
                        </a:rPr>
                        <a:t>Cognition and mental state</a:t>
                      </a:r>
                      <a:endParaRPr lang="en-AU" sz="12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2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2 </a:t>
                      </a:r>
                      <a:endParaRPr lang="en-AU" sz="12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8E8C0"/>
                    </a:solidFill>
                  </a:tcPr>
                </a:tc>
                <a:tc>
                  <a:txBody>
                    <a:bodyPr/>
                    <a:lstStyle/>
                    <a:p>
                      <a:pPr algn="ctr">
                        <a:lnSpc>
                          <a:spcPct val="115000"/>
                        </a:lnSpc>
                        <a:spcBef>
                          <a:spcPts val="200"/>
                        </a:spcBef>
                        <a:spcAft>
                          <a:spcPts val="200"/>
                        </a:spcAft>
                      </a:pPr>
                      <a:r>
                        <a:rPr lang="en-AU" sz="1200" b="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4</a:t>
                      </a:r>
                      <a:endParaRPr lang="en-AU" sz="12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5</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2407580995"/>
                  </a:ext>
                </a:extLst>
              </a:tr>
              <a:tr h="215840">
                <a:tc>
                  <a:txBody>
                    <a:bodyPr/>
                    <a:lstStyle/>
                    <a:p>
                      <a:pPr>
                        <a:lnSpc>
                          <a:spcPct val="115000"/>
                        </a:lnSpc>
                        <a:spcBef>
                          <a:spcPts val="800"/>
                        </a:spcBef>
                        <a:spcAft>
                          <a:spcPts val="800"/>
                        </a:spcAft>
                      </a:pPr>
                      <a:r>
                        <a:rPr lang="en-US" sz="12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19. </a:t>
                      </a:r>
                      <a:r>
                        <a:rPr lang="en-AU" sz="1200" b="1">
                          <a:highlight>
                            <a:srgbClr val="F2F2F2"/>
                          </a:highlight>
                        </a:rPr>
                        <a:t>Falls and mobility</a:t>
                      </a:r>
                      <a:endParaRPr lang="en-AU" sz="12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2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2 </a:t>
                      </a:r>
                      <a:endParaRPr lang="en-AU" sz="12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8E8C0"/>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4</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5</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3724972033"/>
                  </a:ext>
                </a:extLst>
              </a:tr>
              <a:tr h="215840">
                <a:tc>
                  <a:txBody>
                    <a:bodyPr/>
                    <a:lstStyle/>
                    <a:p>
                      <a:pPr>
                        <a:lnSpc>
                          <a:spcPct val="115000"/>
                        </a:lnSpc>
                        <a:spcBef>
                          <a:spcPts val="800"/>
                        </a:spcBef>
                        <a:spcAft>
                          <a:spcPts val="800"/>
                        </a:spcAft>
                      </a:pPr>
                      <a:r>
                        <a:rPr lang="en-US" sz="12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20. </a:t>
                      </a:r>
                      <a:r>
                        <a:rPr lang="en-AU" sz="1200" b="1">
                          <a:highlight>
                            <a:srgbClr val="F2F2F2"/>
                          </a:highlight>
                        </a:rPr>
                        <a:t>Frailty and functional decline</a:t>
                      </a:r>
                      <a:endParaRPr lang="en-AU" sz="12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2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2 </a:t>
                      </a:r>
                      <a:endParaRPr lang="en-AU" sz="12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8E8C0"/>
                    </a:solidFill>
                  </a:tcPr>
                </a:tc>
                <a:tc>
                  <a:txBody>
                    <a:bodyPr/>
                    <a:lstStyle/>
                    <a:p>
                      <a:pPr algn="ctr">
                        <a:lnSpc>
                          <a:spcPct val="115000"/>
                        </a:lnSpc>
                        <a:spcBef>
                          <a:spcPts val="200"/>
                        </a:spcBef>
                        <a:spcAft>
                          <a:spcPts val="200"/>
                        </a:spcAft>
                      </a:pPr>
                      <a:r>
                        <a:rPr lang="en-AU" sz="1200" b="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4</a:t>
                      </a:r>
                      <a:endParaRPr lang="en-AU" sz="12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5</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1867218028"/>
                  </a:ext>
                </a:extLst>
              </a:tr>
              <a:tr h="215840">
                <a:tc>
                  <a:txBody>
                    <a:bodyPr/>
                    <a:lstStyle/>
                    <a:p>
                      <a:pPr>
                        <a:lnSpc>
                          <a:spcPct val="115000"/>
                        </a:lnSpc>
                        <a:spcBef>
                          <a:spcPts val="800"/>
                        </a:spcBef>
                        <a:spcAft>
                          <a:spcPts val="800"/>
                        </a:spcAft>
                      </a:pPr>
                      <a:r>
                        <a:rPr lang="en-US" sz="12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21. </a:t>
                      </a:r>
                      <a:r>
                        <a:rPr lang="en-AU" sz="1200" b="1">
                          <a:highlight>
                            <a:srgbClr val="F2F2F2"/>
                          </a:highlight>
                        </a:rPr>
                        <a:t>Continence</a:t>
                      </a:r>
                      <a:endParaRPr lang="en-AU" sz="12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2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2 </a:t>
                      </a:r>
                      <a:endParaRPr lang="en-AU" sz="12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8E8C0"/>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4</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5</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3825108732"/>
                  </a:ext>
                </a:extLst>
              </a:tr>
              <a:tr h="215840">
                <a:tc>
                  <a:txBody>
                    <a:bodyPr/>
                    <a:lstStyle/>
                    <a:p>
                      <a:pPr>
                        <a:lnSpc>
                          <a:spcPct val="115000"/>
                        </a:lnSpc>
                        <a:spcBef>
                          <a:spcPts val="800"/>
                        </a:spcBef>
                        <a:spcAft>
                          <a:spcPts val="800"/>
                        </a:spcAft>
                      </a:pPr>
                      <a:r>
                        <a:rPr lang="en-AU" sz="1200" b="1" dirty="0">
                          <a:highlight>
                            <a:srgbClr val="F2F2F2"/>
                          </a:highlight>
                        </a:rPr>
                        <a:t>22. Pain management</a:t>
                      </a:r>
                      <a:endParaRPr lang="en-AU" sz="12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2 </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8E8C0"/>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4</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5</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2810856454"/>
                  </a:ext>
                </a:extLst>
              </a:tr>
              <a:tr h="215840">
                <a:tc>
                  <a:txBody>
                    <a:bodyPr/>
                    <a:lstStyle/>
                    <a:p>
                      <a:pPr>
                        <a:lnSpc>
                          <a:spcPct val="115000"/>
                        </a:lnSpc>
                        <a:spcBef>
                          <a:spcPts val="800"/>
                        </a:spcBef>
                        <a:spcAft>
                          <a:spcPts val="800"/>
                        </a:spcAft>
                      </a:pPr>
                      <a:r>
                        <a:rPr lang="en-AU" sz="1200" b="1" dirty="0">
                          <a:highlight>
                            <a:srgbClr val="F2F2F2"/>
                          </a:highlight>
                        </a:rPr>
                        <a:t>23. Neurological disorders</a:t>
                      </a:r>
                      <a:endParaRPr lang="en-AU" sz="12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2 </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8E8C0"/>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4</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2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5</a:t>
                      </a:r>
                      <a:endParaRPr lang="en-AU" sz="12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1896884954"/>
                  </a:ext>
                </a:extLst>
              </a:tr>
              <a:tr h="215840">
                <a:tc>
                  <a:txBody>
                    <a:bodyPr/>
                    <a:lstStyle/>
                    <a:p>
                      <a:pPr>
                        <a:lnSpc>
                          <a:spcPct val="115000"/>
                        </a:lnSpc>
                        <a:spcBef>
                          <a:spcPts val="800"/>
                        </a:spcBef>
                        <a:spcAft>
                          <a:spcPts val="800"/>
                        </a:spcAft>
                      </a:pPr>
                      <a:r>
                        <a:rPr lang="en-US" sz="1200" b="1" dirty="0">
                          <a:highlight>
                            <a:srgbClr val="F2F2F2"/>
                          </a:highlight>
                        </a:rPr>
                        <a:t>24. Specialty medical conditions as they apply to ageing </a:t>
                      </a:r>
                      <a:endParaRPr lang="en-AU" sz="12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2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2 </a:t>
                      </a:r>
                      <a:endParaRPr lang="en-AU" sz="12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8E8C0"/>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5</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4016523483"/>
                  </a:ext>
                </a:extLst>
              </a:tr>
              <a:tr h="215840">
                <a:tc>
                  <a:txBody>
                    <a:bodyPr/>
                    <a:lstStyle/>
                    <a:p>
                      <a:pPr>
                        <a:lnSpc>
                          <a:spcPct val="115000"/>
                        </a:lnSpc>
                        <a:spcBef>
                          <a:spcPts val="800"/>
                        </a:spcBef>
                        <a:spcAft>
                          <a:spcPts val="800"/>
                        </a:spcAft>
                      </a:pPr>
                      <a:r>
                        <a:rPr lang="en-US" sz="1200" b="1" dirty="0">
                          <a:highlight>
                            <a:srgbClr val="F2F2F2"/>
                          </a:highlight>
                        </a:rPr>
                        <a:t>25. Perioperative assessment and management</a:t>
                      </a:r>
                      <a:endParaRPr lang="en-AU" sz="12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2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2</a:t>
                      </a:r>
                      <a:endParaRPr lang="en-AU" sz="12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8E8C0"/>
                    </a:solidFill>
                  </a:tcPr>
                </a:tc>
                <a:tc>
                  <a:txBody>
                    <a:bodyPr/>
                    <a:lstStyle/>
                    <a:p>
                      <a:pPr algn="ctr">
                        <a:lnSpc>
                          <a:spcPct val="115000"/>
                        </a:lnSpc>
                        <a:spcBef>
                          <a:spcPts val="200"/>
                        </a:spcBef>
                        <a:spcAft>
                          <a:spcPts val="200"/>
                        </a:spcAft>
                      </a:pPr>
                      <a:r>
                        <a:rPr lang="en-AU" sz="1200" b="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4</a:t>
                      </a:r>
                      <a:endParaRPr lang="en-AU" sz="12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5</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783535816"/>
                  </a:ext>
                </a:extLst>
              </a:tr>
              <a:tr h="215840">
                <a:tc>
                  <a:txBody>
                    <a:bodyPr/>
                    <a:lstStyle/>
                    <a:p>
                      <a:pPr>
                        <a:lnSpc>
                          <a:spcPct val="115000"/>
                        </a:lnSpc>
                        <a:spcBef>
                          <a:spcPts val="800"/>
                        </a:spcBef>
                        <a:spcAft>
                          <a:spcPts val="800"/>
                        </a:spcAft>
                      </a:pPr>
                      <a:r>
                        <a:rPr lang="en-US" sz="1200" b="1" dirty="0">
                          <a:highlight>
                            <a:srgbClr val="F2F2F2"/>
                          </a:highlight>
                        </a:rPr>
                        <a:t>26. Rehabilitation of specific conditions as applied to ageing</a:t>
                      </a:r>
                      <a:endParaRPr lang="en-AU" sz="12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2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2</a:t>
                      </a:r>
                      <a:endParaRPr lang="en-AU" sz="12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8E8C0"/>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3</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E77"/>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4</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extLst>
                  <a:ext uri="{0D108BD9-81ED-4DB2-BD59-A6C34878D82A}">
                    <a16:rowId xmlns:a16="http://schemas.microsoft.com/office/drawing/2014/main" val="4204139190"/>
                  </a:ext>
                </a:extLst>
              </a:tr>
            </a:tbl>
          </a:graphicData>
        </a:graphic>
      </p:graphicFrame>
    </p:spTree>
    <p:extLst>
      <p:ext uri="{BB962C8B-B14F-4D97-AF65-F5344CB8AC3E}">
        <p14:creationId xmlns:p14="http://schemas.microsoft.com/office/powerpoint/2010/main" val="27033080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a:extLst>
              <a:ext uri="{FF2B5EF4-FFF2-40B4-BE49-F238E27FC236}">
                <a16:creationId xmlns:a16="http://schemas.microsoft.com/office/drawing/2014/main" id="{BB6CBA8B-7523-4AB1-AADA-E0C30C1AF633}"/>
              </a:ext>
            </a:extLst>
          </p:cNvPr>
          <p:cNvSpPr txBox="1">
            <a:spLocks/>
          </p:cNvSpPr>
          <p:nvPr/>
        </p:nvSpPr>
        <p:spPr>
          <a:xfrm>
            <a:off x="859755" y="340086"/>
            <a:ext cx="10472490" cy="72233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panose="02040502050405020303" pitchFamily="18" charset="0"/>
              </a:rPr>
              <a:t>About this session</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sp>
        <p:nvSpPr>
          <p:cNvPr id="6" name="Content Placeholder 2">
            <a:extLst>
              <a:ext uri="{FF2B5EF4-FFF2-40B4-BE49-F238E27FC236}">
                <a16:creationId xmlns:a16="http://schemas.microsoft.com/office/drawing/2014/main" id="{2E53D049-8588-448C-A977-11B3F57C9354}"/>
              </a:ext>
            </a:extLst>
          </p:cNvPr>
          <p:cNvSpPr txBox="1">
            <a:spLocks/>
          </p:cNvSpPr>
          <p:nvPr/>
        </p:nvSpPr>
        <p:spPr>
          <a:xfrm>
            <a:off x="1051965" y="2024016"/>
            <a:ext cx="10552013" cy="2355478"/>
          </a:xfrm>
          <a:prstGeom prst="rect">
            <a:avLst/>
          </a:prstGeom>
        </p:spPr>
        <p:txBody>
          <a:bodyPr vert="horz" lIns="91440" tIns="45720" rIns="91440" bIns="45720" rtlCol="0" anchor="t">
            <a:noAutofit/>
          </a:bodyPr>
          <a:lstStyle>
            <a:lvl1pPr marL="457200" indent="-457200" algn="l" defTabSz="914400" rtl="0" eaLnBrk="1" latinLnBrk="0" hangingPunct="1">
              <a:spcBef>
                <a:spcPct val="20000"/>
              </a:spcBef>
              <a:buClr>
                <a:srgbClr val="CB972B"/>
              </a:buClr>
              <a:buFont typeface="Arial" panose="020B0604020202020204" pitchFamily="34" charset="0"/>
              <a:buChar char="•"/>
              <a:defRPr sz="2400" kern="1200">
                <a:solidFill>
                  <a:schemeClr val="tx1"/>
                </a:solidFill>
                <a:latin typeface="+mn-lt"/>
                <a:ea typeface="+mn-ea"/>
                <a:cs typeface="+mn-cs"/>
              </a:defRPr>
            </a:lvl1pPr>
            <a:lvl2pPr marL="914400" indent="-457200" algn="l" defTabSz="914400" rtl="0" eaLnBrk="1" latinLnBrk="0" hangingPunct="1">
              <a:spcBef>
                <a:spcPct val="20000"/>
              </a:spcBef>
              <a:buClr>
                <a:srgbClr val="CB972B"/>
              </a:buClr>
              <a:buFont typeface="Arial" panose="020B0604020202020204" pitchFamily="34" charset="0"/>
              <a:buChar char="•"/>
              <a:defRPr sz="2000" kern="1200">
                <a:solidFill>
                  <a:schemeClr val="tx1"/>
                </a:solidFill>
                <a:latin typeface="+mn-lt"/>
                <a:ea typeface="+mn-ea"/>
                <a:cs typeface="+mn-cs"/>
              </a:defRPr>
            </a:lvl2pPr>
            <a:lvl3pPr marL="1257300" indent="-342900" algn="l" defTabSz="914400" rtl="0" eaLnBrk="1" latinLnBrk="0" hangingPunct="1">
              <a:spcBef>
                <a:spcPct val="20000"/>
              </a:spcBef>
              <a:buClr>
                <a:srgbClr val="CB972B"/>
              </a:buClr>
              <a:buFont typeface="Arial" panose="020B0604020202020204" pitchFamily="34" charset="0"/>
              <a:buChar char="•"/>
              <a:defRPr sz="1800" kern="1200">
                <a:solidFill>
                  <a:schemeClr val="tx1"/>
                </a:solidFill>
                <a:latin typeface="+mn-lt"/>
                <a:ea typeface="+mn-ea"/>
                <a:cs typeface="+mn-cs"/>
              </a:defRPr>
            </a:lvl3pPr>
            <a:lvl4pPr marL="1714500" indent="-342900" algn="l" defTabSz="914400" rtl="0" eaLnBrk="1" latinLnBrk="0" hangingPunct="1">
              <a:spcBef>
                <a:spcPct val="20000"/>
              </a:spcBef>
              <a:buClr>
                <a:srgbClr val="CB972B"/>
              </a:buClr>
              <a:buFont typeface="Arial" panose="020B0604020202020204" pitchFamily="34" charset="0"/>
              <a:buChar char="•"/>
              <a:defRPr sz="1600" kern="1200">
                <a:solidFill>
                  <a:schemeClr val="tx1"/>
                </a:solidFill>
                <a:latin typeface="+mn-lt"/>
                <a:ea typeface="+mn-ea"/>
                <a:cs typeface="+mn-cs"/>
              </a:defRPr>
            </a:lvl4pPr>
            <a:lvl5pPr marL="2171700" indent="-342900" algn="l" defTabSz="914400" rtl="0" eaLnBrk="1" latinLnBrk="0" hangingPunct="1">
              <a:spcBef>
                <a:spcPct val="20000"/>
              </a:spcBef>
              <a:buClr>
                <a:srgbClr val="CB972B"/>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600"/>
              </a:spcBef>
              <a:spcAft>
                <a:spcPts val="600"/>
              </a:spcAft>
              <a:buNone/>
            </a:pPr>
            <a:r>
              <a:rPr lang="en-US" b="1">
                <a:solidFill>
                  <a:srgbClr val="CB972B"/>
                </a:solidFill>
                <a:ea typeface="Calibri" panose="020F0502020204030204" pitchFamily="34" charset="0"/>
                <a:cs typeface="Calibri" panose="020F0502020204030204" pitchFamily="34" charset="0"/>
              </a:rPr>
              <a:t>At the end of this session, participants will be able to:</a:t>
            </a:r>
          </a:p>
          <a:p>
            <a:pPr marL="342900" indent="-342900">
              <a:lnSpc>
                <a:spcPct val="115000"/>
              </a:lnSpc>
              <a:buClr>
                <a:srgbClr val="244061"/>
              </a:buClr>
              <a:buFont typeface="Symbol" panose="05050102010706020507" pitchFamily="18" charset="2"/>
              <a:buChar char=""/>
            </a:pPr>
            <a:r>
              <a:rPr lang="en-AU">
                <a:solidFill>
                  <a:srgbClr val="404040"/>
                </a:solidFill>
                <a:ea typeface="Times New Roman" panose="02020603050405020304" pitchFamily="18" charset="0"/>
                <a:cs typeface="Times New Roman" panose="02020603050405020304" pitchFamily="18" charset="0"/>
              </a:rPr>
              <a:t>Discuss the changes and components of the new curriculum</a:t>
            </a:r>
          </a:p>
          <a:p>
            <a:pPr marL="342900" indent="-342900">
              <a:lnSpc>
                <a:spcPct val="115000"/>
              </a:lnSpc>
              <a:buClr>
                <a:srgbClr val="244061"/>
              </a:buClr>
              <a:buFont typeface="Symbol" panose="05050102010706020507" pitchFamily="18" charset="2"/>
              <a:buChar char=""/>
            </a:pPr>
            <a:r>
              <a:rPr lang="en-AU">
                <a:solidFill>
                  <a:srgbClr val="404040"/>
                </a:solidFill>
                <a:ea typeface="Calibri" panose="020F0502020204030204" pitchFamily="34" charset="0"/>
                <a:cs typeface="Times New Roman" panose="02020603050405020304" pitchFamily="18" charset="0"/>
              </a:rPr>
              <a:t>Outline the learning and assessment requirements </a:t>
            </a:r>
          </a:p>
        </p:txBody>
      </p:sp>
      <p:sp>
        <p:nvSpPr>
          <p:cNvPr id="2" name="Straight Connector 1">
            <a:extLst>
              <a:ext uri="{FF2B5EF4-FFF2-40B4-BE49-F238E27FC236}">
                <a16:creationId xmlns:a16="http://schemas.microsoft.com/office/drawing/2014/main" id="{9386B779-D3F5-652F-F0D7-61C57C7D8BB5}"/>
              </a:ext>
            </a:extLst>
          </p:cNvPr>
          <p:cNvSpPr/>
          <p:nvPr/>
        </p:nvSpPr>
        <p:spPr>
          <a:xfrm flipV="1">
            <a:off x="691753" y="1031883"/>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Tree>
    <p:extLst>
      <p:ext uri="{BB962C8B-B14F-4D97-AF65-F5344CB8AC3E}">
        <p14:creationId xmlns:p14="http://schemas.microsoft.com/office/powerpoint/2010/main" val="20692176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42FAC-86A8-5E17-612D-B88687C234EA}"/>
              </a:ext>
            </a:extLst>
          </p:cNvPr>
          <p:cNvSpPr>
            <a:spLocks noGrp="1"/>
          </p:cNvSpPr>
          <p:nvPr>
            <p:ph type="title"/>
          </p:nvPr>
        </p:nvSpPr>
        <p:spPr>
          <a:xfrm>
            <a:off x="609600" y="0"/>
            <a:ext cx="10972800" cy="784642"/>
          </a:xfrm>
        </p:spPr>
        <p:txBody>
          <a:bodyPr>
            <a:normAutofit/>
          </a:bodyPr>
          <a:lstStyle/>
          <a:p>
            <a:r>
              <a:rPr lang="en-US" sz="3100">
                <a:solidFill>
                  <a:srgbClr val="384967"/>
                </a:solidFill>
                <a:latin typeface="Georgia" panose="02040502050405020303" pitchFamily="18" charset="0"/>
              </a:rPr>
              <a:t>Education policy</a:t>
            </a:r>
          </a:p>
        </p:txBody>
      </p:sp>
      <p:sp>
        <p:nvSpPr>
          <p:cNvPr id="7" name="Straight Connector 6">
            <a:extLst>
              <a:ext uri="{FF2B5EF4-FFF2-40B4-BE49-F238E27FC236}">
                <a16:creationId xmlns:a16="http://schemas.microsoft.com/office/drawing/2014/main" id="{E75801ED-3361-7E99-1467-7F29E63C8ADE}"/>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8" name="TextBox 7">
            <a:extLst>
              <a:ext uri="{FF2B5EF4-FFF2-40B4-BE49-F238E27FC236}">
                <a16:creationId xmlns:a16="http://schemas.microsoft.com/office/drawing/2014/main" id="{04C3BB7F-22B0-6857-3339-6FBA1BFDD275}"/>
              </a:ext>
            </a:extLst>
          </p:cNvPr>
          <p:cNvSpPr txBox="1"/>
          <p:nvPr/>
        </p:nvSpPr>
        <p:spPr>
          <a:xfrm>
            <a:off x="607652" y="1288848"/>
            <a:ext cx="10972800" cy="4031873"/>
          </a:xfrm>
          <a:prstGeom prst="rect">
            <a:avLst/>
          </a:prstGeom>
          <a:noFill/>
        </p:spPr>
        <p:txBody>
          <a:bodyPr wrap="square" rtlCol="0">
            <a:spAutoFit/>
          </a:bodyPr>
          <a:lstStyle/>
          <a:p>
            <a:r>
              <a:rPr lang="en-US" sz="1600"/>
              <a:t>The RACP is committed to ensuring high quality, equitable and transparent training and assessment practices. </a:t>
            </a:r>
          </a:p>
          <a:p>
            <a:endParaRPr lang="en-US" sz="1600"/>
          </a:p>
          <a:p>
            <a:r>
              <a:rPr lang="en-US" sz="1600"/>
              <a:t>Our </a:t>
            </a:r>
            <a:r>
              <a:rPr lang="en-US" sz="1600" b="1"/>
              <a:t>education policies</a:t>
            </a:r>
            <a:r>
              <a:rPr lang="en-US" sz="1600"/>
              <a:t> provide the foundation for delivering consistent and effective medical education, supporting both trainees and supervisors. Key areas include:</a:t>
            </a:r>
          </a:p>
          <a:p>
            <a:endParaRPr lang="en-US" sz="1600"/>
          </a:p>
          <a:p>
            <a:pPr marL="285750" indent="-285750">
              <a:buFont typeface="Arial" panose="020B0604020202020204" pitchFamily="34" charset="0"/>
              <a:buChar char="•"/>
            </a:pPr>
            <a:r>
              <a:rPr lang="en-US" sz="1600"/>
              <a:t>Accreditation of training settings</a:t>
            </a:r>
          </a:p>
          <a:p>
            <a:pPr marL="285750" indent="-285750">
              <a:buFont typeface="Arial" panose="020B0604020202020204" pitchFamily="34" charset="0"/>
              <a:buChar char="•"/>
            </a:pPr>
            <a:r>
              <a:rPr lang="en-US" sz="1600"/>
              <a:t>Progression requirements and assessments</a:t>
            </a:r>
          </a:p>
          <a:p>
            <a:pPr marL="285750" indent="-285750">
              <a:buFont typeface="Arial" panose="020B0604020202020204" pitchFamily="34" charset="0"/>
              <a:buChar char="•"/>
            </a:pPr>
            <a:r>
              <a:rPr lang="en-US" sz="1600"/>
              <a:t>Supervisors and trainee roles and responsibilities</a:t>
            </a:r>
          </a:p>
          <a:p>
            <a:pPr marL="285750" indent="-285750">
              <a:buFont typeface="Arial" panose="020B0604020202020204" pitchFamily="34" charset="0"/>
              <a:buChar char="•"/>
            </a:pPr>
            <a:r>
              <a:rPr lang="en-US" sz="1600"/>
              <a:t>Professional behaviours and ethical conduct</a:t>
            </a:r>
          </a:p>
          <a:p>
            <a:pPr marL="285750" indent="-285750">
              <a:buFont typeface="Arial" panose="020B0604020202020204" pitchFamily="34" charset="0"/>
              <a:buChar char="•"/>
            </a:pPr>
            <a:endParaRPr lang="en-US" sz="1600"/>
          </a:p>
          <a:p>
            <a:r>
              <a:rPr lang="en-US" sz="1600"/>
              <a:t>Visit the </a:t>
            </a:r>
            <a:r>
              <a:rPr lang="en-US" sz="1600">
                <a:hlinkClick r:id="rId3"/>
              </a:rPr>
              <a:t>Education Policies and Governance </a:t>
            </a:r>
            <a:r>
              <a:rPr lang="en-US" sz="1600"/>
              <a:t>webpage for the latest updates and resources.</a:t>
            </a:r>
          </a:p>
          <a:p>
            <a:endParaRPr lang="en-US" sz="1600"/>
          </a:p>
          <a:p>
            <a:endParaRPr lang="en-US" sz="1600"/>
          </a:p>
          <a:p>
            <a:endParaRPr lang="en-US" sz="1600"/>
          </a:p>
          <a:p>
            <a:r>
              <a:rPr lang="en-US" sz="1600" i="1"/>
              <a:t>By aligning with these policies, we ensure a structured and fair approach to training and the development of future physicians. </a:t>
            </a:r>
          </a:p>
        </p:txBody>
      </p:sp>
    </p:spTree>
    <p:extLst>
      <p:ext uri="{BB962C8B-B14F-4D97-AF65-F5344CB8AC3E}">
        <p14:creationId xmlns:p14="http://schemas.microsoft.com/office/powerpoint/2010/main" val="39845101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42FAC-86A8-5E17-612D-B88687C234EA}"/>
              </a:ext>
            </a:extLst>
          </p:cNvPr>
          <p:cNvSpPr>
            <a:spLocks noGrp="1"/>
          </p:cNvSpPr>
          <p:nvPr>
            <p:ph type="title"/>
          </p:nvPr>
        </p:nvSpPr>
        <p:spPr>
          <a:xfrm>
            <a:off x="609600" y="0"/>
            <a:ext cx="10972800" cy="784641"/>
          </a:xfrm>
        </p:spPr>
        <p:txBody>
          <a:bodyPr>
            <a:normAutofit/>
          </a:bodyPr>
          <a:lstStyle/>
          <a:p>
            <a:r>
              <a:rPr lang="en-US" sz="3100">
                <a:solidFill>
                  <a:srgbClr val="384967"/>
                </a:solidFill>
                <a:latin typeface="Georgia" panose="02040502050405020303" pitchFamily="18" charset="0"/>
              </a:rPr>
              <a:t>Next steps for new ATs </a:t>
            </a:r>
          </a:p>
        </p:txBody>
      </p:sp>
      <p:sp>
        <p:nvSpPr>
          <p:cNvPr id="3" name="Content Placeholder 2">
            <a:extLst>
              <a:ext uri="{FF2B5EF4-FFF2-40B4-BE49-F238E27FC236}">
                <a16:creationId xmlns:a16="http://schemas.microsoft.com/office/drawing/2014/main" id="{BDEAA363-00CC-E4BE-7140-F5C645398462}"/>
              </a:ext>
            </a:extLst>
          </p:cNvPr>
          <p:cNvSpPr>
            <a:spLocks noGrp="1"/>
          </p:cNvSpPr>
          <p:nvPr>
            <p:ph idx="1"/>
          </p:nvPr>
        </p:nvSpPr>
        <p:spPr>
          <a:xfrm>
            <a:off x="609600" y="1252962"/>
            <a:ext cx="10972800" cy="4525963"/>
          </a:xfrm>
        </p:spPr>
        <p:txBody>
          <a:bodyPr vert="horz" lIns="91440" tIns="45720" rIns="91440" bIns="45720" rtlCol="0" anchor="t">
            <a:normAutofit lnSpcReduction="10000"/>
          </a:bodyPr>
          <a:lstStyle/>
          <a:p>
            <a:pPr>
              <a:buFont typeface="Wingdings" panose="05000000000000000000" pitchFamily="2" charset="2"/>
              <a:buChar char="ü"/>
            </a:pPr>
            <a:r>
              <a:rPr lang="en-US" dirty="0"/>
              <a:t>Apply for your training program before the close date (28 Feb 2025)</a:t>
            </a:r>
          </a:p>
          <a:p>
            <a:pPr marL="0" indent="0">
              <a:buNone/>
            </a:pPr>
            <a:endParaRPr lang="en-US" dirty="0"/>
          </a:p>
          <a:p>
            <a:pPr>
              <a:buFont typeface="Wingdings" panose="05000000000000000000" pitchFamily="2" charset="2"/>
              <a:buChar char="ü"/>
            </a:pPr>
            <a:r>
              <a:rPr lang="en-US" dirty="0"/>
              <a:t>Review your curriculum standards and learning, teaching and assessment programs documents on the </a:t>
            </a:r>
            <a:r>
              <a:rPr lang="en-US" dirty="0">
                <a:hlinkClick r:id="rId3"/>
              </a:rPr>
              <a:t>RACP eLearning portal  </a:t>
            </a:r>
            <a:endParaRPr lang="en-US" dirty="0"/>
          </a:p>
          <a:p>
            <a:pPr>
              <a:buFont typeface="Wingdings" panose="05000000000000000000" pitchFamily="2" charset="2"/>
              <a:buChar char="ü"/>
            </a:pPr>
            <a:endParaRPr lang="en-US" dirty="0"/>
          </a:p>
          <a:p>
            <a:pPr>
              <a:buFont typeface="Wingdings" panose="05000000000000000000" pitchFamily="2" charset="2"/>
              <a:buChar char="ü"/>
            </a:pPr>
            <a:r>
              <a:rPr lang="en-US" dirty="0"/>
              <a:t>Nominate 2 x supervisors who meet the Geriatric Medicine teaching requirements for the upcoming rotation. A list of eligible supervisors can be found on </a:t>
            </a:r>
            <a:r>
              <a:rPr lang="en-US" dirty="0" err="1">
                <a:hlinkClick r:id="rId4"/>
              </a:rPr>
              <a:t>MyRACP</a:t>
            </a:r>
            <a:endParaRPr lang="en-US" dirty="0"/>
          </a:p>
          <a:p>
            <a:pPr>
              <a:buFont typeface="Wingdings" panose="05000000000000000000" pitchFamily="2" charset="2"/>
              <a:buChar char="ü"/>
            </a:pPr>
            <a:endParaRPr lang="en-US" dirty="0"/>
          </a:p>
          <a:p>
            <a:pPr>
              <a:buFont typeface="Wingdings" panose="05000000000000000000" pitchFamily="2" charset="2"/>
              <a:buChar char="ü"/>
            </a:pPr>
            <a:r>
              <a:rPr lang="en-US" dirty="0"/>
              <a:t>Find out what the learning opportunities at your setting might be so you can complete your rotation plan </a:t>
            </a:r>
          </a:p>
          <a:p>
            <a:endParaRPr lang="en-US" dirty="0"/>
          </a:p>
        </p:txBody>
      </p:sp>
      <p:sp>
        <p:nvSpPr>
          <p:cNvPr id="4" name="Straight Connector 3">
            <a:extLst>
              <a:ext uri="{FF2B5EF4-FFF2-40B4-BE49-F238E27FC236}">
                <a16:creationId xmlns:a16="http://schemas.microsoft.com/office/drawing/2014/main" id="{81D0B897-6B04-8151-AAB6-B39D882C5341}"/>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Tree>
    <p:extLst>
      <p:ext uri="{BB962C8B-B14F-4D97-AF65-F5344CB8AC3E}">
        <p14:creationId xmlns:p14="http://schemas.microsoft.com/office/powerpoint/2010/main" val="14264423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17">
            <a:extLst>
              <a:ext uri="{FF2B5EF4-FFF2-40B4-BE49-F238E27FC236}">
                <a16:creationId xmlns:a16="http://schemas.microsoft.com/office/drawing/2014/main" id="{9654CD9C-6BD9-3EE8-6F78-8A3B12BE5480}"/>
              </a:ext>
            </a:extLst>
          </p:cNvPr>
          <p:cNvSpPr>
            <a:spLocks noChangeArrowheads="1"/>
          </p:cNvSpPr>
          <p:nvPr/>
        </p:nvSpPr>
        <p:spPr bwMode="auto">
          <a:xfrm>
            <a:off x="9327757" y="3961843"/>
            <a:ext cx="525399" cy="825185"/>
          </a:xfrm>
          <a:custGeom>
            <a:avLst/>
            <a:gdLst>
              <a:gd name="T0" fmla="*/ 318 w 1499"/>
              <a:gd name="T1" fmla="*/ 2270 h 2355"/>
              <a:gd name="T2" fmla="*/ 318 w 1499"/>
              <a:gd name="T3" fmla="*/ 2270 h 2355"/>
              <a:gd name="T4" fmla="*/ 228 w 1499"/>
              <a:gd name="T5" fmla="*/ 2065 h 2355"/>
              <a:gd name="T6" fmla="*/ 228 w 1499"/>
              <a:gd name="T7" fmla="*/ 2065 h 2355"/>
              <a:gd name="T8" fmla="*/ 318 w 1499"/>
              <a:gd name="T9" fmla="*/ 1854 h 2355"/>
              <a:gd name="T10" fmla="*/ 318 w 1499"/>
              <a:gd name="T11" fmla="*/ 1854 h 2355"/>
              <a:gd name="T12" fmla="*/ 549 w 1499"/>
              <a:gd name="T13" fmla="*/ 1769 h 2355"/>
              <a:gd name="T14" fmla="*/ 549 w 1499"/>
              <a:gd name="T15" fmla="*/ 1769 h 2355"/>
              <a:gd name="T16" fmla="*/ 777 w 1499"/>
              <a:gd name="T17" fmla="*/ 1854 h 2355"/>
              <a:gd name="T18" fmla="*/ 777 w 1499"/>
              <a:gd name="T19" fmla="*/ 1854 h 2355"/>
              <a:gd name="T20" fmla="*/ 867 w 1499"/>
              <a:gd name="T21" fmla="*/ 2065 h 2355"/>
              <a:gd name="T22" fmla="*/ 867 w 1499"/>
              <a:gd name="T23" fmla="*/ 2065 h 2355"/>
              <a:gd name="T24" fmla="*/ 777 w 1499"/>
              <a:gd name="T25" fmla="*/ 2270 h 2355"/>
              <a:gd name="T26" fmla="*/ 777 w 1499"/>
              <a:gd name="T27" fmla="*/ 2270 h 2355"/>
              <a:gd name="T28" fmla="*/ 549 w 1499"/>
              <a:gd name="T29" fmla="*/ 2354 h 2355"/>
              <a:gd name="T30" fmla="*/ 549 w 1499"/>
              <a:gd name="T31" fmla="*/ 2354 h 2355"/>
              <a:gd name="T32" fmla="*/ 318 w 1499"/>
              <a:gd name="T33" fmla="*/ 2270 h 2355"/>
              <a:gd name="T34" fmla="*/ 1296 w 1499"/>
              <a:gd name="T35" fmla="*/ 176 h 2355"/>
              <a:gd name="T36" fmla="*/ 1296 w 1499"/>
              <a:gd name="T37" fmla="*/ 176 h 2355"/>
              <a:gd name="T38" fmla="*/ 1498 w 1499"/>
              <a:gd name="T39" fmla="*/ 673 h 2355"/>
              <a:gd name="T40" fmla="*/ 1498 w 1499"/>
              <a:gd name="T41" fmla="*/ 673 h 2355"/>
              <a:gd name="T42" fmla="*/ 1305 w 1499"/>
              <a:gd name="T43" fmla="*/ 1133 h 2355"/>
              <a:gd name="T44" fmla="*/ 1305 w 1499"/>
              <a:gd name="T45" fmla="*/ 1133 h 2355"/>
              <a:gd name="T46" fmla="*/ 794 w 1499"/>
              <a:gd name="T47" fmla="*/ 1301 h 2355"/>
              <a:gd name="T48" fmla="*/ 779 w 1499"/>
              <a:gd name="T49" fmla="*/ 1537 h 2355"/>
              <a:gd name="T50" fmla="*/ 307 w 1499"/>
              <a:gd name="T51" fmla="*/ 1537 h 2355"/>
              <a:gd name="T52" fmla="*/ 291 w 1499"/>
              <a:gd name="T53" fmla="*/ 952 h 2355"/>
              <a:gd name="T54" fmla="*/ 479 w 1499"/>
              <a:gd name="T55" fmla="*/ 952 h 2355"/>
              <a:gd name="T56" fmla="*/ 479 w 1499"/>
              <a:gd name="T57" fmla="*/ 952 h 2355"/>
              <a:gd name="T58" fmla="*/ 849 w 1499"/>
              <a:gd name="T59" fmla="*/ 893 h 2355"/>
              <a:gd name="T60" fmla="*/ 849 w 1499"/>
              <a:gd name="T61" fmla="*/ 893 h 2355"/>
              <a:gd name="T62" fmla="*/ 977 w 1499"/>
              <a:gd name="T63" fmla="*/ 676 h 2355"/>
              <a:gd name="T64" fmla="*/ 977 w 1499"/>
              <a:gd name="T65" fmla="*/ 676 h 2355"/>
              <a:gd name="T66" fmla="*/ 917 w 1499"/>
              <a:gd name="T67" fmla="*/ 503 h 2355"/>
              <a:gd name="T68" fmla="*/ 917 w 1499"/>
              <a:gd name="T69" fmla="*/ 503 h 2355"/>
              <a:gd name="T70" fmla="*/ 750 w 1499"/>
              <a:gd name="T71" fmla="*/ 440 h 2355"/>
              <a:gd name="T72" fmla="*/ 750 w 1499"/>
              <a:gd name="T73" fmla="*/ 440 h 2355"/>
              <a:gd name="T74" fmla="*/ 574 w 1499"/>
              <a:gd name="T75" fmla="*/ 504 h 2355"/>
              <a:gd name="T76" fmla="*/ 574 w 1499"/>
              <a:gd name="T77" fmla="*/ 504 h 2355"/>
              <a:gd name="T78" fmla="*/ 511 w 1499"/>
              <a:gd name="T79" fmla="*/ 679 h 2355"/>
              <a:gd name="T80" fmla="*/ 5 w 1499"/>
              <a:gd name="T81" fmla="*/ 679 h 2355"/>
              <a:gd name="T82" fmla="*/ 5 w 1499"/>
              <a:gd name="T83" fmla="*/ 679 h 2355"/>
              <a:gd name="T84" fmla="*/ 85 w 1499"/>
              <a:gd name="T85" fmla="*/ 333 h 2355"/>
              <a:gd name="T86" fmla="*/ 85 w 1499"/>
              <a:gd name="T87" fmla="*/ 333 h 2355"/>
              <a:gd name="T88" fmla="*/ 343 w 1499"/>
              <a:gd name="T89" fmla="*/ 89 h 2355"/>
              <a:gd name="T90" fmla="*/ 343 w 1499"/>
              <a:gd name="T91" fmla="*/ 89 h 2355"/>
              <a:gd name="T92" fmla="*/ 757 w 1499"/>
              <a:gd name="T93" fmla="*/ 0 h 2355"/>
              <a:gd name="T94" fmla="*/ 757 w 1499"/>
              <a:gd name="T95" fmla="*/ 0 h 2355"/>
              <a:gd name="T96" fmla="*/ 1296 w 1499"/>
              <a:gd name="T97" fmla="*/ 176 h 2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99" h="2355">
                <a:moveTo>
                  <a:pt x="318" y="2270"/>
                </a:moveTo>
                <a:lnTo>
                  <a:pt x="318" y="2270"/>
                </a:lnTo>
                <a:cubicBezTo>
                  <a:pt x="258" y="2215"/>
                  <a:pt x="228" y="2146"/>
                  <a:pt x="228" y="2065"/>
                </a:cubicBezTo>
                <a:lnTo>
                  <a:pt x="228" y="2065"/>
                </a:lnTo>
                <a:cubicBezTo>
                  <a:pt x="228" y="1980"/>
                  <a:pt x="258" y="1911"/>
                  <a:pt x="318" y="1854"/>
                </a:cubicBezTo>
                <a:lnTo>
                  <a:pt x="318" y="1854"/>
                </a:lnTo>
                <a:cubicBezTo>
                  <a:pt x="377" y="1798"/>
                  <a:pt x="454" y="1769"/>
                  <a:pt x="549" y="1769"/>
                </a:cubicBezTo>
                <a:lnTo>
                  <a:pt x="549" y="1769"/>
                </a:lnTo>
                <a:cubicBezTo>
                  <a:pt x="641" y="1769"/>
                  <a:pt x="717" y="1798"/>
                  <a:pt x="777" y="1854"/>
                </a:cubicBezTo>
                <a:lnTo>
                  <a:pt x="777" y="1854"/>
                </a:lnTo>
                <a:cubicBezTo>
                  <a:pt x="837" y="1911"/>
                  <a:pt x="867" y="1980"/>
                  <a:pt x="867" y="2065"/>
                </a:cubicBezTo>
                <a:lnTo>
                  <a:pt x="867" y="2065"/>
                </a:lnTo>
                <a:cubicBezTo>
                  <a:pt x="867" y="2146"/>
                  <a:pt x="837" y="2215"/>
                  <a:pt x="777" y="2270"/>
                </a:cubicBezTo>
                <a:lnTo>
                  <a:pt x="777" y="2270"/>
                </a:lnTo>
                <a:cubicBezTo>
                  <a:pt x="717" y="2326"/>
                  <a:pt x="641" y="2354"/>
                  <a:pt x="549" y="2354"/>
                </a:cubicBezTo>
                <a:lnTo>
                  <a:pt x="549" y="2354"/>
                </a:lnTo>
                <a:cubicBezTo>
                  <a:pt x="454" y="2354"/>
                  <a:pt x="377" y="2326"/>
                  <a:pt x="318" y="2270"/>
                </a:cubicBezTo>
                <a:close/>
                <a:moveTo>
                  <a:pt x="1296" y="176"/>
                </a:moveTo>
                <a:lnTo>
                  <a:pt x="1296" y="176"/>
                </a:lnTo>
                <a:cubicBezTo>
                  <a:pt x="1431" y="294"/>
                  <a:pt x="1498" y="459"/>
                  <a:pt x="1498" y="673"/>
                </a:cubicBezTo>
                <a:lnTo>
                  <a:pt x="1498" y="673"/>
                </a:lnTo>
                <a:cubicBezTo>
                  <a:pt x="1498" y="870"/>
                  <a:pt x="1434" y="1023"/>
                  <a:pt x="1305" y="1133"/>
                </a:cubicBezTo>
                <a:lnTo>
                  <a:pt x="1305" y="1133"/>
                </a:lnTo>
                <a:cubicBezTo>
                  <a:pt x="1176" y="1243"/>
                  <a:pt x="1006" y="1300"/>
                  <a:pt x="794" y="1301"/>
                </a:cubicBezTo>
                <a:lnTo>
                  <a:pt x="779" y="1537"/>
                </a:lnTo>
                <a:lnTo>
                  <a:pt x="307" y="1537"/>
                </a:lnTo>
                <a:lnTo>
                  <a:pt x="291" y="952"/>
                </a:lnTo>
                <a:lnTo>
                  <a:pt x="479" y="952"/>
                </a:lnTo>
                <a:lnTo>
                  <a:pt x="479" y="952"/>
                </a:lnTo>
                <a:cubicBezTo>
                  <a:pt x="641" y="952"/>
                  <a:pt x="764" y="933"/>
                  <a:pt x="849" y="893"/>
                </a:cubicBezTo>
                <a:lnTo>
                  <a:pt x="849" y="893"/>
                </a:lnTo>
                <a:cubicBezTo>
                  <a:pt x="934" y="853"/>
                  <a:pt x="977" y="780"/>
                  <a:pt x="977" y="676"/>
                </a:cubicBezTo>
                <a:lnTo>
                  <a:pt x="977" y="676"/>
                </a:lnTo>
                <a:cubicBezTo>
                  <a:pt x="977" y="602"/>
                  <a:pt x="957" y="545"/>
                  <a:pt x="917" y="503"/>
                </a:cubicBezTo>
                <a:lnTo>
                  <a:pt x="917" y="503"/>
                </a:lnTo>
                <a:cubicBezTo>
                  <a:pt x="877" y="461"/>
                  <a:pt x="821" y="440"/>
                  <a:pt x="750" y="440"/>
                </a:cubicBezTo>
                <a:lnTo>
                  <a:pt x="750" y="440"/>
                </a:lnTo>
                <a:cubicBezTo>
                  <a:pt x="675" y="440"/>
                  <a:pt x="616" y="462"/>
                  <a:pt x="574" y="504"/>
                </a:cubicBezTo>
                <a:lnTo>
                  <a:pt x="574" y="504"/>
                </a:lnTo>
                <a:cubicBezTo>
                  <a:pt x="532" y="547"/>
                  <a:pt x="511" y="605"/>
                  <a:pt x="511" y="679"/>
                </a:cubicBezTo>
                <a:lnTo>
                  <a:pt x="5" y="679"/>
                </a:lnTo>
                <a:lnTo>
                  <a:pt x="5" y="679"/>
                </a:lnTo>
                <a:cubicBezTo>
                  <a:pt x="0" y="551"/>
                  <a:pt x="28" y="436"/>
                  <a:pt x="85" y="333"/>
                </a:cubicBezTo>
                <a:lnTo>
                  <a:pt x="85" y="333"/>
                </a:lnTo>
                <a:cubicBezTo>
                  <a:pt x="143" y="231"/>
                  <a:pt x="229" y="149"/>
                  <a:pt x="343" y="89"/>
                </a:cubicBezTo>
                <a:lnTo>
                  <a:pt x="343" y="89"/>
                </a:lnTo>
                <a:cubicBezTo>
                  <a:pt x="458" y="29"/>
                  <a:pt x="595" y="0"/>
                  <a:pt x="757" y="0"/>
                </a:cubicBezTo>
                <a:lnTo>
                  <a:pt x="757" y="0"/>
                </a:lnTo>
                <a:cubicBezTo>
                  <a:pt x="981" y="0"/>
                  <a:pt x="1161" y="59"/>
                  <a:pt x="1296" y="176"/>
                </a:cubicBezTo>
                <a:close/>
              </a:path>
            </a:pathLst>
          </a:custGeom>
          <a:solidFill>
            <a:schemeClr val="bg1"/>
          </a:solidFill>
          <a:ln>
            <a:noFill/>
          </a:ln>
          <a:effectLst/>
        </p:spPr>
        <p:txBody>
          <a:bodyPr wrap="none" anchor="ctr"/>
          <a:lstStyle/>
          <a:p>
            <a:endParaRPr lang="en-US" sz="506">
              <a:latin typeface="Poppins" panose="00000500000000000000" pitchFamily="2" charset="0"/>
            </a:endParaRPr>
          </a:p>
        </p:txBody>
      </p:sp>
      <p:sp>
        <p:nvSpPr>
          <p:cNvPr id="9" name="Freeform 18">
            <a:extLst>
              <a:ext uri="{FF2B5EF4-FFF2-40B4-BE49-F238E27FC236}">
                <a16:creationId xmlns:a16="http://schemas.microsoft.com/office/drawing/2014/main" id="{7BA247BF-D699-17D9-4509-E99FF5AC3A98}"/>
              </a:ext>
            </a:extLst>
          </p:cNvPr>
          <p:cNvSpPr>
            <a:spLocks noChangeArrowheads="1"/>
          </p:cNvSpPr>
          <p:nvPr/>
        </p:nvSpPr>
        <p:spPr bwMode="auto">
          <a:xfrm>
            <a:off x="2601544" y="697040"/>
            <a:ext cx="224068" cy="809732"/>
          </a:xfrm>
          <a:custGeom>
            <a:avLst/>
            <a:gdLst>
              <a:gd name="T0" fmla="*/ 604 w 639"/>
              <a:gd name="T1" fmla="*/ 0 h 2311"/>
              <a:gd name="T2" fmla="*/ 541 w 639"/>
              <a:gd name="T3" fmla="*/ 1505 h 2311"/>
              <a:gd name="T4" fmla="*/ 85 w 639"/>
              <a:gd name="T5" fmla="*/ 1505 h 2311"/>
              <a:gd name="T6" fmla="*/ 22 w 639"/>
              <a:gd name="T7" fmla="*/ 0 h 2311"/>
              <a:gd name="T8" fmla="*/ 604 w 639"/>
              <a:gd name="T9" fmla="*/ 0 h 2311"/>
              <a:gd name="T10" fmla="*/ 90 w 639"/>
              <a:gd name="T11" fmla="*/ 2227 h 2311"/>
              <a:gd name="T12" fmla="*/ 90 w 639"/>
              <a:gd name="T13" fmla="*/ 2227 h 2311"/>
              <a:gd name="T14" fmla="*/ 0 w 639"/>
              <a:gd name="T15" fmla="*/ 2021 h 2311"/>
              <a:gd name="T16" fmla="*/ 0 w 639"/>
              <a:gd name="T17" fmla="*/ 2021 h 2311"/>
              <a:gd name="T18" fmla="*/ 90 w 639"/>
              <a:gd name="T19" fmla="*/ 1809 h 2311"/>
              <a:gd name="T20" fmla="*/ 90 w 639"/>
              <a:gd name="T21" fmla="*/ 1809 h 2311"/>
              <a:gd name="T22" fmla="*/ 321 w 639"/>
              <a:gd name="T23" fmla="*/ 1725 h 2311"/>
              <a:gd name="T24" fmla="*/ 321 w 639"/>
              <a:gd name="T25" fmla="*/ 1725 h 2311"/>
              <a:gd name="T26" fmla="*/ 549 w 639"/>
              <a:gd name="T27" fmla="*/ 1809 h 2311"/>
              <a:gd name="T28" fmla="*/ 549 w 639"/>
              <a:gd name="T29" fmla="*/ 1809 h 2311"/>
              <a:gd name="T30" fmla="*/ 638 w 639"/>
              <a:gd name="T31" fmla="*/ 2021 h 2311"/>
              <a:gd name="T32" fmla="*/ 638 w 639"/>
              <a:gd name="T33" fmla="*/ 2021 h 2311"/>
              <a:gd name="T34" fmla="*/ 549 w 639"/>
              <a:gd name="T35" fmla="*/ 2227 h 2311"/>
              <a:gd name="T36" fmla="*/ 549 w 639"/>
              <a:gd name="T37" fmla="*/ 2227 h 2311"/>
              <a:gd name="T38" fmla="*/ 321 w 639"/>
              <a:gd name="T39" fmla="*/ 2310 h 2311"/>
              <a:gd name="T40" fmla="*/ 321 w 639"/>
              <a:gd name="T41" fmla="*/ 2310 h 2311"/>
              <a:gd name="T42" fmla="*/ 90 w 639"/>
              <a:gd name="T43" fmla="*/ 2227 h 2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39" h="2311">
                <a:moveTo>
                  <a:pt x="604" y="0"/>
                </a:moveTo>
                <a:lnTo>
                  <a:pt x="541" y="1505"/>
                </a:lnTo>
                <a:lnTo>
                  <a:pt x="85" y="1505"/>
                </a:lnTo>
                <a:lnTo>
                  <a:pt x="22" y="0"/>
                </a:lnTo>
                <a:lnTo>
                  <a:pt x="604" y="0"/>
                </a:lnTo>
                <a:close/>
                <a:moveTo>
                  <a:pt x="90" y="2227"/>
                </a:moveTo>
                <a:lnTo>
                  <a:pt x="90" y="2227"/>
                </a:lnTo>
                <a:cubicBezTo>
                  <a:pt x="30" y="2171"/>
                  <a:pt x="0" y="2102"/>
                  <a:pt x="0" y="2021"/>
                </a:cubicBezTo>
                <a:lnTo>
                  <a:pt x="0" y="2021"/>
                </a:lnTo>
                <a:cubicBezTo>
                  <a:pt x="0" y="1937"/>
                  <a:pt x="30" y="1866"/>
                  <a:pt x="90" y="1809"/>
                </a:cubicBezTo>
                <a:lnTo>
                  <a:pt x="90" y="1809"/>
                </a:lnTo>
                <a:cubicBezTo>
                  <a:pt x="150" y="1753"/>
                  <a:pt x="227" y="1725"/>
                  <a:pt x="321" y="1725"/>
                </a:cubicBezTo>
                <a:lnTo>
                  <a:pt x="321" y="1725"/>
                </a:lnTo>
                <a:cubicBezTo>
                  <a:pt x="413" y="1725"/>
                  <a:pt x="489" y="1753"/>
                  <a:pt x="549" y="1809"/>
                </a:cubicBezTo>
                <a:lnTo>
                  <a:pt x="549" y="1809"/>
                </a:lnTo>
                <a:cubicBezTo>
                  <a:pt x="609" y="1866"/>
                  <a:pt x="638" y="1937"/>
                  <a:pt x="638" y="2021"/>
                </a:cubicBezTo>
                <a:lnTo>
                  <a:pt x="638" y="2021"/>
                </a:lnTo>
                <a:cubicBezTo>
                  <a:pt x="638" y="2102"/>
                  <a:pt x="609" y="2171"/>
                  <a:pt x="549" y="2227"/>
                </a:cubicBezTo>
                <a:lnTo>
                  <a:pt x="549" y="2227"/>
                </a:lnTo>
                <a:cubicBezTo>
                  <a:pt x="489" y="2282"/>
                  <a:pt x="413" y="2310"/>
                  <a:pt x="321" y="2310"/>
                </a:cubicBezTo>
                <a:lnTo>
                  <a:pt x="321" y="2310"/>
                </a:lnTo>
                <a:cubicBezTo>
                  <a:pt x="227" y="2310"/>
                  <a:pt x="150" y="2282"/>
                  <a:pt x="90" y="2227"/>
                </a:cubicBezTo>
                <a:close/>
              </a:path>
            </a:pathLst>
          </a:custGeom>
          <a:solidFill>
            <a:schemeClr val="bg1"/>
          </a:solidFill>
          <a:ln>
            <a:noFill/>
          </a:ln>
          <a:effectLst/>
        </p:spPr>
        <p:txBody>
          <a:bodyPr wrap="none" anchor="ctr"/>
          <a:lstStyle/>
          <a:p>
            <a:endParaRPr lang="en-US" sz="506">
              <a:latin typeface="Poppins" panose="00000500000000000000" pitchFamily="2" charset="0"/>
            </a:endParaRPr>
          </a:p>
        </p:txBody>
      </p:sp>
      <p:graphicFrame>
        <p:nvGraphicFramePr>
          <p:cNvPr id="2" name="Diagram 1">
            <a:extLst>
              <a:ext uri="{FF2B5EF4-FFF2-40B4-BE49-F238E27FC236}">
                <a16:creationId xmlns:a16="http://schemas.microsoft.com/office/drawing/2014/main" id="{0BDA0190-AADD-C7E3-D4A2-1F595DED394B}"/>
              </a:ext>
            </a:extLst>
          </p:cNvPr>
          <p:cNvGraphicFramePr/>
          <p:nvPr/>
        </p:nvGraphicFramePr>
        <p:xfrm>
          <a:off x="2016514" y="697040"/>
          <a:ext cx="8402320" cy="5359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Title 1">
            <a:extLst>
              <a:ext uri="{FF2B5EF4-FFF2-40B4-BE49-F238E27FC236}">
                <a16:creationId xmlns:a16="http://schemas.microsoft.com/office/drawing/2014/main" id="{685066EB-8639-6D3C-0401-B36CB7C7C920}"/>
              </a:ext>
            </a:extLst>
          </p:cNvPr>
          <p:cNvSpPr txBox="1">
            <a:spLocks/>
          </p:cNvSpPr>
          <p:nvPr/>
        </p:nvSpPr>
        <p:spPr>
          <a:xfrm>
            <a:off x="1909081" y="5398"/>
            <a:ext cx="8386998" cy="95407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pPr>
              <a:defRPr/>
            </a:pPr>
            <a:r>
              <a:rPr lang="en-US" sz="3400">
                <a:solidFill>
                  <a:srgbClr val="294864"/>
                </a:solidFill>
                <a:latin typeface="Georgia"/>
              </a:rPr>
              <a:t>More information</a:t>
            </a:r>
          </a:p>
        </p:txBody>
      </p:sp>
      <p:sp>
        <p:nvSpPr>
          <p:cNvPr id="15" name="Straight Connector 14">
            <a:extLst>
              <a:ext uri="{FF2B5EF4-FFF2-40B4-BE49-F238E27FC236}">
                <a16:creationId xmlns:a16="http://schemas.microsoft.com/office/drawing/2014/main" id="{88A223F2-7EF4-D817-6A71-18D98A03D55C}"/>
              </a:ext>
            </a:extLst>
          </p:cNvPr>
          <p:cNvSpPr/>
          <p:nvPr/>
        </p:nvSpPr>
        <p:spPr>
          <a:xfrm>
            <a:off x="2224550" y="856794"/>
            <a:ext cx="7986251" cy="0"/>
          </a:xfrm>
          <a:prstGeom prst="line">
            <a:avLst/>
          </a:prstGeom>
          <a:solidFill>
            <a:srgbClr val="384967">
              <a:hueOff val="0"/>
              <a:satOff val="0"/>
              <a:lumOff val="0"/>
              <a:alphaOff val="0"/>
            </a:srgbClr>
          </a:solidFill>
          <a:ln w="25400" cap="flat" cmpd="sng" algn="ctr">
            <a:solidFill>
              <a:srgbClr val="384967">
                <a:hueOff val="0"/>
                <a:satOff val="0"/>
                <a:lumOff val="0"/>
                <a:alphaOff val="0"/>
              </a:srgbClr>
            </a:solidFill>
            <a:prstDash val="solid"/>
          </a:ln>
          <a:effectLst/>
        </p:spPr>
        <p:txBody>
          <a:bodyPr/>
          <a:lstStyle/>
          <a:p>
            <a:pPr>
              <a:defRPr/>
            </a:pPr>
            <a:endParaRPr lang="en-AU" kern="0">
              <a:solidFill>
                <a:prstClr val="white"/>
              </a:solidFill>
              <a:latin typeface="Arial"/>
            </a:endParaRPr>
          </a:p>
        </p:txBody>
      </p:sp>
    </p:spTree>
    <p:extLst>
      <p:ext uri="{BB962C8B-B14F-4D97-AF65-F5344CB8AC3E}">
        <p14:creationId xmlns:p14="http://schemas.microsoft.com/office/powerpoint/2010/main" val="1604984491"/>
      </p:ext>
    </p:extLst>
  </p:cSld>
  <p:clrMapOvr>
    <a:masterClrMapping/>
  </p:clrMapOvr>
  <mc:AlternateContent xmlns:mc="http://schemas.openxmlformats.org/markup-compatibility/2006" xmlns:p14="http://schemas.microsoft.com/office/powerpoint/2010/main">
    <mc:Choice Requires="p14">
      <p:transition spd="slow" p14:dur="2000" advTm="4195"/>
    </mc:Choice>
    <mc:Fallback xmlns="">
      <p:transition spd="slow" advTm="4195"/>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a:extLst>
              <a:ext uri="{FF2B5EF4-FFF2-40B4-BE49-F238E27FC236}">
                <a16:creationId xmlns:a16="http://schemas.microsoft.com/office/drawing/2014/main" id="{BB6CBA8B-7523-4AB1-AADA-E0C30C1AF633}"/>
              </a:ext>
            </a:extLst>
          </p:cNvPr>
          <p:cNvSpPr txBox="1">
            <a:spLocks/>
          </p:cNvSpPr>
          <p:nvPr/>
        </p:nvSpPr>
        <p:spPr>
          <a:xfrm>
            <a:off x="859755" y="338123"/>
            <a:ext cx="10472490" cy="72233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panose="02040502050405020303" pitchFamily="18" charset="0"/>
              </a:rPr>
              <a:t>What is changing?</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sp>
        <p:nvSpPr>
          <p:cNvPr id="2" name="Straight Connector 1">
            <a:extLst>
              <a:ext uri="{FF2B5EF4-FFF2-40B4-BE49-F238E27FC236}">
                <a16:creationId xmlns:a16="http://schemas.microsoft.com/office/drawing/2014/main" id="{9386B779-D3F5-652F-F0D7-61C57C7D8BB5}"/>
              </a:ext>
            </a:extLst>
          </p:cNvPr>
          <p:cNvSpPr/>
          <p:nvPr/>
        </p:nvSpPr>
        <p:spPr>
          <a:xfrm flipV="1">
            <a:off x="691753" y="1031883"/>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grpSp>
        <p:nvGrpSpPr>
          <p:cNvPr id="17" name="Group 16">
            <a:extLst>
              <a:ext uri="{FF2B5EF4-FFF2-40B4-BE49-F238E27FC236}">
                <a16:creationId xmlns:a16="http://schemas.microsoft.com/office/drawing/2014/main" id="{F09332E5-E4C2-F9B8-D1F3-34F6F3D16B4A}"/>
              </a:ext>
            </a:extLst>
          </p:cNvPr>
          <p:cNvGrpSpPr/>
          <p:nvPr/>
        </p:nvGrpSpPr>
        <p:grpSpPr>
          <a:xfrm>
            <a:off x="226413" y="1640662"/>
            <a:ext cx="5944734" cy="3330385"/>
            <a:chOff x="114054" y="1651955"/>
            <a:chExt cx="5944734" cy="3330385"/>
          </a:xfrm>
        </p:grpSpPr>
        <p:sp>
          <p:nvSpPr>
            <p:cNvPr id="3" name="TextBox 2">
              <a:extLst>
                <a:ext uri="{FF2B5EF4-FFF2-40B4-BE49-F238E27FC236}">
                  <a16:creationId xmlns:a16="http://schemas.microsoft.com/office/drawing/2014/main" id="{64FBC17B-85ED-451A-634F-0C278104F06F}"/>
                </a:ext>
              </a:extLst>
            </p:cNvPr>
            <p:cNvSpPr txBox="1"/>
            <p:nvPr/>
          </p:nvSpPr>
          <p:spPr>
            <a:xfrm>
              <a:off x="956385" y="3858250"/>
              <a:ext cx="4960635" cy="1124090"/>
            </a:xfrm>
            <a:prstGeom prst="rect">
              <a:avLst/>
            </a:prstGeom>
            <a:noFill/>
          </p:spPr>
          <p:txBody>
            <a:bodyPr wrap="square" lIns="91440" tIns="45720" rIns="91440" bIns="45720" anchor="t">
              <a:spAutoFit/>
            </a:bodyPr>
            <a:lstStyle/>
            <a:p>
              <a:pPr>
                <a:lnSpc>
                  <a:spcPct val="115000"/>
                </a:lnSpc>
                <a:buClr>
                  <a:srgbClr val="244061"/>
                </a:buClr>
              </a:pPr>
              <a:r>
                <a:rPr lang="en-AU" sz="2000" b="1" dirty="0">
                  <a:solidFill>
                    <a:srgbClr val="404040"/>
                  </a:solidFill>
                  <a:ea typeface="Times New Roman" panose="02020603050405020304" pitchFamily="18" charset="0"/>
                  <a:cs typeface="Times New Roman"/>
                </a:rPr>
                <a:t>Progression</a:t>
              </a:r>
              <a:r>
                <a:rPr lang="en-AU" sz="2000" dirty="0">
                  <a:solidFill>
                    <a:srgbClr val="404040"/>
                  </a:solidFill>
                  <a:ea typeface="Times New Roman" panose="02020603050405020304" pitchFamily="18" charset="0"/>
                  <a:cs typeface="Times New Roman"/>
                </a:rPr>
                <a:t>  </a:t>
              </a:r>
            </a:p>
            <a:p>
              <a:pPr marL="342900" indent="-342900">
                <a:lnSpc>
                  <a:spcPct val="115000"/>
                </a:lnSpc>
                <a:buClr>
                  <a:srgbClr val="244061"/>
                </a:buClr>
                <a:buFont typeface="Symbol" panose="05050102010706020507" pitchFamily="18" charset="2"/>
                <a:buChar char=""/>
              </a:pPr>
              <a:r>
                <a:rPr lang="en-AU" sz="2000" dirty="0">
                  <a:solidFill>
                    <a:srgbClr val="404040"/>
                  </a:solidFill>
                  <a:ea typeface="Calibri"/>
                  <a:cs typeface="Times New Roman"/>
                </a:rPr>
                <a:t>Progress Review Panels (to be introduced from Q4 2025) </a:t>
              </a:r>
            </a:p>
          </p:txBody>
        </p:sp>
        <p:sp>
          <p:nvSpPr>
            <p:cNvPr id="7" name="TextBox 6">
              <a:extLst>
                <a:ext uri="{FF2B5EF4-FFF2-40B4-BE49-F238E27FC236}">
                  <a16:creationId xmlns:a16="http://schemas.microsoft.com/office/drawing/2014/main" id="{86D38675-B9C7-B771-ACA4-6AB940C30ADF}"/>
                </a:ext>
              </a:extLst>
            </p:cNvPr>
            <p:cNvSpPr txBox="1"/>
            <p:nvPr/>
          </p:nvSpPr>
          <p:spPr>
            <a:xfrm>
              <a:off x="956385" y="1651955"/>
              <a:ext cx="5102403" cy="1831976"/>
            </a:xfrm>
            <a:prstGeom prst="rect">
              <a:avLst/>
            </a:prstGeom>
            <a:noFill/>
          </p:spPr>
          <p:txBody>
            <a:bodyPr wrap="square" lIns="91440" tIns="45720" rIns="91440" bIns="45720" anchor="t">
              <a:spAutoFit/>
            </a:bodyPr>
            <a:lstStyle/>
            <a:p>
              <a:pPr>
                <a:lnSpc>
                  <a:spcPct val="115000"/>
                </a:lnSpc>
                <a:buClr>
                  <a:srgbClr val="244061"/>
                </a:buClr>
              </a:pPr>
              <a:r>
                <a:rPr lang="en-AU" sz="2000" b="1">
                  <a:solidFill>
                    <a:srgbClr val="404040"/>
                  </a:solidFill>
                  <a:ea typeface="Times New Roman" panose="02020603050405020304" pitchFamily="18" charset="0"/>
                  <a:cs typeface="Times New Roman"/>
                </a:rPr>
                <a:t>Standards </a:t>
              </a:r>
            </a:p>
            <a:p>
              <a:pPr marL="342900" indent="-342900">
                <a:lnSpc>
                  <a:spcPct val="115000"/>
                </a:lnSpc>
                <a:buClr>
                  <a:srgbClr val="244061"/>
                </a:buClr>
                <a:buFont typeface="Symbol" panose="05050102010706020507" pitchFamily="18" charset="2"/>
                <a:buChar char=""/>
              </a:pPr>
              <a:r>
                <a:rPr lang="en-US" sz="2000">
                  <a:solidFill>
                    <a:srgbClr val="404040"/>
                  </a:solidFill>
                  <a:ea typeface="Calibri" panose="020F0502020204030204" pitchFamily="34" charset="0"/>
                  <a:cs typeface="Times New Roman"/>
                </a:rPr>
                <a:t>Practical, work-focused learning goals</a:t>
              </a:r>
              <a:endParaRPr lang="en-AU" sz="2000">
                <a:solidFill>
                  <a:srgbClr val="404040"/>
                </a:solidFill>
                <a:ea typeface="Calibri" panose="020F0502020204030204" pitchFamily="34" charset="0"/>
                <a:cs typeface="Times New Roman"/>
              </a:endParaRPr>
            </a:p>
            <a:p>
              <a:pPr marL="342900" indent="-342900">
                <a:lnSpc>
                  <a:spcPct val="115000"/>
                </a:lnSpc>
                <a:buClr>
                  <a:srgbClr val="244061"/>
                </a:buClr>
                <a:buFont typeface="Symbol" panose="05050102010706020507" pitchFamily="18" charset="2"/>
                <a:buChar char=""/>
              </a:pPr>
              <a:r>
                <a:rPr lang="en-US" sz="2000">
                  <a:solidFill>
                    <a:srgbClr val="404040"/>
                  </a:solidFill>
                  <a:ea typeface="Calibri" panose="020F0502020204030204" pitchFamily="34" charset="0"/>
                  <a:cs typeface="Times New Roman"/>
                </a:rPr>
                <a:t>Explicit standards of achievement</a:t>
              </a:r>
            </a:p>
            <a:p>
              <a:pPr marL="342900" indent="-342900">
                <a:lnSpc>
                  <a:spcPct val="114999"/>
                </a:lnSpc>
                <a:buClr>
                  <a:srgbClr val="244061"/>
                </a:buClr>
                <a:buFont typeface="Symbol" panose="05050102010706020507" pitchFamily="18" charset="2"/>
                <a:buChar char=""/>
              </a:pPr>
              <a:endParaRPr lang="en-AU" sz="2000">
                <a:ea typeface="Calibri" panose="020F0502020204030204" pitchFamily="34" charset="0"/>
                <a:cs typeface="Times New Roman" panose="02020603050405020304" pitchFamily="18" charset="0"/>
              </a:endParaRPr>
            </a:p>
            <a:p>
              <a:pPr>
                <a:lnSpc>
                  <a:spcPct val="115000"/>
                </a:lnSpc>
                <a:buClr>
                  <a:srgbClr val="244061"/>
                </a:buClr>
              </a:pPr>
              <a:endParaRPr lang="en-AU" sz="2000">
                <a:ea typeface="Calibri" panose="020F0502020204030204" pitchFamily="34" charset="0"/>
                <a:cs typeface="Times New Roman"/>
              </a:endParaRPr>
            </a:p>
          </p:txBody>
        </p:sp>
        <p:pic>
          <p:nvPicPr>
            <p:cNvPr id="9" name="Graphic 8" descr="Shield Tick with solid fill">
              <a:extLst>
                <a:ext uri="{FF2B5EF4-FFF2-40B4-BE49-F238E27FC236}">
                  <a16:creationId xmlns:a16="http://schemas.microsoft.com/office/drawing/2014/main" id="{60EE4841-13D3-C933-98E3-8D29BAA2379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4054" y="1651955"/>
              <a:ext cx="745701" cy="745701"/>
            </a:xfrm>
            <a:prstGeom prst="rect">
              <a:avLst/>
            </a:prstGeom>
          </p:spPr>
        </p:pic>
        <p:pic>
          <p:nvPicPr>
            <p:cNvPr id="13" name="Graphic 12" descr="Bar graph with upward trend with solid fill">
              <a:extLst>
                <a:ext uri="{FF2B5EF4-FFF2-40B4-BE49-F238E27FC236}">
                  <a16:creationId xmlns:a16="http://schemas.microsoft.com/office/drawing/2014/main" id="{D9A8B741-61D7-5A61-5077-98FC6ECB21C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92367" y="3875043"/>
              <a:ext cx="589074" cy="589074"/>
            </a:xfrm>
            <a:prstGeom prst="rect">
              <a:avLst/>
            </a:prstGeom>
          </p:spPr>
        </p:pic>
      </p:grpSp>
      <p:grpSp>
        <p:nvGrpSpPr>
          <p:cNvPr id="16" name="Group 15">
            <a:extLst>
              <a:ext uri="{FF2B5EF4-FFF2-40B4-BE49-F238E27FC236}">
                <a16:creationId xmlns:a16="http://schemas.microsoft.com/office/drawing/2014/main" id="{DC5B4D93-E822-CDC5-F6BB-ED121699FEC0}"/>
              </a:ext>
            </a:extLst>
          </p:cNvPr>
          <p:cNvGrpSpPr/>
          <p:nvPr/>
        </p:nvGrpSpPr>
        <p:grpSpPr>
          <a:xfrm>
            <a:off x="6356427" y="1764643"/>
            <a:ext cx="6060558" cy="3313592"/>
            <a:chOff x="6646310" y="1685541"/>
            <a:chExt cx="6060558" cy="3313592"/>
          </a:xfrm>
        </p:grpSpPr>
        <p:sp>
          <p:nvSpPr>
            <p:cNvPr id="4" name="TextBox 3">
              <a:extLst>
                <a:ext uri="{FF2B5EF4-FFF2-40B4-BE49-F238E27FC236}">
                  <a16:creationId xmlns:a16="http://schemas.microsoft.com/office/drawing/2014/main" id="{C594261B-21CD-4A3F-B738-E0A34184EC1D}"/>
                </a:ext>
              </a:extLst>
            </p:cNvPr>
            <p:cNvSpPr txBox="1"/>
            <p:nvPr/>
          </p:nvSpPr>
          <p:spPr>
            <a:xfrm>
              <a:off x="7523171" y="1685541"/>
              <a:ext cx="5183697" cy="1831976"/>
            </a:xfrm>
            <a:prstGeom prst="rect">
              <a:avLst/>
            </a:prstGeom>
            <a:noFill/>
          </p:spPr>
          <p:txBody>
            <a:bodyPr wrap="square" lIns="91440" tIns="45720" rIns="91440" bIns="45720" anchor="t">
              <a:spAutoFit/>
            </a:bodyPr>
            <a:lstStyle/>
            <a:p>
              <a:pPr>
                <a:lnSpc>
                  <a:spcPct val="115000"/>
                </a:lnSpc>
                <a:buClr>
                  <a:srgbClr val="244061"/>
                </a:buClr>
              </a:pPr>
              <a:r>
                <a:rPr lang="en-AU" sz="2000" b="1">
                  <a:solidFill>
                    <a:srgbClr val="404040"/>
                  </a:solidFill>
                  <a:ea typeface="Times New Roman" panose="02020603050405020304" pitchFamily="18" charset="0"/>
                  <a:cs typeface="Times New Roman"/>
                </a:rPr>
                <a:t> Learning and assessment </a:t>
              </a:r>
            </a:p>
            <a:p>
              <a:pPr marL="342900" indent="-342900">
                <a:lnSpc>
                  <a:spcPct val="114999"/>
                </a:lnSpc>
                <a:buClr>
                  <a:srgbClr val="244061"/>
                </a:buClr>
                <a:buFont typeface="Symbol" panose="05050102010706020507" pitchFamily="18" charset="2"/>
                <a:buChar char=""/>
              </a:pPr>
              <a:r>
                <a:rPr lang="en-AU" sz="2000">
                  <a:solidFill>
                    <a:srgbClr val="404040"/>
                  </a:solidFill>
                  <a:ea typeface="Times New Roman" panose="02020603050405020304" pitchFamily="18" charset="0"/>
                  <a:cs typeface="Times New Roman"/>
                </a:rPr>
                <a:t>New learning and assessment tools</a:t>
              </a:r>
              <a:endParaRPr lang="en-AU" sz="1600">
                <a:cs typeface="Times New Roman"/>
              </a:endParaRPr>
            </a:p>
            <a:p>
              <a:pPr marL="342900" indent="-342900">
                <a:lnSpc>
                  <a:spcPct val="115000"/>
                </a:lnSpc>
                <a:buClr>
                  <a:srgbClr val="244061"/>
                </a:buClr>
                <a:buFont typeface="Symbol" panose="05050102010706020507" pitchFamily="18" charset="2"/>
                <a:buChar char=""/>
              </a:pPr>
              <a:r>
                <a:rPr lang="en-AU" sz="2000">
                  <a:solidFill>
                    <a:srgbClr val="404040"/>
                  </a:solidFill>
                  <a:ea typeface="Calibri" panose="020F0502020204030204" pitchFamily="34" charset="0"/>
                  <a:cs typeface="Times New Roman"/>
                </a:rPr>
                <a:t>Increased assessment frequency (phased rollout in 2025) </a:t>
              </a:r>
            </a:p>
            <a:p>
              <a:pPr>
                <a:lnSpc>
                  <a:spcPct val="115000"/>
                </a:lnSpc>
                <a:buClr>
                  <a:srgbClr val="244061"/>
                </a:buClr>
              </a:pPr>
              <a:endParaRPr lang="en-AU" sz="2000">
                <a:solidFill>
                  <a:srgbClr val="404040"/>
                </a:solidFill>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0CA4C45D-33A0-167F-4D2A-5DB31D9B4839}"/>
                </a:ext>
              </a:extLst>
            </p:cNvPr>
            <p:cNvSpPr txBox="1"/>
            <p:nvPr/>
          </p:nvSpPr>
          <p:spPr>
            <a:xfrm>
              <a:off x="7523171" y="3875043"/>
              <a:ext cx="4787163" cy="1124090"/>
            </a:xfrm>
            <a:prstGeom prst="rect">
              <a:avLst/>
            </a:prstGeom>
            <a:noFill/>
          </p:spPr>
          <p:txBody>
            <a:bodyPr wrap="square" lIns="91440" tIns="45720" rIns="91440" bIns="45720" anchor="t">
              <a:spAutoFit/>
            </a:bodyPr>
            <a:lstStyle/>
            <a:p>
              <a:pPr>
                <a:lnSpc>
                  <a:spcPct val="115000"/>
                </a:lnSpc>
                <a:buClr>
                  <a:srgbClr val="244061"/>
                </a:buClr>
              </a:pPr>
              <a:r>
                <a:rPr lang="en-AU" sz="2000" b="1">
                  <a:solidFill>
                    <a:srgbClr val="404040"/>
                  </a:solidFill>
                  <a:ea typeface="Times New Roman" panose="02020603050405020304" pitchFamily="18" charset="0"/>
                  <a:cs typeface="Times New Roman"/>
                </a:rPr>
                <a:t>Technology </a:t>
              </a:r>
            </a:p>
            <a:p>
              <a:pPr marL="342900" indent="-342900">
                <a:lnSpc>
                  <a:spcPct val="115000"/>
                </a:lnSpc>
                <a:buClr>
                  <a:srgbClr val="244061"/>
                </a:buClr>
                <a:buFont typeface="Symbol" panose="05050102010706020507" pitchFamily="18" charset="2"/>
                <a:buChar char=""/>
              </a:pPr>
              <a:r>
                <a:rPr lang="en-AU" sz="2000">
                  <a:solidFill>
                    <a:srgbClr val="404040"/>
                  </a:solidFill>
                  <a:ea typeface="Calibri" panose="020F0502020204030204" pitchFamily="34" charset="0"/>
                  <a:cs typeface="Times New Roman" panose="02020603050405020304" pitchFamily="18" charset="0"/>
                </a:rPr>
                <a:t>New technology (TMP)</a:t>
              </a:r>
            </a:p>
            <a:p>
              <a:pPr>
                <a:lnSpc>
                  <a:spcPct val="115000"/>
                </a:lnSpc>
                <a:buClr>
                  <a:srgbClr val="244061"/>
                </a:buClr>
              </a:pPr>
              <a:endParaRPr lang="en-AU" sz="2000">
                <a:solidFill>
                  <a:srgbClr val="404040"/>
                </a:solidFill>
                <a:ea typeface="Calibri" panose="020F0502020204030204" pitchFamily="34" charset="0"/>
                <a:cs typeface="Times New Roman"/>
              </a:endParaRPr>
            </a:p>
          </p:txBody>
        </p:sp>
        <p:pic>
          <p:nvPicPr>
            <p:cNvPr id="11" name="Graphic 10" descr="Clipboard Checked with solid fill">
              <a:extLst>
                <a:ext uri="{FF2B5EF4-FFF2-40B4-BE49-F238E27FC236}">
                  <a16:creationId xmlns:a16="http://schemas.microsoft.com/office/drawing/2014/main" id="{F84E421A-A820-4EDA-9835-84503707E39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646310" y="1685541"/>
              <a:ext cx="758527" cy="758527"/>
            </a:xfrm>
            <a:prstGeom prst="rect">
              <a:avLst/>
            </a:prstGeom>
          </p:spPr>
        </p:pic>
        <p:pic>
          <p:nvPicPr>
            <p:cNvPr id="15" name="Graphic 14" descr="Ui Ux with solid fill">
              <a:extLst>
                <a:ext uri="{FF2B5EF4-FFF2-40B4-BE49-F238E27FC236}">
                  <a16:creationId xmlns:a16="http://schemas.microsoft.com/office/drawing/2014/main" id="{2CF43E29-28C1-25D6-B683-9FAC867049A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739393" y="3875044"/>
              <a:ext cx="665444" cy="665444"/>
            </a:xfrm>
            <a:prstGeom prst="rect">
              <a:avLst/>
            </a:prstGeom>
          </p:spPr>
        </p:pic>
      </p:grpSp>
      <p:grpSp>
        <p:nvGrpSpPr>
          <p:cNvPr id="14" name="Group 13">
            <a:extLst>
              <a:ext uri="{FF2B5EF4-FFF2-40B4-BE49-F238E27FC236}">
                <a16:creationId xmlns:a16="http://schemas.microsoft.com/office/drawing/2014/main" id="{B7791E04-C5F0-7708-D41D-5DB83E1785E9}"/>
              </a:ext>
            </a:extLst>
          </p:cNvPr>
          <p:cNvGrpSpPr/>
          <p:nvPr/>
        </p:nvGrpSpPr>
        <p:grpSpPr>
          <a:xfrm>
            <a:off x="4849792" y="5551251"/>
            <a:ext cx="7115795" cy="1151436"/>
            <a:chOff x="4849791" y="5368442"/>
            <a:chExt cx="7115795" cy="1151436"/>
          </a:xfrm>
        </p:grpSpPr>
        <p:sp>
          <p:nvSpPr>
            <p:cNvPr id="10" name="TextBox 9">
              <a:extLst>
                <a:ext uri="{FF2B5EF4-FFF2-40B4-BE49-F238E27FC236}">
                  <a16:creationId xmlns:a16="http://schemas.microsoft.com/office/drawing/2014/main" id="{D9CB381A-84C8-C713-B562-6AE2EC5E60DF}"/>
                </a:ext>
              </a:extLst>
            </p:cNvPr>
            <p:cNvSpPr txBox="1"/>
            <p:nvPr/>
          </p:nvSpPr>
          <p:spPr>
            <a:xfrm>
              <a:off x="5011239" y="5501083"/>
              <a:ext cx="6792897" cy="954107"/>
            </a:xfrm>
            <a:prstGeom prst="rect">
              <a:avLst/>
            </a:prstGeom>
            <a:noFill/>
          </p:spPr>
          <p:txBody>
            <a:bodyPr wrap="square" rtlCol="0">
              <a:spAutoFit/>
            </a:bodyPr>
            <a:lstStyle/>
            <a:p>
              <a:r>
                <a:rPr lang="en-US" sz="1400" b="1" dirty="0">
                  <a:solidFill>
                    <a:srgbClr val="E9B32B"/>
                  </a:solidFill>
                </a:rPr>
                <a:t>Please note, </a:t>
              </a:r>
              <a:r>
                <a:rPr lang="en-US" sz="1400" dirty="0"/>
                <a:t>2025 is a transition year offering a reduced assessments. </a:t>
              </a:r>
            </a:p>
            <a:p>
              <a:r>
                <a:rPr lang="en-US" sz="1400" dirty="0"/>
                <a:t>All trainees in this program will:</a:t>
              </a:r>
            </a:p>
            <a:p>
              <a:pPr marL="285750" indent="-285750">
                <a:buFont typeface="Arial" panose="020B0604020202020204" pitchFamily="34" charset="0"/>
                <a:buChar char="•"/>
              </a:pPr>
              <a:r>
                <a:rPr lang="en-US" sz="1400" dirty="0"/>
                <a:t>Follow the new curriculum structure and assessment requirements. </a:t>
              </a:r>
            </a:p>
            <a:p>
              <a:pPr marL="285750" indent="-285750">
                <a:buFont typeface="Arial" panose="020B0604020202020204" pitchFamily="34" charset="0"/>
                <a:buChar char="•"/>
              </a:pPr>
              <a:r>
                <a:rPr lang="en-US" sz="1400" dirty="0"/>
                <a:t>Use the TMP platform to manage your program and complete assessments</a:t>
              </a:r>
              <a:endParaRPr lang="en-AU" sz="1400" dirty="0"/>
            </a:p>
          </p:txBody>
        </p:sp>
        <p:sp>
          <p:nvSpPr>
            <p:cNvPr id="12" name="Rectangle: Rounded Corners 11">
              <a:extLst>
                <a:ext uri="{FF2B5EF4-FFF2-40B4-BE49-F238E27FC236}">
                  <a16:creationId xmlns:a16="http://schemas.microsoft.com/office/drawing/2014/main" id="{2F53093A-DF65-0EC9-9EDB-CCC1201E7C4B}"/>
                </a:ext>
              </a:extLst>
            </p:cNvPr>
            <p:cNvSpPr/>
            <p:nvPr/>
          </p:nvSpPr>
          <p:spPr>
            <a:xfrm>
              <a:off x="4849791" y="5368442"/>
              <a:ext cx="7115795" cy="1151436"/>
            </a:xfrm>
            <a:prstGeom prst="roundRect">
              <a:avLst/>
            </a:prstGeom>
            <a:noFill/>
            <a:ln>
              <a:solidFill>
                <a:srgbClr val="E9B32B"/>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400"/>
            </a:p>
          </p:txBody>
        </p:sp>
      </p:grpSp>
    </p:spTree>
    <p:extLst>
      <p:ext uri="{BB962C8B-B14F-4D97-AF65-F5344CB8AC3E}">
        <p14:creationId xmlns:p14="http://schemas.microsoft.com/office/powerpoint/2010/main" val="25950283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4E1D13A-2048-4E1A-184F-15CD195111C9}"/>
              </a:ext>
            </a:extLst>
          </p:cNvPr>
          <p:cNvSpPr/>
          <p:nvPr/>
        </p:nvSpPr>
        <p:spPr>
          <a:xfrm>
            <a:off x="107576" y="6071347"/>
            <a:ext cx="2561868" cy="7223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827AA3E4-0230-FA52-CDEC-E1F246A808A7}"/>
              </a:ext>
            </a:extLst>
          </p:cNvPr>
          <p:cNvSpPr>
            <a:spLocks noGrp="1"/>
          </p:cNvSpPr>
          <p:nvPr>
            <p:ph type="title"/>
          </p:nvPr>
        </p:nvSpPr>
        <p:spPr>
          <a:xfrm>
            <a:off x="609600" y="1"/>
            <a:ext cx="10972800" cy="663950"/>
          </a:xfrm>
        </p:spPr>
        <p:txBody>
          <a:bodyPr/>
          <a:lstStyle/>
          <a:p>
            <a:r>
              <a:rPr lang="en-US" sz="3100">
                <a:solidFill>
                  <a:srgbClr val="384967"/>
                </a:solidFill>
                <a:latin typeface="Georgia" panose="02040502050405020303" pitchFamily="18" charset="0"/>
              </a:rPr>
              <a:t>Supervision overview </a:t>
            </a:r>
            <a:endParaRPr lang="en-AU" sz="3100">
              <a:solidFill>
                <a:srgbClr val="384967"/>
              </a:solidFill>
              <a:latin typeface="Georgia" panose="02040502050405020303" pitchFamily="18" charset="0"/>
            </a:endParaRPr>
          </a:p>
        </p:txBody>
      </p:sp>
      <p:sp>
        <p:nvSpPr>
          <p:cNvPr id="6" name="Rectangle: Rounded Corners 5">
            <a:extLst>
              <a:ext uri="{FF2B5EF4-FFF2-40B4-BE49-F238E27FC236}">
                <a16:creationId xmlns:a16="http://schemas.microsoft.com/office/drawing/2014/main" id="{2D54F38B-DA8A-EED4-A502-3DBADBF2CF83}"/>
              </a:ext>
            </a:extLst>
          </p:cNvPr>
          <p:cNvSpPr/>
          <p:nvPr/>
        </p:nvSpPr>
        <p:spPr>
          <a:xfrm>
            <a:off x="222717" y="1197898"/>
            <a:ext cx="5572028" cy="5295052"/>
          </a:xfrm>
          <a:prstGeom prst="roundRect">
            <a:avLst/>
          </a:prstGeom>
          <a:solidFill>
            <a:srgbClr val="CB972B">
              <a:alpha val="10196"/>
            </a:srgbClr>
          </a:solidFill>
          <a:ln>
            <a:solidFill>
              <a:schemeClr val="accent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5D3AB25-81B4-092C-6459-AC8C519299CE}"/>
              </a:ext>
            </a:extLst>
          </p:cNvPr>
          <p:cNvSpPr txBox="1"/>
          <p:nvPr/>
        </p:nvSpPr>
        <p:spPr>
          <a:xfrm>
            <a:off x="364484" y="1359755"/>
            <a:ext cx="5288494" cy="4801314"/>
          </a:xfrm>
          <a:prstGeom prst="rect">
            <a:avLst/>
          </a:prstGeom>
          <a:noFill/>
        </p:spPr>
        <p:txBody>
          <a:bodyPr wrap="square">
            <a:spAutoFit/>
          </a:bodyPr>
          <a:lstStyle/>
          <a:p>
            <a:pPr algn="ctr"/>
            <a:r>
              <a:rPr lang="en-US" b="1">
                <a:solidFill>
                  <a:srgbClr val="CB972B"/>
                </a:solidFill>
              </a:rPr>
              <a:t>The same </a:t>
            </a:r>
          </a:p>
          <a:p>
            <a:endParaRPr lang="en-US">
              <a:solidFill>
                <a:schemeClr val="tx1"/>
              </a:solidFill>
            </a:endParaRPr>
          </a:p>
          <a:p>
            <a:pPr marL="285750" indent="-285750">
              <a:buFont typeface="Arial" panose="020B0604020202020204" pitchFamily="34" charset="0"/>
              <a:buChar char="•"/>
            </a:pPr>
            <a:r>
              <a:rPr lang="en-US">
                <a:solidFill>
                  <a:schemeClr val="tx1"/>
                </a:solidFill>
              </a:rPr>
              <a:t>Plan learning for a rotation </a:t>
            </a:r>
          </a:p>
          <a:p>
            <a:pPr marL="285750" indent="-285750">
              <a:buFont typeface="Arial" panose="020B0604020202020204" pitchFamily="34" charset="0"/>
              <a:buChar char="•"/>
            </a:pPr>
            <a:endParaRPr lang="en-US">
              <a:solidFill>
                <a:schemeClr val="tx1"/>
              </a:solidFill>
            </a:endParaRPr>
          </a:p>
          <a:p>
            <a:pPr marL="285750" indent="-285750">
              <a:buFont typeface="Arial" panose="020B0604020202020204" pitchFamily="34" charset="0"/>
              <a:buChar char="•"/>
            </a:pPr>
            <a:r>
              <a:rPr lang="en-US">
                <a:solidFill>
                  <a:schemeClr val="tx1"/>
                </a:solidFill>
              </a:rPr>
              <a:t>Work with and observe trainees doing their job </a:t>
            </a:r>
          </a:p>
          <a:p>
            <a:pPr marL="285750" indent="-285750">
              <a:buFont typeface="Arial" panose="020B0604020202020204" pitchFamily="34" charset="0"/>
              <a:buChar char="•"/>
            </a:pPr>
            <a:endParaRPr lang="en-US">
              <a:solidFill>
                <a:schemeClr val="tx1"/>
              </a:solidFill>
            </a:endParaRPr>
          </a:p>
          <a:p>
            <a:pPr marL="285750" indent="-285750">
              <a:buFont typeface="Arial" panose="020B0604020202020204" pitchFamily="34" charset="0"/>
              <a:buChar char="•"/>
            </a:pPr>
            <a:r>
              <a:rPr lang="en-US">
                <a:solidFill>
                  <a:schemeClr val="tx1"/>
                </a:solidFill>
              </a:rPr>
              <a:t>Provide feedback to trainees on their performance and progress</a:t>
            </a:r>
          </a:p>
          <a:p>
            <a:pPr marL="285750" indent="-285750">
              <a:buFont typeface="Arial" panose="020B0604020202020204" pitchFamily="34" charset="0"/>
              <a:buChar char="•"/>
            </a:pPr>
            <a:endParaRPr lang="en-US">
              <a:solidFill>
                <a:schemeClr val="tx1"/>
              </a:solidFill>
            </a:endParaRPr>
          </a:p>
          <a:p>
            <a:pPr marL="285750" indent="-285750">
              <a:buFont typeface="Arial" panose="020B0604020202020204" pitchFamily="34" charset="0"/>
              <a:buChar char="•"/>
            </a:pPr>
            <a:r>
              <a:rPr lang="en-US">
                <a:solidFill>
                  <a:schemeClr val="tx1"/>
                </a:solidFill>
              </a:rPr>
              <a:t>Assess trainees through rotation and at the end via a report </a:t>
            </a:r>
          </a:p>
          <a:p>
            <a:pPr marL="285750" indent="-285750">
              <a:buFont typeface="Arial" panose="020B0604020202020204" pitchFamily="34" charset="0"/>
              <a:buChar char="•"/>
            </a:pPr>
            <a:endParaRPr lang="en-US">
              <a:solidFill>
                <a:schemeClr val="tx1"/>
              </a:solidFill>
            </a:endParaRPr>
          </a:p>
          <a:p>
            <a:pPr marL="285750" indent="-285750">
              <a:buFont typeface="Arial" panose="020B0604020202020204" pitchFamily="34" charset="0"/>
              <a:buChar char="•"/>
            </a:pPr>
            <a:r>
              <a:rPr lang="en-US">
                <a:solidFill>
                  <a:schemeClr val="tx1"/>
                </a:solidFill>
              </a:rPr>
              <a:t>Contribute to the learning and understanding of the curriculum </a:t>
            </a:r>
          </a:p>
          <a:p>
            <a:pPr marL="285750" indent="-285750">
              <a:buFont typeface="Arial" panose="020B0604020202020204" pitchFamily="34" charset="0"/>
              <a:buChar char="•"/>
            </a:pPr>
            <a:endParaRPr lang="en-US">
              <a:solidFill>
                <a:schemeClr val="tx1"/>
              </a:solidFill>
            </a:endParaRPr>
          </a:p>
          <a:p>
            <a:pPr marL="285750" indent="-285750">
              <a:buFont typeface="Arial" panose="020B0604020202020204" pitchFamily="34" charset="0"/>
              <a:buChar char="•"/>
            </a:pPr>
            <a:r>
              <a:rPr lang="en-US">
                <a:solidFill>
                  <a:schemeClr val="tx1"/>
                </a:solidFill>
              </a:rPr>
              <a:t>Enter learning and assessment information onto an online platform</a:t>
            </a:r>
          </a:p>
        </p:txBody>
      </p:sp>
      <p:sp>
        <p:nvSpPr>
          <p:cNvPr id="13" name="Straight Connector 12">
            <a:extLst>
              <a:ext uri="{FF2B5EF4-FFF2-40B4-BE49-F238E27FC236}">
                <a16:creationId xmlns:a16="http://schemas.microsoft.com/office/drawing/2014/main" id="{97E8B063-9223-E237-BDD7-1A19D1683519}"/>
              </a:ext>
            </a:extLst>
          </p:cNvPr>
          <p:cNvSpPr/>
          <p:nvPr/>
        </p:nvSpPr>
        <p:spPr>
          <a:xfrm flipV="1">
            <a:off x="691753" y="635375"/>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14" name="Rectangle: Rounded Corners 13">
            <a:extLst>
              <a:ext uri="{FF2B5EF4-FFF2-40B4-BE49-F238E27FC236}">
                <a16:creationId xmlns:a16="http://schemas.microsoft.com/office/drawing/2014/main" id="{206DB9D9-806F-7F17-5825-330124C8D5B5}"/>
              </a:ext>
            </a:extLst>
          </p:cNvPr>
          <p:cNvSpPr/>
          <p:nvPr/>
        </p:nvSpPr>
        <p:spPr>
          <a:xfrm>
            <a:off x="6166884" y="1197898"/>
            <a:ext cx="5572028" cy="5295052"/>
          </a:xfrm>
          <a:prstGeom prst="roundRect">
            <a:avLst/>
          </a:prstGeom>
          <a:solidFill>
            <a:srgbClr val="384967">
              <a:alpha val="10196"/>
            </a:srgbClr>
          </a:solidFill>
          <a:ln>
            <a:solidFill>
              <a:schemeClr val="tx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800">
              <a:ea typeface="Calibri"/>
              <a:cs typeface="Calibri"/>
            </a:endParaRPr>
          </a:p>
        </p:txBody>
      </p:sp>
      <p:sp>
        <p:nvSpPr>
          <p:cNvPr id="15" name="TextBox 14">
            <a:extLst>
              <a:ext uri="{FF2B5EF4-FFF2-40B4-BE49-F238E27FC236}">
                <a16:creationId xmlns:a16="http://schemas.microsoft.com/office/drawing/2014/main" id="{E3696205-D130-D973-2AE0-9258AFE3E0BA}"/>
              </a:ext>
            </a:extLst>
          </p:cNvPr>
          <p:cNvSpPr txBox="1"/>
          <p:nvPr/>
        </p:nvSpPr>
        <p:spPr>
          <a:xfrm>
            <a:off x="6290931" y="1413989"/>
            <a:ext cx="5323934" cy="4862870"/>
          </a:xfrm>
          <a:prstGeom prst="rect">
            <a:avLst/>
          </a:prstGeom>
          <a:noFill/>
        </p:spPr>
        <p:txBody>
          <a:bodyPr wrap="square" lIns="91440" tIns="45720" rIns="91440" bIns="45720" rtlCol="0" anchor="t">
            <a:spAutoFit/>
          </a:bodyPr>
          <a:lstStyle/>
          <a:p>
            <a:pPr algn="ctr"/>
            <a:r>
              <a:rPr lang="en-US" b="1">
                <a:solidFill>
                  <a:srgbClr val="384967"/>
                </a:solidFill>
              </a:rPr>
              <a:t>Impacts for supervisors</a:t>
            </a:r>
          </a:p>
          <a:p>
            <a:r>
              <a:rPr lang="en-US" b="1" dirty="0"/>
              <a:t> </a:t>
            </a:r>
            <a:endParaRPr lang="en-US" b="1" dirty="0">
              <a:cs typeface="Arial"/>
            </a:endParaRPr>
          </a:p>
          <a:p>
            <a:pPr marL="285750" indent="-285750">
              <a:buFont typeface="Arial" panose="020B0604020202020204" pitchFamily="34" charset="0"/>
              <a:buChar char="•"/>
            </a:pPr>
            <a:r>
              <a:rPr lang="en-US" sz="1600" b="1">
                <a:solidFill>
                  <a:srgbClr val="384967"/>
                </a:solidFill>
              </a:rPr>
              <a:t>Be aware of the different learning goals/outcomes  </a:t>
            </a:r>
            <a:endParaRPr lang="en-US" sz="1600" b="1" dirty="0">
              <a:solidFill>
                <a:srgbClr val="384967"/>
              </a:solidFill>
              <a:cs typeface="Arial"/>
            </a:endParaRPr>
          </a:p>
          <a:p>
            <a:pPr marL="742950" lvl="1" indent="-285750">
              <a:buFont typeface="Arial" panose="020B0604020202020204" pitchFamily="34" charset="0"/>
              <a:buChar char="•"/>
            </a:pPr>
            <a:r>
              <a:rPr lang="en-US" sz="1600" dirty="0"/>
              <a:t>New curriculum learning goals </a:t>
            </a:r>
            <a:endParaRPr lang="en-US" sz="1600" dirty="0">
              <a:cs typeface="Arial"/>
            </a:endParaRPr>
          </a:p>
          <a:p>
            <a:pPr marL="742950" lvl="1" indent="-285750">
              <a:buFont typeface="Arial" panose="020B0604020202020204" pitchFamily="34" charset="0"/>
              <a:buChar char="•"/>
            </a:pPr>
            <a:r>
              <a:rPr lang="en-US" sz="1600" dirty="0"/>
              <a:t>PREP and PQC</a:t>
            </a:r>
            <a:endParaRPr lang="en-US" sz="1600" dirty="0">
              <a:cs typeface="Arial"/>
            </a:endParaRPr>
          </a:p>
          <a:p>
            <a:pPr marL="742950" lvl="1" indent="-285750">
              <a:buFont typeface="Arial" panose="020B0604020202020204" pitchFamily="34" charset="0"/>
              <a:buChar char="•"/>
            </a:pPr>
            <a:endParaRPr lang="en-US" sz="1600">
              <a:solidFill>
                <a:schemeClr val="tx1"/>
              </a:solidFill>
            </a:endParaRPr>
          </a:p>
          <a:p>
            <a:pPr marL="285750" indent="-285750">
              <a:buFont typeface="Arial" panose="020B0604020202020204" pitchFamily="34" charset="0"/>
              <a:buChar char="•"/>
            </a:pPr>
            <a:r>
              <a:rPr lang="en-US" sz="1600" b="1">
                <a:solidFill>
                  <a:srgbClr val="384967"/>
                </a:solidFill>
                <a:ea typeface="Calibri"/>
                <a:cs typeface="Calibri"/>
              </a:rPr>
              <a:t>Use 2 online platforms</a:t>
            </a:r>
          </a:p>
          <a:p>
            <a:pPr marL="742950" lvl="1" indent="-285750">
              <a:buFont typeface="Arial" panose="020B0604020202020204" pitchFamily="34" charset="0"/>
              <a:buChar char="•"/>
            </a:pPr>
            <a:r>
              <a:rPr lang="en-US" sz="1600" dirty="0">
                <a:ea typeface="Calibri"/>
                <a:cs typeface="Calibri"/>
              </a:rPr>
              <a:t>PREP portal  </a:t>
            </a:r>
          </a:p>
          <a:p>
            <a:pPr marL="742950" lvl="1" indent="-285750">
              <a:buFont typeface="Arial" panose="020B0604020202020204" pitchFamily="34" charset="0"/>
              <a:buChar char="•"/>
            </a:pPr>
            <a:r>
              <a:rPr lang="en-US" sz="1600" dirty="0">
                <a:ea typeface="Calibri"/>
                <a:cs typeface="Calibri"/>
              </a:rPr>
              <a:t>TMP</a:t>
            </a:r>
          </a:p>
          <a:p>
            <a:pPr lvl="1"/>
            <a:r>
              <a:rPr lang="en-US" sz="1600" dirty="0">
                <a:ea typeface="Calibri"/>
                <a:cs typeface="Calibri"/>
              </a:rPr>
              <a:t> </a:t>
            </a:r>
          </a:p>
          <a:p>
            <a:pPr marL="285750" indent="-285750">
              <a:buFont typeface="Arial" panose="020B0604020202020204" pitchFamily="34" charset="0"/>
              <a:buChar char="•"/>
            </a:pPr>
            <a:r>
              <a:rPr lang="en-US" sz="1600" b="1">
                <a:solidFill>
                  <a:srgbClr val="384967"/>
                </a:solidFill>
                <a:ea typeface="Calibri"/>
                <a:cs typeface="Calibri"/>
              </a:rPr>
              <a:t>Use different learning and assessment tools with differences in rating scales </a:t>
            </a:r>
          </a:p>
          <a:p>
            <a:pPr marL="742950" lvl="1" indent="-285750">
              <a:buFont typeface="Arial" panose="020B0604020202020204" pitchFamily="34" charset="0"/>
              <a:buChar char="•"/>
            </a:pPr>
            <a:r>
              <a:rPr lang="en-US" sz="1600" dirty="0">
                <a:ea typeface="Calibri"/>
                <a:cs typeface="Calibri"/>
              </a:rPr>
              <a:t>LNA or rotation plan </a:t>
            </a:r>
          </a:p>
          <a:p>
            <a:pPr marL="742950" lvl="1" indent="-285750">
              <a:buFont typeface="Arial" panose="020B0604020202020204" pitchFamily="34" charset="0"/>
              <a:buChar char="•"/>
            </a:pPr>
            <a:r>
              <a:rPr lang="en-US" sz="1600" dirty="0">
                <a:ea typeface="Calibri"/>
                <a:cs typeface="Calibri"/>
              </a:rPr>
              <a:t>Mini-CEX/</a:t>
            </a:r>
            <a:r>
              <a:rPr lang="en-US" sz="1600" dirty="0" err="1">
                <a:ea typeface="Calibri"/>
                <a:cs typeface="Calibri"/>
              </a:rPr>
              <a:t>CbD</a:t>
            </a:r>
            <a:r>
              <a:rPr lang="en-US" sz="1600" dirty="0">
                <a:ea typeface="Calibri"/>
                <a:cs typeface="Calibri"/>
              </a:rPr>
              <a:t> or observation capture</a:t>
            </a:r>
          </a:p>
          <a:p>
            <a:pPr marL="285750" indent="-285750">
              <a:buFont typeface="Arial" panose="020B0604020202020204" pitchFamily="34" charset="0"/>
              <a:buChar char="•"/>
            </a:pPr>
            <a:endParaRPr lang="en-US" sz="1600" b="1">
              <a:solidFill>
                <a:srgbClr val="384967"/>
              </a:solidFill>
              <a:ea typeface="Calibri"/>
              <a:cs typeface="Calibri"/>
            </a:endParaRPr>
          </a:p>
          <a:p>
            <a:pPr marL="285750" indent="-285750">
              <a:buFont typeface="Arial" panose="020B0604020202020204" pitchFamily="34" charset="0"/>
              <a:buChar char="•"/>
            </a:pPr>
            <a:r>
              <a:rPr lang="en-US" sz="1600" b="1">
                <a:solidFill>
                  <a:srgbClr val="384967"/>
                </a:solidFill>
                <a:ea typeface="Calibri"/>
                <a:cs typeface="Calibri"/>
              </a:rPr>
              <a:t>Use expected standards to benchmark performance </a:t>
            </a:r>
          </a:p>
          <a:p>
            <a:pPr marL="742950" lvl="1" indent="-285750">
              <a:buFont typeface="Arial" panose="020B0604020202020204" pitchFamily="34" charset="0"/>
              <a:buChar char="•"/>
            </a:pPr>
            <a:r>
              <a:rPr lang="en-US" sz="1600" dirty="0">
                <a:ea typeface="Calibri"/>
                <a:cs typeface="Calibri"/>
              </a:rPr>
              <a:t>Progression criteria (new program only) </a:t>
            </a:r>
          </a:p>
          <a:p>
            <a:endParaRPr lang="en-AU"/>
          </a:p>
        </p:txBody>
      </p:sp>
    </p:spTree>
    <p:extLst>
      <p:ext uri="{BB962C8B-B14F-4D97-AF65-F5344CB8AC3E}">
        <p14:creationId xmlns:p14="http://schemas.microsoft.com/office/powerpoint/2010/main" val="16775044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C54DD-07C2-4F76-AEC9-5E6C898DD2CE}"/>
              </a:ext>
            </a:extLst>
          </p:cNvPr>
          <p:cNvSpPr>
            <a:spLocks noGrp="1"/>
          </p:cNvSpPr>
          <p:nvPr>
            <p:ph type="title"/>
          </p:nvPr>
        </p:nvSpPr>
        <p:spPr>
          <a:xfrm>
            <a:off x="1345028" y="-232820"/>
            <a:ext cx="9665925" cy="1143000"/>
          </a:xfrm>
        </p:spPr>
        <p:txBody>
          <a:bodyPr>
            <a:normAutofit/>
          </a:bodyPr>
          <a:lstStyle/>
          <a:p>
            <a:r>
              <a:rPr lang="en-AU" sz="3400">
                <a:solidFill>
                  <a:schemeClr val="tx2"/>
                </a:solidFill>
                <a:ea typeface="+mn-ea"/>
                <a:cs typeface="Poppins"/>
              </a:rPr>
              <a:t>Framework overview </a:t>
            </a:r>
          </a:p>
        </p:txBody>
      </p:sp>
      <p:sp>
        <p:nvSpPr>
          <p:cNvPr id="3" name="Straight Connector 2">
            <a:extLst>
              <a:ext uri="{FF2B5EF4-FFF2-40B4-BE49-F238E27FC236}">
                <a16:creationId xmlns:a16="http://schemas.microsoft.com/office/drawing/2014/main" id="{8C0C2ECA-5693-BC87-E163-850B464F6D66}"/>
              </a:ext>
            </a:extLst>
          </p:cNvPr>
          <p:cNvSpPr/>
          <p:nvPr/>
        </p:nvSpPr>
        <p:spPr>
          <a:xfrm flipV="1">
            <a:off x="733530" y="674094"/>
            <a:ext cx="10848707"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pic>
        <p:nvPicPr>
          <p:cNvPr id="11" name="Picture 10">
            <a:extLst>
              <a:ext uri="{FF2B5EF4-FFF2-40B4-BE49-F238E27FC236}">
                <a16:creationId xmlns:a16="http://schemas.microsoft.com/office/drawing/2014/main" id="{FB2E9FD2-7415-69A4-2AF9-6783D71C58F2}"/>
              </a:ext>
            </a:extLst>
          </p:cNvPr>
          <p:cNvPicPr>
            <a:picLocks noChangeAspect="1"/>
          </p:cNvPicPr>
          <p:nvPr/>
        </p:nvPicPr>
        <p:blipFill>
          <a:blip r:embed="rId3"/>
          <a:stretch>
            <a:fillRect/>
          </a:stretch>
        </p:blipFill>
        <p:spPr>
          <a:xfrm>
            <a:off x="692456" y="2767899"/>
            <a:ext cx="4229542" cy="1322201"/>
          </a:xfrm>
          <a:prstGeom prst="rect">
            <a:avLst/>
          </a:prstGeom>
        </p:spPr>
      </p:pic>
      <p:sp>
        <p:nvSpPr>
          <p:cNvPr id="12" name="TextBox 11">
            <a:extLst>
              <a:ext uri="{FF2B5EF4-FFF2-40B4-BE49-F238E27FC236}">
                <a16:creationId xmlns:a16="http://schemas.microsoft.com/office/drawing/2014/main" id="{9392FCCF-8E08-31A7-6053-5AED0233BC5C}"/>
              </a:ext>
            </a:extLst>
          </p:cNvPr>
          <p:cNvSpPr txBox="1"/>
          <p:nvPr/>
        </p:nvSpPr>
        <p:spPr>
          <a:xfrm>
            <a:off x="1515848" y="1938308"/>
            <a:ext cx="2582758" cy="369332"/>
          </a:xfrm>
          <a:prstGeom prst="rect">
            <a:avLst/>
          </a:prstGeom>
          <a:noFill/>
        </p:spPr>
        <p:txBody>
          <a:bodyPr wrap="none" rtlCol="0">
            <a:spAutoFit/>
          </a:bodyPr>
          <a:lstStyle/>
          <a:p>
            <a:r>
              <a:rPr lang="en-US" b="1">
                <a:solidFill>
                  <a:srgbClr val="384967"/>
                </a:solidFill>
              </a:rPr>
              <a:t>Curriculum standards</a:t>
            </a:r>
            <a:endParaRPr lang="en-AU" b="1">
              <a:solidFill>
                <a:srgbClr val="384967"/>
              </a:solidFill>
            </a:endParaRPr>
          </a:p>
        </p:txBody>
      </p:sp>
      <p:sp>
        <p:nvSpPr>
          <p:cNvPr id="13" name="TextBox 12">
            <a:extLst>
              <a:ext uri="{FF2B5EF4-FFF2-40B4-BE49-F238E27FC236}">
                <a16:creationId xmlns:a16="http://schemas.microsoft.com/office/drawing/2014/main" id="{3B9544DB-4C92-2924-B4CA-9FB6A54F4607}"/>
              </a:ext>
            </a:extLst>
          </p:cNvPr>
          <p:cNvSpPr txBox="1"/>
          <p:nvPr/>
        </p:nvSpPr>
        <p:spPr>
          <a:xfrm>
            <a:off x="6652651" y="1912545"/>
            <a:ext cx="4728602" cy="646331"/>
          </a:xfrm>
          <a:prstGeom prst="rect">
            <a:avLst/>
          </a:prstGeom>
          <a:noFill/>
        </p:spPr>
        <p:txBody>
          <a:bodyPr wrap="none" rtlCol="0">
            <a:spAutoFit/>
          </a:bodyPr>
          <a:lstStyle/>
          <a:p>
            <a:r>
              <a:rPr lang="en-US" b="1">
                <a:solidFill>
                  <a:srgbClr val="384967"/>
                </a:solidFill>
              </a:rPr>
              <a:t>Learning, teaching and assessment</a:t>
            </a:r>
            <a:r>
              <a:rPr lang="en-AU" b="1">
                <a:solidFill>
                  <a:srgbClr val="384967"/>
                </a:solidFill>
              </a:rPr>
              <a:t> (LTA)</a:t>
            </a:r>
          </a:p>
          <a:p>
            <a:pPr algn="ctr"/>
            <a:r>
              <a:rPr lang="en-AU" b="1">
                <a:solidFill>
                  <a:srgbClr val="384967"/>
                </a:solidFill>
              </a:rPr>
              <a:t>structure</a:t>
            </a:r>
            <a:endParaRPr lang="en-US" b="1">
              <a:solidFill>
                <a:srgbClr val="384967"/>
              </a:solidFill>
            </a:endParaRPr>
          </a:p>
        </p:txBody>
      </p:sp>
      <p:pic>
        <p:nvPicPr>
          <p:cNvPr id="15" name="Picture 14">
            <a:extLst>
              <a:ext uri="{FF2B5EF4-FFF2-40B4-BE49-F238E27FC236}">
                <a16:creationId xmlns:a16="http://schemas.microsoft.com/office/drawing/2014/main" id="{2F945543-F6BC-85A7-F21F-8CCFC2B4144B}"/>
              </a:ext>
            </a:extLst>
          </p:cNvPr>
          <p:cNvPicPr>
            <a:picLocks noChangeAspect="1"/>
          </p:cNvPicPr>
          <p:nvPr/>
        </p:nvPicPr>
        <p:blipFill>
          <a:blip r:embed="rId4"/>
          <a:srcRect t="8280"/>
          <a:stretch/>
        </p:blipFill>
        <p:spPr>
          <a:xfrm>
            <a:off x="6177990" y="3066387"/>
            <a:ext cx="5264027" cy="1623918"/>
          </a:xfrm>
          <a:prstGeom prst="rect">
            <a:avLst/>
          </a:prstGeom>
        </p:spPr>
      </p:pic>
      <p:sp>
        <p:nvSpPr>
          <p:cNvPr id="16" name="TextBox 15">
            <a:extLst>
              <a:ext uri="{FF2B5EF4-FFF2-40B4-BE49-F238E27FC236}">
                <a16:creationId xmlns:a16="http://schemas.microsoft.com/office/drawing/2014/main" id="{7592F3F5-E503-D6E9-8E90-A7B122039F7D}"/>
              </a:ext>
            </a:extLst>
          </p:cNvPr>
          <p:cNvSpPr txBox="1"/>
          <p:nvPr/>
        </p:nvSpPr>
        <p:spPr>
          <a:xfrm>
            <a:off x="575930" y="1233025"/>
            <a:ext cx="11040139" cy="369332"/>
          </a:xfrm>
          <a:prstGeom prst="rect">
            <a:avLst/>
          </a:prstGeom>
          <a:noFill/>
        </p:spPr>
        <p:txBody>
          <a:bodyPr wrap="square" lIns="91440" tIns="45720" rIns="91440" bIns="45720" rtlCol="0" anchor="t">
            <a:spAutoFit/>
          </a:bodyPr>
          <a:lstStyle/>
          <a:p>
            <a:pPr algn="ctr"/>
            <a:r>
              <a:rPr lang="en-US" dirty="0"/>
              <a:t>All new curricula in Advanced Training programs use the same framework</a:t>
            </a:r>
            <a:endParaRPr lang="en-AU" dirty="0"/>
          </a:p>
        </p:txBody>
      </p:sp>
      <p:sp>
        <p:nvSpPr>
          <p:cNvPr id="17" name="TextBox 16">
            <a:extLst>
              <a:ext uri="{FF2B5EF4-FFF2-40B4-BE49-F238E27FC236}">
                <a16:creationId xmlns:a16="http://schemas.microsoft.com/office/drawing/2014/main" id="{327BEEF9-52DB-D8FC-1E2B-DE98C99930AC}"/>
              </a:ext>
            </a:extLst>
          </p:cNvPr>
          <p:cNvSpPr txBox="1"/>
          <p:nvPr/>
        </p:nvSpPr>
        <p:spPr>
          <a:xfrm>
            <a:off x="433835" y="4217981"/>
            <a:ext cx="4746784" cy="523220"/>
          </a:xfrm>
          <a:prstGeom prst="rect">
            <a:avLst/>
          </a:prstGeom>
          <a:noFill/>
        </p:spPr>
        <p:txBody>
          <a:bodyPr wrap="square" rtlCol="0">
            <a:spAutoFit/>
          </a:bodyPr>
          <a:lstStyle/>
          <a:p>
            <a:pPr algn="ctr"/>
            <a:r>
              <a:rPr lang="en-US" sz="1400"/>
              <a:t>Learning goals within each training program </a:t>
            </a:r>
            <a:r>
              <a:rPr lang="en-US" sz="1400" err="1"/>
              <a:t>categorised</a:t>
            </a:r>
            <a:r>
              <a:rPr lang="en-US" sz="1400"/>
              <a:t> by the curriculum standards: </a:t>
            </a:r>
            <a:r>
              <a:rPr lang="en-US" sz="1400" i="1"/>
              <a:t>Be, Do </a:t>
            </a:r>
            <a:r>
              <a:rPr lang="en-US" sz="1400"/>
              <a:t>and </a:t>
            </a:r>
            <a:r>
              <a:rPr lang="en-US" sz="1400" i="1"/>
              <a:t>Know.</a:t>
            </a:r>
            <a:endParaRPr lang="en-US" sz="1400"/>
          </a:p>
        </p:txBody>
      </p:sp>
      <p:sp>
        <p:nvSpPr>
          <p:cNvPr id="18" name="TextBox 17">
            <a:extLst>
              <a:ext uri="{FF2B5EF4-FFF2-40B4-BE49-F238E27FC236}">
                <a16:creationId xmlns:a16="http://schemas.microsoft.com/office/drawing/2014/main" id="{2E2D3EE9-AF11-4531-52F6-34DD62857FC8}"/>
              </a:ext>
            </a:extLst>
          </p:cNvPr>
          <p:cNvSpPr txBox="1"/>
          <p:nvPr/>
        </p:nvSpPr>
        <p:spPr>
          <a:xfrm>
            <a:off x="2828260" y="6546512"/>
            <a:ext cx="9363740" cy="261610"/>
          </a:xfrm>
          <a:prstGeom prst="rect">
            <a:avLst/>
          </a:prstGeom>
          <a:noFill/>
        </p:spPr>
        <p:txBody>
          <a:bodyPr wrap="square" rtlCol="0">
            <a:spAutoFit/>
          </a:bodyPr>
          <a:lstStyle/>
          <a:p>
            <a:pPr algn="ctr"/>
            <a:r>
              <a:rPr lang="en-US" sz="1100" i="1"/>
              <a:t>More information about the curriculum standards and learning, teaching &amp; assessment structure can be found in the LTA of each training program.</a:t>
            </a:r>
          </a:p>
        </p:txBody>
      </p:sp>
    </p:spTree>
    <p:extLst>
      <p:ext uri="{BB962C8B-B14F-4D97-AF65-F5344CB8AC3E}">
        <p14:creationId xmlns:p14="http://schemas.microsoft.com/office/powerpoint/2010/main" val="2935105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441C8-02DD-70CB-B3A1-DF0F48D8F3D6}"/>
              </a:ext>
            </a:extLst>
          </p:cNvPr>
          <p:cNvSpPr>
            <a:spLocks noGrp="1"/>
          </p:cNvSpPr>
          <p:nvPr>
            <p:ph type="title"/>
          </p:nvPr>
        </p:nvSpPr>
        <p:spPr>
          <a:xfrm>
            <a:off x="1959369" y="-7898"/>
            <a:ext cx="8229600" cy="1143000"/>
          </a:xfrm>
        </p:spPr>
        <p:txBody>
          <a:bodyPr/>
          <a:lstStyle/>
          <a:p>
            <a:r>
              <a:rPr lang="en-US" sz="3100">
                <a:solidFill>
                  <a:schemeClr val="tx2"/>
                </a:solidFill>
                <a:ea typeface="+mn-ea"/>
                <a:cs typeface="Poppins"/>
              </a:rPr>
              <a:t>Curriculum documents </a:t>
            </a:r>
            <a:endParaRPr lang="en-AU" sz="3100">
              <a:solidFill>
                <a:schemeClr val="tx2"/>
              </a:solidFill>
              <a:ea typeface="+mn-ea"/>
              <a:cs typeface="Poppins"/>
            </a:endParaRPr>
          </a:p>
        </p:txBody>
      </p:sp>
      <p:pic>
        <p:nvPicPr>
          <p:cNvPr id="8" name="Picture 7">
            <a:extLst>
              <a:ext uri="{FF2B5EF4-FFF2-40B4-BE49-F238E27FC236}">
                <a16:creationId xmlns:a16="http://schemas.microsoft.com/office/drawing/2014/main" id="{12C1C2AD-7591-E71A-1345-0BEAC983C9A3}"/>
              </a:ext>
            </a:extLst>
          </p:cNvPr>
          <p:cNvPicPr>
            <a:picLocks noChangeAspect="1"/>
          </p:cNvPicPr>
          <p:nvPr/>
        </p:nvPicPr>
        <p:blipFill>
          <a:blip r:embed="rId3"/>
          <a:stretch>
            <a:fillRect/>
          </a:stretch>
        </p:blipFill>
        <p:spPr>
          <a:xfrm>
            <a:off x="1184043" y="3632685"/>
            <a:ext cx="4229542" cy="1322201"/>
          </a:xfrm>
          <a:prstGeom prst="rect">
            <a:avLst/>
          </a:prstGeom>
        </p:spPr>
      </p:pic>
      <p:pic>
        <p:nvPicPr>
          <p:cNvPr id="10" name="Picture 9">
            <a:extLst>
              <a:ext uri="{FF2B5EF4-FFF2-40B4-BE49-F238E27FC236}">
                <a16:creationId xmlns:a16="http://schemas.microsoft.com/office/drawing/2014/main" id="{1C92D717-242F-BCB3-A655-2037B24072DA}"/>
              </a:ext>
            </a:extLst>
          </p:cNvPr>
          <p:cNvPicPr>
            <a:picLocks noChangeAspect="1"/>
          </p:cNvPicPr>
          <p:nvPr/>
        </p:nvPicPr>
        <p:blipFill>
          <a:blip r:embed="rId4"/>
          <a:srcRect r="50000"/>
          <a:stretch/>
        </p:blipFill>
        <p:spPr>
          <a:xfrm>
            <a:off x="6796819" y="3044949"/>
            <a:ext cx="4038431" cy="1175471"/>
          </a:xfrm>
          <a:prstGeom prst="rect">
            <a:avLst/>
          </a:prstGeom>
        </p:spPr>
      </p:pic>
      <p:pic>
        <p:nvPicPr>
          <p:cNvPr id="11" name="Picture 10">
            <a:extLst>
              <a:ext uri="{FF2B5EF4-FFF2-40B4-BE49-F238E27FC236}">
                <a16:creationId xmlns:a16="http://schemas.microsoft.com/office/drawing/2014/main" id="{02CAEC3D-1839-02B9-93E0-A58249AF7BE7}"/>
              </a:ext>
            </a:extLst>
          </p:cNvPr>
          <p:cNvPicPr>
            <a:picLocks noChangeAspect="1"/>
          </p:cNvPicPr>
          <p:nvPr/>
        </p:nvPicPr>
        <p:blipFill>
          <a:blip r:embed="rId4"/>
          <a:srcRect l="50331"/>
          <a:stretch/>
        </p:blipFill>
        <p:spPr>
          <a:xfrm>
            <a:off x="6796819" y="4185665"/>
            <a:ext cx="4038431" cy="1183305"/>
          </a:xfrm>
          <a:prstGeom prst="rect">
            <a:avLst/>
          </a:prstGeom>
        </p:spPr>
      </p:pic>
      <p:sp>
        <p:nvSpPr>
          <p:cNvPr id="12" name="Rectangle 11">
            <a:extLst>
              <a:ext uri="{FF2B5EF4-FFF2-40B4-BE49-F238E27FC236}">
                <a16:creationId xmlns:a16="http://schemas.microsoft.com/office/drawing/2014/main" id="{E2A7765F-98B3-B124-82AD-52A5F25D5852}"/>
              </a:ext>
            </a:extLst>
          </p:cNvPr>
          <p:cNvSpPr/>
          <p:nvPr/>
        </p:nvSpPr>
        <p:spPr>
          <a:xfrm>
            <a:off x="1102025" y="1224948"/>
            <a:ext cx="4451107" cy="4815474"/>
          </a:xfrm>
          <a:prstGeom prst="rect">
            <a:avLst/>
          </a:prstGeom>
          <a:noFill/>
          <a:ln>
            <a:solidFill>
              <a:schemeClr val="accent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Rectangle 12">
            <a:extLst>
              <a:ext uri="{FF2B5EF4-FFF2-40B4-BE49-F238E27FC236}">
                <a16:creationId xmlns:a16="http://schemas.microsoft.com/office/drawing/2014/main" id="{7D887F5D-C13B-748D-1D5A-1DCB3DBDFA50}"/>
              </a:ext>
            </a:extLst>
          </p:cNvPr>
          <p:cNvSpPr/>
          <p:nvPr/>
        </p:nvSpPr>
        <p:spPr>
          <a:xfrm>
            <a:off x="6555944" y="1224948"/>
            <a:ext cx="4520183" cy="4815474"/>
          </a:xfrm>
          <a:prstGeom prst="rect">
            <a:avLst/>
          </a:prstGeom>
          <a:noFill/>
          <a:ln>
            <a:solidFill>
              <a:schemeClr val="tx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traight Connector 2">
            <a:extLst>
              <a:ext uri="{FF2B5EF4-FFF2-40B4-BE49-F238E27FC236}">
                <a16:creationId xmlns:a16="http://schemas.microsoft.com/office/drawing/2014/main" id="{7FD892AF-2A66-1AF1-D712-ADC129C097BF}"/>
              </a:ext>
            </a:extLst>
          </p:cNvPr>
          <p:cNvSpPr/>
          <p:nvPr/>
        </p:nvSpPr>
        <p:spPr>
          <a:xfrm>
            <a:off x="733530" y="914400"/>
            <a:ext cx="10766716" cy="19146"/>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pic>
        <p:nvPicPr>
          <p:cNvPr id="20" name="Picture 19">
            <a:extLst>
              <a:ext uri="{FF2B5EF4-FFF2-40B4-BE49-F238E27FC236}">
                <a16:creationId xmlns:a16="http://schemas.microsoft.com/office/drawing/2014/main" id="{87594867-1C32-9327-75B2-85C46314E8D4}"/>
              </a:ext>
            </a:extLst>
          </p:cNvPr>
          <p:cNvPicPr>
            <a:picLocks noChangeAspect="1"/>
          </p:cNvPicPr>
          <p:nvPr/>
        </p:nvPicPr>
        <p:blipFill>
          <a:blip r:embed="rId5"/>
          <a:stretch>
            <a:fillRect/>
          </a:stretch>
        </p:blipFill>
        <p:spPr>
          <a:xfrm>
            <a:off x="1450183" y="1439567"/>
            <a:ext cx="3412649" cy="1978499"/>
          </a:xfrm>
          <a:prstGeom prst="rect">
            <a:avLst/>
          </a:prstGeom>
          <a:ln>
            <a:solidFill>
              <a:srgbClr val="B3BFD5"/>
            </a:solidFill>
          </a:ln>
        </p:spPr>
      </p:pic>
      <p:pic>
        <p:nvPicPr>
          <p:cNvPr id="22" name="Picture 21">
            <a:extLst>
              <a:ext uri="{FF2B5EF4-FFF2-40B4-BE49-F238E27FC236}">
                <a16:creationId xmlns:a16="http://schemas.microsoft.com/office/drawing/2014/main" id="{8BD98EFE-4915-0DF7-80DA-308B4B6ABA15}"/>
              </a:ext>
            </a:extLst>
          </p:cNvPr>
          <p:cNvPicPr>
            <a:picLocks noChangeAspect="1"/>
          </p:cNvPicPr>
          <p:nvPr/>
        </p:nvPicPr>
        <p:blipFill>
          <a:blip r:embed="rId6"/>
          <a:stretch>
            <a:fillRect/>
          </a:stretch>
        </p:blipFill>
        <p:spPr>
          <a:xfrm>
            <a:off x="6758971" y="1489030"/>
            <a:ext cx="4076279" cy="1322201"/>
          </a:xfrm>
          <a:prstGeom prst="rect">
            <a:avLst/>
          </a:prstGeom>
          <a:ln>
            <a:solidFill>
              <a:srgbClr val="B3BFD5"/>
            </a:solidFill>
          </a:ln>
        </p:spPr>
      </p:pic>
    </p:spTree>
    <p:extLst>
      <p:ext uri="{BB962C8B-B14F-4D97-AF65-F5344CB8AC3E}">
        <p14:creationId xmlns:p14="http://schemas.microsoft.com/office/powerpoint/2010/main" val="7901978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96C54DD-07C2-4F76-AEC9-5E6C898DD2CE}"/>
              </a:ext>
            </a:extLst>
          </p:cNvPr>
          <p:cNvSpPr>
            <a:spLocks noGrp="1"/>
          </p:cNvSpPr>
          <p:nvPr>
            <p:ph type="title"/>
          </p:nvPr>
        </p:nvSpPr>
        <p:spPr>
          <a:xfrm>
            <a:off x="1395737" y="0"/>
            <a:ext cx="9665925" cy="669041"/>
          </a:xfrm>
        </p:spPr>
        <p:txBody>
          <a:bodyPr>
            <a:normAutofit/>
          </a:bodyPr>
          <a:lstStyle/>
          <a:p>
            <a:r>
              <a:rPr lang="en-AU" sz="3100">
                <a:solidFill>
                  <a:schemeClr val="tx2"/>
                </a:solidFill>
                <a:ea typeface="+mn-ea"/>
                <a:cs typeface="Poppins"/>
              </a:rPr>
              <a:t>Learning goals</a:t>
            </a:r>
          </a:p>
        </p:txBody>
      </p:sp>
      <p:sp>
        <p:nvSpPr>
          <p:cNvPr id="2" name="Straight Connector 1">
            <a:extLst>
              <a:ext uri="{FF2B5EF4-FFF2-40B4-BE49-F238E27FC236}">
                <a16:creationId xmlns:a16="http://schemas.microsoft.com/office/drawing/2014/main" id="{3901A49B-462F-A946-B728-D723C79D1543}"/>
              </a:ext>
            </a:extLst>
          </p:cNvPr>
          <p:cNvSpPr/>
          <p:nvPr/>
        </p:nvSpPr>
        <p:spPr>
          <a:xfrm flipV="1">
            <a:off x="883231" y="640466"/>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pic>
        <p:nvPicPr>
          <p:cNvPr id="12" name="Picture 11" descr="A list of medical information&#10;&#10;Description automatically generated">
            <a:extLst>
              <a:ext uri="{FF2B5EF4-FFF2-40B4-BE49-F238E27FC236}">
                <a16:creationId xmlns:a16="http://schemas.microsoft.com/office/drawing/2014/main" id="{BD8C8612-3C46-1690-D8B6-EA9C7404A2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1971" y="811269"/>
            <a:ext cx="4234603" cy="5845167"/>
          </a:xfrm>
          <a:prstGeom prst="rect">
            <a:avLst/>
          </a:prstGeom>
        </p:spPr>
      </p:pic>
      <p:sp>
        <p:nvSpPr>
          <p:cNvPr id="13" name="TextBox 12">
            <a:extLst>
              <a:ext uri="{FF2B5EF4-FFF2-40B4-BE49-F238E27FC236}">
                <a16:creationId xmlns:a16="http://schemas.microsoft.com/office/drawing/2014/main" id="{BFA49761-8287-CBDD-B486-1F5825244060}"/>
              </a:ext>
            </a:extLst>
          </p:cNvPr>
          <p:cNvSpPr txBox="1"/>
          <p:nvPr/>
        </p:nvSpPr>
        <p:spPr>
          <a:xfrm>
            <a:off x="846728" y="2110367"/>
            <a:ext cx="4234603" cy="1754326"/>
          </a:xfrm>
          <a:prstGeom prst="rect">
            <a:avLst/>
          </a:prstGeom>
          <a:noFill/>
        </p:spPr>
        <p:txBody>
          <a:bodyPr wrap="square" lIns="91440" tIns="45720" rIns="91440" bIns="45720" rtlCol="0" anchor="t">
            <a:spAutoFit/>
          </a:bodyPr>
          <a:lstStyle/>
          <a:p>
            <a:pPr algn="ctr"/>
            <a:r>
              <a:rPr lang="en-US" u="sng" dirty="0">
                <a:solidFill>
                  <a:srgbClr val="384967"/>
                </a:solidFill>
              </a:rPr>
              <a:t>Geriatric medicine</a:t>
            </a:r>
            <a:endParaRPr lang="en-US" u="sng" dirty="0">
              <a:solidFill>
                <a:srgbClr val="384967"/>
              </a:solidFill>
              <a:cs typeface="Arial"/>
            </a:endParaRPr>
          </a:p>
          <a:p>
            <a:pPr algn="ctr"/>
            <a:endParaRPr lang="en-US" dirty="0">
              <a:solidFill>
                <a:srgbClr val="384967"/>
              </a:solidFill>
              <a:cs typeface="Arial"/>
            </a:endParaRPr>
          </a:p>
          <a:p>
            <a:pPr algn="ctr"/>
            <a:r>
              <a:rPr lang="en-AU" dirty="0">
                <a:solidFill>
                  <a:srgbClr val="404040"/>
                </a:solidFill>
                <a:cs typeface="Arial"/>
              </a:rPr>
              <a:t>The Advanced Training curricula standards are grouped into </a:t>
            </a:r>
            <a:r>
              <a:rPr lang="en-AU" dirty="0">
                <a:solidFill>
                  <a:srgbClr val="C69214"/>
                </a:solidFill>
                <a:cs typeface="Arial"/>
              </a:rPr>
              <a:t>key learning goals</a:t>
            </a:r>
            <a:r>
              <a:rPr lang="en-AU" dirty="0">
                <a:solidFill>
                  <a:srgbClr val="404040"/>
                </a:solidFill>
                <a:cs typeface="Arial"/>
              </a:rPr>
              <a:t> that guide learning, teaching, and assessment in the new programs. </a:t>
            </a:r>
            <a:endParaRPr lang="en-US" dirty="0"/>
          </a:p>
        </p:txBody>
      </p:sp>
    </p:spTree>
    <p:extLst>
      <p:ext uri="{BB962C8B-B14F-4D97-AF65-F5344CB8AC3E}">
        <p14:creationId xmlns:p14="http://schemas.microsoft.com/office/powerpoint/2010/main" val="590929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848E272-6398-87DA-CACD-C20941521AF4}"/>
              </a:ext>
            </a:extLst>
          </p:cNvPr>
          <p:cNvSpPr txBox="1">
            <a:spLocks/>
          </p:cNvSpPr>
          <p:nvPr/>
        </p:nvSpPr>
        <p:spPr>
          <a:xfrm>
            <a:off x="1865060" y="125351"/>
            <a:ext cx="8642220" cy="831325"/>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a:rPr>
              <a:t>Applying learning goals </a:t>
            </a:r>
            <a:endParaRPr lang="en-US" sz="3100"/>
          </a:p>
        </p:txBody>
      </p:sp>
      <p:sp>
        <p:nvSpPr>
          <p:cNvPr id="2" name="Straight Connector 1">
            <a:extLst>
              <a:ext uri="{FF2B5EF4-FFF2-40B4-BE49-F238E27FC236}">
                <a16:creationId xmlns:a16="http://schemas.microsoft.com/office/drawing/2014/main" id="{D4423036-4155-0A77-C116-F4F42D7E4840}"/>
              </a:ext>
            </a:extLst>
          </p:cNvPr>
          <p:cNvSpPr/>
          <p:nvPr/>
        </p:nvSpPr>
        <p:spPr>
          <a:xfrm flipV="1">
            <a:off x="691753" y="928101"/>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3" name="TextBox 2">
            <a:extLst>
              <a:ext uri="{FF2B5EF4-FFF2-40B4-BE49-F238E27FC236}">
                <a16:creationId xmlns:a16="http://schemas.microsoft.com/office/drawing/2014/main" id="{DAD4957F-7EB0-BC14-B5F8-60490A4BD7F3}"/>
              </a:ext>
            </a:extLst>
          </p:cNvPr>
          <p:cNvSpPr txBox="1"/>
          <p:nvPr/>
        </p:nvSpPr>
        <p:spPr>
          <a:xfrm>
            <a:off x="1315189" y="1122640"/>
            <a:ext cx="9561622" cy="338554"/>
          </a:xfrm>
          <a:prstGeom prst="rect">
            <a:avLst/>
          </a:prstGeom>
          <a:noFill/>
        </p:spPr>
        <p:txBody>
          <a:bodyPr wrap="square" rtlCol="0">
            <a:spAutoFit/>
          </a:bodyPr>
          <a:lstStyle/>
          <a:p>
            <a:pPr algn="ctr"/>
            <a:r>
              <a:rPr lang="en-US" sz="1600"/>
              <a:t>How an observed clinical activity achieves the learning goal components in real time.</a:t>
            </a:r>
            <a:endParaRPr lang="en-AU" sz="1600"/>
          </a:p>
        </p:txBody>
      </p:sp>
      <p:sp>
        <p:nvSpPr>
          <p:cNvPr id="4" name="TextBox 3">
            <a:extLst>
              <a:ext uri="{FF2B5EF4-FFF2-40B4-BE49-F238E27FC236}">
                <a16:creationId xmlns:a16="http://schemas.microsoft.com/office/drawing/2014/main" id="{22469A5F-0CFB-878A-795C-C1A577779F36}"/>
              </a:ext>
            </a:extLst>
          </p:cNvPr>
          <p:cNvSpPr txBox="1"/>
          <p:nvPr/>
        </p:nvSpPr>
        <p:spPr>
          <a:xfrm>
            <a:off x="2604129" y="1847521"/>
            <a:ext cx="6694214" cy="1600438"/>
          </a:xfrm>
          <a:prstGeom prst="rect">
            <a:avLst/>
          </a:prstGeom>
          <a:noFill/>
        </p:spPr>
        <p:txBody>
          <a:bodyPr wrap="square" rtlCol="0">
            <a:spAutoFit/>
          </a:bodyPr>
          <a:lstStyle/>
          <a:p>
            <a:pPr algn="ctr"/>
            <a:r>
              <a:rPr lang="en-US" sz="1400" i="1" dirty="0"/>
              <a:t>Dr. Alex, a First-Year Advanced Trainee in Geriatric Medicine, is completing a subspecialty rotation in a busy hospital-based geriatric unit. During a multidisciplinary team meeting, Dr. Alex is tasked with assessing an 82-year-old patient admitted following a fall at home. The patient presents with confusion, reduced mobility, and concerns of functional decline. The assessment includes addressing potential causes of frailty, managing acute medical issues, and planning a safe discharge strategy with community supports in place.</a:t>
            </a:r>
            <a:endParaRPr lang="en-AU" sz="1400" i="1" dirty="0"/>
          </a:p>
        </p:txBody>
      </p:sp>
      <p:grpSp>
        <p:nvGrpSpPr>
          <p:cNvPr id="5" name="Group 4">
            <a:extLst>
              <a:ext uri="{FF2B5EF4-FFF2-40B4-BE49-F238E27FC236}">
                <a16:creationId xmlns:a16="http://schemas.microsoft.com/office/drawing/2014/main" id="{D21E729B-4DBD-8C1F-154F-1C183F2E7466}"/>
              </a:ext>
            </a:extLst>
          </p:cNvPr>
          <p:cNvGrpSpPr/>
          <p:nvPr/>
        </p:nvGrpSpPr>
        <p:grpSpPr>
          <a:xfrm>
            <a:off x="564638" y="3010094"/>
            <a:ext cx="3925759" cy="1949763"/>
            <a:chOff x="74409" y="2852688"/>
            <a:chExt cx="3627782" cy="1694139"/>
          </a:xfrm>
        </p:grpSpPr>
        <p:pic>
          <p:nvPicPr>
            <p:cNvPr id="13" name="Picture 12">
              <a:extLst>
                <a:ext uri="{FF2B5EF4-FFF2-40B4-BE49-F238E27FC236}">
                  <a16:creationId xmlns:a16="http://schemas.microsoft.com/office/drawing/2014/main" id="{1E670894-F305-99C8-16B7-384DEEE4AFE7}"/>
                </a:ext>
              </a:extLst>
            </p:cNvPr>
            <p:cNvPicPr>
              <a:picLocks noChangeAspect="1"/>
            </p:cNvPicPr>
            <p:nvPr/>
          </p:nvPicPr>
          <p:blipFill>
            <a:blip r:embed="rId3"/>
            <a:stretch>
              <a:fillRect/>
            </a:stretch>
          </p:blipFill>
          <p:spPr>
            <a:xfrm>
              <a:off x="820500" y="2852688"/>
              <a:ext cx="1089476" cy="945087"/>
            </a:xfrm>
            <a:prstGeom prst="rect">
              <a:avLst/>
            </a:prstGeom>
          </p:spPr>
        </p:pic>
        <p:sp>
          <p:nvSpPr>
            <p:cNvPr id="14" name="TextBox 13">
              <a:extLst>
                <a:ext uri="{FF2B5EF4-FFF2-40B4-BE49-F238E27FC236}">
                  <a16:creationId xmlns:a16="http://schemas.microsoft.com/office/drawing/2014/main" id="{4B3AF2E3-8CD5-8DBD-65DF-FE18D77EDACA}"/>
                </a:ext>
              </a:extLst>
            </p:cNvPr>
            <p:cNvSpPr txBox="1"/>
            <p:nvPr/>
          </p:nvSpPr>
          <p:spPr>
            <a:xfrm>
              <a:off x="74409" y="3824778"/>
              <a:ext cx="3627782" cy="722049"/>
            </a:xfrm>
            <a:prstGeom prst="rect">
              <a:avLst/>
            </a:prstGeom>
            <a:noFill/>
          </p:spPr>
          <p:txBody>
            <a:bodyPr wrap="square" rtlCol="0">
              <a:spAutoFit/>
            </a:bodyPr>
            <a:lstStyle/>
            <a:p>
              <a:pPr marL="214313" indent="-214313">
                <a:buFont typeface="Arial" panose="020B0604020202020204" pitchFamily="34" charset="0"/>
                <a:buChar char="•"/>
              </a:pPr>
              <a:r>
                <a:rPr lang="en-US" sz="1200" dirty="0">
                  <a:solidFill>
                    <a:srgbClr val="384967"/>
                  </a:solidFill>
                </a:rPr>
                <a:t>01. Professional behaviours</a:t>
              </a:r>
            </a:p>
            <a:p>
              <a:pPr marL="671513" lvl="1" indent="-214313">
                <a:buFont typeface="Arial" panose="020B0604020202020204" pitchFamily="34" charset="0"/>
                <a:buChar char="•"/>
              </a:pPr>
              <a:r>
                <a:rPr lang="en-US" sz="1200" dirty="0">
                  <a:solidFill>
                    <a:srgbClr val="384967"/>
                  </a:solidFill>
                </a:rPr>
                <a:t>Medical expertise</a:t>
              </a:r>
            </a:p>
            <a:p>
              <a:pPr marL="671513" lvl="1" indent="-214313">
                <a:buFont typeface="Arial" panose="020B0604020202020204" pitchFamily="34" charset="0"/>
                <a:buChar char="•"/>
              </a:pPr>
              <a:r>
                <a:rPr lang="en-US" sz="1200" dirty="0">
                  <a:solidFill>
                    <a:srgbClr val="384967"/>
                  </a:solidFill>
                </a:rPr>
                <a:t>Leadership, management &amp; teamwork</a:t>
              </a:r>
            </a:p>
            <a:p>
              <a:pPr marL="671513" lvl="1" indent="-214313">
                <a:buFont typeface="Arial" panose="020B0604020202020204" pitchFamily="34" charset="0"/>
                <a:buChar char="•"/>
              </a:pPr>
              <a:r>
                <a:rPr lang="en-US" sz="1200" dirty="0">
                  <a:solidFill>
                    <a:srgbClr val="384967"/>
                  </a:solidFill>
                </a:rPr>
                <a:t>Cultural competence</a:t>
              </a:r>
            </a:p>
          </p:txBody>
        </p:sp>
      </p:grpSp>
      <p:grpSp>
        <p:nvGrpSpPr>
          <p:cNvPr id="20" name="Group 19">
            <a:extLst>
              <a:ext uri="{FF2B5EF4-FFF2-40B4-BE49-F238E27FC236}">
                <a16:creationId xmlns:a16="http://schemas.microsoft.com/office/drawing/2014/main" id="{E11B02FB-E3C7-7A71-8141-4BBEE7480449}"/>
              </a:ext>
            </a:extLst>
          </p:cNvPr>
          <p:cNvGrpSpPr/>
          <p:nvPr/>
        </p:nvGrpSpPr>
        <p:grpSpPr>
          <a:xfrm>
            <a:off x="4278586" y="4576732"/>
            <a:ext cx="6694214" cy="2151878"/>
            <a:chOff x="5609300" y="2956456"/>
            <a:chExt cx="6186102" cy="1869753"/>
          </a:xfrm>
        </p:grpSpPr>
        <p:pic>
          <p:nvPicPr>
            <p:cNvPr id="21" name="Picture 20">
              <a:extLst>
                <a:ext uri="{FF2B5EF4-FFF2-40B4-BE49-F238E27FC236}">
                  <a16:creationId xmlns:a16="http://schemas.microsoft.com/office/drawing/2014/main" id="{7399F7A0-DF9E-4858-DC07-4B52EFB6301D}"/>
                </a:ext>
              </a:extLst>
            </p:cNvPr>
            <p:cNvPicPr>
              <a:picLocks noChangeAspect="1"/>
            </p:cNvPicPr>
            <p:nvPr/>
          </p:nvPicPr>
          <p:blipFill>
            <a:blip r:embed="rId4"/>
            <a:stretch>
              <a:fillRect/>
            </a:stretch>
          </p:blipFill>
          <p:spPr>
            <a:xfrm>
              <a:off x="6716853" y="2956456"/>
              <a:ext cx="1202839" cy="945087"/>
            </a:xfrm>
            <a:prstGeom prst="rect">
              <a:avLst/>
            </a:prstGeom>
          </p:spPr>
        </p:pic>
        <p:sp>
          <p:nvSpPr>
            <p:cNvPr id="22" name="TextBox 21">
              <a:extLst>
                <a:ext uri="{FF2B5EF4-FFF2-40B4-BE49-F238E27FC236}">
                  <a16:creationId xmlns:a16="http://schemas.microsoft.com/office/drawing/2014/main" id="{0BBF5011-0591-28C6-FE73-F36C5362C739}"/>
                </a:ext>
              </a:extLst>
            </p:cNvPr>
            <p:cNvSpPr txBox="1"/>
            <p:nvPr/>
          </p:nvSpPr>
          <p:spPr>
            <a:xfrm>
              <a:off x="5609300" y="3943706"/>
              <a:ext cx="6186102" cy="882503"/>
            </a:xfrm>
            <a:prstGeom prst="rect">
              <a:avLst/>
            </a:prstGeom>
            <a:noFill/>
          </p:spPr>
          <p:txBody>
            <a:bodyPr wrap="square" rtlCol="0">
              <a:spAutoFit/>
            </a:bodyPr>
            <a:lstStyle/>
            <a:p>
              <a:pPr marL="214313" indent="-214313">
                <a:buFont typeface="Arial" panose="020B0604020202020204" pitchFamily="34" charset="0"/>
                <a:buChar char="•"/>
              </a:pPr>
              <a:r>
                <a:rPr lang="en-US" sz="1200" dirty="0">
                  <a:solidFill>
                    <a:srgbClr val="384967"/>
                  </a:solidFill>
                </a:rPr>
                <a:t>02. </a:t>
              </a:r>
              <a:r>
                <a:rPr lang="en-US" sz="1200" dirty="0">
                  <a:solidFill>
                    <a:srgbClr val="384965"/>
                  </a:solidFill>
                </a:rPr>
                <a:t>Team Leadership</a:t>
              </a:r>
            </a:p>
            <a:p>
              <a:pPr marL="214313" indent="-214313">
                <a:buFont typeface="Arial" panose="020B0604020202020204" pitchFamily="34" charset="0"/>
                <a:buChar char="•"/>
              </a:pPr>
              <a:r>
                <a:rPr lang="en-US" sz="1200" dirty="0">
                  <a:solidFill>
                    <a:srgbClr val="384965"/>
                  </a:solidFill>
                </a:rPr>
                <a:t>05. Clinical assessment and management</a:t>
              </a:r>
            </a:p>
            <a:p>
              <a:pPr marL="214313" indent="-214313">
                <a:buFont typeface="Arial" panose="020B0604020202020204" pitchFamily="34" charset="0"/>
                <a:buChar char="•"/>
              </a:pPr>
              <a:r>
                <a:rPr lang="en-US" sz="1200" dirty="0">
                  <a:solidFill>
                    <a:srgbClr val="384965"/>
                  </a:solidFill>
                </a:rPr>
                <a:t>06. Management of transitions in care</a:t>
              </a:r>
            </a:p>
            <a:p>
              <a:pPr marL="214313" indent="-214313">
                <a:buFont typeface="Arial" panose="020B0604020202020204" pitchFamily="34" charset="0"/>
                <a:buChar char="•"/>
              </a:pPr>
              <a:r>
                <a:rPr lang="en-AU" sz="1200" dirty="0">
                  <a:solidFill>
                    <a:srgbClr val="384965"/>
                  </a:solidFill>
                </a:rPr>
                <a:t>08. Longitudinal care</a:t>
              </a:r>
            </a:p>
            <a:p>
              <a:pPr marL="214313" indent="-214313">
                <a:buFont typeface="Arial" panose="020B0604020202020204" pitchFamily="34" charset="0"/>
                <a:buChar char="•"/>
              </a:pPr>
              <a:r>
                <a:rPr lang="en-AU" sz="1200" dirty="0">
                  <a:solidFill>
                    <a:srgbClr val="384965"/>
                  </a:solidFill>
                </a:rPr>
                <a:t>16. Complex family meetings</a:t>
              </a:r>
              <a:endParaRPr lang="en-US" sz="1200" dirty="0">
                <a:solidFill>
                  <a:srgbClr val="384965"/>
                </a:solidFill>
              </a:endParaRPr>
            </a:p>
          </p:txBody>
        </p:sp>
      </p:grpSp>
      <p:grpSp>
        <p:nvGrpSpPr>
          <p:cNvPr id="23" name="Group 22">
            <a:extLst>
              <a:ext uri="{FF2B5EF4-FFF2-40B4-BE49-F238E27FC236}">
                <a16:creationId xmlns:a16="http://schemas.microsoft.com/office/drawing/2014/main" id="{55865AB4-4057-E0D0-ED30-02813363D36E}"/>
              </a:ext>
            </a:extLst>
          </p:cNvPr>
          <p:cNvGrpSpPr/>
          <p:nvPr/>
        </p:nvGrpSpPr>
        <p:grpSpPr>
          <a:xfrm>
            <a:off x="7891975" y="3081747"/>
            <a:ext cx="3608272" cy="2618963"/>
            <a:chOff x="2718866" y="5043077"/>
            <a:chExt cx="3334394" cy="2275611"/>
          </a:xfrm>
        </p:grpSpPr>
        <p:pic>
          <p:nvPicPr>
            <p:cNvPr id="24" name="Picture 23">
              <a:extLst>
                <a:ext uri="{FF2B5EF4-FFF2-40B4-BE49-F238E27FC236}">
                  <a16:creationId xmlns:a16="http://schemas.microsoft.com/office/drawing/2014/main" id="{FBBDCEB3-3EC3-B1F9-FB7C-A9B4630586AB}"/>
                </a:ext>
              </a:extLst>
            </p:cNvPr>
            <p:cNvPicPr>
              <a:picLocks noChangeAspect="1"/>
            </p:cNvPicPr>
            <p:nvPr/>
          </p:nvPicPr>
          <p:blipFill>
            <a:blip r:embed="rId5"/>
            <a:stretch>
              <a:fillRect/>
            </a:stretch>
          </p:blipFill>
          <p:spPr>
            <a:xfrm>
              <a:off x="4061422" y="5043077"/>
              <a:ext cx="1021156" cy="945258"/>
            </a:xfrm>
            <a:prstGeom prst="rect">
              <a:avLst/>
            </a:prstGeom>
          </p:spPr>
        </p:pic>
        <p:sp>
          <p:nvSpPr>
            <p:cNvPr id="25" name="TextBox 24">
              <a:extLst>
                <a:ext uri="{FF2B5EF4-FFF2-40B4-BE49-F238E27FC236}">
                  <a16:creationId xmlns:a16="http://schemas.microsoft.com/office/drawing/2014/main" id="{C706113E-A8D7-AFAC-B8BE-7C7C0AEE95DD}"/>
                </a:ext>
              </a:extLst>
            </p:cNvPr>
            <p:cNvSpPr txBox="1"/>
            <p:nvPr/>
          </p:nvSpPr>
          <p:spPr>
            <a:xfrm>
              <a:off x="2718866" y="6135327"/>
              <a:ext cx="3334394" cy="1183361"/>
            </a:xfrm>
            <a:prstGeom prst="rect">
              <a:avLst/>
            </a:prstGeom>
            <a:noFill/>
          </p:spPr>
          <p:txBody>
            <a:bodyPr wrap="square" lIns="68580" tIns="34290" rIns="68580" bIns="34290" rtlCol="0" anchor="t">
              <a:spAutoFit/>
            </a:bodyPr>
            <a:lstStyle/>
            <a:p>
              <a:pPr marL="214313" indent="-214313">
                <a:buFont typeface="Arial" panose="020B0604020202020204" pitchFamily="34" charset="0"/>
                <a:buChar char="•"/>
              </a:pPr>
              <a:r>
                <a:rPr lang="en-US" sz="1200" dirty="0">
                  <a:solidFill>
                    <a:srgbClr val="384965"/>
                  </a:solidFill>
                </a:rPr>
                <a:t>17. Clinical and social sciences</a:t>
              </a:r>
            </a:p>
            <a:p>
              <a:pPr marL="214313" indent="-214313">
                <a:buFont typeface="Arial" panose="020B0604020202020204" pitchFamily="34" charset="0"/>
                <a:buChar char="•"/>
              </a:pPr>
              <a:r>
                <a:rPr lang="en-US" sz="1200" dirty="0">
                  <a:solidFill>
                    <a:srgbClr val="384965"/>
                  </a:solidFill>
                </a:rPr>
                <a:t>18. Cognition and mental state</a:t>
              </a:r>
            </a:p>
            <a:p>
              <a:pPr marL="214313" indent="-214313">
                <a:buFont typeface="Arial" panose="020B0604020202020204" pitchFamily="34" charset="0"/>
                <a:buChar char="•"/>
              </a:pPr>
              <a:r>
                <a:rPr lang="en-AU" sz="1200" dirty="0">
                  <a:solidFill>
                    <a:srgbClr val="384965"/>
                  </a:solidFill>
                </a:rPr>
                <a:t>19. Falls and mobility</a:t>
              </a:r>
              <a:endParaRPr lang="en-US" sz="1200" b="1" dirty="0">
                <a:solidFill>
                  <a:srgbClr val="384965"/>
                </a:solidFill>
              </a:endParaRPr>
            </a:p>
            <a:p>
              <a:pPr marL="214313" indent="-214313">
                <a:buFont typeface="Arial" panose="020B0604020202020204" pitchFamily="34" charset="0"/>
                <a:buChar char="•"/>
              </a:pPr>
              <a:r>
                <a:rPr lang="en-US" sz="1200" dirty="0">
                  <a:solidFill>
                    <a:srgbClr val="384965"/>
                  </a:solidFill>
                </a:rPr>
                <a:t>20. Frailty and functional decline</a:t>
              </a:r>
              <a:endParaRPr lang="en-US" sz="1200" b="1" dirty="0">
                <a:solidFill>
                  <a:srgbClr val="384965"/>
                </a:solidFill>
              </a:endParaRPr>
            </a:p>
            <a:p>
              <a:pPr marL="214313" indent="-214313">
                <a:buFont typeface="Arial" panose="020B0604020202020204" pitchFamily="34" charset="0"/>
                <a:buChar char="•"/>
              </a:pPr>
              <a:r>
                <a:rPr lang="en-AU" sz="1200" dirty="0">
                  <a:solidFill>
                    <a:srgbClr val="384965"/>
                  </a:solidFill>
                </a:rPr>
                <a:t>22. Pain management</a:t>
              </a:r>
              <a:endParaRPr lang="en-US" sz="1200" b="1" dirty="0">
                <a:solidFill>
                  <a:srgbClr val="384965"/>
                </a:solidFill>
              </a:endParaRPr>
            </a:p>
            <a:p>
              <a:pPr marL="214313" indent="-214313">
                <a:buFont typeface="Arial" panose="020B0604020202020204" pitchFamily="34" charset="0"/>
                <a:buChar char="•"/>
              </a:pPr>
              <a:r>
                <a:rPr lang="en-US" sz="1200" dirty="0">
                  <a:solidFill>
                    <a:srgbClr val="384965"/>
                  </a:solidFill>
                </a:rPr>
                <a:t>26. Rehabilitation of specific conditions as </a:t>
              </a:r>
              <a:br>
                <a:rPr lang="en-US" sz="1200" dirty="0">
                  <a:solidFill>
                    <a:srgbClr val="384965"/>
                  </a:solidFill>
                </a:rPr>
              </a:br>
              <a:r>
                <a:rPr lang="en-US" sz="1200" dirty="0">
                  <a:solidFill>
                    <a:srgbClr val="384965"/>
                  </a:solidFill>
                </a:rPr>
                <a:t>      applied to aging</a:t>
              </a:r>
              <a:endParaRPr lang="en-US" sz="1200" b="1" dirty="0">
                <a:solidFill>
                  <a:srgbClr val="384965"/>
                </a:solidFill>
                <a:cs typeface="Arial"/>
              </a:endParaRPr>
            </a:p>
          </p:txBody>
        </p:sp>
      </p:grpSp>
    </p:spTree>
    <p:extLst>
      <p:ext uri="{BB962C8B-B14F-4D97-AF65-F5344CB8AC3E}">
        <p14:creationId xmlns:p14="http://schemas.microsoft.com/office/powerpoint/2010/main" val="3849773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6">
            <a:extLst>
              <a:ext uri="{FF2B5EF4-FFF2-40B4-BE49-F238E27FC236}">
                <a16:creationId xmlns:a16="http://schemas.microsoft.com/office/drawing/2014/main" id="{A7A8198E-F7FD-C3D9-7792-96921AA00196}"/>
              </a:ext>
            </a:extLst>
          </p:cNvPr>
          <p:cNvSpPr txBox="1">
            <a:spLocks/>
          </p:cNvSpPr>
          <p:nvPr/>
        </p:nvSpPr>
        <p:spPr>
          <a:xfrm>
            <a:off x="1520805" y="265497"/>
            <a:ext cx="9150390" cy="828696"/>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a:rPr>
              <a:t>Learning and assessment programs </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sp>
        <p:nvSpPr>
          <p:cNvPr id="2" name="Rectangle 1">
            <a:extLst>
              <a:ext uri="{FF2B5EF4-FFF2-40B4-BE49-F238E27FC236}">
                <a16:creationId xmlns:a16="http://schemas.microsoft.com/office/drawing/2014/main" id="{F8A7BBC3-7E23-A412-E281-4FB9DC3C46A1}"/>
              </a:ext>
            </a:extLst>
          </p:cNvPr>
          <p:cNvSpPr/>
          <p:nvPr/>
        </p:nvSpPr>
        <p:spPr>
          <a:xfrm>
            <a:off x="8919713" y="3429001"/>
            <a:ext cx="1099954" cy="36662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a:t>2026 +</a:t>
            </a:r>
          </a:p>
        </p:txBody>
      </p:sp>
      <p:sp>
        <p:nvSpPr>
          <p:cNvPr id="5" name="Straight Connector 4">
            <a:extLst>
              <a:ext uri="{FF2B5EF4-FFF2-40B4-BE49-F238E27FC236}">
                <a16:creationId xmlns:a16="http://schemas.microsoft.com/office/drawing/2014/main" id="{117261EF-9047-5A7C-E9D2-126915CFDAA7}"/>
              </a:ext>
            </a:extLst>
          </p:cNvPr>
          <p:cNvSpPr/>
          <p:nvPr/>
        </p:nvSpPr>
        <p:spPr>
          <a:xfrm flipV="1">
            <a:off x="691753" y="1035748"/>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6" name="Rectangle 5">
            <a:extLst>
              <a:ext uri="{FF2B5EF4-FFF2-40B4-BE49-F238E27FC236}">
                <a16:creationId xmlns:a16="http://schemas.microsoft.com/office/drawing/2014/main" id="{ABA39A03-45EA-44C2-06F5-AF39CC8AB4CF}"/>
              </a:ext>
            </a:extLst>
          </p:cNvPr>
          <p:cNvSpPr/>
          <p:nvPr/>
        </p:nvSpPr>
        <p:spPr>
          <a:xfrm>
            <a:off x="691753" y="1213727"/>
            <a:ext cx="10190612" cy="2030999"/>
          </a:xfrm>
          <a:prstGeom prst="rect">
            <a:avLst/>
          </a:prstGeom>
          <a:noFill/>
          <a:ln>
            <a:solidFill>
              <a:schemeClr val="accent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Box 6">
            <a:extLst>
              <a:ext uri="{FF2B5EF4-FFF2-40B4-BE49-F238E27FC236}">
                <a16:creationId xmlns:a16="http://schemas.microsoft.com/office/drawing/2014/main" id="{1BE8ACED-51C6-C7E0-5E08-8FA2E2CD49B4}"/>
              </a:ext>
            </a:extLst>
          </p:cNvPr>
          <p:cNvSpPr txBox="1"/>
          <p:nvPr/>
        </p:nvSpPr>
        <p:spPr>
          <a:xfrm>
            <a:off x="691753" y="1267311"/>
            <a:ext cx="8999819" cy="1754326"/>
          </a:xfrm>
          <a:prstGeom prst="rect">
            <a:avLst/>
          </a:prstGeom>
          <a:noFill/>
        </p:spPr>
        <p:txBody>
          <a:bodyPr wrap="square" rtlCol="0">
            <a:spAutoFit/>
          </a:bodyPr>
          <a:lstStyle/>
          <a:p>
            <a:r>
              <a:rPr lang="en-US" b="1" dirty="0"/>
              <a:t>Requirements over the course of training </a:t>
            </a:r>
          </a:p>
          <a:p>
            <a:endParaRPr lang="en-US" b="1" dirty="0"/>
          </a:p>
          <a:p>
            <a:pPr marL="285750" indent="-285750">
              <a:buFont typeface="Arial" panose="020B0604020202020204" pitchFamily="34" charset="0"/>
              <a:buChar char="•"/>
            </a:pPr>
            <a:r>
              <a:rPr lang="en-US" dirty="0"/>
              <a:t>1 entry application </a:t>
            </a:r>
          </a:p>
          <a:p>
            <a:pPr marL="285750" indent="-285750">
              <a:buFont typeface="Arial" panose="020B0604020202020204" pitchFamily="34" charset="0"/>
              <a:buChar char="•"/>
            </a:pPr>
            <a:r>
              <a:rPr lang="en-US" dirty="0"/>
              <a:t>Complete at least 36 months FTE training - professional experience</a:t>
            </a:r>
          </a:p>
          <a:p>
            <a:pPr marL="285750" indent="-285750">
              <a:buFont typeface="Arial" panose="020B0604020202020204" pitchFamily="34" charset="0"/>
              <a:buChar char="•"/>
            </a:pPr>
            <a:r>
              <a:rPr lang="en-US" dirty="0"/>
              <a:t>Learning courses </a:t>
            </a:r>
          </a:p>
          <a:p>
            <a:pPr marL="285750" indent="-285750">
              <a:buFont typeface="Arial" panose="020B0604020202020204" pitchFamily="34" charset="0"/>
              <a:buChar char="•"/>
            </a:pPr>
            <a:r>
              <a:rPr lang="en-US" dirty="0"/>
              <a:t>Research project </a:t>
            </a:r>
          </a:p>
        </p:txBody>
      </p:sp>
      <p:sp>
        <p:nvSpPr>
          <p:cNvPr id="8" name="Rectangle 7">
            <a:extLst>
              <a:ext uri="{FF2B5EF4-FFF2-40B4-BE49-F238E27FC236}">
                <a16:creationId xmlns:a16="http://schemas.microsoft.com/office/drawing/2014/main" id="{E3E95EAC-5DBD-0349-435D-3799132FEF05}"/>
              </a:ext>
            </a:extLst>
          </p:cNvPr>
          <p:cNvSpPr/>
          <p:nvPr/>
        </p:nvSpPr>
        <p:spPr>
          <a:xfrm>
            <a:off x="691753" y="3394130"/>
            <a:ext cx="10190612" cy="2616145"/>
          </a:xfrm>
          <a:prstGeom prst="rect">
            <a:avLst/>
          </a:prstGeom>
          <a:noFill/>
          <a:ln>
            <a:solidFill>
              <a:schemeClr val="tx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a:extLst>
              <a:ext uri="{FF2B5EF4-FFF2-40B4-BE49-F238E27FC236}">
                <a16:creationId xmlns:a16="http://schemas.microsoft.com/office/drawing/2014/main" id="{697548C2-1DDC-C3EC-3035-EF760401108E}"/>
              </a:ext>
            </a:extLst>
          </p:cNvPr>
          <p:cNvSpPr/>
          <p:nvPr/>
        </p:nvSpPr>
        <p:spPr>
          <a:xfrm>
            <a:off x="3265179" y="4315747"/>
            <a:ext cx="1926483"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12 </a:t>
            </a:r>
            <a:r>
              <a:rPr lang="en-US" dirty="0"/>
              <a:t>learning captures</a:t>
            </a:r>
            <a:r>
              <a:rPr lang="en-US"/>
              <a:t>  </a:t>
            </a:r>
            <a:endParaRPr lang="en-AU"/>
          </a:p>
        </p:txBody>
      </p:sp>
      <p:sp>
        <p:nvSpPr>
          <p:cNvPr id="14" name="TextBox 13">
            <a:extLst>
              <a:ext uri="{FF2B5EF4-FFF2-40B4-BE49-F238E27FC236}">
                <a16:creationId xmlns:a16="http://schemas.microsoft.com/office/drawing/2014/main" id="{777E61CF-5D1B-DFC9-4559-912DE4EA5E04}"/>
              </a:ext>
            </a:extLst>
          </p:cNvPr>
          <p:cNvSpPr txBox="1"/>
          <p:nvPr/>
        </p:nvSpPr>
        <p:spPr>
          <a:xfrm>
            <a:off x="691753" y="3479253"/>
            <a:ext cx="6094476" cy="369332"/>
          </a:xfrm>
          <a:prstGeom prst="rect">
            <a:avLst/>
          </a:prstGeom>
          <a:noFill/>
        </p:spPr>
        <p:txBody>
          <a:bodyPr wrap="square">
            <a:spAutoFit/>
          </a:bodyPr>
          <a:lstStyle/>
          <a:p>
            <a:r>
              <a:rPr lang="en-US" b="1"/>
              <a:t>Requirements per phase </a:t>
            </a:r>
          </a:p>
        </p:txBody>
      </p:sp>
      <p:sp>
        <p:nvSpPr>
          <p:cNvPr id="15" name="Rectangle 14">
            <a:extLst>
              <a:ext uri="{FF2B5EF4-FFF2-40B4-BE49-F238E27FC236}">
                <a16:creationId xmlns:a16="http://schemas.microsoft.com/office/drawing/2014/main" id="{A479A567-D64D-E9D9-CA10-65D01C1C32E8}"/>
              </a:ext>
            </a:extLst>
          </p:cNvPr>
          <p:cNvSpPr/>
          <p:nvPr/>
        </p:nvSpPr>
        <p:spPr>
          <a:xfrm>
            <a:off x="5635218" y="4339119"/>
            <a:ext cx="1926483"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t>12 observation captures  </a:t>
            </a:r>
            <a:endParaRPr lang="en-AU" dirty="0"/>
          </a:p>
        </p:txBody>
      </p:sp>
      <p:sp>
        <p:nvSpPr>
          <p:cNvPr id="16" name="Rectangle 15">
            <a:extLst>
              <a:ext uri="{FF2B5EF4-FFF2-40B4-BE49-F238E27FC236}">
                <a16:creationId xmlns:a16="http://schemas.microsoft.com/office/drawing/2014/main" id="{E7A3A264-949D-5767-F303-F004580B6D49}"/>
              </a:ext>
            </a:extLst>
          </p:cNvPr>
          <p:cNvSpPr/>
          <p:nvPr/>
        </p:nvSpPr>
        <p:spPr>
          <a:xfrm>
            <a:off x="895140" y="4303830"/>
            <a:ext cx="1926483"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1 </a:t>
            </a:r>
            <a:r>
              <a:rPr lang="en-US" dirty="0"/>
              <a:t>rotation plan</a:t>
            </a:r>
            <a:r>
              <a:rPr lang="en-US"/>
              <a:t> </a:t>
            </a:r>
            <a:endParaRPr lang="en-AU"/>
          </a:p>
        </p:txBody>
      </p:sp>
      <p:sp>
        <p:nvSpPr>
          <p:cNvPr id="17" name="Rectangle 16">
            <a:extLst>
              <a:ext uri="{FF2B5EF4-FFF2-40B4-BE49-F238E27FC236}">
                <a16:creationId xmlns:a16="http://schemas.microsoft.com/office/drawing/2014/main" id="{EBCE0EFD-0888-EEE3-95A1-64F1B3C6FD39}"/>
              </a:ext>
            </a:extLst>
          </p:cNvPr>
          <p:cNvSpPr/>
          <p:nvPr/>
        </p:nvSpPr>
        <p:spPr>
          <a:xfrm>
            <a:off x="7956471" y="4339119"/>
            <a:ext cx="1926483"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t>4</a:t>
            </a:r>
            <a:r>
              <a:rPr lang="en-US"/>
              <a:t> </a:t>
            </a:r>
            <a:r>
              <a:rPr lang="en-US" dirty="0"/>
              <a:t>progress reports</a:t>
            </a:r>
            <a:endParaRPr lang="en-AU"/>
          </a:p>
        </p:txBody>
      </p:sp>
    </p:spTree>
    <p:extLst>
      <p:ext uri="{BB962C8B-B14F-4D97-AF65-F5344CB8AC3E}">
        <p14:creationId xmlns:p14="http://schemas.microsoft.com/office/powerpoint/2010/main" val="269972795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6|9|0.4|10.1|6|0.4"/>
</p:tagLst>
</file>

<file path=ppt/tags/tag2.xml><?xml version="1.0" encoding="utf-8"?>
<p:tagLst xmlns:a="http://schemas.openxmlformats.org/drawingml/2006/main" xmlns:r="http://schemas.openxmlformats.org/officeDocument/2006/relationships" xmlns:p="http://schemas.openxmlformats.org/presentationml/2006/main">
  <p:tag name="TIMING" val="|1.6|9|0.4|10.1|6|0.4"/>
</p:tagLst>
</file>

<file path=ppt/theme/theme1.xml><?xml version="1.0" encoding="utf-8"?>
<a:theme xmlns:a="http://schemas.openxmlformats.org/drawingml/2006/main" name="1_Office Theme">
  <a:themeElements>
    <a:clrScheme name="RACP New Brand">
      <a:dk1>
        <a:srgbClr val="433E35"/>
      </a:dk1>
      <a:lt1>
        <a:sysClr val="window" lastClr="FFFFFF"/>
      </a:lt1>
      <a:dk2>
        <a:srgbClr val="294864"/>
      </a:dk2>
      <a:lt2>
        <a:srgbClr val="EEECE1"/>
      </a:lt2>
      <a:accent1>
        <a:srgbClr val="294864"/>
      </a:accent1>
      <a:accent2>
        <a:srgbClr val="CB972B"/>
      </a:accent2>
      <a:accent3>
        <a:srgbClr val="433E35"/>
      </a:accent3>
      <a:accent4>
        <a:srgbClr val="70685A"/>
      </a:accent4>
      <a:accent5>
        <a:srgbClr val="003D79"/>
      </a:accent5>
      <a:accent6>
        <a:srgbClr val="F79646"/>
      </a:accent6>
      <a:hlink>
        <a:srgbClr val="CB972B"/>
      </a:hlink>
      <a:folHlink>
        <a:srgbClr val="CB972B"/>
      </a:folHlink>
    </a:clrScheme>
    <a:fontScheme name="RACP New Brand Final">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TCR Theme">
  <a:themeElements>
    <a:clrScheme name="RACP theme">
      <a:dk1>
        <a:sysClr val="windowText" lastClr="000000"/>
      </a:dk1>
      <a:lt1>
        <a:sysClr val="window" lastClr="FFFFFF"/>
      </a:lt1>
      <a:dk2>
        <a:srgbClr val="384967"/>
      </a:dk2>
      <a:lt2>
        <a:srgbClr val="E7E6E6"/>
      </a:lt2>
      <a:accent1>
        <a:srgbClr val="384967"/>
      </a:accent1>
      <a:accent2>
        <a:srgbClr val="C69214"/>
      </a:accent2>
      <a:accent3>
        <a:srgbClr val="007367"/>
      </a:accent3>
      <a:accent4>
        <a:srgbClr val="861F41"/>
      </a:accent4>
      <a:accent5>
        <a:srgbClr val="433E2B"/>
      </a:accent5>
      <a:accent6>
        <a:srgbClr val="70685B"/>
      </a:accent6>
      <a:hlink>
        <a:srgbClr val="CEB888"/>
      </a:hlink>
      <a:folHlink>
        <a:srgbClr val="B1B3B3"/>
      </a:folHlink>
    </a:clrScheme>
    <a:fontScheme name="RACP New Brand Final">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TCR Theme" id="{0F1860FA-C452-4223-B21F-C552B54058A8}" vid="{77DE6B04-AA23-42F9-9584-1EE50849824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0b77cf3b-53b0-4276-95d6-69a9c81ff526" xsi:nil="true"/>
    <number xmlns="8a45df18-1b1a-499d-90c6-d04be75f9f9a" xsi:nil="true"/>
    <lcf76f155ced4ddcb4097134ff3c332f xmlns="8a45df18-1b1a-499d-90c6-d04be75f9f9a">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9AC724EA9FAAA43A1F79233C37E1B8C" ma:contentTypeVersion="15" ma:contentTypeDescription="Create a new document." ma:contentTypeScope="" ma:versionID="3f1c4bb06078c0b8159917b6f3bbc4de">
  <xsd:schema xmlns:xsd="http://www.w3.org/2001/XMLSchema" xmlns:xs="http://www.w3.org/2001/XMLSchema" xmlns:p="http://schemas.microsoft.com/office/2006/metadata/properties" xmlns:ns2="8a45df18-1b1a-499d-90c6-d04be75f9f9a" xmlns:ns3="0b77cf3b-53b0-4276-95d6-69a9c81ff526" targetNamespace="http://schemas.microsoft.com/office/2006/metadata/properties" ma:root="true" ma:fieldsID="8173c7416ebc8f11e2edb3996938d084" ns2:_="" ns3:_="">
    <xsd:import namespace="8a45df18-1b1a-499d-90c6-d04be75f9f9a"/>
    <xsd:import namespace="0b77cf3b-53b0-4276-95d6-69a9c81ff526"/>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number"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45df18-1b1a-499d-90c6-d04be75f9f9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number" ma:index="11" nillable="true" ma:displayName="number" ma:format="Dropdown" ma:internalName="number" ma:percentage="FALSE">
      <xsd:simpleType>
        <xsd:restriction base="dms:Number"/>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cacd75f2-112b-4bdb-b5f6-bb7ce9b5a1b1"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b77cf3b-53b0-4276-95d6-69a9c81ff52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2bb30202-f0f6-4428-8a4b-8548b02ff135}" ma:internalName="TaxCatchAll" ma:showField="CatchAllData" ma:web="0b77cf3b-53b0-4276-95d6-69a9c81ff52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CEF10AA-2B8B-4CFB-9B43-46B2F72DB037}">
  <ds:schemaRefs>
    <ds:schemaRef ds:uri="http://schemas.microsoft.com/sharepoint/v3/contenttype/forms"/>
  </ds:schemaRefs>
</ds:datastoreItem>
</file>

<file path=customXml/itemProps2.xml><?xml version="1.0" encoding="utf-8"?>
<ds:datastoreItem xmlns:ds="http://schemas.openxmlformats.org/officeDocument/2006/customXml" ds:itemID="{27828305-EE30-498F-A162-22DAD1C7C4D2}">
  <ds:schemaRefs>
    <ds:schemaRef ds:uri="http://www.w3.org/XML/1998/namespace"/>
    <ds:schemaRef ds:uri="0b77cf3b-53b0-4276-95d6-69a9c81ff526"/>
    <ds:schemaRef ds:uri="http://purl.org/dc/elements/1.1/"/>
    <ds:schemaRef ds:uri="http://schemas.microsoft.com/office/2006/metadata/properties"/>
    <ds:schemaRef ds:uri="http://schemas.microsoft.com/office/2006/documentManagement/types"/>
    <ds:schemaRef ds:uri="http://purl.org/dc/terms/"/>
    <ds:schemaRef ds:uri="http://schemas.microsoft.com/office/infopath/2007/PartnerControls"/>
    <ds:schemaRef ds:uri="http://schemas.openxmlformats.org/package/2006/metadata/core-properties"/>
    <ds:schemaRef ds:uri="8a45df18-1b1a-499d-90c6-d04be75f9f9a"/>
    <ds:schemaRef ds:uri="http://purl.org/dc/dcmitype/"/>
  </ds:schemaRefs>
</ds:datastoreItem>
</file>

<file path=customXml/itemProps3.xml><?xml version="1.0" encoding="utf-8"?>
<ds:datastoreItem xmlns:ds="http://schemas.openxmlformats.org/officeDocument/2006/customXml" ds:itemID="{5A814106-B1A8-4123-A107-958E74316CEB}">
  <ds:schemaRefs>
    <ds:schemaRef ds:uri="0b77cf3b-53b0-4276-95d6-69a9c81ff526"/>
    <ds:schemaRef ds:uri="8a45df18-1b1a-499d-90c6-d04be75f9f9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437</TotalTime>
  <Words>3562</Words>
  <Application>Microsoft Office PowerPoint</Application>
  <PresentationFormat>ワイド画面</PresentationFormat>
  <Paragraphs>564</Paragraphs>
  <Slides>22</Slides>
  <Notes>22</Notes>
  <HiddenSlides>0</HiddenSlides>
  <MMClips>0</MMClips>
  <ScaleCrop>false</ScaleCrop>
  <HeadingPairs>
    <vt:vector size="4" baseType="variant">
      <vt:variant>
        <vt:lpstr>テーマ</vt:lpstr>
      </vt:variant>
      <vt:variant>
        <vt:i4>2</vt:i4>
      </vt:variant>
      <vt:variant>
        <vt:lpstr>スライド タイトル</vt:lpstr>
      </vt:variant>
      <vt:variant>
        <vt:i4>22</vt:i4>
      </vt:variant>
    </vt:vector>
  </HeadingPairs>
  <TitlesOfParts>
    <vt:vector size="24" baseType="lpstr">
      <vt:lpstr>1_Office Theme</vt:lpstr>
      <vt:lpstr>ATCR Theme</vt:lpstr>
      <vt:lpstr>Introduction to the new curriculum  2025 implementation – Advanced Training: Geriatric Medicine</vt:lpstr>
      <vt:lpstr>PowerPoint プレゼンテーション</vt:lpstr>
      <vt:lpstr>PowerPoint プレゼンテーション</vt:lpstr>
      <vt:lpstr>Supervision overview </vt:lpstr>
      <vt:lpstr>Framework overview </vt:lpstr>
      <vt:lpstr>Curriculum documents </vt:lpstr>
      <vt:lpstr>Learning goals</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Rating scales</vt:lpstr>
      <vt:lpstr>PowerPoint プレゼンテーション</vt:lpstr>
      <vt:lpstr>PowerPoint プレゼンテーション</vt:lpstr>
      <vt:lpstr>PowerPoint プレゼンテーション</vt:lpstr>
      <vt:lpstr>Education policy</vt:lpstr>
      <vt:lpstr>Next steps for new ATs </vt:lpstr>
      <vt:lpstr>PowerPoint プレゼンテーション</vt:lpstr>
    </vt:vector>
  </TitlesOfParts>
  <Company>Royal Australasian College of Physicians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Haidar Noor</dc:creator>
  <cp:lastModifiedBy>Sarah Buxton</cp:lastModifiedBy>
  <cp:revision>13</cp:revision>
  <cp:lastPrinted>2019-03-29T01:57:58Z</cp:lastPrinted>
  <dcterms:created xsi:type="dcterms:W3CDTF">2016-05-05T00:00:36Z</dcterms:created>
  <dcterms:modified xsi:type="dcterms:W3CDTF">2025-01-06T23:55:30Z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0x01010029AC724EA9FAAA43A1F79233C37E1B8C</vt:lpwstr>
  </property>
  <property fmtid="{D5CDD505-2E9C-101B-9397-08002B2CF9AE}" pid="3" name="MediaServiceImageTags">
    <vt:lpwstr/>
  </property>
</Properties>
</file>