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87" r:id="rId9"/>
    <p:sldId id="2147481477" r:id="rId10"/>
    <p:sldId id="2147481452" r:id="rId11"/>
    <p:sldId id="2147481453" r:id="rId12"/>
    <p:sldId id="2147481469" r:id="rId13"/>
    <p:sldId id="2147481470" r:id="rId14"/>
    <p:sldId id="2147481482" r:id="rId15"/>
    <p:sldId id="2147481484" r:id="rId16"/>
    <p:sldId id="2147481485"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87"/>
            <p14:sldId id="2147481477"/>
            <p14:sldId id="2147481452"/>
            <p14:sldId id="2147481453"/>
            <p14:sldId id="2147481469"/>
            <p14:sldId id="2147481470"/>
            <p14:sldId id="2147481482"/>
            <p14:sldId id="2147481484"/>
            <p14:sldId id="2147481485"/>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965"/>
    <a:srgbClr val="B3BFD5"/>
    <a:srgbClr val="E9B32B"/>
    <a:srgbClr val="8699BC"/>
    <a:srgbClr val="6880AC"/>
    <a:srgbClr val="384967"/>
    <a:srgbClr val="005850"/>
    <a:srgbClr val="CB972B"/>
    <a:srgbClr val="7F7F7F"/>
    <a:srgbClr val="294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85ECF-64CD-17B2-F512-7FA226C9A25B}" v="14" dt="2025-01-06T01:01:47.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6/01/2025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6/01/2025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Cardiology (AIM) 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93164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a:t>All new curricula in Advanced Training programs use the same framework</a:t>
            </a:r>
            <a:r>
              <a:rPr lang="en-AU" b="0"/>
              <a:t>. </a:t>
            </a:r>
            <a:r>
              <a:rPr lang="en-US" b="0"/>
              <a:t>You can see here 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www.racp.edu.au/docs/default-source/default-document-library/cardiology-cardiothoracic-surgery-supervisors-report-australia.doc?sfvrsn=6291351a_6" TargetMode="Externa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9482329"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Cardiology (Adult Internal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535178" y="1213727"/>
            <a:ext cx="10347187"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535178" y="1204734"/>
            <a:ext cx="8999819" cy="2308324"/>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1 procedural logbook  </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AU"/>
              <a:t>1 Cardiothoracic surgery progress report </a:t>
            </a:r>
          </a:p>
          <a:p>
            <a:pPr marL="285750" indent="-285750">
              <a:buFont typeface="Arial" panose="020B0604020202020204" pitchFamily="34" charset="0"/>
              <a:buChar char="•"/>
            </a:pPr>
            <a:r>
              <a:rPr lang="en-US"/>
              <a:t>Research project </a:t>
            </a:r>
          </a:p>
          <a:p>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539912" y="3420625"/>
            <a:ext cx="10344941" cy="2517611"/>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719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 </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Coronary artery disease </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Heart </a:t>
            </a:r>
            <a:r>
              <a:rPr lang="en-AU" sz="900">
                <a:solidFill>
                  <a:schemeClr val="dk1"/>
                </a:solidFill>
                <a:latin typeface="Aptos"/>
              </a:rPr>
              <a:t>failure</a:t>
            </a:r>
            <a:r>
              <a:rPr lang="en-AU" sz="900" b="0" kern="1200">
                <a:solidFill>
                  <a:schemeClr val="dk1"/>
                </a:solidFill>
                <a:effectLst/>
                <a:latin typeface="Apto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Cardiology Example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Other learning and assessment requirements</a:t>
            </a:r>
            <a:endParaRPr lang="en-US" sz="3100" b="0">
              <a:solidFill>
                <a:srgbClr val="000000"/>
              </a:solidFill>
              <a:latin typeface="Georgia"/>
            </a:endParaRPr>
          </a:p>
        </p:txBody>
      </p:sp>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123658"/>
          </a:xfrm>
          <a:prstGeom prst="rect">
            <a:avLst/>
          </a:prstGeom>
          <a:noFill/>
        </p:spPr>
        <p:txBody>
          <a:bodyPr wrap="square" lIns="91440" tIns="45720" rIns="91440" bIns="45720" rtlCol="0" anchor="t">
            <a:spAutoFit/>
          </a:bodyPr>
          <a:lstStyle/>
          <a:p>
            <a:pPr algn="ctr"/>
            <a:r>
              <a:rPr lang="en-US" b="1">
                <a:solidFill>
                  <a:srgbClr val="384967"/>
                </a:solidFill>
              </a:rPr>
              <a:t>Learning programs </a:t>
            </a:r>
            <a:endParaRPr lang="en-US"/>
          </a:p>
          <a:p>
            <a:pPr algn="ctr"/>
            <a:endParaRPr lang="en-US" b="1">
              <a:solidFill>
                <a:srgbClr val="384967"/>
              </a:solidFill>
            </a:endParaRPr>
          </a:p>
          <a:p>
            <a:pPr marL="285750" indent="-285750">
              <a:buFont typeface="Arial,Sans-Serif"/>
              <a:buChar char="•"/>
            </a:pPr>
            <a:r>
              <a:rPr lang="en-US" sz="1400">
                <a:solidFill>
                  <a:srgbClr val="384965"/>
                </a:solidFill>
              </a:rPr>
              <a:t>Professional experience</a:t>
            </a:r>
            <a:endParaRPr lang="en-US" sz="1400">
              <a:solidFill>
                <a:srgbClr val="433E35"/>
              </a:solidFill>
            </a:endParaRPr>
          </a:p>
          <a:p>
            <a:pPr marL="285750" indent="-285750">
              <a:buFont typeface="Arial,Sans-Serif"/>
              <a:buChar char="•"/>
            </a:pPr>
            <a:r>
              <a:rPr lang="en-US" sz="1400">
                <a:solidFill>
                  <a:srgbClr val="384965"/>
                </a:solidFill>
              </a:rPr>
              <a:t>Learning courses</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21981" y="1900425"/>
            <a:ext cx="2627439" cy="1908215"/>
          </a:xfrm>
          <a:prstGeom prst="rect">
            <a:avLst/>
          </a:prstGeom>
          <a:noFill/>
        </p:spPr>
        <p:txBody>
          <a:bodyPr wrap="square" lIns="91440" tIns="45720" rIns="91440" bIns="45720" rtlCol="0" anchor="t">
            <a:spAutoFit/>
          </a:bodyPr>
          <a:lstStyle/>
          <a:p>
            <a:pPr algn="ctr"/>
            <a:endParaRPr lang="en-US" b="1">
              <a:solidFill>
                <a:srgbClr val="384967"/>
              </a:solidFill>
            </a:endParaRPr>
          </a:p>
          <a:p>
            <a:r>
              <a:rPr lang="en-US" sz="1400">
                <a:solidFill>
                  <a:srgbClr val="384967"/>
                </a:solidFill>
              </a:rPr>
              <a:t>Trainees complete and documents their cardiothoracic surgery training in the </a:t>
            </a:r>
            <a:r>
              <a:rPr lang="en-US" sz="1400">
                <a:solidFill>
                  <a:srgbClr val="433E35"/>
                </a:solidFill>
                <a:hlinkClick r:id="rId4"/>
              </a:rPr>
              <a:t>CTS progress report</a:t>
            </a:r>
            <a:r>
              <a:rPr lang="en-US" sz="1400">
                <a:solidFill>
                  <a:srgbClr val="433E35"/>
                </a:solidFill>
                <a:hlinkClick r:id="rId4">
                  <a:extLst>
                    <a:ext uri="{A12FA001-AC4F-418D-AE19-62706E023703}">
                      <ahyp:hlinkClr xmlns:ahyp="http://schemas.microsoft.com/office/drawing/2018/hyperlinkcolor" val="tx"/>
                    </a:ext>
                  </a:extLst>
                </a:hlinkClick>
              </a:rPr>
              <a:t>.</a:t>
            </a:r>
            <a:endParaRPr lang="en-US"/>
          </a:p>
          <a:p>
            <a:endParaRPr lang="en-US" sz="1400">
              <a:ea typeface="+mn-lt"/>
              <a:cs typeface="+mn-lt"/>
            </a:endParaRPr>
          </a:p>
          <a:p>
            <a:endParaRPr lang="en-US" sz="1400">
              <a:ea typeface="+mn-lt"/>
              <a:cs typeface="+mn-lt"/>
            </a:endParaRPr>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32629"/>
            <a:ext cx="2472323" cy="1846659"/>
          </a:xfrm>
          <a:prstGeom prst="rect">
            <a:avLst/>
          </a:prstGeom>
          <a:noFill/>
        </p:spPr>
        <p:txBody>
          <a:bodyPr wrap="square" lIns="91440" tIns="45720" rIns="91440" bIns="45720" rtlCol="0" anchor="t">
            <a:spAutoFit/>
          </a:bodyPr>
          <a:lstStyle/>
          <a:p>
            <a:pPr algn="ctr"/>
            <a:r>
              <a:rPr lang="en-US" b="1">
                <a:solidFill>
                  <a:srgbClr val="384967"/>
                </a:solidFill>
              </a:rPr>
              <a:t>Procedural logbook</a:t>
            </a:r>
          </a:p>
          <a:p>
            <a:pPr algn="ctr"/>
            <a:endParaRPr lang="en-US" b="1">
              <a:solidFill>
                <a:srgbClr val="384967"/>
              </a:solidFill>
            </a:endParaRPr>
          </a:p>
          <a:p>
            <a:pPr algn="ctr"/>
            <a:endParaRPr lang="en-US" b="1">
              <a:solidFill>
                <a:srgbClr val="384967"/>
              </a:solidFill>
            </a:endParaRPr>
          </a:p>
          <a:p>
            <a:pPr algn="ctr"/>
            <a:r>
              <a:rPr lang="en-US" sz="1400">
                <a:solidFill>
                  <a:srgbClr val="384965"/>
                </a:solidFill>
              </a:rPr>
              <a:t>Trainees capture data about and reflect on specific workplace experiences.</a:t>
            </a:r>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33351" y="1332629"/>
            <a:ext cx="2536621" cy="2477601"/>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pPr algn="ctr"/>
            <a:endParaRPr lang="en-US" b="1">
              <a:solidFill>
                <a:srgbClr val="384967"/>
              </a:solidFill>
            </a:endParaRPr>
          </a:p>
          <a:p>
            <a:pPr algn="ctr"/>
            <a:endParaRPr lang="en-US" b="1">
              <a:solidFill>
                <a:srgbClr val="384967"/>
              </a:solidFill>
            </a:endParaRPr>
          </a:p>
          <a:p>
            <a:r>
              <a:rPr lang="en-US" sz="1400">
                <a:solidFill>
                  <a:srgbClr val="384967"/>
                </a:solidFill>
              </a:rPr>
              <a:t>A trainee-led study involving significant involvement in design, conduct and analysis.</a:t>
            </a:r>
            <a:endParaRPr lang="en-US" sz="1400"/>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2" name="Freeform 2">
            <a:extLst>
              <a:ext uri="{FF2B5EF4-FFF2-40B4-BE49-F238E27FC236}">
                <a16:creationId xmlns:a16="http://schemas.microsoft.com/office/drawing/2014/main" id="{BBB19073-F329-C102-E925-9D088ABB9B59}"/>
              </a:ext>
            </a:extLst>
          </p:cNvPr>
          <p:cNvSpPr/>
          <p:nvPr/>
        </p:nvSpPr>
        <p:spPr>
          <a:xfrm>
            <a:off x="6809488" y="3381671"/>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9" name="TextBox 18">
            <a:extLst>
              <a:ext uri="{FF2B5EF4-FFF2-40B4-BE49-F238E27FC236}">
                <a16:creationId xmlns:a16="http://schemas.microsoft.com/office/drawing/2014/main" id="{BDE2AB8E-0B99-CD4B-6A74-F72E4398F3E8}"/>
              </a:ext>
            </a:extLst>
          </p:cNvPr>
          <p:cNvSpPr txBox="1"/>
          <p:nvPr/>
        </p:nvSpPr>
        <p:spPr>
          <a:xfrm>
            <a:off x="9534951" y="5024248"/>
            <a:ext cx="2472323" cy="1815882"/>
          </a:xfrm>
          <a:prstGeom prst="rect">
            <a:avLst/>
          </a:prstGeom>
          <a:noFill/>
        </p:spPr>
        <p:txBody>
          <a:bodyPr wrap="square">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94717" y="5024248"/>
            <a:ext cx="2036365"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433E35"/>
              </a:solidFill>
            </a:endParaRPr>
          </a:p>
          <a:p>
            <a:endParaRPr lang="en-US" sz="1400">
              <a:solidFill>
                <a:srgbClr val="433E35"/>
              </a:solidFill>
            </a:endParaRPr>
          </a:p>
          <a:p>
            <a:endParaRPr lang="en-US" sz="1400">
              <a:solidFill>
                <a:srgbClr val="433E35"/>
              </a:solidFill>
            </a:endParaRPr>
          </a:p>
          <a:p>
            <a:r>
              <a:rPr lang="en-US" sz="1400" b="1">
                <a:solidFill>
                  <a:srgbClr val="384967"/>
                </a:solidFill>
              </a:rPr>
              <a:t>Roles involved:</a:t>
            </a:r>
            <a:endParaRPr lang="en-US" sz="1400">
              <a:solidFill>
                <a:srgbClr val="433E35"/>
              </a:solidFill>
              <a:cs typeface="Arial"/>
            </a:endParaRPr>
          </a:p>
          <a:p>
            <a:pPr marL="285750" indent="-285750">
              <a:buFont typeface="Arial,Sans-Serif"/>
              <a:buChar char="•"/>
            </a:pPr>
            <a:r>
              <a:rPr lang="en-US" sz="1400">
                <a:solidFill>
                  <a:srgbClr val="384967"/>
                </a:solidFill>
              </a:rPr>
              <a:t>Trainee</a:t>
            </a:r>
            <a:endParaRPr lang="en-US"/>
          </a:p>
          <a:p>
            <a:endParaRPr lang="en-US" sz="1400">
              <a:solidFill>
                <a:srgbClr val="384967"/>
              </a:solidFill>
              <a:cs typeface="Aria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325969" y="5024248"/>
            <a:ext cx="2287587" cy="203132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433E35"/>
              </a:solidFill>
            </a:endParaRPr>
          </a:p>
          <a:p>
            <a:endParaRPr lang="en-US" sz="1400">
              <a:solidFill>
                <a:srgbClr val="433E35"/>
              </a:solidFill>
            </a:endParaRPr>
          </a:p>
          <a:p>
            <a:endParaRPr lang="en-US" sz="1400">
              <a:solidFill>
                <a:srgbClr val="433E35"/>
              </a:solidFill>
            </a:endParaRPr>
          </a:p>
          <a:p>
            <a:r>
              <a:rPr lang="en-US" sz="1400" b="1">
                <a:solidFill>
                  <a:srgbClr val="384967"/>
                </a:solidFill>
              </a:rPr>
              <a:t>Roles involved:</a:t>
            </a:r>
            <a:endParaRPr lang="en-US" sz="1400">
              <a:solidFill>
                <a:srgbClr val="433E35"/>
              </a:solidFill>
              <a:cs typeface="Arial"/>
            </a:endParaRPr>
          </a:p>
          <a:p>
            <a:pPr marL="285750" indent="-285750">
              <a:buFont typeface="Arial,Sans-Serif"/>
              <a:buChar char="•"/>
            </a:pPr>
            <a:r>
              <a:rPr lang="en-US" sz="1400">
                <a:solidFill>
                  <a:srgbClr val="384967"/>
                </a:solidFill>
              </a:rPr>
              <a:t>Trainee</a:t>
            </a:r>
            <a:endParaRPr lang="en-US" sz="1400">
              <a:solidFill>
                <a:srgbClr val="433E35"/>
              </a:solidFill>
              <a:cs typeface="Arial"/>
            </a:endParaRPr>
          </a:p>
          <a:p>
            <a:pPr marL="285750" indent="-285750">
              <a:buFont typeface="Arial,Sans-Serif"/>
              <a:buChar char="•"/>
            </a:pPr>
            <a:r>
              <a:rPr lang="en-US" sz="1400">
                <a:solidFill>
                  <a:srgbClr val="384967"/>
                </a:solidFill>
              </a:rPr>
              <a:t>Rotation Supervisor</a:t>
            </a:r>
            <a:endParaRPr lang="en-US" sz="1400">
              <a:solidFill>
                <a:srgbClr val="433E35"/>
              </a:solidFill>
            </a:endParaRPr>
          </a:p>
          <a:p>
            <a:pPr marL="285750" indent="-285750">
              <a:buFont typeface="Arial,Sans-Serif"/>
              <a:buChar char="•"/>
            </a:pPr>
            <a:r>
              <a:rPr lang="en-US" sz="1400">
                <a:solidFill>
                  <a:srgbClr val="384967"/>
                </a:solidFill>
              </a:rPr>
              <a:t>Surgical Supervisor</a:t>
            </a:r>
            <a:endParaRPr lang="en-US" sz="1400">
              <a:solidFill>
                <a:srgbClr val="433E35"/>
              </a:solidFill>
            </a:endParaRPr>
          </a:p>
          <a:p>
            <a:endParaRPr lang="en-US" sz="1400" b="1">
              <a:solidFill>
                <a:srgbClr val="384967"/>
              </a:solidFill>
              <a:cs typeface="Arial"/>
            </a:endParaRPr>
          </a:p>
        </p:txBody>
      </p:sp>
      <p:pic>
        <p:nvPicPr>
          <p:cNvPr id="17" name="Picture 16" descr="A person wearing headphones pointing at a screen&#10;&#10;Description automatically generated">
            <a:extLst>
              <a:ext uri="{FF2B5EF4-FFF2-40B4-BE49-F238E27FC236}">
                <a16:creationId xmlns:a16="http://schemas.microsoft.com/office/drawing/2014/main" id="{8BC7934D-185D-E2AC-2A2F-A4F38D7ACC1F}"/>
              </a:ext>
            </a:extLst>
          </p:cNvPr>
          <p:cNvPicPr>
            <a:picLocks noChangeAspect="1"/>
          </p:cNvPicPr>
          <p:nvPr/>
        </p:nvPicPr>
        <p:blipFill>
          <a:blip r:embed="rId7"/>
          <a:stretch>
            <a:fillRect/>
          </a:stretch>
        </p:blipFill>
        <p:spPr>
          <a:xfrm>
            <a:off x="594717" y="3289850"/>
            <a:ext cx="1497539" cy="1278484"/>
          </a:xfrm>
          <a:prstGeom prst="rect">
            <a:avLst/>
          </a:prstGeom>
        </p:spPr>
      </p:pic>
      <p:pic>
        <p:nvPicPr>
          <p:cNvPr id="24" name="Picture 23" descr="A magnifying glass and graph&#10;&#10;Description automatically generated">
            <a:extLst>
              <a:ext uri="{FF2B5EF4-FFF2-40B4-BE49-F238E27FC236}">
                <a16:creationId xmlns:a16="http://schemas.microsoft.com/office/drawing/2014/main" id="{D4107742-751D-7037-5611-50215F446467}"/>
              </a:ext>
            </a:extLst>
          </p:cNvPr>
          <p:cNvPicPr>
            <a:picLocks noChangeAspect="1"/>
          </p:cNvPicPr>
          <p:nvPr/>
        </p:nvPicPr>
        <p:blipFill>
          <a:blip r:embed="rId8"/>
          <a:stretch>
            <a:fillRect/>
          </a:stretch>
        </p:blipFill>
        <p:spPr>
          <a:xfrm>
            <a:off x="3540501" y="3235129"/>
            <a:ext cx="1448982" cy="1444830"/>
          </a:xfrm>
          <a:prstGeom prst="rect">
            <a:avLst/>
          </a:prstGeom>
        </p:spPr>
      </p:pic>
      <p:pic>
        <p:nvPicPr>
          <p:cNvPr id="16" name="Picture 2" descr="Free research reading information vector">
            <a:extLst>
              <a:ext uri="{FF2B5EF4-FFF2-40B4-BE49-F238E27FC236}">
                <a16:creationId xmlns:a16="http://schemas.microsoft.com/office/drawing/2014/main" id="{5E3DC52A-13E3-1527-9C2F-5DEC01F50B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743379" y="3073585"/>
            <a:ext cx="1853904" cy="14947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BC22B1-CE88-B9B6-7EF7-94E61D8074B3}"/>
              </a:ext>
            </a:extLst>
          </p:cNvPr>
          <p:cNvSpPr txBox="1"/>
          <p:nvPr/>
        </p:nvSpPr>
        <p:spPr>
          <a:xfrm>
            <a:off x="6505636" y="5024248"/>
            <a:ext cx="2472323" cy="1384995"/>
          </a:xfrm>
          <a:prstGeom prst="rect">
            <a:avLst/>
          </a:prstGeom>
          <a:noFill/>
        </p:spPr>
        <p:txBody>
          <a:bodyPr wrap="square">
            <a:spAutoFit/>
          </a:bodyPr>
          <a:lstStyle/>
          <a:p>
            <a:r>
              <a:rPr lang="en-US" sz="1400" b="1">
                <a:solidFill>
                  <a:srgbClr val="384967"/>
                </a:solidFill>
              </a:rPr>
              <a:t>When: </a:t>
            </a:r>
            <a:r>
              <a:rPr lang="en-US" sz="1400">
                <a:solidFill>
                  <a:srgbClr val="384967"/>
                </a:solidFill>
              </a:rPr>
              <a:t>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26" name="TextBox 25">
            <a:extLst>
              <a:ext uri="{FF2B5EF4-FFF2-40B4-BE49-F238E27FC236}">
                <a16:creationId xmlns:a16="http://schemas.microsoft.com/office/drawing/2014/main" id="{84B01E50-A59F-C9F6-FBA4-AC956492C557}"/>
              </a:ext>
            </a:extLst>
          </p:cNvPr>
          <p:cNvSpPr txBox="1"/>
          <p:nvPr/>
        </p:nvSpPr>
        <p:spPr>
          <a:xfrm>
            <a:off x="2797248" y="1332629"/>
            <a:ext cx="3345028" cy="646331"/>
          </a:xfrm>
          <a:prstGeom prst="rect">
            <a:avLst/>
          </a:prstGeom>
          <a:noFill/>
        </p:spPr>
        <p:txBody>
          <a:bodyPr wrap="square">
            <a:spAutoFit/>
          </a:bodyPr>
          <a:lstStyle/>
          <a:p>
            <a:pPr algn="ctr"/>
            <a:r>
              <a:rPr lang="en-US" b="1">
                <a:solidFill>
                  <a:srgbClr val="384967"/>
                </a:solidFill>
              </a:rPr>
              <a:t>Cardiothoracic surgery progress report</a:t>
            </a:r>
            <a:endParaRPr lang="en-US"/>
          </a:p>
        </p:txBody>
      </p:sp>
    </p:spTree>
    <p:custDataLst>
      <p:tags r:id="rId1"/>
    </p:custDataLst>
    <p:extLst>
      <p:ext uri="{BB962C8B-B14F-4D97-AF65-F5344CB8AC3E}">
        <p14:creationId xmlns:p14="http://schemas.microsoft.com/office/powerpoint/2010/main" val="338346020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09783252"/>
              </p:ext>
            </p:extLst>
          </p:nvPr>
        </p:nvGraphicFramePr>
        <p:xfrm>
          <a:off x="691753" y="1152674"/>
          <a:ext cx="10640051" cy="4552651"/>
        </p:xfrm>
        <a:graphic>
          <a:graphicData uri="http://schemas.openxmlformats.org/drawingml/2006/table">
            <a:tbl>
              <a:tblPr firstRow="1" firstCol="1" bandRow="1"/>
              <a:tblGrid>
                <a:gridCol w="5820224">
                  <a:extLst>
                    <a:ext uri="{9D8B030D-6E8A-4147-A177-3AD203B41FA5}">
                      <a16:colId xmlns:a16="http://schemas.microsoft.com/office/drawing/2014/main" val="503044453"/>
                    </a:ext>
                  </a:extLst>
                </a:gridCol>
                <a:gridCol w="1606609">
                  <a:extLst>
                    <a:ext uri="{9D8B030D-6E8A-4147-A177-3AD203B41FA5}">
                      <a16:colId xmlns:a16="http://schemas.microsoft.com/office/drawing/2014/main" val="935343356"/>
                    </a:ext>
                  </a:extLst>
                </a:gridCol>
                <a:gridCol w="1606609">
                  <a:extLst>
                    <a:ext uri="{9D8B030D-6E8A-4147-A177-3AD203B41FA5}">
                      <a16:colId xmlns:a16="http://schemas.microsoft.com/office/drawing/2014/main" val="397025310"/>
                    </a:ext>
                  </a:extLst>
                </a:gridCol>
                <a:gridCol w="16066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Management of transitions in care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Acute care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Procedures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Clinic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Manage patients with untreatable life-limiting cardiac conditions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Scientific foundations of cardiology</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Management of the acutely unwell (shocked) cardiac patient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Coronary artery disease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Conditions affecting the circulation</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Structural heart disease, including valvular and congenital heart disease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Rhythm disorders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Heart failure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Interactions with other specialties and systems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are Fellows of the RACP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372941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a:extLst>
              <a:ext uri="{FF2B5EF4-FFF2-40B4-BE49-F238E27FC236}">
                <a16:creationId xmlns:a16="http://schemas.microsoft.com/office/drawing/2014/main" id="{7E3D6145-A944-7E71-FE2E-40B3CD5DDC91}"/>
              </a:ext>
            </a:extLst>
          </p:cNvPr>
          <p:cNvPicPr>
            <a:picLocks noChangeAspect="1"/>
          </p:cNvPicPr>
          <p:nvPr/>
        </p:nvPicPr>
        <p:blipFill>
          <a:blip r:embed="rId5"/>
          <a:srcRect l="1545" r="51034"/>
          <a:stretch/>
        </p:blipFill>
        <p:spPr>
          <a:xfrm>
            <a:off x="1318969" y="1426504"/>
            <a:ext cx="3959689" cy="1915486"/>
          </a:xfrm>
          <a:prstGeom prst="rect">
            <a:avLst/>
          </a:prstGeom>
          <a:ln>
            <a:solidFill>
              <a:srgbClr val="B3BFD5"/>
            </a:solidFill>
          </a:ln>
        </p:spPr>
      </p:pic>
      <p:pic>
        <p:nvPicPr>
          <p:cNvPr id="9" name="Picture 8">
            <a:extLst>
              <a:ext uri="{FF2B5EF4-FFF2-40B4-BE49-F238E27FC236}">
                <a16:creationId xmlns:a16="http://schemas.microsoft.com/office/drawing/2014/main" id="{639F02D0-64D0-3396-F54E-A2BFB6CC585D}"/>
              </a:ext>
            </a:extLst>
          </p:cNvPr>
          <p:cNvPicPr>
            <a:picLocks noChangeAspect="1"/>
          </p:cNvPicPr>
          <p:nvPr/>
        </p:nvPicPr>
        <p:blipFill>
          <a:blip r:embed="rId6"/>
          <a:stretch>
            <a:fillRect/>
          </a:stretch>
        </p:blipFill>
        <p:spPr>
          <a:xfrm>
            <a:off x="6676381" y="1540312"/>
            <a:ext cx="4279306" cy="141479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descr="A list of medical procedures&#10;&#10;Description automatically generated">
            <a:extLst>
              <a:ext uri="{FF2B5EF4-FFF2-40B4-BE49-F238E27FC236}">
                <a16:creationId xmlns:a16="http://schemas.microsoft.com/office/drawing/2014/main" id="{512D53DD-2A6B-E0E1-5831-61C7FA1D0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247" y="807138"/>
            <a:ext cx="5060776" cy="5873118"/>
          </a:xfrm>
          <a:prstGeom prst="rect">
            <a:avLst/>
          </a:prstGeom>
        </p:spPr>
      </p:pic>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a:solidFill>
                  <a:srgbClr val="384967"/>
                </a:solidFill>
              </a:rPr>
              <a:t>Cardiology – Adult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169551"/>
          </a:xfrm>
          <a:prstGeom prst="rect">
            <a:avLst/>
          </a:prstGeom>
          <a:noFill/>
        </p:spPr>
        <p:txBody>
          <a:bodyPr wrap="square" lIns="91440" tIns="45720" rIns="91440" bIns="45720" rtlCol="0" anchor="t">
            <a:spAutoFit/>
          </a:bodyPr>
          <a:lstStyle/>
          <a:p>
            <a:pPr algn="ctr"/>
            <a:r>
              <a:rPr lang="en-US" sz="1400" i="1"/>
              <a:t>Dr. Alex, an Advanced Trainee in cardiology, is completing a subspecialty rotation in a busy tertiary cardiac care unit. During the morning handover, Dr. Alex is tasked with managing a 68-year-old patient presenting with acute chest pain, later diagnosed as acute coronary syndrome with complications of cardiogenic shock.</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Ethics &amp;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Cultural competence</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7"/>
            <a:ext cx="3316620" cy="2155922"/>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02. Team Leadership</a:t>
              </a:r>
            </a:p>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06. Management of transitions in care</a:t>
              </a:r>
            </a:p>
            <a:p>
              <a:pPr marL="214313" indent="-214313">
                <a:buFont typeface="Arial" panose="020B0604020202020204" pitchFamily="34" charset="0"/>
                <a:buChar char="•"/>
              </a:pPr>
              <a:r>
                <a:rPr lang="en-US" sz="1200">
                  <a:solidFill>
                    <a:srgbClr val="384967"/>
                  </a:solidFill>
                </a:rPr>
                <a:t>08. Communication with patients</a:t>
              </a:r>
            </a:p>
            <a:p>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9"/>
            <a:ext cx="4428989" cy="1880300"/>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12. Scientific foundations of cardiology</a:t>
              </a:r>
            </a:p>
            <a:p>
              <a:pPr marL="214313" indent="-214313">
                <a:buFont typeface="Arial" panose="020B0604020202020204" pitchFamily="34" charset="0"/>
                <a:buChar char="•"/>
              </a:pPr>
              <a:r>
                <a:rPr lang="en-US" sz="1200">
                  <a:solidFill>
                    <a:srgbClr val="384967"/>
                  </a:solidFill>
                  <a:cs typeface="Arial"/>
                </a:rPr>
                <a:t>13. Management of the acutely unwell cardiac patient</a:t>
              </a:r>
            </a:p>
            <a:p>
              <a:pPr marL="214313" indent="-214313">
                <a:buFont typeface="Arial" panose="020B0604020202020204" pitchFamily="34" charset="0"/>
                <a:buChar char="•"/>
              </a:pPr>
              <a:r>
                <a:rPr lang="en-US" sz="1200">
                  <a:solidFill>
                    <a:srgbClr val="384967"/>
                  </a:solidFill>
                  <a:cs typeface="Arial"/>
                </a:rPr>
                <a:t>18. Heart failure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1 procedural logbook  </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a:p>
            <a:pPr marL="285750" indent="-285750">
              <a:buFont typeface="Arial" panose="020B0604020202020204" pitchFamily="34" charset="0"/>
              <a:buChar char="•"/>
            </a:pPr>
            <a:r>
              <a:rPr lang="en-AU"/>
              <a:t>1 Cardiothoracic surgery progress report </a:t>
            </a:r>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progress reports</a:t>
            </a:r>
            <a:endParaRPr lang="en-AU"/>
          </a:p>
        </p:txBody>
      </p:sp>
    </p:spTree>
    <p:extLst>
      <p:ext uri="{BB962C8B-B14F-4D97-AF65-F5344CB8AC3E}">
        <p14:creationId xmlns:p14="http://schemas.microsoft.com/office/powerpoint/2010/main" val="2985017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ワイド画面</PresentationFormat>
  <Slides>22</Slides>
  <Notes>22</Notes>
  <HiddenSlides>0</HiddenSlide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Cardiology (Adult Internal Medicine)</vt:lpstr>
      <vt:lpstr>PowerPoint プレゼンテーション</vt:lpstr>
      <vt:lpstr>PowerPoint プレゼンテーション</vt:lpstr>
      <vt:lpstr>The new curricula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revision>2</cp:revision>
  <cp:lastPrinted>2019-03-29T01:57:58Z</cp:lastPrinted>
  <dcterms:created xsi:type="dcterms:W3CDTF">2016-05-05T00:00:36Z</dcterms:created>
  <dcterms:modified xsi:type="dcterms:W3CDTF">2025-01-06T23:47:58Z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