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handoutMasterIdLst>
    <p:handoutMasterId r:id="rId24"/>
  </p:handoutMasterIdLst>
  <p:sldIdLst>
    <p:sldId id="262" r:id="rId5"/>
    <p:sldId id="2147481428" r:id="rId6"/>
    <p:sldId id="2147481429" r:id="rId7"/>
    <p:sldId id="2147481437" r:id="rId8"/>
    <p:sldId id="2147481457" r:id="rId9"/>
    <p:sldId id="2147481438" r:id="rId10"/>
    <p:sldId id="2147481447" r:id="rId11"/>
    <p:sldId id="2147481448" r:id="rId12"/>
    <p:sldId id="2147481439" r:id="rId13"/>
    <p:sldId id="2147481451" r:id="rId14"/>
    <p:sldId id="2147481461" r:id="rId15"/>
    <p:sldId id="2147481462" r:id="rId16"/>
    <p:sldId id="2147481463" r:id="rId17"/>
    <p:sldId id="2147481465" r:id="rId18"/>
    <p:sldId id="258" r:id="rId19"/>
    <p:sldId id="2147481409" r:id="rId20"/>
    <p:sldId id="2147481432" r:id="rId21"/>
    <p:sldId id="2147481297" r:id="rId22"/>
  </p:sldIdLst>
  <p:sldSz cx="12192000" cy="6858000"/>
  <p:notesSz cx="6789738"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616A440-81A1-43C2-AD12-17483B22F937}">
          <p14:sldIdLst>
            <p14:sldId id="262"/>
            <p14:sldId id="2147481428"/>
            <p14:sldId id="2147481429"/>
            <p14:sldId id="2147481437"/>
            <p14:sldId id="2147481457"/>
            <p14:sldId id="2147481438"/>
            <p14:sldId id="2147481447"/>
            <p14:sldId id="2147481448"/>
            <p14:sldId id="2147481439"/>
            <p14:sldId id="2147481451"/>
            <p14:sldId id="2147481461"/>
            <p14:sldId id="2147481462"/>
            <p14:sldId id="2147481463"/>
            <p14:sldId id="2147481465"/>
            <p14:sldId id="258"/>
            <p14:sldId id="2147481409"/>
            <p14:sldId id="2147481432"/>
            <p14:sldId id="214748129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D0DB1D-B87E-8D8F-E426-E0FBD711C749}" name="Sarah Buxton" initials="SB" userId="S::Sarah.Buxton@racp.edu.au::d8e8c94f-ffdf-4ba4-bcd4-7e44a3ce999e" providerId="AD"/>
  <p188:author id="{81FBE542-1237-0CE1-7CE5-C670DD8EC929}" name="Erin Micali" initials="EM" userId="S::erin.micali@racp.edu.au::b3b6df5b-34d2-4b86-b892-cf12fc3187c0" providerId="AD"/>
  <p188:author id="{02DDC645-33B1-48D9-532E-250AA0D9BFEB}" name="Susi McCarthy" initials="SM" userId="S::susi.mccarthy@racp.edu.au::872649e0-0024-4267-a50d-ca6e46ad7409" providerId="AD"/>
  <p188:author id="{531E4165-904D-4E59-7C28-2A85E2255CCC}" name="Erin Micali" initials="EM" userId="S::Erin.Micali@racp.edu.au::b3b6df5b-34d2-4b86-b892-cf12fc3187c0" providerId="AD"/>
  <p188:author id="{0D4E1383-8B66-2EED-57BE-065C3BFFB0BF}" name="Sarah Buxton" initials="SB" userId="S::sarah.buxton@racp.edu.au::d8e8c94f-ffdf-4ba4-bcd4-7e44a3ce999e" providerId="AD"/>
  <p188:author id="{D108A5BB-DE69-B224-69E5-1A2A52704D28}" name="Sally Timmins" initials="ST" userId="S::sally.timmins@racp.edu.au::62e3eed2-6092-4e7a-98ba-29ec0cb0322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Eleanor Darton-Rooke" initials="ED" lastIdx="5" clrIdx="0"/>
  <p:cmAuthor id="7" name="Katherine" initials="K" lastIdx="9" clrIdx="7">
    <p:extLst>
      <p:ext uri="{19B8F6BF-5375-455C-9EA6-DF929625EA0E}">
        <p15:presenceInfo xmlns:p15="http://schemas.microsoft.com/office/powerpoint/2012/main" userId="S::katherine.deller@racp.edu.au::d26b8489-aec9-4b1d-840a-66f2b9645d87" providerId="AD"/>
      </p:ext>
    </p:extLst>
  </p:cmAuthor>
  <p:cmAuthor id="1" name="Katherine Deller" initials="KD" lastIdx="12" clrIdx="1"/>
  <p:cmAuthor id="2" name="Genevieve Foster" initials="GF" lastIdx="9" clrIdx="2">
    <p:extLst>
      <p:ext uri="{19B8F6BF-5375-455C-9EA6-DF929625EA0E}">
        <p15:presenceInfo xmlns:p15="http://schemas.microsoft.com/office/powerpoint/2012/main" userId="S-1-5-21-2172213741-3310938964-2463396476-1216" providerId="AD"/>
      </p:ext>
    </p:extLst>
  </p:cmAuthor>
  <p:cmAuthor id="3" name="Susi McCarthy" initials="SM" lastIdx="0" clrIdx="3">
    <p:extLst>
      <p:ext uri="{19B8F6BF-5375-455C-9EA6-DF929625EA0E}">
        <p15:presenceInfo xmlns:p15="http://schemas.microsoft.com/office/powerpoint/2012/main" userId="S-1-5-21-2172213741-3310938964-2463396476-1328" providerId="AD"/>
      </p:ext>
    </p:extLst>
  </p:cmAuthor>
  <p:cmAuthor id="4" name="Gemma Robinson" initials="GR" lastIdx="2" clrIdx="4">
    <p:extLst>
      <p:ext uri="{19B8F6BF-5375-455C-9EA6-DF929625EA0E}">
        <p15:presenceInfo xmlns:p15="http://schemas.microsoft.com/office/powerpoint/2012/main" userId="S-1-5-21-2172213741-3310938964-2463396476-7690" providerId="AD"/>
      </p:ext>
    </p:extLst>
  </p:cmAuthor>
  <p:cmAuthor id="5" name="Gemma Robinson" initials="GR [2]" lastIdx="19" clrIdx="5">
    <p:extLst>
      <p:ext uri="{19B8F6BF-5375-455C-9EA6-DF929625EA0E}">
        <p15:presenceInfo xmlns:p15="http://schemas.microsoft.com/office/powerpoint/2012/main" userId="S::Gemma.Robinson@racp.edu.au::45305d7e-f0e9-40e5-8a5e-c7b9bcd34cc2" providerId="AD"/>
      </p:ext>
    </p:extLst>
  </p:cmAuthor>
  <p:cmAuthor id="6" name="KD" initials="KD" lastIdx="2" clrIdx="6">
    <p:extLst>
      <p:ext uri="{19B8F6BF-5375-455C-9EA6-DF929625EA0E}">
        <p15:presenceInfo xmlns:p15="http://schemas.microsoft.com/office/powerpoint/2012/main" userId="K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367"/>
    <a:srgbClr val="FFD9FF"/>
    <a:srgbClr val="FFDDDD"/>
    <a:srgbClr val="E1FFC1"/>
    <a:srgbClr val="D9FFFB"/>
    <a:srgbClr val="8B7BDB"/>
    <a:srgbClr val="861F41"/>
    <a:srgbClr val="000000"/>
    <a:srgbClr val="294864"/>
    <a:srgbClr val="204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9AC9DF-4CF9-4744-A6E7-98A9D7194139}" v="3" dt="2025-03-27T22:24:54.460"/>
    <p1510:client id="{D54A2611-810A-EDA4-E3E6-93668A878D41}" v="67" dt="2025-03-27T22:18:08.8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8E91EA-65B9-4D8B-9979-33987EEA2B9C}"/>
              </a:ext>
            </a:extLst>
          </p:cNvPr>
          <p:cNvSpPr>
            <a:spLocks noGrp="1"/>
          </p:cNvSpPr>
          <p:nvPr>
            <p:ph type="hdr" sz="quarter"/>
          </p:nvPr>
        </p:nvSpPr>
        <p:spPr>
          <a:xfrm>
            <a:off x="0" y="0"/>
            <a:ext cx="2941638" cy="498475"/>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4450D17C-D17E-4879-838D-417780C23265}"/>
              </a:ext>
            </a:extLst>
          </p:cNvPr>
          <p:cNvSpPr>
            <a:spLocks noGrp="1"/>
          </p:cNvSpPr>
          <p:nvPr>
            <p:ph type="dt" sz="quarter" idx="1"/>
          </p:nvPr>
        </p:nvSpPr>
        <p:spPr>
          <a:xfrm>
            <a:off x="3846513" y="0"/>
            <a:ext cx="2941637" cy="498475"/>
          </a:xfrm>
          <a:prstGeom prst="rect">
            <a:avLst/>
          </a:prstGeom>
        </p:spPr>
        <p:txBody>
          <a:bodyPr vert="horz" lIns="91440" tIns="45720" rIns="91440" bIns="45720" rtlCol="0"/>
          <a:lstStyle>
            <a:lvl1pPr algn="r">
              <a:defRPr sz="1200"/>
            </a:lvl1pPr>
          </a:lstStyle>
          <a:p>
            <a:fld id="{30B62243-6A9E-48A3-9ED6-F1F14C1733A0}" type="datetimeFigureOut">
              <a:rPr lang="en-AU" smtClean="0"/>
              <a:t>27/03/2025</a:t>
            </a:fld>
            <a:endParaRPr lang="en-AU"/>
          </a:p>
        </p:txBody>
      </p:sp>
      <p:sp>
        <p:nvSpPr>
          <p:cNvPr id="4" name="Footer Placeholder 3">
            <a:extLst>
              <a:ext uri="{FF2B5EF4-FFF2-40B4-BE49-F238E27FC236}">
                <a16:creationId xmlns:a16="http://schemas.microsoft.com/office/drawing/2014/main" id="{4FEC1BC4-B048-40FF-8BEC-CD81E2AB9648}"/>
              </a:ext>
            </a:extLst>
          </p:cNvPr>
          <p:cNvSpPr>
            <a:spLocks noGrp="1"/>
          </p:cNvSpPr>
          <p:nvPr>
            <p:ph type="ftr" sz="quarter" idx="2"/>
          </p:nvPr>
        </p:nvSpPr>
        <p:spPr>
          <a:xfrm>
            <a:off x="0" y="9431338"/>
            <a:ext cx="2941638" cy="49847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24B23964-D438-4AAE-B0FA-295BC378E754}"/>
              </a:ext>
            </a:extLst>
          </p:cNvPr>
          <p:cNvSpPr>
            <a:spLocks noGrp="1"/>
          </p:cNvSpPr>
          <p:nvPr>
            <p:ph type="sldNum" sz="quarter" idx="3"/>
          </p:nvPr>
        </p:nvSpPr>
        <p:spPr>
          <a:xfrm>
            <a:off x="3846513" y="9431338"/>
            <a:ext cx="2941637" cy="498475"/>
          </a:xfrm>
          <a:prstGeom prst="rect">
            <a:avLst/>
          </a:prstGeom>
        </p:spPr>
        <p:txBody>
          <a:bodyPr vert="horz" lIns="91440" tIns="45720" rIns="91440" bIns="45720" rtlCol="0" anchor="b"/>
          <a:lstStyle>
            <a:lvl1pPr algn="r">
              <a:defRPr sz="1200"/>
            </a:lvl1pPr>
          </a:lstStyle>
          <a:p>
            <a:fld id="{7CA0E4AE-0F78-4EFD-9E51-D6159989E368}" type="slidenum">
              <a:rPr lang="en-AU" smtClean="0"/>
              <a:t>‹#›</a:t>
            </a:fld>
            <a:endParaRPr lang="en-AU"/>
          </a:p>
        </p:txBody>
      </p:sp>
    </p:spTree>
    <p:extLst>
      <p:ext uri="{BB962C8B-B14F-4D97-AF65-F5344CB8AC3E}">
        <p14:creationId xmlns:p14="http://schemas.microsoft.com/office/powerpoint/2010/main" val="13309805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2220" cy="496491"/>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5947" y="0"/>
            <a:ext cx="2942220" cy="496491"/>
          </a:xfrm>
          <a:prstGeom prst="rect">
            <a:avLst/>
          </a:prstGeom>
        </p:spPr>
        <p:txBody>
          <a:bodyPr vert="horz" lIns="91440" tIns="45720" rIns="91440" bIns="45720" rtlCol="0"/>
          <a:lstStyle>
            <a:lvl1pPr algn="r">
              <a:defRPr sz="1200"/>
            </a:lvl1pPr>
          </a:lstStyle>
          <a:p>
            <a:fld id="{1B29D597-8D74-4F9C-87FA-93DB36C99251}" type="datetimeFigureOut">
              <a:rPr lang="en-AU" smtClean="0"/>
              <a:t>27/03/2025</a:t>
            </a:fld>
            <a:endParaRPr lang="en-AU"/>
          </a:p>
        </p:txBody>
      </p:sp>
      <p:sp>
        <p:nvSpPr>
          <p:cNvPr id="4" name="Slide Image Placeholder 3"/>
          <p:cNvSpPr>
            <a:spLocks noGrp="1" noRot="1" noChangeAspect="1"/>
          </p:cNvSpPr>
          <p:nvPr>
            <p:ph type="sldImg" idx="2"/>
          </p:nvPr>
        </p:nvSpPr>
        <p:spPr>
          <a:xfrm>
            <a:off x="85725" y="744538"/>
            <a:ext cx="6618288" cy="37242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8974" y="4716661"/>
            <a:ext cx="5431790" cy="4468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31599"/>
            <a:ext cx="2942220" cy="496491"/>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5947" y="9431599"/>
            <a:ext cx="2942220" cy="496491"/>
          </a:xfrm>
          <a:prstGeom prst="rect">
            <a:avLst/>
          </a:prstGeom>
        </p:spPr>
        <p:txBody>
          <a:bodyPr vert="horz" lIns="91440" tIns="45720" rIns="91440" bIns="45720" rtlCol="0" anchor="b"/>
          <a:lstStyle>
            <a:lvl1pPr algn="r">
              <a:defRPr sz="1200"/>
            </a:lvl1pPr>
          </a:lstStyle>
          <a:p>
            <a:fld id="{42D314AA-B49A-4172-BE51-BE46CD9CB688}" type="slidenum">
              <a:rPr lang="en-AU" smtClean="0"/>
              <a:t>‹#›</a:t>
            </a:fld>
            <a:endParaRPr lang="en-AU"/>
          </a:p>
        </p:txBody>
      </p:sp>
    </p:spTree>
    <p:extLst>
      <p:ext uri="{BB962C8B-B14F-4D97-AF65-F5344CB8AC3E}">
        <p14:creationId xmlns:p14="http://schemas.microsoft.com/office/powerpoint/2010/main" val="8017280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this workshop we will discuss progress reports which are used in the new training program to assess a trainees progress over a rotation or phase. After completing this workshop you will be able to</a:t>
            </a:r>
          </a:p>
          <a:p>
            <a:pPr marL="342900" indent="-342900">
              <a:lnSpc>
                <a:spcPct val="115000"/>
              </a:lnSpc>
              <a:buClr>
                <a:srgbClr val="244061"/>
              </a:buClr>
              <a:buFont typeface="Symbol" panose="05050102010706020507" pitchFamily="18" charset="2"/>
              <a:buChar char=""/>
            </a:pPr>
            <a:r>
              <a:rPr lang="en-AU"/>
              <a:t>Recognise the purpose of progress reports and how they fit into the learning and assessment cycle </a:t>
            </a:r>
          </a:p>
          <a:p>
            <a:pPr marL="342900" indent="-342900">
              <a:lnSpc>
                <a:spcPct val="115000"/>
              </a:lnSpc>
              <a:buClr>
                <a:srgbClr val="244061"/>
              </a:buClr>
              <a:buFont typeface="Symbol" panose="05050102010706020507" pitchFamily="18" charset="2"/>
              <a:buChar char=""/>
            </a:pPr>
            <a:r>
              <a:rPr lang="en-AU"/>
              <a:t>Discuss the interim approach to Progress Reports for the 2025 curriculum rollout</a:t>
            </a:r>
            <a:endParaRPr lang="en-AU">
              <a:solidFill>
                <a:srgbClr val="404040"/>
              </a:solidFill>
              <a:ea typeface="Times New Roman" panose="02020603050405020304" pitchFamily="18" charset="0"/>
              <a:cs typeface="Times New Roman"/>
            </a:endParaRP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a:t>
            </a:fld>
            <a:endParaRPr lang="en-AU"/>
          </a:p>
        </p:txBody>
      </p:sp>
    </p:spTree>
    <p:extLst>
      <p:ext uri="{BB962C8B-B14F-4D97-AF65-F5344CB8AC3E}">
        <p14:creationId xmlns:p14="http://schemas.microsoft.com/office/powerpoint/2010/main" val="3817622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95D43667-7C0C-46B2-807A-DF7D020A7126}" type="slidenum">
              <a:rPr lang="en-AU" smtClean="0"/>
              <a:t>14</a:t>
            </a:fld>
            <a:endParaRPr lang="en-AU"/>
          </a:p>
        </p:txBody>
      </p:sp>
    </p:spTree>
    <p:extLst>
      <p:ext uri="{BB962C8B-B14F-4D97-AF65-F5344CB8AC3E}">
        <p14:creationId xmlns:p14="http://schemas.microsoft.com/office/powerpoint/2010/main" val="1176625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9F8EC4E-F772-0C4B-AC1C-11418CF76DA5}"/>
              </a:ext>
            </a:extLst>
          </p:cNvPr>
          <p:cNvSpPr>
            <a:spLocks noGrp="1" noChangeArrowheads="1"/>
          </p:cNvSpPr>
          <p:nvPr>
            <p:ph type="sldNum"/>
          </p:nvPr>
        </p:nvSpPr>
        <p:spPr>
          <a:ln/>
        </p:spPr>
        <p:txBody>
          <a:bodyPr/>
          <a:lstStyle/>
          <a:p>
            <a:fld id="{94EA21B1-BBD6-B249-9817-B21BB6E7C7FB}" type="slidenum">
              <a:rPr lang="en-US" altLang="en-US"/>
              <a:pPr/>
              <a:t>15</a:t>
            </a:fld>
            <a:endParaRPr lang="en-US" altLang="en-US"/>
          </a:p>
        </p:txBody>
      </p:sp>
      <p:sp>
        <p:nvSpPr>
          <p:cNvPr id="9217" name="Text Box 1">
            <a:extLst>
              <a:ext uri="{FF2B5EF4-FFF2-40B4-BE49-F238E27FC236}">
                <a16:creationId xmlns:a16="http://schemas.microsoft.com/office/drawing/2014/main" id="{39685A75-EB11-4648-B505-EED8FAE6D122}"/>
              </a:ext>
            </a:extLst>
          </p:cNvPr>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8" name="Text Box 2">
            <a:extLst>
              <a:ext uri="{FF2B5EF4-FFF2-40B4-BE49-F238E27FC236}">
                <a16:creationId xmlns:a16="http://schemas.microsoft.com/office/drawing/2014/main" id="{4B266CB6-B208-1144-BCCD-EB9D1605A9F5}"/>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ea typeface="Calibri"/>
              <a:cs typeface="Calibri"/>
            </a:endParaRPr>
          </a:p>
        </p:txBody>
      </p:sp>
    </p:spTree>
    <p:extLst>
      <p:ext uri="{BB962C8B-B14F-4D97-AF65-F5344CB8AC3E}">
        <p14:creationId xmlns:p14="http://schemas.microsoft.com/office/powerpoint/2010/main" val="434114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9875"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D314AA-B49A-4172-BE51-BE46CD9CB688}"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710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D314AA-B49A-4172-BE51-BE46CD9CB688}"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F7432F1C-2E5F-4AD1-8B27-00550B18A0D7}"/>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1380828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progress report is completed at the end of a rotation or the end of a phase. The trainee would have completed the learning outlined in their rotation plan, been observed by assessors performing important work tasks and worked on completing other requirements outlined in the learning, teaching and assessment programs. In the progress report, a supervisor will make an overall assessment of the trainee against the learning goals and make a progression recommendation.</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3</a:t>
            </a:fld>
            <a:endParaRPr lang="en-AU"/>
          </a:p>
        </p:txBody>
      </p:sp>
    </p:spTree>
    <p:extLst>
      <p:ext uri="{BB962C8B-B14F-4D97-AF65-F5344CB8AC3E}">
        <p14:creationId xmlns:p14="http://schemas.microsoft.com/office/powerpoint/2010/main" val="1913178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The new curriculum programs include three distinct roles involved in the assessment of trainee performance. This slide outlines the role of the trainee, supervisor and progress review panels in the assessment and progression of trainees in a training program. </a:t>
            </a:r>
          </a:p>
          <a:p>
            <a:endParaRPr lang="en-US">
              <a:ea typeface="Calibri"/>
              <a:cs typeface="Calibri"/>
            </a:endParaRPr>
          </a:p>
          <a:p>
            <a:r>
              <a:rPr lang="en-US">
                <a:ea typeface="Calibri"/>
                <a:cs typeface="Calibri"/>
              </a:rPr>
              <a:t>It should be noted that the progress report will not be available in the TMP until mid way through 2025. It is anticipated that Progress Review Panels will be formed at the end of 2025. The reports used by training programs may differ across settings during the first half of 2025 and this will be communicated to you via your DPE or supervisor.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5</a:t>
            </a:fld>
            <a:endParaRPr lang="en-AU"/>
          </a:p>
        </p:txBody>
      </p:sp>
    </p:spTree>
    <p:extLst>
      <p:ext uri="{BB962C8B-B14F-4D97-AF65-F5344CB8AC3E}">
        <p14:creationId xmlns:p14="http://schemas.microsoft.com/office/powerpoint/2010/main" val="4052525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6</a:t>
            </a:fld>
            <a:endParaRPr lang="en-AU"/>
          </a:p>
        </p:txBody>
      </p:sp>
    </p:spTree>
    <p:extLst>
      <p:ext uri="{BB962C8B-B14F-4D97-AF65-F5344CB8AC3E}">
        <p14:creationId xmlns:p14="http://schemas.microsoft.com/office/powerpoint/2010/main" val="95175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Trainees will be continuously assessed on the key learning goals through regular capture of work-based learning in a range of assessment tools. The use of multiple data points build a complete picture of trainee progress over time. Supervisors offer ongoing feedback through multiple tools to support progressive assessment, encouraging the use of narrative feedback to explain the ratings selected in the assessment tools.</a:t>
            </a:r>
          </a:p>
          <a:p>
            <a:endParaRPr lang="en-AU"/>
          </a:p>
          <a:p>
            <a:pPr marL="0" marR="0" lvl="0" indent="0" algn="l" defTabSz="914400" rtl="0" eaLnBrk="1" fontAlgn="auto" latinLnBrk="0" hangingPunct="1">
              <a:lnSpc>
                <a:spcPct val="100000"/>
              </a:lnSpc>
              <a:spcBef>
                <a:spcPts val="0"/>
              </a:spcBef>
              <a:spcAft>
                <a:spcPts val="0"/>
              </a:spcAft>
              <a:buClrTx/>
              <a:buSzTx/>
              <a:buFontTx/>
              <a:buNone/>
              <a:tabLst/>
              <a:defRPr/>
            </a:pPr>
            <a:r>
              <a:rPr lang="en-US"/>
              <a:t>Trainees progress through phases based on meeting established criteria for knowledge and skills. There are clear standards that a trainee must meet to advance, with supervisors playing a key role in documenting trainee performance to inform progression decisions.</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8</a:t>
            </a:fld>
            <a:endParaRPr lang="en-AU"/>
          </a:p>
        </p:txBody>
      </p:sp>
    </p:spTree>
    <p:extLst>
      <p:ext uri="{BB962C8B-B14F-4D97-AF65-F5344CB8AC3E}">
        <p14:creationId xmlns:p14="http://schemas.microsoft.com/office/powerpoint/2010/main" val="21909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95D43667-7C0C-46B2-807A-DF7D020A7126}" type="slidenum">
              <a:rPr lang="en-AU" smtClean="0"/>
              <a:t>10</a:t>
            </a:fld>
            <a:endParaRPr lang="en-AU"/>
          </a:p>
        </p:txBody>
      </p:sp>
    </p:spTree>
    <p:extLst>
      <p:ext uri="{BB962C8B-B14F-4D97-AF65-F5344CB8AC3E}">
        <p14:creationId xmlns:p14="http://schemas.microsoft.com/office/powerpoint/2010/main" val="3418729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95D43667-7C0C-46B2-807A-DF7D020A7126}" type="slidenum">
              <a:rPr lang="en-AU" smtClean="0"/>
              <a:t>11</a:t>
            </a:fld>
            <a:endParaRPr lang="en-AU"/>
          </a:p>
        </p:txBody>
      </p:sp>
    </p:spTree>
    <p:extLst>
      <p:ext uri="{BB962C8B-B14F-4D97-AF65-F5344CB8AC3E}">
        <p14:creationId xmlns:p14="http://schemas.microsoft.com/office/powerpoint/2010/main" val="3561656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Competence</a:t>
            </a:r>
          </a:p>
          <a:p>
            <a:endParaRPr lang="en-US"/>
          </a:p>
          <a:p>
            <a:r>
              <a:rPr lang="en-US" sz="2000"/>
              <a:t>Here is an example map of a Basic Trainee showing how they have progressed in their foundation phase. Some of the areas of note include: </a:t>
            </a:r>
          </a:p>
          <a:p>
            <a:pPr marL="342900" indent="-342900">
              <a:buFont typeface="+mj-lt"/>
              <a:buAutoNum type="arabicPeriod"/>
            </a:pPr>
            <a:r>
              <a:rPr lang="en-US" sz="2000">
                <a:cs typeface="Arial"/>
              </a:rPr>
              <a:t>Has the trainee covered their learning goals adequately over a phase? Learning goals with a specific progression criteria against them in Basic Training (Foundation and Consolidation phases) have been bolded. </a:t>
            </a:r>
          </a:p>
          <a:p>
            <a:pPr marL="342900" indent="-342900">
              <a:buFont typeface="+mj-lt"/>
              <a:buAutoNum type="arabicPeriod"/>
            </a:pPr>
            <a:r>
              <a:rPr lang="en-US" sz="2000">
                <a:cs typeface="Arial"/>
              </a:rPr>
              <a:t>Is the trainee on track to achieve their progression criteria against each learning goal? </a:t>
            </a:r>
          </a:p>
          <a:p>
            <a:pPr marL="800100" lvl="1" indent="-342900">
              <a:buFont typeface="+mj-lt"/>
              <a:buAutoNum type="arabicPeriod"/>
            </a:pPr>
            <a:r>
              <a:rPr lang="en-US" sz="2000">
                <a:cs typeface="Arial"/>
              </a:rPr>
              <a:t>Is the overall complexity rating and assessment rating a good average? Will you need to consider changes to the average based on the complexity of the task completed? </a:t>
            </a:r>
          </a:p>
          <a:p>
            <a:pPr marL="800100" lvl="1" indent="-342900">
              <a:buFont typeface="+mj-lt"/>
              <a:buAutoNum type="arabicPeriod"/>
            </a:pPr>
            <a:r>
              <a:rPr lang="en-US" sz="2000">
                <a:cs typeface="Arial"/>
              </a:rPr>
              <a:t>Are there any comments from assessors in Observation Captures or Rotation Progress Reports of note? </a:t>
            </a:r>
          </a:p>
          <a:p>
            <a:endParaRPr lang="en-AU"/>
          </a:p>
          <a:p>
            <a:endParaRPr lang="en-AU"/>
          </a:p>
        </p:txBody>
      </p:sp>
      <p:sp>
        <p:nvSpPr>
          <p:cNvPr id="4" name="Slide Number Placeholder 3"/>
          <p:cNvSpPr>
            <a:spLocks noGrp="1"/>
          </p:cNvSpPr>
          <p:nvPr>
            <p:ph type="sldNum" sz="quarter" idx="5"/>
          </p:nvPr>
        </p:nvSpPr>
        <p:spPr/>
        <p:txBody>
          <a:bodyPr/>
          <a:lstStyle/>
          <a:p>
            <a:fld id="{95D43667-7C0C-46B2-807A-DF7D020A7126}" type="slidenum">
              <a:rPr lang="en-AU" smtClean="0"/>
              <a:t>12</a:t>
            </a:fld>
            <a:endParaRPr lang="en-AU"/>
          </a:p>
        </p:txBody>
      </p:sp>
    </p:spTree>
    <p:extLst>
      <p:ext uri="{BB962C8B-B14F-4D97-AF65-F5344CB8AC3E}">
        <p14:creationId xmlns:p14="http://schemas.microsoft.com/office/powerpoint/2010/main" val="3892026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Compliance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Along with the learning goal coverage, it is also important to make sure the trainee is on track to progress against the rest of the progression criteria. Here, we are checking whether the trainee has met the learning requirements and their assessment requirements. It can be helpful to review the written feedback in each of the reports to determine if there is any information listed that will impact on the progression recommendation you choose. </a:t>
            </a:r>
            <a:endParaRPr lang="en-AU"/>
          </a:p>
          <a:p>
            <a:endParaRPr lang="en-AU"/>
          </a:p>
        </p:txBody>
      </p:sp>
      <p:sp>
        <p:nvSpPr>
          <p:cNvPr id="4" name="Slide Number Placeholder 3"/>
          <p:cNvSpPr>
            <a:spLocks noGrp="1"/>
          </p:cNvSpPr>
          <p:nvPr>
            <p:ph type="sldNum" sz="quarter" idx="5"/>
          </p:nvPr>
        </p:nvSpPr>
        <p:spPr/>
        <p:txBody>
          <a:bodyPr/>
          <a:lstStyle/>
          <a:p>
            <a:fld id="{95D43667-7C0C-46B2-807A-DF7D020A7126}" type="slidenum">
              <a:rPr lang="en-AU" smtClean="0"/>
              <a:t>13</a:t>
            </a:fld>
            <a:endParaRPr lang="en-AU"/>
          </a:p>
        </p:txBody>
      </p:sp>
    </p:spTree>
    <p:extLst>
      <p:ext uri="{BB962C8B-B14F-4D97-AF65-F5344CB8AC3E}">
        <p14:creationId xmlns:p14="http://schemas.microsoft.com/office/powerpoint/2010/main" val="25746263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27/03/2025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1964641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27/03/2025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a:extLst>
              <a:ext uri="{FF2B5EF4-FFF2-40B4-BE49-F238E27FC236}">
                <a16:creationId xmlns:a16="http://schemas.microsoft.com/office/drawing/2014/main" id="{7C992D42-7B08-3AC2-45C8-4E8A562233D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3" y="6201140"/>
            <a:ext cx="1712389" cy="478839"/>
          </a:xfrm>
          <a:prstGeom prst="rect">
            <a:avLst/>
          </a:prstGeom>
        </p:spPr>
      </p:pic>
    </p:spTree>
    <p:extLst>
      <p:ext uri="{BB962C8B-B14F-4D97-AF65-F5344CB8AC3E}">
        <p14:creationId xmlns:p14="http://schemas.microsoft.com/office/powerpoint/2010/main" val="2002413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normAutofit/>
          </a:bodyPr>
          <a:lstStyle>
            <a:lvl1pPr>
              <a:defRPr sz="4000" b="1"/>
            </a:lvl1pPr>
          </a:lstStyle>
          <a:p>
            <a:r>
              <a:rPr lang="en-US"/>
              <a:t>Click to edit Master title style</a:t>
            </a:r>
            <a:endParaRPr lang="en-AU"/>
          </a:p>
        </p:txBody>
      </p:sp>
      <p:sp>
        <p:nvSpPr>
          <p:cNvPr id="3" name="Vertical Text Placeholder 2"/>
          <p:cNvSpPr>
            <a:spLocks noGrp="1"/>
          </p:cNvSpPr>
          <p:nvPr>
            <p:ph type="body" orient="vert" idx="1"/>
          </p:nvPr>
        </p:nvSpPr>
        <p:spPr>
          <a:xfrm>
            <a:off x="609600" y="274643"/>
            <a:ext cx="8026400" cy="5851525"/>
          </a:xfrm>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27/03/2025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spTree>
    <p:extLst>
      <p:ext uri="{BB962C8B-B14F-4D97-AF65-F5344CB8AC3E}">
        <p14:creationId xmlns:p14="http://schemas.microsoft.com/office/powerpoint/2010/main" val="721370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9918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F72860F-1448-4AC6-9F0B-CD621E827C87}" type="datetimeFigureOut">
              <a:rPr lang="en-AU" smtClean="0"/>
              <a:t>27/03/2025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8CC77B9-DB8F-4B7A-B69D-D9B20026802B}" type="slidenum">
              <a:rPr lang="en-AU" smtClean="0"/>
              <a:t>‹#›</a:t>
            </a:fld>
            <a:endParaRPr lang="en-AU"/>
          </a:p>
        </p:txBody>
      </p:sp>
    </p:spTree>
    <p:extLst>
      <p:ext uri="{BB962C8B-B14F-4D97-AF65-F5344CB8AC3E}">
        <p14:creationId xmlns:p14="http://schemas.microsoft.com/office/powerpoint/2010/main" val="3381935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3" y="6201143"/>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5"/>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479097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5"/>
            <a:ext cx="10363200" cy="1362075"/>
          </a:xfrm>
        </p:spPr>
        <p:txBody>
          <a:bodyPr anchor="t"/>
          <a:lstStyle>
            <a:lvl1pPr algn="l">
              <a:defRPr sz="4000" b="1" cap="none">
                <a:solidFill>
                  <a:srgbClr val="433E35"/>
                </a:solidFill>
              </a:defRPr>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buNone/>
              <a:defRPr sz="1800">
                <a:solidFill>
                  <a:srgbClr val="70685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BBA72B-4AAE-4284-BB41-5F7941530F0A}" type="datetimeFigureOut">
              <a:rPr lang="en-AU" smtClean="0"/>
              <a:t>27/03/2025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a:extLst>
              <a:ext uri="{FF2B5EF4-FFF2-40B4-BE49-F238E27FC236}">
                <a16:creationId xmlns:a16="http://schemas.microsoft.com/office/drawing/2014/main" id="{12F10940-751E-00E7-7A45-D2BC353E10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3" y="6201140"/>
            <a:ext cx="1712389" cy="478839"/>
          </a:xfrm>
          <a:prstGeom prst="rect">
            <a:avLst/>
          </a:prstGeom>
        </p:spPr>
      </p:pic>
    </p:spTree>
    <p:extLst>
      <p:ext uri="{BB962C8B-B14F-4D97-AF65-F5344CB8AC3E}">
        <p14:creationId xmlns:p14="http://schemas.microsoft.com/office/powerpoint/2010/main" val="3701437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Content Placeholder 2"/>
          <p:cNvSpPr>
            <a:spLocks noGrp="1"/>
          </p:cNvSpPr>
          <p:nvPr>
            <p:ph sz="half" idx="1"/>
          </p:nvPr>
        </p:nvSpPr>
        <p:spPr>
          <a:xfrm>
            <a:off x="609600" y="1600205"/>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5"/>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11BBA72B-4AAE-4284-BB41-5F7941530F0A}" type="datetimeFigureOut">
              <a:rPr lang="en-AU" smtClean="0"/>
              <a:t>27/03/2025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9" name="Picture 8">
            <a:extLst>
              <a:ext uri="{FF2B5EF4-FFF2-40B4-BE49-F238E27FC236}">
                <a16:creationId xmlns:a16="http://schemas.microsoft.com/office/drawing/2014/main" id="{E7602935-9C2A-6D9E-4E09-12770437871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3" y="6201140"/>
            <a:ext cx="1712389" cy="478839"/>
          </a:xfrm>
          <a:prstGeom prst="rect">
            <a:avLst/>
          </a:prstGeom>
        </p:spPr>
      </p:pic>
    </p:spTree>
    <p:extLst>
      <p:ext uri="{BB962C8B-B14F-4D97-AF65-F5344CB8AC3E}">
        <p14:creationId xmlns:p14="http://schemas.microsoft.com/office/powerpoint/2010/main" val="4097145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70"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11BBA72B-4AAE-4284-BB41-5F7941530F0A}" type="datetimeFigureOut">
              <a:rPr lang="en-AU" smtClean="0"/>
              <a:t>27/03/2025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8449DEF-C8E3-4C8C-8987-6A1C15461730}" type="slidenum">
              <a:rPr lang="en-AU" smtClean="0"/>
              <a:t>‹#›</a:t>
            </a:fld>
            <a:endParaRPr lang="en-AU"/>
          </a:p>
        </p:txBody>
      </p:sp>
      <p:pic>
        <p:nvPicPr>
          <p:cNvPr id="11" name="Picture 10">
            <a:extLst>
              <a:ext uri="{FF2B5EF4-FFF2-40B4-BE49-F238E27FC236}">
                <a16:creationId xmlns:a16="http://schemas.microsoft.com/office/drawing/2014/main" id="{3F44115E-D3EE-6737-7D54-18C85C75186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3" y="6201140"/>
            <a:ext cx="1712389" cy="478839"/>
          </a:xfrm>
          <a:prstGeom prst="rect">
            <a:avLst/>
          </a:prstGeom>
        </p:spPr>
      </p:pic>
    </p:spTree>
    <p:extLst>
      <p:ext uri="{BB962C8B-B14F-4D97-AF65-F5344CB8AC3E}">
        <p14:creationId xmlns:p14="http://schemas.microsoft.com/office/powerpoint/2010/main" val="3339909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Date Placeholder 2"/>
          <p:cNvSpPr>
            <a:spLocks noGrp="1"/>
          </p:cNvSpPr>
          <p:nvPr>
            <p:ph type="dt" sz="half" idx="10"/>
          </p:nvPr>
        </p:nvSpPr>
        <p:spPr/>
        <p:txBody>
          <a:bodyPr/>
          <a:lstStyle/>
          <a:p>
            <a:fld id="{11BBA72B-4AAE-4284-BB41-5F7941530F0A}" type="datetimeFigureOut">
              <a:rPr lang="en-AU" smtClean="0"/>
              <a:t>27/03/2025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a:extLst>
              <a:ext uri="{FF2B5EF4-FFF2-40B4-BE49-F238E27FC236}">
                <a16:creationId xmlns:a16="http://schemas.microsoft.com/office/drawing/2014/main" id="{F2968091-2A62-25A2-938B-385EF44FBDC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3" y="6201140"/>
            <a:ext cx="1712389" cy="478839"/>
          </a:xfrm>
          <a:prstGeom prst="rect">
            <a:avLst/>
          </a:prstGeom>
        </p:spPr>
      </p:pic>
    </p:spTree>
    <p:extLst>
      <p:ext uri="{BB962C8B-B14F-4D97-AF65-F5344CB8AC3E}">
        <p14:creationId xmlns:p14="http://schemas.microsoft.com/office/powerpoint/2010/main" val="1626537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BA72B-4AAE-4284-BB41-5F7941530F0A}" type="datetimeFigureOut">
              <a:rPr lang="en-AU" smtClean="0"/>
              <a:t>27/03/2025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8449DEF-C8E3-4C8C-8987-6A1C15461730}" type="slidenum">
              <a:rPr lang="en-AU" smtClean="0"/>
              <a:t>‹#›</a:t>
            </a:fld>
            <a:endParaRPr lang="en-AU"/>
          </a:p>
        </p:txBody>
      </p:sp>
      <p:pic>
        <p:nvPicPr>
          <p:cNvPr id="6" name="Picture 5">
            <a:extLst>
              <a:ext uri="{FF2B5EF4-FFF2-40B4-BE49-F238E27FC236}">
                <a16:creationId xmlns:a16="http://schemas.microsoft.com/office/drawing/2014/main" id="{0B0CD432-C15D-0207-C2AE-9925395322E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3" y="6201140"/>
            <a:ext cx="1712389" cy="478839"/>
          </a:xfrm>
          <a:prstGeom prst="rect">
            <a:avLst/>
          </a:prstGeom>
        </p:spPr>
      </p:pic>
    </p:spTree>
    <p:extLst>
      <p:ext uri="{BB962C8B-B14F-4D97-AF65-F5344CB8AC3E}">
        <p14:creationId xmlns:p14="http://schemas.microsoft.com/office/powerpoint/2010/main" val="3632810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normAutofit/>
          </a:bodyPr>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5"/>
            <a:ext cx="6815667"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27/03/2025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9" name="Picture 8">
            <a:extLst>
              <a:ext uri="{FF2B5EF4-FFF2-40B4-BE49-F238E27FC236}">
                <a16:creationId xmlns:a16="http://schemas.microsoft.com/office/drawing/2014/main" id="{3F6F292C-1378-5A01-CFB7-D6DBD64A39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3" y="6201140"/>
            <a:ext cx="1712389" cy="478839"/>
          </a:xfrm>
          <a:prstGeom prst="rect">
            <a:avLst/>
          </a:prstGeom>
        </p:spPr>
      </p:pic>
    </p:spTree>
    <p:extLst>
      <p:ext uri="{BB962C8B-B14F-4D97-AF65-F5344CB8AC3E}">
        <p14:creationId xmlns:p14="http://schemas.microsoft.com/office/powerpoint/2010/main" val="2506581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27/03/2025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9" name="Picture 8">
            <a:extLst>
              <a:ext uri="{FF2B5EF4-FFF2-40B4-BE49-F238E27FC236}">
                <a16:creationId xmlns:a16="http://schemas.microsoft.com/office/drawing/2014/main" id="{29A244B0-714F-3677-0BD9-7F53A19471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3" y="6201140"/>
            <a:ext cx="1712389" cy="478839"/>
          </a:xfrm>
          <a:prstGeom prst="rect">
            <a:avLst/>
          </a:prstGeom>
        </p:spPr>
      </p:pic>
    </p:spTree>
    <p:extLst>
      <p:ext uri="{BB962C8B-B14F-4D97-AF65-F5344CB8AC3E}">
        <p14:creationId xmlns:p14="http://schemas.microsoft.com/office/powerpoint/2010/main" val="401233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BA72B-4AAE-4284-BB41-5F7941530F0A}" type="datetimeFigureOut">
              <a:rPr lang="en-AU" smtClean="0"/>
              <a:t>27/03/2025</a:t>
            </a:fld>
            <a:endParaRPr lang="en-AU"/>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49DEF-C8E3-4C8C-8987-6A1C15461730}" type="slidenum">
              <a:rPr lang="en-AU" smtClean="0"/>
              <a:t>‹#›</a:t>
            </a:fld>
            <a:endParaRPr lang="en-AU"/>
          </a:p>
        </p:txBody>
      </p:sp>
    </p:spTree>
    <p:extLst>
      <p:ext uri="{BB962C8B-B14F-4D97-AF65-F5344CB8AC3E}">
        <p14:creationId xmlns:p14="http://schemas.microsoft.com/office/powerpoint/2010/main" val="42510874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84" r:id="rId12"/>
    <p:sldLayoutId id="2147483785" r:id="rId13"/>
  </p:sldLayoutIdLst>
  <p:txStyles>
    <p:titleStyle>
      <a:lvl1pPr algn="ctr" defTabSz="914400" rtl="0" eaLnBrk="1" latinLnBrk="0" hangingPunct="1">
        <a:spcBef>
          <a:spcPct val="0"/>
        </a:spcBef>
        <a:buNone/>
        <a:defRPr sz="4000" b="1" i="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B972B"/>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B972B"/>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8.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9.png"/><Relationship Id="rId7" Type="http://schemas.openxmlformats.org/officeDocument/2006/relationships/image" Target="../media/image22.sv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4.svg"/></Relationships>
</file>

<file path=ppt/slides/_rels/slide15.xml.rels><?xml version="1.0" encoding="UTF-8" standalone="yes"?>
<Relationships xmlns="http://schemas.openxmlformats.org/package/2006/relationships"><Relationship Id="rId8" Type="http://schemas.openxmlformats.org/officeDocument/2006/relationships/hyperlink" Target="https://aus01.safelinks.protection.outlook.com/?url=https%3A%2F%2Felearning.racp.edu.au%2F&amp;data=05%7C02%7CSarah.Buxton%40racp.edu.au%7C033fc75484744c1f3d7008dcf18d4feb%7C09c2d83fca574dad8a0b502b18e773e8%7C0%7C0%7C638650836444928313%7CUnknown%7CTWFpbGZsb3d8eyJWIjoiMC4wLjAwMDAiLCJQIjoiV2luMzIiLCJBTiI6Ik1haWwiLCJXVCI6Mn0%3D%7C0%7C%7C%7C&amp;sdata=IV3%2FCSKWMMdfNZt1WgoqbqjU76dlhfvvdNsj8qpKSjs%3D&amp;reserved=0" TargetMode="External"/><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hyperlink" Target="https://elearning.racp.edu.au/course/index.php?categoryid=52" TargetMode="External"/><Relationship Id="rId5" Type="http://schemas.openxmlformats.org/officeDocument/2006/relationships/image" Target="../media/image27.png"/><Relationship Id="rId4" Type="http://schemas.openxmlformats.org/officeDocument/2006/relationships/image" Target="../media/image26.svg"/></Relationships>
</file>

<file path=ppt/slides/_rels/slide16.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1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9.png"/><Relationship Id="rId5" Type="http://schemas.openxmlformats.org/officeDocument/2006/relationships/image" Target="../media/image7.sv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up of a logo&#10;&#10;Description automatically generated">
            <a:extLst>
              <a:ext uri="{FF2B5EF4-FFF2-40B4-BE49-F238E27FC236}">
                <a16:creationId xmlns:a16="http://schemas.microsoft.com/office/drawing/2014/main" id="{7D97CC4F-460E-BD8F-6CC5-BE0BD1BC30AC}"/>
              </a:ext>
            </a:extLst>
          </p:cNvPr>
          <p:cNvPicPr>
            <a:picLocks noChangeAspect="1"/>
          </p:cNvPicPr>
          <p:nvPr/>
        </p:nvPicPr>
        <p:blipFill>
          <a:blip r:embed="rId2"/>
          <a:stretch>
            <a:fillRect/>
          </a:stretch>
        </p:blipFill>
        <p:spPr>
          <a:xfrm>
            <a:off x="-4762" y="-4762"/>
            <a:ext cx="12192000" cy="6858000"/>
          </a:xfrm>
          <a:prstGeom prst="rect">
            <a:avLst/>
          </a:prstGeom>
        </p:spPr>
      </p:pic>
      <p:grpSp>
        <p:nvGrpSpPr>
          <p:cNvPr id="3" name="Group 2">
            <a:extLst>
              <a:ext uri="{FF2B5EF4-FFF2-40B4-BE49-F238E27FC236}">
                <a16:creationId xmlns:a16="http://schemas.microsoft.com/office/drawing/2014/main" id="{4F98EB83-74D3-950E-5045-928307790B65}"/>
              </a:ext>
            </a:extLst>
          </p:cNvPr>
          <p:cNvGrpSpPr/>
          <p:nvPr/>
        </p:nvGrpSpPr>
        <p:grpSpPr>
          <a:xfrm>
            <a:off x="6485671" y="4853994"/>
            <a:ext cx="5312107" cy="1423126"/>
            <a:chOff x="6485671" y="4853994"/>
            <a:chExt cx="5312107" cy="1423126"/>
          </a:xfrm>
        </p:grpSpPr>
        <p:sp>
          <p:nvSpPr>
            <p:cNvPr id="4" name="Rectangle 3">
              <a:extLst>
                <a:ext uri="{FF2B5EF4-FFF2-40B4-BE49-F238E27FC236}">
                  <a16:creationId xmlns:a16="http://schemas.microsoft.com/office/drawing/2014/main" id="{B5F355BA-F6BD-E024-4CB9-B433F9CB5777}"/>
                </a:ext>
              </a:extLst>
            </p:cNvPr>
            <p:cNvSpPr/>
            <p:nvPr/>
          </p:nvSpPr>
          <p:spPr>
            <a:xfrm>
              <a:off x="7118900" y="4853994"/>
              <a:ext cx="4678878" cy="142312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2">
              <a:extLst>
                <a:ext uri="{FF2B5EF4-FFF2-40B4-BE49-F238E27FC236}">
                  <a16:creationId xmlns:a16="http://schemas.microsoft.com/office/drawing/2014/main" id="{89BA395A-9AB2-F85E-F8B9-D33372CA3D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5671" y="5185995"/>
              <a:ext cx="5185563" cy="5473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88804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C58CAC-11A5-CEDC-BF87-22DEE2F59D13}"/>
              </a:ext>
            </a:extLst>
          </p:cNvPr>
          <p:cNvSpPr>
            <a:spLocks noGrp="1"/>
          </p:cNvSpPr>
          <p:nvPr>
            <p:ph type="title"/>
          </p:nvPr>
        </p:nvSpPr>
        <p:spPr>
          <a:xfrm>
            <a:off x="691753" y="14287"/>
            <a:ext cx="10972800" cy="1143000"/>
          </a:xfrm>
        </p:spPr>
        <p:txBody>
          <a:bodyPr>
            <a:normAutofit/>
          </a:bodyPr>
          <a:lstStyle/>
          <a:p>
            <a:r>
              <a:rPr lang="en-AU" sz="3100">
                <a:solidFill>
                  <a:schemeClr val="tx2"/>
                </a:solidFill>
                <a:ea typeface="+mn-ea"/>
                <a:cs typeface="Poppins" pitchFamily="2" charset="77"/>
              </a:rPr>
              <a:t>Progression recommendations and decisions </a:t>
            </a:r>
          </a:p>
        </p:txBody>
      </p:sp>
      <p:sp>
        <p:nvSpPr>
          <p:cNvPr id="8" name="Straight Connector 7">
            <a:extLst>
              <a:ext uri="{FF2B5EF4-FFF2-40B4-BE49-F238E27FC236}">
                <a16:creationId xmlns:a16="http://schemas.microsoft.com/office/drawing/2014/main" id="{5D849C48-13E7-C4BF-E5ED-79EEAA507836}"/>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2" name="Rectangle: Rounded Corners 11">
            <a:extLst>
              <a:ext uri="{FF2B5EF4-FFF2-40B4-BE49-F238E27FC236}">
                <a16:creationId xmlns:a16="http://schemas.microsoft.com/office/drawing/2014/main" id="{2416D270-5F45-4229-DD77-ABB844C038F5}"/>
              </a:ext>
            </a:extLst>
          </p:cNvPr>
          <p:cNvSpPr/>
          <p:nvPr/>
        </p:nvSpPr>
        <p:spPr>
          <a:xfrm>
            <a:off x="790367" y="1372048"/>
            <a:ext cx="4808676" cy="2233141"/>
          </a:xfrm>
          <a:prstGeom prst="round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600"/>
          </a:p>
        </p:txBody>
      </p:sp>
      <p:sp>
        <p:nvSpPr>
          <p:cNvPr id="26" name="Rectangle: Rounded Corners 25">
            <a:extLst>
              <a:ext uri="{FF2B5EF4-FFF2-40B4-BE49-F238E27FC236}">
                <a16:creationId xmlns:a16="http://schemas.microsoft.com/office/drawing/2014/main" id="{DF3A377E-B0B2-E9B6-D631-E5126B504073}"/>
              </a:ext>
            </a:extLst>
          </p:cNvPr>
          <p:cNvSpPr/>
          <p:nvPr/>
        </p:nvSpPr>
        <p:spPr>
          <a:xfrm>
            <a:off x="776227" y="3819950"/>
            <a:ext cx="4808677" cy="2233140"/>
          </a:xfrm>
          <a:prstGeom prst="roundRect">
            <a:avLst/>
          </a:prstGeom>
          <a:noFill/>
          <a:ln>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600"/>
          </a:p>
        </p:txBody>
      </p:sp>
      <p:pic>
        <p:nvPicPr>
          <p:cNvPr id="28" name="Picture 27">
            <a:extLst>
              <a:ext uri="{FF2B5EF4-FFF2-40B4-BE49-F238E27FC236}">
                <a16:creationId xmlns:a16="http://schemas.microsoft.com/office/drawing/2014/main" id="{1608C006-3A85-E930-894C-40FB8C491260}"/>
              </a:ext>
            </a:extLst>
          </p:cNvPr>
          <p:cNvPicPr>
            <a:picLocks noChangeAspect="1"/>
          </p:cNvPicPr>
          <p:nvPr/>
        </p:nvPicPr>
        <p:blipFill>
          <a:blip r:embed="rId3"/>
          <a:stretch>
            <a:fillRect/>
          </a:stretch>
        </p:blipFill>
        <p:spPr>
          <a:xfrm>
            <a:off x="5791244" y="1543947"/>
            <a:ext cx="5486311" cy="4122483"/>
          </a:xfrm>
          <a:prstGeom prst="rect">
            <a:avLst/>
          </a:prstGeom>
        </p:spPr>
      </p:pic>
      <p:sp>
        <p:nvSpPr>
          <p:cNvPr id="2" name="TextBox 1">
            <a:extLst>
              <a:ext uri="{FF2B5EF4-FFF2-40B4-BE49-F238E27FC236}">
                <a16:creationId xmlns:a16="http://schemas.microsoft.com/office/drawing/2014/main" id="{BE0E1C09-CEA2-AB06-C68D-6AF4E3C8A151}"/>
              </a:ext>
            </a:extLst>
          </p:cNvPr>
          <p:cNvSpPr txBox="1"/>
          <p:nvPr/>
        </p:nvSpPr>
        <p:spPr>
          <a:xfrm>
            <a:off x="928583" y="1825813"/>
            <a:ext cx="4532243" cy="195438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500">
                <a:solidFill>
                  <a:schemeClr val="tx1"/>
                </a:solidFill>
                <a:cs typeface="Poppins" pitchFamily="2" charset="77"/>
              </a:rPr>
              <a:t>Made by the Education Supervisor to the local Progress Review Panel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500" kern="1200">
                <a:solidFill>
                  <a:schemeClr val="tx1"/>
                </a:solidFill>
                <a:ea typeface="+mn-ea"/>
                <a:cs typeface="Poppins" pitchFamily="2" charset="77"/>
              </a:rPr>
              <a:t>Based on </a:t>
            </a:r>
            <a:r>
              <a:rPr lang="en-AU" sz="1500">
                <a:solidFill>
                  <a:schemeClr val="tx1"/>
                </a:solidFill>
                <a:cs typeface="Poppins" pitchFamily="2" charset="77"/>
              </a:rPr>
              <a:t>information provided from assessment data and experience working with the trainee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500">
                <a:solidFill>
                  <a:schemeClr val="tx1"/>
                </a:solidFill>
                <a:cs typeface="Poppins" pitchFamily="2" charset="77"/>
              </a:rPr>
              <a:t>Trainee performance benchmarked via the progression criteria </a:t>
            </a:r>
            <a:r>
              <a:rPr lang="en-AU" sz="1500" kern="1200">
                <a:solidFill>
                  <a:schemeClr val="tx1"/>
                </a:solidFill>
                <a:ea typeface="+mn-ea"/>
                <a:cs typeface="Poppins" pitchFamily="2" charset="77"/>
              </a:rPr>
              <a:t> </a:t>
            </a:r>
          </a:p>
          <a:p>
            <a:endParaRPr lang="en-AU" sz="1600"/>
          </a:p>
        </p:txBody>
      </p:sp>
      <p:sp>
        <p:nvSpPr>
          <p:cNvPr id="6" name="TextBox 5">
            <a:extLst>
              <a:ext uri="{FF2B5EF4-FFF2-40B4-BE49-F238E27FC236}">
                <a16:creationId xmlns:a16="http://schemas.microsoft.com/office/drawing/2014/main" id="{EF2815D3-D526-EE00-2E32-5ECBE0C2B3C4}"/>
              </a:ext>
            </a:extLst>
          </p:cNvPr>
          <p:cNvSpPr txBox="1"/>
          <p:nvPr/>
        </p:nvSpPr>
        <p:spPr>
          <a:xfrm>
            <a:off x="928583" y="1487259"/>
            <a:ext cx="6096000"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1" kern="1200">
                <a:solidFill>
                  <a:schemeClr val="tx2"/>
                </a:solidFill>
                <a:ea typeface="+mn-ea"/>
                <a:cs typeface="Poppins" pitchFamily="2" charset="77"/>
              </a:rPr>
              <a:t>Progression recommendation </a:t>
            </a:r>
          </a:p>
        </p:txBody>
      </p:sp>
      <p:sp>
        <p:nvSpPr>
          <p:cNvPr id="7" name="TextBox 6">
            <a:extLst>
              <a:ext uri="{FF2B5EF4-FFF2-40B4-BE49-F238E27FC236}">
                <a16:creationId xmlns:a16="http://schemas.microsoft.com/office/drawing/2014/main" id="{0D3BBF6A-551E-913D-0A24-549C4A3CAE3B}"/>
              </a:ext>
            </a:extLst>
          </p:cNvPr>
          <p:cNvSpPr txBox="1"/>
          <p:nvPr/>
        </p:nvSpPr>
        <p:spPr>
          <a:xfrm>
            <a:off x="914445" y="4308370"/>
            <a:ext cx="4532243" cy="147732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500">
                <a:solidFill>
                  <a:schemeClr val="tx1"/>
                </a:solidFill>
                <a:cs typeface="Poppins" pitchFamily="2" charset="77"/>
              </a:rPr>
              <a:t>Made by a Progress Review Panel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a:solidFill>
                  <a:schemeClr val="tx1"/>
                </a:solidFill>
                <a:cs typeface="Poppins" pitchFamily="2" charset="77"/>
              </a:rPr>
              <a:t>Based on aggregated assessment data and assess their performance against the learning goals and progression criteria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a:solidFill>
                  <a:schemeClr val="tx1"/>
                </a:solidFill>
                <a:cs typeface="Poppins" pitchFamily="2" charset="77"/>
              </a:rPr>
              <a:t>Takes away the decision onus falling to one person </a:t>
            </a:r>
            <a:endParaRPr lang="en-AU" sz="1500">
              <a:solidFill>
                <a:schemeClr val="tx1"/>
              </a:solidFill>
              <a:cs typeface="Poppins" pitchFamily="2" charset="77"/>
            </a:endParaRPr>
          </a:p>
        </p:txBody>
      </p:sp>
      <p:sp>
        <p:nvSpPr>
          <p:cNvPr id="10" name="TextBox 9">
            <a:extLst>
              <a:ext uri="{FF2B5EF4-FFF2-40B4-BE49-F238E27FC236}">
                <a16:creationId xmlns:a16="http://schemas.microsoft.com/office/drawing/2014/main" id="{10D5582E-B6D0-8737-52D5-1465A61C6268}"/>
              </a:ext>
            </a:extLst>
          </p:cNvPr>
          <p:cNvSpPr txBox="1"/>
          <p:nvPr/>
        </p:nvSpPr>
        <p:spPr>
          <a:xfrm>
            <a:off x="914445" y="3965772"/>
            <a:ext cx="6096000"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1" kern="1200">
                <a:solidFill>
                  <a:schemeClr val="tx2"/>
                </a:solidFill>
                <a:ea typeface="+mn-ea"/>
                <a:cs typeface="Poppins" pitchFamily="2" charset="77"/>
              </a:rPr>
              <a:t>Progression decision</a:t>
            </a:r>
          </a:p>
        </p:txBody>
      </p:sp>
    </p:spTree>
    <p:extLst>
      <p:ext uri="{BB962C8B-B14F-4D97-AF65-F5344CB8AC3E}">
        <p14:creationId xmlns:p14="http://schemas.microsoft.com/office/powerpoint/2010/main" val="3311438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C58CAC-11A5-CEDC-BF87-22DEE2F59D13}"/>
              </a:ext>
            </a:extLst>
          </p:cNvPr>
          <p:cNvSpPr>
            <a:spLocks noGrp="1"/>
          </p:cNvSpPr>
          <p:nvPr>
            <p:ph type="title"/>
          </p:nvPr>
        </p:nvSpPr>
        <p:spPr>
          <a:xfrm>
            <a:off x="691753" y="14287"/>
            <a:ext cx="10972800" cy="1143000"/>
          </a:xfrm>
        </p:spPr>
        <p:txBody>
          <a:bodyPr>
            <a:normAutofit/>
          </a:bodyPr>
          <a:lstStyle/>
          <a:p>
            <a:r>
              <a:rPr lang="en-AU" sz="3100">
                <a:solidFill>
                  <a:schemeClr val="tx2"/>
                </a:solidFill>
                <a:ea typeface="+mn-ea"/>
                <a:cs typeface="Poppins" pitchFamily="2" charset="77"/>
              </a:rPr>
              <a:t>Assessing performance using evidence</a:t>
            </a:r>
          </a:p>
        </p:txBody>
      </p:sp>
      <p:sp>
        <p:nvSpPr>
          <p:cNvPr id="8" name="Straight Connector 7">
            <a:extLst>
              <a:ext uri="{FF2B5EF4-FFF2-40B4-BE49-F238E27FC236}">
                <a16:creationId xmlns:a16="http://schemas.microsoft.com/office/drawing/2014/main" id="{5D849C48-13E7-C4BF-E5ED-79EEAA507836}"/>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pSp>
        <p:nvGrpSpPr>
          <p:cNvPr id="4" name="Group 3">
            <a:extLst>
              <a:ext uri="{FF2B5EF4-FFF2-40B4-BE49-F238E27FC236}">
                <a16:creationId xmlns:a16="http://schemas.microsoft.com/office/drawing/2014/main" id="{6C617CF8-71A1-3E83-D929-2A05E5542C16}"/>
              </a:ext>
            </a:extLst>
          </p:cNvPr>
          <p:cNvGrpSpPr/>
          <p:nvPr/>
        </p:nvGrpSpPr>
        <p:grpSpPr>
          <a:xfrm>
            <a:off x="73323" y="84929"/>
            <a:ext cx="1865544" cy="2116139"/>
            <a:chOff x="2594725" y="4278679"/>
            <a:chExt cx="1210847" cy="1492373"/>
          </a:xfrm>
        </p:grpSpPr>
        <p:pic>
          <p:nvPicPr>
            <p:cNvPr id="9" name="Picture 8">
              <a:extLst>
                <a:ext uri="{FF2B5EF4-FFF2-40B4-BE49-F238E27FC236}">
                  <a16:creationId xmlns:a16="http://schemas.microsoft.com/office/drawing/2014/main" id="{87043E4F-CF05-B588-3771-7F9E0E967DF5}"/>
                </a:ext>
              </a:extLst>
            </p:cNvPr>
            <p:cNvPicPr>
              <a:picLocks noChangeAspect="1"/>
            </p:cNvPicPr>
            <p:nvPr/>
          </p:nvPicPr>
          <p:blipFill>
            <a:blip r:embed="rId3"/>
            <a:srcRect t="1205"/>
            <a:stretch/>
          </p:blipFill>
          <p:spPr>
            <a:xfrm>
              <a:off x="2594725" y="4278679"/>
              <a:ext cx="1141919" cy="1492373"/>
            </a:xfrm>
            <a:prstGeom prst="rect">
              <a:avLst/>
            </a:prstGeom>
          </p:spPr>
        </p:pic>
        <p:sp>
          <p:nvSpPr>
            <p:cNvPr id="11" name="Rectangle 10">
              <a:extLst>
                <a:ext uri="{FF2B5EF4-FFF2-40B4-BE49-F238E27FC236}">
                  <a16:creationId xmlns:a16="http://schemas.microsoft.com/office/drawing/2014/main" id="{006442E0-1637-7D72-7A0C-790598ED9DA2}"/>
                </a:ext>
              </a:extLst>
            </p:cNvPr>
            <p:cNvSpPr/>
            <p:nvPr/>
          </p:nvSpPr>
          <p:spPr>
            <a:xfrm>
              <a:off x="3579415" y="5249280"/>
              <a:ext cx="226157" cy="51714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ln>
                  <a:solidFill>
                    <a:schemeClr val="bg1"/>
                  </a:solidFill>
                </a:ln>
                <a:solidFill>
                  <a:schemeClr val="bg1"/>
                </a:solidFill>
              </a:endParaRPr>
            </a:p>
          </p:txBody>
        </p:sp>
      </p:grpSp>
      <p:grpSp>
        <p:nvGrpSpPr>
          <p:cNvPr id="33" name="Group 32">
            <a:extLst>
              <a:ext uri="{FF2B5EF4-FFF2-40B4-BE49-F238E27FC236}">
                <a16:creationId xmlns:a16="http://schemas.microsoft.com/office/drawing/2014/main" id="{186C46A1-5038-9FB1-8410-94AA08AE4E1F}"/>
              </a:ext>
            </a:extLst>
          </p:cNvPr>
          <p:cNvGrpSpPr/>
          <p:nvPr/>
        </p:nvGrpSpPr>
        <p:grpSpPr>
          <a:xfrm>
            <a:off x="6071047" y="2624429"/>
            <a:ext cx="5360817" cy="2206863"/>
            <a:chOff x="6695716" y="2285762"/>
            <a:chExt cx="5360817" cy="2206863"/>
          </a:xfrm>
        </p:grpSpPr>
        <p:grpSp>
          <p:nvGrpSpPr>
            <p:cNvPr id="31" name="Group 30">
              <a:extLst>
                <a:ext uri="{FF2B5EF4-FFF2-40B4-BE49-F238E27FC236}">
                  <a16:creationId xmlns:a16="http://schemas.microsoft.com/office/drawing/2014/main" id="{F5CD8B95-5A87-8FD8-98F6-97B1CD8EE3A5}"/>
                </a:ext>
              </a:extLst>
            </p:cNvPr>
            <p:cNvGrpSpPr/>
            <p:nvPr/>
          </p:nvGrpSpPr>
          <p:grpSpPr>
            <a:xfrm>
              <a:off x="6898271" y="2650883"/>
              <a:ext cx="5158262" cy="1841742"/>
              <a:chOff x="6898271" y="2650883"/>
              <a:chExt cx="5158262" cy="1841742"/>
            </a:xfrm>
          </p:grpSpPr>
          <p:sp>
            <p:nvSpPr>
              <p:cNvPr id="16" name="TextBox 15">
                <a:extLst>
                  <a:ext uri="{FF2B5EF4-FFF2-40B4-BE49-F238E27FC236}">
                    <a16:creationId xmlns:a16="http://schemas.microsoft.com/office/drawing/2014/main" id="{27626B33-5813-6D40-D53C-1F4583EF91CC}"/>
                  </a:ext>
                </a:extLst>
              </p:cNvPr>
              <p:cNvSpPr txBox="1"/>
              <p:nvPr/>
            </p:nvSpPr>
            <p:spPr>
              <a:xfrm>
                <a:off x="7333422" y="2956074"/>
                <a:ext cx="4655379" cy="1323439"/>
              </a:xfrm>
              <a:prstGeom prst="rect">
                <a:avLst/>
              </a:prstGeom>
              <a:noFill/>
            </p:spPr>
            <p:txBody>
              <a:bodyPr wrap="square" lIns="91440" tIns="45720" rIns="91440" bIns="45720" rtlCol="0" anchor="t">
                <a:spAutoFit/>
              </a:bodyPr>
              <a:lstStyle/>
              <a:p>
                <a:r>
                  <a:rPr lang="en-US" sz="2000"/>
                  <a:t>Assess whether the trainee has met their other learning and assessment requirements outlined in the learning, teaching and assessment programs </a:t>
                </a:r>
              </a:p>
            </p:txBody>
          </p:sp>
          <p:sp>
            <p:nvSpPr>
              <p:cNvPr id="18" name="Rectangle: Rounded Corners 17">
                <a:extLst>
                  <a:ext uri="{FF2B5EF4-FFF2-40B4-BE49-F238E27FC236}">
                    <a16:creationId xmlns:a16="http://schemas.microsoft.com/office/drawing/2014/main" id="{14F2976D-37E3-B8E1-29DD-A77556712C26}"/>
                  </a:ext>
                </a:extLst>
              </p:cNvPr>
              <p:cNvSpPr/>
              <p:nvPr/>
            </p:nvSpPr>
            <p:spPr>
              <a:xfrm>
                <a:off x="7001933" y="2751666"/>
                <a:ext cx="5054600" cy="1740959"/>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Rectangle 26">
                <a:extLst>
                  <a:ext uri="{FF2B5EF4-FFF2-40B4-BE49-F238E27FC236}">
                    <a16:creationId xmlns:a16="http://schemas.microsoft.com/office/drawing/2014/main" id="{7BBB320D-E17E-8DEE-4022-DDCDE37499C4}"/>
                  </a:ext>
                </a:extLst>
              </p:cNvPr>
              <p:cNvSpPr/>
              <p:nvPr/>
            </p:nvSpPr>
            <p:spPr>
              <a:xfrm>
                <a:off x="6898271" y="2650883"/>
                <a:ext cx="509289" cy="24150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32" name="Graphic 31" descr="Badge with solid fill">
              <a:extLst>
                <a:ext uri="{FF2B5EF4-FFF2-40B4-BE49-F238E27FC236}">
                  <a16:creationId xmlns:a16="http://schemas.microsoft.com/office/drawing/2014/main" id="{CB91F2A6-9A6B-08A6-D40D-4608C44D1C1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95716" y="2285762"/>
              <a:ext cx="914400" cy="914400"/>
            </a:xfrm>
            <a:prstGeom prst="rect">
              <a:avLst/>
            </a:prstGeom>
          </p:spPr>
        </p:pic>
      </p:grpSp>
      <p:grpSp>
        <p:nvGrpSpPr>
          <p:cNvPr id="36" name="Group 35">
            <a:extLst>
              <a:ext uri="{FF2B5EF4-FFF2-40B4-BE49-F238E27FC236}">
                <a16:creationId xmlns:a16="http://schemas.microsoft.com/office/drawing/2014/main" id="{6C052FBC-8FEF-39C0-F191-BD71F95E49C1}"/>
              </a:ext>
            </a:extLst>
          </p:cNvPr>
          <p:cNvGrpSpPr/>
          <p:nvPr/>
        </p:nvGrpSpPr>
        <p:grpSpPr>
          <a:xfrm>
            <a:off x="691753" y="2624429"/>
            <a:ext cx="5379294" cy="2202510"/>
            <a:chOff x="1316422" y="2285762"/>
            <a:chExt cx="5379294" cy="2202510"/>
          </a:xfrm>
        </p:grpSpPr>
        <p:grpSp>
          <p:nvGrpSpPr>
            <p:cNvPr id="34" name="Group 33">
              <a:extLst>
                <a:ext uri="{FF2B5EF4-FFF2-40B4-BE49-F238E27FC236}">
                  <a16:creationId xmlns:a16="http://schemas.microsoft.com/office/drawing/2014/main" id="{F914A83D-AE5B-8FAB-6916-10902D8AB565}"/>
                </a:ext>
              </a:extLst>
            </p:cNvPr>
            <p:cNvGrpSpPr/>
            <p:nvPr/>
          </p:nvGrpSpPr>
          <p:grpSpPr>
            <a:xfrm>
              <a:off x="1607250" y="2650883"/>
              <a:ext cx="5088466" cy="1837389"/>
              <a:chOff x="1607250" y="2650883"/>
              <a:chExt cx="5088466" cy="1837389"/>
            </a:xfrm>
          </p:grpSpPr>
          <p:sp>
            <p:nvSpPr>
              <p:cNvPr id="3" name="TextBox 2">
                <a:extLst>
                  <a:ext uri="{FF2B5EF4-FFF2-40B4-BE49-F238E27FC236}">
                    <a16:creationId xmlns:a16="http://schemas.microsoft.com/office/drawing/2014/main" id="{4FE0A4C7-5F58-78EE-9054-991ABF777F1C}"/>
                  </a:ext>
                </a:extLst>
              </p:cNvPr>
              <p:cNvSpPr txBox="1"/>
              <p:nvPr/>
            </p:nvSpPr>
            <p:spPr>
              <a:xfrm>
                <a:off x="1878056" y="3263849"/>
                <a:ext cx="4817660" cy="707886"/>
              </a:xfrm>
              <a:prstGeom prst="rect">
                <a:avLst/>
              </a:prstGeom>
              <a:noFill/>
            </p:spPr>
            <p:txBody>
              <a:bodyPr wrap="square" lIns="91440" tIns="45720" rIns="91440" bIns="45720" rtlCol="0" anchor="t">
                <a:spAutoFit/>
              </a:bodyPr>
              <a:lstStyle/>
              <a:p>
                <a:r>
                  <a:rPr lang="en-US" sz="2000"/>
                  <a:t>Assess if the learning goals have been met based on the progression criteria </a:t>
                </a:r>
              </a:p>
            </p:txBody>
          </p:sp>
          <p:sp>
            <p:nvSpPr>
              <p:cNvPr id="19" name="Rectangle: Rounded Corners 18">
                <a:extLst>
                  <a:ext uri="{FF2B5EF4-FFF2-40B4-BE49-F238E27FC236}">
                    <a16:creationId xmlns:a16="http://schemas.microsoft.com/office/drawing/2014/main" id="{2B1ECF97-7A7D-F512-3F12-8573D06550B4}"/>
                  </a:ext>
                </a:extLst>
              </p:cNvPr>
              <p:cNvSpPr/>
              <p:nvPr/>
            </p:nvSpPr>
            <p:spPr>
              <a:xfrm>
                <a:off x="1607250" y="2747313"/>
                <a:ext cx="5054600" cy="1740959"/>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Rectangle 23">
                <a:extLst>
                  <a:ext uri="{FF2B5EF4-FFF2-40B4-BE49-F238E27FC236}">
                    <a16:creationId xmlns:a16="http://schemas.microsoft.com/office/drawing/2014/main" id="{C5A8C031-8502-F92A-7521-0533924EC134}"/>
                  </a:ext>
                </a:extLst>
              </p:cNvPr>
              <p:cNvSpPr/>
              <p:nvPr/>
            </p:nvSpPr>
            <p:spPr>
              <a:xfrm>
                <a:off x="1607250" y="2650883"/>
                <a:ext cx="331617" cy="27175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35" name="Graphic 34" descr="Badge 1 with solid fill">
              <a:extLst>
                <a:ext uri="{FF2B5EF4-FFF2-40B4-BE49-F238E27FC236}">
                  <a16:creationId xmlns:a16="http://schemas.microsoft.com/office/drawing/2014/main" id="{72F1330B-425F-7669-4B79-2F9EEE10D8A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16422" y="2285762"/>
              <a:ext cx="914400" cy="914400"/>
            </a:xfrm>
            <a:prstGeom prst="rect">
              <a:avLst/>
            </a:prstGeom>
          </p:spPr>
        </p:pic>
      </p:grpSp>
      <p:sp>
        <p:nvSpPr>
          <p:cNvPr id="2" name="TextBox 1">
            <a:extLst>
              <a:ext uri="{FF2B5EF4-FFF2-40B4-BE49-F238E27FC236}">
                <a16:creationId xmlns:a16="http://schemas.microsoft.com/office/drawing/2014/main" id="{7AF70E9B-96CE-BC17-7D56-6A196A4FDAD4}"/>
              </a:ext>
            </a:extLst>
          </p:cNvPr>
          <p:cNvSpPr txBox="1"/>
          <p:nvPr/>
        </p:nvSpPr>
        <p:spPr>
          <a:xfrm>
            <a:off x="1433593" y="1857024"/>
            <a:ext cx="5493812" cy="369332"/>
          </a:xfrm>
          <a:prstGeom prst="rect">
            <a:avLst/>
          </a:prstGeom>
          <a:noFill/>
        </p:spPr>
        <p:txBody>
          <a:bodyPr wrap="none" rtlCol="0">
            <a:spAutoFit/>
          </a:bodyPr>
          <a:lstStyle/>
          <a:p>
            <a:r>
              <a:rPr lang="en-US"/>
              <a:t>Before making a progress decision, supervisors will:</a:t>
            </a:r>
            <a:endParaRPr lang="en-AU"/>
          </a:p>
        </p:txBody>
      </p:sp>
      <p:sp>
        <p:nvSpPr>
          <p:cNvPr id="6" name="TextBox 5">
            <a:extLst>
              <a:ext uri="{FF2B5EF4-FFF2-40B4-BE49-F238E27FC236}">
                <a16:creationId xmlns:a16="http://schemas.microsoft.com/office/drawing/2014/main" id="{06EF26C7-E8F9-35B1-F08D-8DA478EF112A}"/>
              </a:ext>
            </a:extLst>
          </p:cNvPr>
          <p:cNvSpPr txBox="1"/>
          <p:nvPr/>
        </p:nvSpPr>
        <p:spPr>
          <a:xfrm>
            <a:off x="1433593" y="2691360"/>
            <a:ext cx="1492716" cy="369332"/>
          </a:xfrm>
          <a:prstGeom prst="rect">
            <a:avLst/>
          </a:prstGeom>
          <a:noFill/>
        </p:spPr>
        <p:txBody>
          <a:bodyPr wrap="none" rtlCol="0">
            <a:spAutoFit/>
          </a:bodyPr>
          <a:lstStyle/>
          <a:p>
            <a:r>
              <a:rPr lang="en-US"/>
              <a:t>Competence</a:t>
            </a:r>
            <a:endParaRPr lang="en-AU"/>
          </a:p>
        </p:txBody>
      </p:sp>
      <p:sp>
        <p:nvSpPr>
          <p:cNvPr id="7" name="TextBox 6">
            <a:extLst>
              <a:ext uri="{FF2B5EF4-FFF2-40B4-BE49-F238E27FC236}">
                <a16:creationId xmlns:a16="http://schemas.microsoft.com/office/drawing/2014/main" id="{31EF99BE-0CE5-4523-24F7-259DC60A7B28}"/>
              </a:ext>
            </a:extLst>
          </p:cNvPr>
          <p:cNvSpPr txBox="1"/>
          <p:nvPr/>
        </p:nvSpPr>
        <p:spPr>
          <a:xfrm>
            <a:off x="6823456" y="2700116"/>
            <a:ext cx="1402948" cy="369332"/>
          </a:xfrm>
          <a:prstGeom prst="rect">
            <a:avLst/>
          </a:prstGeom>
          <a:noFill/>
        </p:spPr>
        <p:txBody>
          <a:bodyPr wrap="none" rtlCol="0">
            <a:spAutoFit/>
          </a:bodyPr>
          <a:lstStyle/>
          <a:p>
            <a:r>
              <a:rPr lang="en-US"/>
              <a:t>Compliance</a:t>
            </a:r>
            <a:endParaRPr lang="en-AU"/>
          </a:p>
        </p:txBody>
      </p:sp>
    </p:spTree>
    <p:extLst>
      <p:ext uri="{BB962C8B-B14F-4D97-AF65-F5344CB8AC3E}">
        <p14:creationId xmlns:p14="http://schemas.microsoft.com/office/powerpoint/2010/main" val="3702875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C58CAC-11A5-CEDC-BF87-22DEE2F59D13}"/>
              </a:ext>
            </a:extLst>
          </p:cNvPr>
          <p:cNvSpPr>
            <a:spLocks noGrp="1"/>
          </p:cNvSpPr>
          <p:nvPr>
            <p:ph type="title"/>
          </p:nvPr>
        </p:nvSpPr>
        <p:spPr>
          <a:xfrm>
            <a:off x="691753" y="14287"/>
            <a:ext cx="10972800" cy="1143000"/>
          </a:xfrm>
        </p:spPr>
        <p:txBody>
          <a:bodyPr>
            <a:normAutofit/>
          </a:bodyPr>
          <a:lstStyle/>
          <a:p>
            <a:r>
              <a:rPr lang="en-US" sz="3100">
                <a:solidFill>
                  <a:schemeClr val="tx2"/>
                </a:solidFill>
                <a:ea typeface="+mn-ea"/>
                <a:cs typeface="Poppins" pitchFamily="2" charset="77"/>
              </a:rPr>
              <a:t>Case study: Competence</a:t>
            </a:r>
            <a:endParaRPr lang="en-AU" sz="3100">
              <a:solidFill>
                <a:schemeClr val="tx2"/>
              </a:solidFill>
              <a:ea typeface="+mn-ea"/>
              <a:cs typeface="Poppins" pitchFamily="2" charset="77"/>
            </a:endParaRPr>
          </a:p>
        </p:txBody>
      </p:sp>
      <p:sp>
        <p:nvSpPr>
          <p:cNvPr id="8" name="Straight Connector 7">
            <a:extLst>
              <a:ext uri="{FF2B5EF4-FFF2-40B4-BE49-F238E27FC236}">
                <a16:creationId xmlns:a16="http://schemas.microsoft.com/office/drawing/2014/main" id="{5D849C48-13E7-C4BF-E5ED-79EEAA507836}"/>
              </a:ext>
            </a:extLst>
          </p:cNvPr>
          <p:cNvSpPr/>
          <p:nvPr/>
        </p:nvSpPr>
        <p:spPr>
          <a:xfrm flipV="1">
            <a:off x="691753" y="874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aphicFrame>
        <p:nvGraphicFramePr>
          <p:cNvPr id="6" name="Table 5">
            <a:extLst>
              <a:ext uri="{FF2B5EF4-FFF2-40B4-BE49-F238E27FC236}">
                <a16:creationId xmlns:a16="http://schemas.microsoft.com/office/drawing/2014/main" id="{4FE7C1DC-79A8-3975-829E-013F8B089F8C}"/>
              </a:ext>
            </a:extLst>
          </p:cNvPr>
          <p:cNvGraphicFramePr>
            <a:graphicFrameLocks noGrp="1"/>
          </p:cNvGraphicFramePr>
          <p:nvPr>
            <p:extLst>
              <p:ext uri="{D42A27DB-BD31-4B8C-83A1-F6EECF244321}">
                <p14:modId xmlns:p14="http://schemas.microsoft.com/office/powerpoint/2010/main" val="1041043605"/>
              </p:ext>
            </p:extLst>
          </p:nvPr>
        </p:nvGraphicFramePr>
        <p:xfrm>
          <a:off x="140316" y="1496901"/>
          <a:ext cx="8261888" cy="5267963"/>
        </p:xfrm>
        <a:graphic>
          <a:graphicData uri="http://schemas.openxmlformats.org/drawingml/2006/table">
            <a:tbl>
              <a:tblPr firstRow="1" bandRow="1">
                <a:tableStyleId>{5C22544A-7EE6-4342-B048-85BDC9FD1C3A}</a:tableStyleId>
              </a:tblPr>
              <a:tblGrid>
                <a:gridCol w="1445381">
                  <a:extLst>
                    <a:ext uri="{9D8B030D-6E8A-4147-A177-3AD203B41FA5}">
                      <a16:colId xmlns:a16="http://schemas.microsoft.com/office/drawing/2014/main" val="2030830998"/>
                    </a:ext>
                  </a:extLst>
                </a:gridCol>
                <a:gridCol w="1445381">
                  <a:extLst>
                    <a:ext uri="{9D8B030D-6E8A-4147-A177-3AD203B41FA5}">
                      <a16:colId xmlns:a16="http://schemas.microsoft.com/office/drawing/2014/main" val="652804097"/>
                    </a:ext>
                  </a:extLst>
                </a:gridCol>
                <a:gridCol w="698387">
                  <a:extLst>
                    <a:ext uri="{9D8B030D-6E8A-4147-A177-3AD203B41FA5}">
                      <a16:colId xmlns:a16="http://schemas.microsoft.com/office/drawing/2014/main" val="1091988149"/>
                    </a:ext>
                  </a:extLst>
                </a:gridCol>
                <a:gridCol w="697424">
                  <a:extLst>
                    <a:ext uri="{9D8B030D-6E8A-4147-A177-3AD203B41FA5}">
                      <a16:colId xmlns:a16="http://schemas.microsoft.com/office/drawing/2014/main" val="1558780761"/>
                    </a:ext>
                  </a:extLst>
                </a:gridCol>
                <a:gridCol w="1464590">
                  <a:extLst>
                    <a:ext uri="{9D8B030D-6E8A-4147-A177-3AD203B41FA5}">
                      <a16:colId xmlns:a16="http://schemas.microsoft.com/office/drawing/2014/main" val="2956516999"/>
                    </a:ext>
                  </a:extLst>
                </a:gridCol>
                <a:gridCol w="1487837">
                  <a:extLst>
                    <a:ext uri="{9D8B030D-6E8A-4147-A177-3AD203B41FA5}">
                      <a16:colId xmlns:a16="http://schemas.microsoft.com/office/drawing/2014/main" val="3781302428"/>
                    </a:ext>
                  </a:extLst>
                </a:gridCol>
                <a:gridCol w="1022888">
                  <a:extLst>
                    <a:ext uri="{9D8B030D-6E8A-4147-A177-3AD203B41FA5}">
                      <a16:colId xmlns:a16="http://schemas.microsoft.com/office/drawing/2014/main" val="3722835967"/>
                    </a:ext>
                  </a:extLst>
                </a:gridCol>
              </a:tblGrid>
              <a:tr h="543623">
                <a:tc>
                  <a:txBody>
                    <a:bodyPr/>
                    <a:lstStyle/>
                    <a:p>
                      <a:pPr algn="ctr"/>
                      <a:r>
                        <a:rPr lang="en-US" sz="1100">
                          <a:solidFill>
                            <a:schemeClr val="tx1">
                              <a:lumMod val="50000"/>
                            </a:schemeClr>
                          </a:solidFill>
                        </a:rPr>
                        <a:t>Learning goal</a:t>
                      </a:r>
                      <a:endParaRPr lang="en-AU" sz="110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a:solidFill>
                            <a:schemeClr val="tx1">
                              <a:lumMod val="50000"/>
                            </a:schemeClr>
                          </a:solidFill>
                        </a:rPr>
                        <a:t>Coverage</a:t>
                      </a:r>
                      <a:endParaRPr lang="en-AU" sz="110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a:solidFill>
                            <a:schemeClr val="tx1">
                              <a:lumMod val="50000"/>
                            </a:schemeClr>
                          </a:solidFill>
                        </a:rPr>
                        <a:t>LCs</a:t>
                      </a:r>
                      <a:endParaRPr lang="en-AU" sz="110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a:solidFill>
                            <a:schemeClr val="tx1">
                              <a:lumMod val="50000"/>
                            </a:schemeClr>
                          </a:solidFill>
                        </a:rPr>
                        <a:t>OCs</a:t>
                      </a:r>
                      <a:endParaRPr lang="en-AU" sz="110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a:solidFill>
                            <a:schemeClr val="tx1">
                              <a:lumMod val="50000"/>
                            </a:schemeClr>
                          </a:solidFill>
                        </a:rPr>
                        <a:t>Complexity</a:t>
                      </a:r>
                      <a:endParaRPr lang="en-AU" sz="110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a:solidFill>
                            <a:schemeClr val="tx1">
                              <a:lumMod val="50000"/>
                            </a:schemeClr>
                          </a:solidFill>
                        </a:rPr>
                        <a:t>Supervision</a:t>
                      </a:r>
                      <a:endParaRPr lang="en-AU" sz="110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a:solidFill>
                            <a:schemeClr val="tx1">
                              <a:lumMod val="50000"/>
                            </a:schemeClr>
                          </a:solidFill>
                        </a:rPr>
                        <a:t>Progression</a:t>
                      </a:r>
                      <a:r>
                        <a:rPr lang="en-AU" sz="1100">
                          <a:solidFill>
                            <a:schemeClr val="tx1">
                              <a:lumMod val="50000"/>
                            </a:schemeClr>
                          </a:solidFill>
                        </a:rPr>
                        <a:t> criteria</a:t>
                      </a:r>
                      <a:endParaRPr lang="en-US" sz="110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8095633"/>
                  </a:ext>
                </a:extLst>
              </a:tr>
              <a:tr h="472434">
                <a:tc>
                  <a:txBody>
                    <a:bodyPr/>
                    <a:lstStyle/>
                    <a:p>
                      <a:pPr algn="l"/>
                      <a:r>
                        <a:rPr lang="en-US" sz="1100"/>
                        <a:t>01. Professional behaviours</a:t>
                      </a:r>
                      <a:endParaRPr lang="en-AU" sz="1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AU"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a:t>1</a:t>
                      </a:r>
                      <a:endParaRPr lang="en-AU" sz="1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FF"/>
                    </a:solidFill>
                  </a:tcPr>
                </a:tc>
                <a:tc>
                  <a:txBody>
                    <a:bodyPr/>
                    <a:lstStyle/>
                    <a:p>
                      <a:pPr algn="ctr"/>
                      <a:endParaRPr lang="en-AU" sz="1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AU"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AU"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a:t>5</a:t>
                      </a:r>
                      <a:endParaRPr lang="en-AU" sz="1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864487102"/>
                  </a:ext>
                </a:extLst>
              </a:tr>
              <a:tr h="472434">
                <a:tc>
                  <a:txBody>
                    <a:bodyPr/>
                    <a:lstStyle/>
                    <a:p>
                      <a:pPr algn="l"/>
                      <a:r>
                        <a:rPr lang="en-US" sz="1100"/>
                        <a:t>02. Clinical assessment</a:t>
                      </a:r>
                      <a:endParaRPr lang="en-AU" sz="1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AU"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a:t>1</a:t>
                      </a:r>
                      <a:endParaRPr lang="en-AU" sz="1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FF"/>
                    </a:solidFill>
                  </a:tcPr>
                </a:tc>
                <a:tc>
                  <a:txBody>
                    <a:bodyPr/>
                    <a:lstStyle/>
                    <a:p>
                      <a:pPr algn="ctr"/>
                      <a:r>
                        <a:rPr lang="en-US" sz="1100"/>
                        <a:t>4</a:t>
                      </a:r>
                      <a:endParaRPr lang="en-AU" sz="1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AU"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AU"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1100"/>
                        <a:t>3</a:t>
                      </a:r>
                      <a:endParaRPr lang="en-AU" sz="1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204842561"/>
                  </a:ext>
                </a:extLst>
              </a:tr>
              <a:tr h="472434">
                <a:tc>
                  <a:txBody>
                    <a:bodyPr/>
                    <a:lstStyle/>
                    <a:p>
                      <a:pPr algn="l"/>
                      <a:r>
                        <a:rPr lang="en-US" sz="1100"/>
                        <a:t>03. Communication with patients</a:t>
                      </a:r>
                      <a:endParaRPr lang="en-AU" sz="1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AU"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a:t>5</a:t>
                      </a:r>
                      <a:endParaRPr lang="en-AU" sz="1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FF"/>
                    </a:solidFill>
                  </a:tcPr>
                </a:tc>
                <a:tc>
                  <a:txBody>
                    <a:bodyPr/>
                    <a:lstStyle/>
                    <a:p>
                      <a:pPr algn="ctr"/>
                      <a:endParaRPr lang="en-AU" sz="1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AU"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AU"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a:t>3</a:t>
                      </a:r>
                      <a:endParaRPr lang="en-AU" sz="1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480363300"/>
                  </a:ext>
                </a:extLst>
              </a:tr>
              <a:tr h="472434">
                <a:tc>
                  <a:txBody>
                    <a:bodyPr/>
                    <a:lstStyle/>
                    <a:p>
                      <a:pPr algn="l"/>
                      <a:r>
                        <a:rPr lang="en-US" sz="1100"/>
                        <a:t>04. Documentation</a:t>
                      </a:r>
                      <a:endParaRPr lang="en-AU" sz="1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AU"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AU" sz="1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a:t>3</a:t>
                      </a:r>
                      <a:endParaRPr lang="en-AU" sz="1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AU"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AU"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1100"/>
                        <a:t>3</a:t>
                      </a:r>
                      <a:endParaRPr lang="en-AU" sz="1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351288139"/>
                  </a:ext>
                </a:extLst>
              </a:tr>
              <a:tr h="472434">
                <a:tc>
                  <a:txBody>
                    <a:bodyPr/>
                    <a:lstStyle/>
                    <a:p>
                      <a:pPr algn="l"/>
                      <a:r>
                        <a:rPr lang="en-US" sz="1100"/>
                        <a:t>05. Prescribing</a:t>
                      </a:r>
                      <a:endParaRPr lang="en-AU" sz="1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AU"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AU" sz="1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AU" sz="1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AU"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AU"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a:t>3</a:t>
                      </a:r>
                      <a:endParaRPr lang="en-AU" sz="1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020535581"/>
                  </a:ext>
                </a:extLst>
              </a:tr>
              <a:tr h="472434">
                <a:tc>
                  <a:txBody>
                    <a:bodyPr/>
                    <a:lstStyle/>
                    <a:p>
                      <a:pPr algn="l"/>
                      <a:r>
                        <a:rPr lang="en-US" sz="1100"/>
                        <a:t>06. Transfer of care</a:t>
                      </a:r>
                      <a:endParaRPr lang="en-AU" sz="1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AU"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a:t>1</a:t>
                      </a:r>
                      <a:endParaRPr lang="en-AU" sz="1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FF"/>
                    </a:solidFill>
                  </a:tcPr>
                </a:tc>
                <a:tc>
                  <a:txBody>
                    <a:bodyPr/>
                    <a:lstStyle/>
                    <a:p>
                      <a:pPr algn="ctr"/>
                      <a:endParaRPr lang="en-AU" sz="1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AU"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AU"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a:t>1</a:t>
                      </a:r>
                      <a:endParaRPr lang="en-AU" sz="1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612354270"/>
                  </a:ext>
                </a:extLst>
              </a:tr>
              <a:tr h="472434">
                <a:tc>
                  <a:txBody>
                    <a:bodyPr/>
                    <a:lstStyle/>
                    <a:p>
                      <a:pPr algn="l"/>
                      <a:r>
                        <a:rPr lang="en-US" sz="1100"/>
                        <a:t>07. Investigations</a:t>
                      </a:r>
                      <a:endParaRPr lang="en-AU" sz="1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AU"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AU" sz="1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a:t>2</a:t>
                      </a:r>
                      <a:endParaRPr lang="en-AU" sz="1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AU"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AU"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1100"/>
                        <a:t>3</a:t>
                      </a:r>
                      <a:endParaRPr lang="en-AU" sz="1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14126393"/>
                  </a:ext>
                </a:extLst>
              </a:tr>
              <a:tr h="472434">
                <a:tc>
                  <a:txBody>
                    <a:bodyPr/>
                    <a:lstStyle/>
                    <a:p>
                      <a:pPr algn="l"/>
                      <a:r>
                        <a:rPr lang="en-US" sz="1100"/>
                        <a:t>08. Acutely unwell patients</a:t>
                      </a:r>
                      <a:endParaRPr lang="en-AU" sz="1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AU"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AU" sz="1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a:t>2</a:t>
                      </a:r>
                      <a:endParaRPr lang="en-AU" sz="1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AU"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AU"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1100"/>
                        <a:t>1</a:t>
                      </a:r>
                      <a:endParaRPr lang="en-AU" sz="1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969978299"/>
                  </a:ext>
                </a:extLst>
              </a:tr>
              <a:tr h="472434">
                <a:tc>
                  <a:txBody>
                    <a:bodyPr/>
                    <a:lstStyle/>
                    <a:p>
                      <a:pPr algn="l"/>
                      <a:r>
                        <a:rPr lang="en-US" sz="1100"/>
                        <a:t>09. Procedures</a:t>
                      </a:r>
                      <a:endParaRPr lang="en-AU" sz="1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AU"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a:t>1</a:t>
                      </a:r>
                      <a:endParaRPr lang="en-AU" sz="1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FF"/>
                    </a:solidFill>
                  </a:tcPr>
                </a:tc>
                <a:tc>
                  <a:txBody>
                    <a:bodyPr/>
                    <a:lstStyle/>
                    <a:p>
                      <a:pPr algn="ctr"/>
                      <a:r>
                        <a:rPr lang="en-US" sz="1100"/>
                        <a:t>1</a:t>
                      </a:r>
                      <a:endParaRPr lang="en-AU" sz="1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AU"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AU"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1100"/>
                        <a:t>1</a:t>
                      </a:r>
                      <a:endParaRPr lang="en-AU" sz="1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137660352"/>
                  </a:ext>
                </a:extLst>
              </a:tr>
              <a:tr h="472434">
                <a:tc>
                  <a:txBody>
                    <a:bodyPr/>
                    <a:lstStyle/>
                    <a:p>
                      <a:pPr algn="l"/>
                      <a:r>
                        <a:rPr lang="en-US" sz="1100"/>
                        <a:t>10. Knowledge</a:t>
                      </a:r>
                      <a:endParaRPr lang="en-AU" sz="1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AU"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a:t>3</a:t>
                      </a:r>
                      <a:endParaRPr lang="en-AU" sz="1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FF"/>
                    </a:solidFill>
                  </a:tcPr>
                </a:tc>
                <a:tc>
                  <a:txBody>
                    <a:bodyPr/>
                    <a:lstStyle/>
                    <a:p>
                      <a:pPr algn="ctr"/>
                      <a:endParaRPr lang="en-AU" sz="1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AU"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AU"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a:t>3</a:t>
                      </a:r>
                      <a:endParaRPr lang="en-AU" sz="1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87291997"/>
                  </a:ext>
                </a:extLst>
              </a:tr>
            </a:tbl>
          </a:graphicData>
        </a:graphic>
      </p:graphicFrame>
      <p:graphicFrame>
        <p:nvGraphicFramePr>
          <p:cNvPr id="7" name="Table 6">
            <a:extLst>
              <a:ext uri="{FF2B5EF4-FFF2-40B4-BE49-F238E27FC236}">
                <a16:creationId xmlns:a16="http://schemas.microsoft.com/office/drawing/2014/main" id="{3E54FA65-65E3-A7A5-B3C0-04650DF46CF6}"/>
              </a:ext>
            </a:extLst>
          </p:cNvPr>
          <p:cNvGraphicFramePr>
            <a:graphicFrameLocks noGrp="1"/>
          </p:cNvGraphicFramePr>
          <p:nvPr>
            <p:extLst>
              <p:ext uri="{D42A27DB-BD31-4B8C-83A1-F6EECF244321}">
                <p14:modId xmlns:p14="http://schemas.microsoft.com/office/powerpoint/2010/main" val="124552129"/>
              </p:ext>
            </p:extLst>
          </p:nvPr>
        </p:nvGraphicFramePr>
        <p:xfrm>
          <a:off x="4525438" y="2596945"/>
          <a:ext cx="1278468" cy="279174"/>
        </p:xfrm>
        <a:graphic>
          <a:graphicData uri="http://schemas.openxmlformats.org/drawingml/2006/table">
            <a:tbl>
              <a:tblPr firstRow="1" bandRow="1">
                <a:tableStyleId>{5C22544A-7EE6-4342-B048-85BDC9FD1C3A}</a:tableStyleId>
              </a:tblPr>
              <a:tblGrid>
                <a:gridCol w="319617">
                  <a:extLst>
                    <a:ext uri="{9D8B030D-6E8A-4147-A177-3AD203B41FA5}">
                      <a16:colId xmlns:a16="http://schemas.microsoft.com/office/drawing/2014/main" val="2201439523"/>
                    </a:ext>
                  </a:extLst>
                </a:gridCol>
                <a:gridCol w="319617">
                  <a:extLst>
                    <a:ext uri="{9D8B030D-6E8A-4147-A177-3AD203B41FA5}">
                      <a16:colId xmlns:a16="http://schemas.microsoft.com/office/drawing/2014/main" val="389778659"/>
                    </a:ext>
                  </a:extLst>
                </a:gridCol>
                <a:gridCol w="319617">
                  <a:extLst>
                    <a:ext uri="{9D8B030D-6E8A-4147-A177-3AD203B41FA5}">
                      <a16:colId xmlns:a16="http://schemas.microsoft.com/office/drawing/2014/main" val="4247075822"/>
                    </a:ext>
                  </a:extLst>
                </a:gridCol>
                <a:gridCol w="319617">
                  <a:extLst>
                    <a:ext uri="{9D8B030D-6E8A-4147-A177-3AD203B41FA5}">
                      <a16:colId xmlns:a16="http://schemas.microsoft.com/office/drawing/2014/main" val="1981541475"/>
                    </a:ext>
                  </a:extLst>
                </a:gridCol>
              </a:tblGrid>
              <a:tr h="279174">
                <a:tc>
                  <a:txBody>
                    <a:bodyPr/>
                    <a:lstStyle/>
                    <a:p>
                      <a:pPr algn="ctr"/>
                      <a:r>
                        <a:rPr lang="en-US" sz="1100" b="0">
                          <a:solidFill>
                            <a:schemeClr val="tx1">
                              <a:lumMod val="50000"/>
                            </a:schemeClr>
                          </a:solidFill>
                        </a:rPr>
                        <a:t>1</a:t>
                      </a:r>
                      <a:endParaRPr lang="en-AU" sz="1100" b="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a:solidFill>
                            <a:schemeClr val="tx1">
                              <a:lumMod val="50000"/>
                            </a:schemeClr>
                          </a:solidFill>
                        </a:rPr>
                        <a:t>2</a:t>
                      </a:r>
                      <a:endParaRPr lang="en-AU" sz="1100" b="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a:solidFill>
                            <a:schemeClr val="tx1">
                              <a:lumMod val="50000"/>
                            </a:schemeClr>
                          </a:solidFill>
                        </a:rPr>
                        <a:t>2</a:t>
                      </a:r>
                      <a:endParaRPr lang="en-AU" sz="1100" b="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a:solidFill>
                            <a:schemeClr val="tx1">
                              <a:lumMod val="50000"/>
                            </a:schemeClr>
                          </a:solidFill>
                        </a:rPr>
                        <a:t>1</a:t>
                      </a:r>
                      <a:endParaRPr lang="en-AU" sz="1100" b="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2530767"/>
                  </a:ext>
                </a:extLst>
              </a:tr>
            </a:tbl>
          </a:graphicData>
        </a:graphic>
      </p:graphicFrame>
      <p:graphicFrame>
        <p:nvGraphicFramePr>
          <p:cNvPr id="10" name="Table 9">
            <a:extLst>
              <a:ext uri="{FF2B5EF4-FFF2-40B4-BE49-F238E27FC236}">
                <a16:creationId xmlns:a16="http://schemas.microsoft.com/office/drawing/2014/main" id="{16E1D651-0E28-7311-1123-5CABFFAA41C3}"/>
              </a:ext>
            </a:extLst>
          </p:cNvPr>
          <p:cNvGraphicFramePr>
            <a:graphicFrameLocks noGrp="1"/>
          </p:cNvGraphicFramePr>
          <p:nvPr>
            <p:extLst>
              <p:ext uri="{D42A27DB-BD31-4B8C-83A1-F6EECF244321}">
                <p14:modId xmlns:p14="http://schemas.microsoft.com/office/powerpoint/2010/main" val="740905798"/>
              </p:ext>
            </p:extLst>
          </p:nvPr>
        </p:nvGraphicFramePr>
        <p:xfrm>
          <a:off x="5978958" y="2596945"/>
          <a:ext cx="1278468" cy="279174"/>
        </p:xfrm>
        <a:graphic>
          <a:graphicData uri="http://schemas.openxmlformats.org/drawingml/2006/table">
            <a:tbl>
              <a:tblPr firstRow="1" bandRow="1">
                <a:tableStyleId>{5C22544A-7EE6-4342-B048-85BDC9FD1C3A}</a:tableStyleId>
              </a:tblPr>
              <a:tblGrid>
                <a:gridCol w="319617">
                  <a:extLst>
                    <a:ext uri="{9D8B030D-6E8A-4147-A177-3AD203B41FA5}">
                      <a16:colId xmlns:a16="http://schemas.microsoft.com/office/drawing/2014/main" val="2201439523"/>
                    </a:ext>
                  </a:extLst>
                </a:gridCol>
                <a:gridCol w="319617">
                  <a:extLst>
                    <a:ext uri="{9D8B030D-6E8A-4147-A177-3AD203B41FA5}">
                      <a16:colId xmlns:a16="http://schemas.microsoft.com/office/drawing/2014/main" val="389778659"/>
                    </a:ext>
                  </a:extLst>
                </a:gridCol>
                <a:gridCol w="319617">
                  <a:extLst>
                    <a:ext uri="{9D8B030D-6E8A-4147-A177-3AD203B41FA5}">
                      <a16:colId xmlns:a16="http://schemas.microsoft.com/office/drawing/2014/main" val="4247075822"/>
                    </a:ext>
                  </a:extLst>
                </a:gridCol>
                <a:gridCol w="319617">
                  <a:extLst>
                    <a:ext uri="{9D8B030D-6E8A-4147-A177-3AD203B41FA5}">
                      <a16:colId xmlns:a16="http://schemas.microsoft.com/office/drawing/2014/main" val="1981541475"/>
                    </a:ext>
                  </a:extLst>
                </a:gridCol>
              </a:tblGrid>
              <a:tr h="279174">
                <a:tc>
                  <a:txBody>
                    <a:bodyPr/>
                    <a:lstStyle/>
                    <a:p>
                      <a:pPr algn="ctr"/>
                      <a:r>
                        <a:rPr lang="en-US" sz="1100" b="0">
                          <a:solidFill>
                            <a:schemeClr val="tx1">
                              <a:lumMod val="50000"/>
                            </a:schemeClr>
                          </a:solidFill>
                        </a:rPr>
                        <a:t>2</a:t>
                      </a:r>
                      <a:endParaRPr lang="en-AU" sz="1100" b="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a:solidFill>
                            <a:schemeClr val="tx1">
                              <a:lumMod val="50000"/>
                            </a:schemeClr>
                          </a:solidFill>
                        </a:rPr>
                        <a:t>2</a:t>
                      </a:r>
                      <a:endParaRPr lang="en-AU" sz="1100" b="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a:solidFill>
                            <a:schemeClr val="tx1">
                              <a:lumMod val="50000"/>
                            </a:schemeClr>
                          </a:solidFill>
                        </a:rPr>
                        <a:t>4</a:t>
                      </a:r>
                      <a:endParaRPr lang="en-AU" sz="1100" b="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a:solidFill>
                            <a:schemeClr val="tx1">
                              <a:lumMod val="50000"/>
                            </a:schemeClr>
                          </a:solidFill>
                        </a:rPr>
                        <a:t>4</a:t>
                      </a:r>
                      <a:endParaRPr lang="en-AU" sz="1100" b="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2530767"/>
                  </a:ext>
                </a:extLst>
              </a:tr>
            </a:tbl>
          </a:graphicData>
        </a:graphic>
      </p:graphicFrame>
      <p:graphicFrame>
        <p:nvGraphicFramePr>
          <p:cNvPr id="12" name="Table 11">
            <a:extLst>
              <a:ext uri="{FF2B5EF4-FFF2-40B4-BE49-F238E27FC236}">
                <a16:creationId xmlns:a16="http://schemas.microsoft.com/office/drawing/2014/main" id="{A0074E86-BC2A-B6A7-B132-182A51FAA134}"/>
              </a:ext>
            </a:extLst>
          </p:cNvPr>
          <p:cNvGraphicFramePr>
            <a:graphicFrameLocks noGrp="1"/>
          </p:cNvGraphicFramePr>
          <p:nvPr>
            <p:extLst>
              <p:ext uri="{D42A27DB-BD31-4B8C-83A1-F6EECF244321}">
                <p14:modId xmlns:p14="http://schemas.microsoft.com/office/powerpoint/2010/main" val="592612596"/>
              </p:ext>
            </p:extLst>
          </p:nvPr>
        </p:nvGraphicFramePr>
        <p:xfrm>
          <a:off x="4525438" y="3556325"/>
          <a:ext cx="958851" cy="279174"/>
        </p:xfrm>
        <a:graphic>
          <a:graphicData uri="http://schemas.openxmlformats.org/drawingml/2006/table">
            <a:tbl>
              <a:tblPr firstRow="1" bandRow="1">
                <a:tableStyleId>{5C22544A-7EE6-4342-B048-85BDC9FD1C3A}</a:tableStyleId>
              </a:tblPr>
              <a:tblGrid>
                <a:gridCol w="319617">
                  <a:extLst>
                    <a:ext uri="{9D8B030D-6E8A-4147-A177-3AD203B41FA5}">
                      <a16:colId xmlns:a16="http://schemas.microsoft.com/office/drawing/2014/main" val="2201439523"/>
                    </a:ext>
                  </a:extLst>
                </a:gridCol>
                <a:gridCol w="319617">
                  <a:extLst>
                    <a:ext uri="{9D8B030D-6E8A-4147-A177-3AD203B41FA5}">
                      <a16:colId xmlns:a16="http://schemas.microsoft.com/office/drawing/2014/main" val="4247075822"/>
                    </a:ext>
                  </a:extLst>
                </a:gridCol>
                <a:gridCol w="319617">
                  <a:extLst>
                    <a:ext uri="{9D8B030D-6E8A-4147-A177-3AD203B41FA5}">
                      <a16:colId xmlns:a16="http://schemas.microsoft.com/office/drawing/2014/main" val="1981541475"/>
                    </a:ext>
                  </a:extLst>
                </a:gridCol>
              </a:tblGrid>
              <a:tr h="279174">
                <a:tc>
                  <a:txBody>
                    <a:bodyPr/>
                    <a:lstStyle/>
                    <a:p>
                      <a:pPr algn="ctr"/>
                      <a:r>
                        <a:rPr lang="en-US" sz="1100" b="0">
                          <a:solidFill>
                            <a:schemeClr val="tx1">
                              <a:lumMod val="50000"/>
                            </a:schemeClr>
                          </a:solidFill>
                        </a:rPr>
                        <a:t>1</a:t>
                      </a:r>
                      <a:endParaRPr lang="en-AU" sz="1100" b="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a:solidFill>
                            <a:schemeClr val="tx1">
                              <a:lumMod val="50000"/>
                            </a:schemeClr>
                          </a:solidFill>
                        </a:rPr>
                        <a:t>2</a:t>
                      </a:r>
                      <a:endParaRPr lang="en-AU" sz="1100" b="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a:solidFill>
                            <a:schemeClr val="tx1">
                              <a:lumMod val="50000"/>
                            </a:schemeClr>
                          </a:solidFill>
                        </a:rPr>
                        <a:t>2</a:t>
                      </a:r>
                      <a:endParaRPr lang="en-AU" sz="1100" b="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2530767"/>
                  </a:ext>
                </a:extLst>
              </a:tr>
            </a:tbl>
          </a:graphicData>
        </a:graphic>
      </p:graphicFrame>
      <p:graphicFrame>
        <p:nvGraphicFramePr>
          <p:cNvPr id="13" name="Table 12">
            <a:extLst>
              <a:ext uri="{FF2B5EF4-FFF2-40B4-BE49-F238E27FC236}">
                <a16:creationId xmlns:a16="http://schemas.microsoft.com/office/drawing/2014/main" id="{A50E0112-8C8F-2CB2-E51C-57F306F7398F}"/>
              </a:ext>
            </a:extLst>
          </p:cNvPr>
          <p:cNvGraphicFramePr>
            <a:graphicFrameLocks noGrp="1"/>
          </p:cNvGraphicFramePr>
          <p:nvPr>
            <p:extLst>
              <p:ext uri="{D42A27DB-BD31-4B8C-83A1-F6EECF244321}">
                <p14:modId xmlns:p14="http://schemas.microsoft.com/office/powerpoint/2010/main" val="179385990"/>
              </p:ext>
            </p:extLst>
          </p:nvPr>
        </p:nvGraphicFramePr>
        <p:xfrm>
          <a:off x="5978958" y="3556325"/>
          <a:ext cx="958851" cy="279174"/>
        </p:xfrm>
        <a:graphic>
          <a:graphicData uri="http://schemas.openxmlformats.org/drawingml/2006/table">
            <a:tbl>
              <a:tblPr firstRow="1" bandRow="1">
                <a:tableStyleId>{5C22544A-7EE6-4342-B048-85BDC9FD1C3A}</a:tableStyleId>
              </a:tblPr>
              <a:tblGrid>
                <a:gridCol w="319617">
                  <a:extLst>
                    <a:ext uri="{9D8B030D-6E8A-4147-A177-3AD203B41FA5}">
                      <a16:colId xmlns:a16="http://schemas.microsoft.com/office/drawing/2014/main" val="2201439523"/>
                    </a:ext>
                  </a:extLst>
                </a:gridCol>
                <a:gridCol w="319617">
                  <a:extLst>
                    <a:ext uri="{9D8B030D-6E8A-4147-A177-3AD203B41FA5}">
                      <a16:colId xmlns:a16="http://schemas.microsoft.com/office/drawing/2014/main" val="4247075822"/>
                    </a:ext>
                  </a:extLst>
                </a:gridCol>
                <a:gridCol w="319617">
                  <a:extLst>
                    <a:ext uri="{9D8B030D-6E8A-4147-A177-3AD203B41FA5}">
                      <a16:colId xmlns:a16="http://schemas.microsoft.com/office/drawing/2014/main" val="1981541475"/>
                    </a:ext>
                  </a:extLst>
                </a:gridCol>
              </a:tblGrid>
              <a:tr h="279174">
                <a:tc>
                  <a:txBody>
                    <a:bodyPr/>
                    <a:lstStyle/>
                    <a:p>
                      <a:pPr algn="ctr"/>
                      <a:r>
                        <a:rPr lang="en-US" sz="1100" b="0">
                          <a:solidFill>
                            <a:schemeClr val="tx1">
                              <a:lumMod val="50000"/>
                            </a:schemeClr>
                          </a:solidFill>
                        </a:rPr>
                        <a:t>1</a:t>
                      </a:r>
                      <a:endParaRPr lang="en-AU" sz="1100" b="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a:solidFill>
                            <a:schemeClr val="tx1">
                              <a:lumMod val="50000"/>
                            </a:schemeClr>
                          </a:solidFill>
                        </a:rPr>
                        <a:t>3</a:t>
                      </a:r>
                      <a:endParaRPr lang="en-AU" sz="1100" b="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a:solidFill>
                            <a:schemeClr val="tx1">
                              <a:lumMod val="50000"/>
                            </a:schemeClr>
                          </a:solidFill>
                        </a:rPr>
                        <a:t>2</a:t>
                      </a:r>
                      <a:endParaRPr lang="en-AU" sz="1100" b="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2530767"/>
                  </a:ext>
                </a:extLst>
              </a:tr>
            </a:tbl>
          </a:graphicData>
        </a:graphic>
      </p:graphicFrame>
      <p:graphicFrame>
        <p:nvGraphicFramePr>
          <p:cNvPr id="14" name="Table 13">
            <a:extLst>
              <a:ext uri="{FF2B5EF4-FFF2-40B4-BE49-F238E27FC236}">
                <a16:creationId xmlns:a16="http://schemas.microsoft.com/office/drawing/2014/main" id="{ECC139F1-1B8A-16FC-26F7-A7406C090A64}"/>
              </a:ext>
            </a:extLst>
          </p:cNvPr>
          <p:cNvGraphicFramePr>
            <a:graphicFrameLocks noGrp="1"/>
          </p:cNvGraphicFramePr>
          <p:nvPr>
            <p:extLst>
              <p:ext uri="{D42A27DB-BD31-4B8C-83A1-F6EECF244321}">
                <p14:modId xmlns:p14="http://schemas.microsoft.com/office/powerpoint/2010/main" val="2052090802"/>
              </p:ext>
            </p:extLst>
          </p:nvPr>
        </p:nvGraphicFramePr>
        <p:xfrm>
          <a:off x="4525437" y="4942440"/>
          <a:ext cx="639234" cy="279174"/>
        </p:xfrm>
        <a:graphic>
          <a:graphicData uri="http://schemas.openxmlformats.org/drawingml/2006/table">
            <a:tbl>
              <a:tblPr firstRow="1" bandRow="1">
                <a:tableStyleId>{5C22544A-7EE6-4342-B048-85BDC9FD1C3A}</a:tableStyleId>
              </a:tblPr>
              <a:tblGrid>
                <a:gridCol w="319617">
                  <a:extLst>
                    <a:ext uri="{9D8B030D-6E8A-4147-A177-3AD203B41FA5}">
                      <a16:colId xmlns:a16="http://schemas.microsoft.com/office/drawing/2014/main" val="2201439523"/>
                    </a:ext>
                  </a:extLst>
                </a:gridCol>
                <a:gridCol w="319617">
                  <a:extLst>
                    <a:ext uri="{9D8B030D-6E8A-4147-A177-3AD203B41FA5}">
                      <a16:colId xmlns:a16="http://schemas.microsoft.com/office/drawing/2014/main" val="4247075822"/>
                    </a:ext>
                  </a:extLst>
                </a:gridCol>
              </a:tblGrid>
              <a:tr h="279174">
                <a:tc>
                  <a:txBody>
                    <a:bodyPr/>
                    <a:lstStyle/>
                    <a:p>
                      <a:pPr algn="ctr"/>
                      <a:r>
                        <a:rPr lang="en-US" sz="1100" b="0">
                          <a:solidFill>
                            <a:schemeClr val="tx1">
                              <a:lumMod val="50000"/>
                            </a:schemeClr>
                          </a:solidFill>
                        </a:rPr>
                        <a:t>2</a:t>
                      </a:r>
                      <a:endParaRPr lang="en-AU" sz="1100" b="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a:solidFill>
                            <a:schemeClr val="tx1">
                              <a:lumMod val="50000"/>
                            </a:schemeClr>
                          </a:solidFill>
                        </a:rPr>
                        <a:t>1</a:t>
                      </a:r>
                      <a:endParaRPr lang="en-AU" sz="1100" b="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2530767"/>
                  </a:ext>
                </a:extLst>
              </a:tr>
            </a:tbl>
          </a:graphicData>
        </a:graphic>
      </p:graphicFrame>
      <p:graphicFrame>
        <p:nvGraphicFramePr>
          <p:cNvPr id="15" name="Table 14">
            <a:extLst>
              <a:ext uri="{FF2B5EF4-FFF2-40B4-BE49-F238E27FC236}">
                <a16:creationId xmlns:a16="http://schemas.microsoft.com/office/drawing/2014/main" id="{62E874B7-DED6-2207-7C6F-0243F8095734}"/>
              </a:ext>
            </a:extLst>
          </p:cNvPr>
          <p:cNvGraphicFramePr>
            <a:graphicFrameLocks noGrp="1"/>
          </p:cNvGraphicFramePr>
          <p:nvPr>
            <p:extLst>
              <p:ext uri="{D42A27DB-BD31-4B8C-83A1-F6EECF244321}">
                <p14:modId xmlns:p14="http://schemas.microsoft.com/office/powerpoint/2010/main" val="2837324190"/>
              </p:ext>
            </p:extLst>
          </p:nvPr>
        </p:nvGraphicFramePr>
        <p:xfrm>
          <a:off x="5978958" y="4954091"/>
          <a:ext cx="639234" cy="279174"/>
        </p:xfrm>
        <a:graphic>
          <a:graphicData uri="http://schemas.openxmlformats.org/drawingml/2006/table">
            <a:tbl>
              <a:tblPr firstRow="1" bandRow="1">
                <a:tableStyleId>{5C22544A-7EE6-4342-B048-85BDC9FD1C3A}</a:tableStyleId>
              </a:tblPr>
              <a:tblGrid>
                <a:gridCol w="319617">
                  <a:extLst>
                    <a:ext uri="{9D8B030D-6E8A-4147-A177-3AD203B41FA5}">
                      <a16:colId xmlns:a16="http://schemas.microsoft.com/office/drawing/2014/main" val="2201439523"/>
                    </a:ext>
                  </a:extLst>
                </a:gridCol>
                <a:gridCol w="319617">
                  <a:extLst>
                    <a:ext uri="{9D8B030D-6E8A-4147-A177-3AD203B41FA5}">
                      <a16:colId xmlns:a16="http://schemas.microsoft.com/office/drawing/2014/main" val="4247075822"/>
                    </a:ext>
                  </a:extLst>
                </a:gridCol>
              </a:tblGrid>
              <a:tr h="279174">
                <a:tc>
                  <a:txBody>
                    <a:bodyPr/>
                    <a:lstStyle/>
                    <a:p>
                      <a:pPr algn="ctr"/>
                      <a:r>
                        <a:rPr lang="en-US" sz="1100" b="0">
                          <a:solidFill>
                            <a:schemeClr val="tx1">
                              <a:lumMod val="50000"/>
                            </a:schemeClr>
                          </a:solidFill>
                        </a:rPr>
                        <a:t>2</a:t>
                      </a:r>
                      <a:endParaRPr lang="en-AU" sz="1100" b="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a:solidFill>
                            <a:schemeClr val="tx1">
                              <a:lumMod val="50000"/>
                            </a:schemeClr>
                          </a:solidFill>
                        </a:rPr>
                        <a:t>3</a:t>
                      </a:r>
                      <a:endParaRPr lang="en-AU" sz="1100" b="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2530767"/>
                  </a:ext>
                </a:extLst>
              </a:tr>
            </a:tbl>
          </a:graphicData>
        </a:graphic>
      </p:graphicFrame>
      <p:graphicFrame>
        <p:nvGraphicFramePr>
          <p:cNvPr id="17" name="Table 16">
            <a:extLst>
              <a:ext uri="{FF2B5EF4-FFF2-40B4-BE49-F238E27FC236}">
                <a16:creationId xmlns:a16="http://schemas.microsoft.com/office/drawing/2014/main" id="{575044BC-B4BE-195E-A199-D8E94FFEAEFD}"/>
              </a:ext>
            </a:extLst>
          </p:cNvPr>
          <p:cNvGraphicFramePr>
            <a:graphicFrameLocks noGrp="1"/>
          </p:cNvGraphicFramePr>
          <p:nvPr>
            <p:extLst>
              <p:ext uri="{D42A27DB-BD31-4B8C-83A1-F6EECF244321}">
                <p14:modId xmlns:p14="http://schemas.microsoft.com/office/powerpoint/2010/main" val="939516110"/>
              </p:ext>
            </p:extLst>
          </p:nvPr>
        </p:nvGraphicFramePr>
        <p:xfrm>
          <a:off x="4525437" y="5419654"/>
          <a:ext cx="639234" cy="279174"/>
        </p:xfrm>
        <a:graphic>
          <a:graphicData uri="http://schemas.openxmlformats.org/drawingml/2006/table">
            <a:tbl>
              <a:tblPr firstRow="1" bandRow="1">
                <a:tableStyleId>{5C22544A-7EE6-4342-B048-85BDC9FD1C3A}</a:tableStyleId>
              </a:tblPr>
              <a:tblGrid>
                <a:gridCol w="319617">
                  <a:extLst>
                    <a:ext uri="{9D8B030D-6E8A-4147-A177-3AD203B41FA5}">
                      <a16:colId xmlns:a16="http://schemas.microsoft.com/office/drawing/2014/main" val="2201439523"/>
                    </a:ext>
                  </a:extLst>
                </a:gridCol>
                <a:gridCol w="319617">
                  <a:extLst>
                    <a:ext uri="{9D8B030D-6E8A-4147-A177-3AD203B41FA5}">
                      <a16:colId xmlns:a16="http://schemas.microsoft.com/office/drawing/2014/main" val="4247075822"/>
                    </a:ext>
                  </a:extLst>
                </a:gridCol>
              </a:tblGrid>
              <a:tr h="279174">
                <a:tc>
                  <a:txBody>
                    <a:bodyPr/>
                    <a:lstStyle/>
                    <a:p>
                      <a:pPr algn="ctr"/>
                      <a:r>
                        <a:rPr lang="en-US" sz="1100" b="0">
                          <a:solidFill>
                            <a:schemeClr val="tx1">
                              <a:lumMod val="50000"/>
                            </a:schemeClr>
                          </a:solidFill>
                        </a:rPr>
                        <a:t>1</a:t>
                      </a:r>
                      <a:endParaRPr lang="en-AU" sz="1100" b="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a:solidFill>
                            <a:schemeClr val="tx1">
                              <a:lumMod val="50000"/>
                            </a:schemeClr>
                          </a:solidFill>
                        </a:rPr>
                        <a:t>1</a:t>
                      </a:r>
                      <a:endParaRPr lang="en-AU" sz="1100" b="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2530767"/>
                  </a:ext>
                </a:extLst>
              </a:tr>
            </a:tbl>
          </a:graphicData>
        </a:graphic>
      </p:graphicFrame>
      <p:graphicFrame>
        <p:nvGraphicFramePr>
          <p:cNvPr id="20" name="Table 19">
            <a:extLst>
              <a:ext uri="{FF2B5EF4-FFF2-40B4-BE49-F238E27FC236}">
                <a16:creationId xmlns:a16="http://schemas.microsoft.com/office/drawing/2014/main" id="{7E2879E8-67E1-CFC1-D377-1CC42B00DB86}"/>
              </a:ext>
            </a:extLst>
          </p:cNvPr>
          <p:cNvGraphicFramePr>
            <a:graphicFrameLocks noGrp="1"/>
          </p:cNvGraphicFramePr>
          <p:nvPr>
            <p:extLst>
              <p:ext uri="{D42A27DB-BD31-4B8C-83A1-F6EECF244321}">
                <p14:modId xmlns:p14="http://schemas.microsoft.com/office/powerpoint/2010/main" val="2304448361"/>
              </p:ext>
            </p:extLst>
          </p:nvPr>
        </p:nvGraphicFramePr>
        <p:xfrm>
          <a:off x="5978958" y="5431305"/>
          <a:ext cx="639234" cy="279174"/>
        </p:xfrm>
        <a:graphic>
          <a:graphicData uri="http://schemas.openxmlformats.org/drawingml/2006/table">
            <a:tbl>
              <a:tblPr firstRow="1" bandRow="1">
                <a:tableStyleId>{5C22544A-7EE6-4342-B048-85BDC9FD1C3A}</a:tableStyleId>
              </a:tblPr>
              <a:tblGrid>
                <a:gridCol w="319617">
                  <a:extLst>
                    <a:ext uri="{9D8B030D-6E8A-4147-A177-3AD203B41FA5}">
                      <a16:colId xmlns:a16="http://schemas.microsoft.com/office/drawing/2014/main" val="2201439523"/>
                    </a:ext>
                  </a:extLst>
                </a:gridCol>
                <a:gridCol w="319617">
                  <a:extLst>
                    <a:ext uri="{9D8B030D-6E8A-4147-A177-3AD203B41FA5}">
                      <a16:colId xmlns:a16="http://schemas.microsoft.com/office/drawing/2014/main" val="4247075822"/>
                    </a:ext>
                  </a:extLst>
                </a:gridCol>
              </a:tblGrid>
              <a:tr h="279174">
                <a:tc>
                  <a:txBody>
                    <a:bodyPr/>
                    <a:lstStyle/>
                    <a:p>
                      <a:pPr algn="ctr"/>
                      <a:r>
                        <a:rPr lang="en-US" sz="1100" b="0">
                          <a:solidFill>
                            <a:schemeClr val="tx1">
                              <a:lumMod val="50000"/>
                            </a:schemeClr>
                          </a:solidFill>
                        </a:rPr>
                        <a:t>1</a:t>
                      </a:r>
                      <a:endParaRPr lang="en-AU" sz="1100" b="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a:solidFill>
                            <a:schemeClr val="tx1">
                              <a:lumMod val="50000"/>
                            </a:schemeClr>
                          </a:solidFill>
                        </a:rPr>
                        <a:t>2</a:t>
                      </a:r>
                      <a:endParaRPr lang="en-AU" sz="1100" b="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2530767"/>
                  </a:ext>
                </a:extLst>
              </a:tr>
            </a:tbl>
          </a:graphicData>
        </a:graphic>
      </p:graphicFrame>
      <p:graphicFrame>
        <p:nvGraphicFramePr>
          <p:cNvPr id="21" name="Table 20">
            <a:extLst>
              <a:ext uri="{FF2B5EF4-FFF2-40B4-BE49-F238E27FC236}">
                <a16:creationId xmlns:a16="http://schemas.microsoft.com/office/drawing/2014/main" id="{206D113D-4FCF-884B-719F-F7A34C494C46}"/>
              </a:ext>
            </a:extLst>
          </p:cNvPr>
          <p:cNvGraphicFramePr>
            <a:graphicFrameLocks noGrp="1"/>
          </p:cNvGraphicFramePr>
          <p:nvPr>
            <p:extLst>
              <p:ext uri="{D42A27DB-BD31-4B8C-83A1-F6EECF244321}">
                <p14:modId xmlns:p14="http://schemas.microsoft.com/office/powerpoint/2010/main" val="3237489977"/>
              </p:ext>
            </p:extLst>
          </p:nvPr>
        </p:nvGraphicFramePr>
        <p:xfrm>
          <a:off x="4525437" y="5896868"/>
          <a:ext cx="298767" cy="279174"/>
        </p:xfrm>
        <a:graphic>
          <a:graphicData uri="http://schemas.openxmlformats.org/drawingml/2006/table">
            <a:tbl>
              <a:tblPr firstRow="1" bandRow="1">
                <a:tableStyleId>{5C22544A-7EE6-4342-B048-85BDC9FD1C3A}</a:tableStyleId>
              </a:tblPr>
              <a:tblGrid>
                <a:gridCol w="298767">
                  <a:extLst>
                    <a:ext uri="{9D8B030D-6E8A-4147-A177-3AD203B41FA5}">
                      <a16:colId xmlns:a16="http://schemas.microsoft.com/office/drawing/2014/main" val="2201439523"/>
                    </a:ext>
                  </a:extLst>
                </a:gridCol>
              </a:tblGrid>
              <a:tr h="279174">
                <a:tc>
                  <a:txBody>
                    <a:bodyPr/>
                    <a:lstStyle/>
                    <a:p>
                      <a:pPr algn="ctr"/>
                      <a:r>
                        <a:rPr lang="en-US" sz="1100" b="0">
                          <a:solidFill>
                            <a:schemeClr val="tx1">
                              <a:lumMod val="50000"/>
                            </a:schemeClr>
                          </a:solidFill>
                        </a:rPr>
                        <a:t>1</a:t>
                      </a:r>
                      <a:endParaRPr lang="en-AU" sz="1100" b="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2530767"/>
                  </a:ext>
                </a:extLst>
              </a:tr>
            </a:tbl>
          </a:graphicData>
        </a:graphic>
      </p:graphicFrame>
      <p:graphicFrame>
        <p:nvGraphicFramePr>
          <p:cNvPr id="22" name="Table 21">
            <a:extLst>
              <a:ext uri="{FF2B5EF4-FFF2-40B4-BE49-F238E27FC236}">
                <a16:creationId xmlns:a16="http://schemas.microsoft.com/office/drawing/2014/main" id="{05DBAD48-2CDF-035F-07D2-FF9DD4B5518F}"/>
              </a:ext>
            </a:extLst>
          </p:cNvPr>
          <p:cNvGraphicFramePr>
            <a:graphicFrameLocks noGrp="1"/>
          </p:cNvGraphicFramePr>
          <p:nvPr>
            <p:extLst>
              <p:ext uri="{D42A27DB-BD31-4B8C-83A1-F6EECF244321}">
                <p14:modId xmlns:p14="http://schemas.microsoft.com/office/powerpoint/2010/main" val="2582803194"/>
              </p:ext>
            </p:extLst>
          </p:nvPr>
        </p:nvGraphicFramePr>
        <p:xfrm>
          <a:off x="5978958" y="5908519"/>
          <a:ext cx="298767" cy="279174"/>
        </p:xfrm>
        <a:graphic>
          <a:graphicData uri="http://schemas.openxmlformats.org/drawingml/2006/table">
            <a:tbl>
              <a:tblPr firstRow="1" bandRow="1">
                <a:tableStyleId>{5C22544A-7EE6-4342-B048-85BDC9FD1C3A}</a:tableStyleId>
              </a:tblPr>
              <a:tblGrid>
                <a:gridCol w="298767">
                  <a:extLst>
                    <a:ext uri="{9D8B030D-6E8A-4147-A177-3AD203B41FA5}">
                      <a16:colId xmlns:a16="http://schemas.microsoft.com/office/drawing/2014/main" val="2201439523"/>
                    </a:ext>
                  </a:extLst>
                </a:gridCol>
              </a:tblGrid>
              <a:tr h="279174">
                <a:tc>
                  <a:txBody>
                    <a:bodyPr/>
                    <a:lstStyle/>
                    <a:p>
                      <a:pPr algn="ctr"/>
                      <a:r>
                        <a:rPr lang="en-US" sz="1100" b="0">
                          <a:solidFill>
                            <a:schemeClr val="tx1">
                              <a:lumMod val="50000"/>
                            </a:schemeClr>
                          </a:solidFill>
                        </a:rPr>
                        <a:t>5</a:t>
                      </a:r>
                      <a:endParaRPr lang="en-AU" sz="1100" b="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2530767"/>
                  </a:ext>
                </a:extLst>
              </a:tr>
            </a:tbl>
          </a:graphicData>
        </a:graphic>
      </p:graphicFrame>
      <p:graphicFrame>
        <p:nvGraphicFramePr>
          <p:cNvPr id="23" name="Table 22">
            <a:extLst>
              <a:ext uri="{FF2B5EF4-FFF2-40B4-BE49-F238E27FC236}">
                <a16:creationId xmlns:a16="http://schemas.microsoft.com/office/drawing/2014/main" id="{E6AB3463-309C-01AC-84FD-1679B10C8F9E}"/>
              </a:ext>
            </a:extLst>
          </p:cNvPr>
          <p:cNvGraphicFramePr>
            <a:graphicFrameLocks noGrp="1"/>
          </p:cNvGraphicFramePr>
          <p:nvPr>
            <p:extLst>
              <p:ext uri="{D42A27DB-BD31-4B8C-83A1-F6EECF244321}">
                <p14:modId xmlns:p14="http://schemas.microsoft.com/office/powerpoint/2010/main" val="3526242069"/>
              </p:ext>
            </p:extLst>
          </p:nvPr>
        </p:nvGraphicFramePr>
        <p:xfrm>
          <a:off x="1671170" y="2114740"/>
          <a:ext cx="1278468" cy="279174"/>
        </p:xfrm>
        <a:graphic>
          <a:graphicData uri="http://schemas.openxmlformats.org/drawingml/2006/table">
            <a:tbl>
              <a:tblPr firstRow="1" bandRow="1">
                <a:tableStyleId>{5C22544A-7EE6-4342-B048-85BDC9FD1C3A}</a:tableStyleId>
              </a:tblPr>
              <a:tblGrid>
                <a:gridCol w="319617">
                  <a:extLst>
                    <a:ext uri="{9D8B030D-6E8A-4147-A177-3AD203B41FA5}">
                      <a16:colId xmlns:a16="http://schemas.microsoft.com/office/drawing/2014/main" val="2201439523"/>
                    </a:ext>
                  </a:extLst>
                </a:gridCol>
                <a:gridCol w="319617">
                  <a:extLst>
                    <a:ext uri="{9D8B030D-6E8A-4147-A177-3AD203B41FA5}">
                      <a16:colId xmlns:a16="http://schemas.microsoft.com/office/drawing/2014/main" val="389778659"/>
                    </a:ext>
                  </a:extLst>
                </a:gridCol>
                <a:gridCol w="319617">
                  <a:extLst>
                    <a:ext uri="{9D8B030D-6E8A-4147-A177-3AD203B41FA5}">
                      <a16:colId xmlns:a16="http://schemas.microsoft.com/office/drawing/2014/main" val="4247075822"/>
                    </a:ext>
                  </a:extLst>
                </a:gridCol>
                <a:gridCol w="319617">
                  <a:extLst>
                    <a:ext uri="{9D8B030D-6E8A-4147-A177-3AD203B41FA5}">
                      <a16:colId xmlns:a16="http://schemas.microsoft.com/office/drawing/2014/main" val="1981541475"/>
                    </a:ext>
                  </a:extLst>
                </a:gridCol>
              </a:tblGrid>
              <a:tr h="279174">
                <a:tc>
                  <a:txBody>
                    <a:bodyPr/>
                    <a:lstStyle/>
                    <a:p>
                      <a:pPr algn="ctr"/>
                      <a:endParaRPr lang="en-AU" sz="1100" b="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endParaRPr lang="en-AU" sz="1100" b="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endParaRPr lang="en-AU" sz="1100" b="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endParaRPr lang="en-AU" sz="1100" b="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602530767"/>
                  </a:ext>
                </a:extLst>
              </a:tr>
            </a:tbl>
          </a:graphicData>
        </a:graphic>
      </p:graphicFrame>
      <p:graphicFrame>
        <p:nvGraphicFramePr>
          <p:cNvPr id="25" name="Table 24">
            <a:extLst>
              <a:ext uri="{FF2B5EF4-FFF2-40B4-BE49-F238E27FC236}">
                <a16:creationId xmlns:a16="http://schemas.microsoft.com/office/drawing/2014/main" id="{DA86F15B-7505-6B94-AC47-D9AE663984E7}"/>
              </a:ext>
            </a:extLst>
          </p:cNvPr>
          <p:cNvGraphicFramePr>
            <a:graphicFrameLocks noGrp="1"/>
          </p:cNvGraphicFramePr>
          <p:nvPr>
            <p:extLst>
              <p:ext uri="{D42A27DB-BD31-4B8C-83A1-F6EECF244321}">
                <p14:modId xmlns:p14="http://schemas.microsoft.com/office/powerpoint/2010/main" val="3004915734"/>
              </p:ext>
            </p:extLst>
          </p:nvPr>
        </p:nvGraphicFramePr>
        <p:xfrm>
          <a:off x="1671170" y="2596945"/>
          <a:ext cx="1278468" cy="279174"/>
        </p:xfrm>
        <a:graphic>
          <a:graphicData uri="http://schemas.openxmlformats.org/drawingml/2006/table">
            <a:tbl>
              <a:tblPr firstRow="1" bandRow="1">
                <a:tableStyleId>{5C22544A-7EE6-4342-B048-85BDC9FD1C3A}</a:tableStyleId>
              </a:tblPr>
              <a:tblGrid>
                <a:gridCol w="319617">
                  <a:extLst>
                    <a:ext uri="{9D8B030D-6E8A-4147-A177-3AD203B41FA5}">
                      <a16:colId xmlns:a16="http://schemas.microsoft.com/office/drawing/2014/main" val="2201439523"/>
                    </a:ext>
                  </a:extLst>
                </a:gridCol>
                <a:gridCol w="319617">
                  <a:extLst>
                    <a:ext uri="{9D8B030D-6E8A-4147-A177-3AD203B41FA5}">
                      <a16:colId xmlns:a16="http://schemas.microsoft.com/office/drawing/2014/main" val="389778659"/>
                    </a:ext>
                  </a:extLst>
                </a:gridCol>
                <a:gridCol w="319617">
                  <a:extLst>
                    <a:ext uri="{9D8B030D-6E8A-4147-A177-3AD203B41FA5}">
                      <a16:colId xmlns:a16="http://schemas.microsoft.com/office/drawing/2014/main" val="4247075822"/>
                    </a:ext>
                  </a:extLst>
                </a:gridCol>
                <a:gridCol w="319617">
                  <a:extLst>
                    <a:ext uri="{9D8B030D-6E8A-4147-A177-3AD203B41FA5}">
                      <a16:colId xmlns:a16="http://schemas.microsoft.com/office/drawing/2014/main" val="1981541475"/>
                    </a:ext>
                  </a:extLst>
                </a:gridCol>
              </a:tblGrid>
              <a:tr h="279174">
                <a:tc>
                  <a:txBody>
                    <a:bodyPr/>
                    <a:lstStyle/>
                    <a:p>
                      <a:pPr algn="ctr"/>
                      <a:endParaRPr lang="en-AU" sz="1100" b="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endParaRPr lang="en-AU" sz="1100" b="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AU" sz="1100" b="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endParaRPr lang="en-AU" sz="1100" b="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2530767"/>
                  </a:ext>
                </a:extLst>
              </a:tr>
            </a:tbl>
          </a:graphicData>
        </a:graphic>
      </p:graphicFrame>
      <p:graphicFrame>
        <p:nvGraphicFramePr>
          <p:cNvPr id="26" name="Table 25">
            <a:extLst>
              <a:ext uri="{FF2B5EF4-FFF2-40B4-BE49-F238E27FC236}">
                <a16:creationId xmlns:a16="http://schemas.microsoft.com/office/drawing/2014/main" id="{0427B5AC-C4E1-99A9-278E-B77AF9B00EFC}"/>
              </a:ext>
            </a:extLst>
          </p:cNvPr>
          <p:cNvGraphicFramePr>
            <a:graphicFrameLocks noGrp="1"/>
          </p:cNvGraphicFramePr>
          <p:nvPr>
            <p:extLst>
              <p:ext uri="{D42A27DB-BD31-4B8C-83A1-F6EECF244321}">
                <p14:modId xmlns:p14="http://schemas.microsoft.com/office/powerpoint/2010/main" val="1040643547"/>
              </p:ext>
            </p:extLst>
          </p:nvPr>
        </p:nvGraphicFramePr>
        <p:xfrm>
          <a:off x="1671170" y="3079150"/>
          <a:ext cx="1278468" cy="279174"/>
        </p:xfrm>
        <a:graphic>
          <a:graphicData uri="http://schemas.openxmlformats.org/drawingml/2006/table">
            <a:tbl>
              <a:tblPr firstRow="1" bandRow="1">
                <a:tableStyleId>{5C22544A-7EE6-4342-B048-85BDC9FD1C3A}</a:tableStyleId>
              </a:tblPr>
              <a:tblGrid>
                <a:gridCol w="319617">
                  <a:extLst>
                    <a:ext uri="{9D8B030D-6E8A-4147-A177-3AD203B41FA5}">
                      <a16:colId xmlns:a16="http://schemas.microsoft.com/office/drawing/2014/main" val="2201439523"/>
                    </a:ext>
                  </a:extLst>
                </a:gridCol>
                <a:gridCol w="319617">
                  <a:extLst>
                    <a:ext uri="{9D8B030D-6E8A-4147-A177-3AD203B41FA5}">
                      <a16:colId xmlns:a16="http://schemas.microsoft.com/office/drawing/2014/main" val="389778659"/>
                    </a:ext>
                  </a:extLst>
                </a:gridCol>
                <a:gridCol w="319617">
                  <a:extLst>
                    <a:ext uri="{9D8B030D-6E8A-4147-A177-3AD203B41FA5}">
                      <a16:colId xmlns:a16="http://schemas.microsoft.com/office/drawing/2014/main" val="4247075822"/>
                    </a:ext>
                  </a:extLst>
                </a:gridCol>
                <a:gridCol w="319617">
                  <a:extLst>
                    <a:ext uri="{9D8B030D-6E8A-4147-A177-3AD203B41FA5}">
                      <a16:colId xmlns:a16="http://schemas.microsoft.com/office/drawing/2014/main" val="1981541475"/>
                    </a:ext>
                  </a:extLst>
                </a:gridCol>
              </a:tblGrid>
              <a:tr h="279174">
                <a:tc>
                  <a:txBody>
                    <a:bodyPr/>
                    <a:lstStyle/>
                    <a:p>
                      <a:pPr algn="ctr"/>
                      <a:endParaRPr lang="en-AU" sz="1100" b="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endParaRPr lang="en-AU" sz="1100" b="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AU" sz="1100" b="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endParaRPr lang="en-AU" sz="1100" b="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2530767"/>
                  </a:ext>
                </a:extLst>
              </a:tr>
            </a:tbl>
          </a:graphicData>
        </a:graphic>
      </p:graphicFrame>
      <p:graphicFrame>
        <p:nvGraphicFramePr>
          <p:cNvPr id="28" name="Table 27">
            <a:extLst>
              <a:ext uri="{FF2B5EF4-FFF2-40B4-BE49-F238E27FC236}">
                <a16:creationId xmlns:a16="http://schemas.microsoft.com/office/drawing/2014/main" id="{D5CE8BA0-3613-E885-857E-3501DB7AAA59}"/>
              </a:ext>
            </a:extLst>
          </p:cNvPr>
          <p:cNvGraphicFramePr>
            <a:graphicFrameLocks noGrp="1"/>
          </p:cNvGraphicFramePr>
          <p:nvPr>
            <p:extLst>
              <p:ext uri="{D42A27DB-BD31-4B8C-83A1-F6EECF244321}">
                <p14:modId xmlns:p14="http://schemas.microsoft.com/office/powerpoint/2010/main" val="2321183234"/>
              </p:ext>
            </p:extLst>
          </p:nvPr>
        </p:nvGraphicFramePr>
        <p:xfrm>
          <a:off x="1671170" y="3561355"/>
          <a:ext cx="1278468" cy="279174"/>
        </p:xfrm>
        <a:graphic>
          <a:graphicData uri="http://schemas.openxmlformats.org/drawingml/2006/table">
            <a:tbl>
              <a:tblPr firstRow="1" bandRow="1">
                <a:tableStyleId>{5C22544A-7EE6-4342-B048-85BDC9FD1C3A}</a:tableStyleId>
              </a:tblPr>
              <a:tblGrid>
                <a:gridCol w="319617">
                  <a:extLst>
                    <a:ext uri="{9D8B030D-6E8A-4147-A177-3AD203B41FA5}">
                      <a16:colId xmlns:a16="http://schemas.microsoft.com/office/drawing/2014/main" val="2201439523"/>
                    </a:ext>
                  </a:extLst>
                </a:gridCol>
                <a:gridCol w="319617">
                  <a:extLst>
                    <a:ext uri="{9D8B030D-6E8A-4147-A177-3AD203B41FA5}">
                      <a16:colId xmlns:a16="http://schemas.microsoft.com/office/drawing/2014/main" val="389778659"/>
                    </a:ext>
                  </a:extLst>
                </a:gridCol>
                <a:gridCol w="319617">
                  <a:extLst>
                    <a:ext uri="{9D8B030D-6E8A-4147-A177-3AD203B41FA5}">
                      <a16:colId xmlns:a16="http://schemas.microsoft.com/office/drawing/2014/main" val="4247075822"/>
                    </a:ext>
                  </a:extLst>
                </a:gridCol>
                <a:gridCol w="319617">
                  <a:extLst>
                    <a:ext uri="{9D8B030D-6E8A-4147-A177-3AD203B41FA5}">
                      <a16:colId xmlns:a16="http://schemas.microsoft.com/office/drawing/2014/main" val="1981541475"/>
                    </a:ext>
                  </a:extLst>
                </a:gridCol>
              </a:tblGrid>
              <a:tr h="279174">
                <a:tc>
                  <a:txBody>
                    <a:bodyPr/>
                    <a:lstStyle/>
                    <a:p>
                      <a:pPr algn="ctr"/>
                      <a:endParaRPr lang="en-AU" sz="1100" b="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endParaRPr lang="en-AU" sz="1100" b="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AU" sz="1100" b="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AU" sz="1100" b="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602530767"/>
                  </a:ext>
                </a:extLst>
              </a:tr>
            </a:tbl>
          </a:graphicData>
        </a:graphic>
      </p:graphicFrame>
      <p:graphicFrame>
        <p:nvGraphicFramePr>
          <p:cNvPr id="29" name="Table 28">
            <a:extLst>
              <a:ext uri="{FF2B5EF4-FFF2-40B4-BE49-F238E27FC236}">
                <a16:creationId xmlns:a16="http://schemas.microsoft.com/office/drawing/2014/main" id="{12982C09-B16B-1259-0502-07A07AD6A16C}"/>
              </a:ext>
            </a:extLst>
          </p:cNvPr>
          <p:cNvGraphicFramePr>
            <a:graphicFrameLocks noGrp="1"/>
          </p:cNvGraphicFramePr>
          <p:nvPr>
            <p:extLst>
              <p:ext uri="{D42A27DB-BD31-4B8C-83A1-F6EECF244321}">
                <p14:modId xmlns:p14="http://schemas.microsoft.com/office/powerpoint/2010/main" val="2241239994"/>
              </p:ext>
            </p:extLst>
          </p:nvPr>
        </p:nvGraphicFramePr>
        <p:xfrm>
          <a:off x="1671170" y="4004815"/>
          <a:ext cx="1278468" cy="279174"/>
        </p:xfrm>
        <a:graphic>
          <a:graphicData uri="http://schemas.openxmlformats.org/drawingml/2006/table">
            <a:tbl>
              <a:tblPr firstRow="1" bandRow="1">
                <a:tableStyleId>{5C22544A-7EE6-4342-B048-85BDC9FD1C3A}</a:tableStyleId>
              </a:tblPr>
              <a:tblGrid>
                <a:gridCol w="319617">
                  <a:extLst>
                    <a:ext uri="{9D8B030D-6E8A-4147-A177-3AD203B41FA5}">
                      <a16:colId xmlns:a16="http://schemas.microsoft.com/office/drawing/2014/main" val="2201439523"/>
                    </a:ext>
                  </a:extLst>
                </a:gridCol>
                <a:gridCol w="319617">
                  <a:extLst>
                    <a:ext uri="{9D8B030D-6E8A-4147-A177-3AD203B41FA5}">
                      <a16:colId xmlns:a16="http://schemas.microsoft.com/office/drawing/2014/main" val="389778659"/>
                    </a:ext>
                  </a:extLst>
                </a:gridCol>
                <a:gridCol w="319617">
                  <a:extLst>
                    <a:ext uri="{9D8B030D-6E8A-4147-A177-3AD203B41FA5}">
                      <a16:colId xmlns:a16="http://schemas.microsoft.com/office/drawing/2014/main" val="4247075822"/>
                    </a:ext>
                  </a:extLst>
                </a:gridCol>
                <a:gridCol w="319617">
                  <a:extLst>
                    <a:ext uri="{9D8B030D-6E8A-4147-A177-3AD203B41FA5}">
                      <a16:colId xmlns:a16="http://schemas.microsoft.com/office/drawing/2014/main" val="1981541475"/>
                    </a:ext>
                  </a:extLst>
                </a:gridCol>
              </a:tblGrid>
              <a:tr h="279174">
                <a:tc>
                  <a:txBody>
                    <a:bodyPr/>
                    <a:lstStyle/>
                    <a:p>
                      <a:pPr algn="ctr"/>
                      <a:endParaRPr lang="en-AU" sz="1100" b="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AU" sz="1100" b="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endParaRPr lang="en-AU" sz="1100" b="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AU" sz="1100" b="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602530767"/>
                  </a:ext>
                </a:extLst>
              </a:tr>
            </a:tbl>
          </a:graphicData>
        </a:graphic>
      </p:graphicFrame>
      <p:graphicFrame>
        <p:nvGraphicFramePr>
          <p:cNvPr id="30" name="Table 29">
            <a:extLst>
              <a:ext uri="{FF2B5EF4-FFF2-40B4-BE49-F238E27FC236}">
                <a16:creationId xmlns:a16="http://schemas.microsoft.com/office/drawing/2014/main" id="{CDD46426-5D59-BC8C-EBE2-BA2B10780660}"/>
              </a:ext>
            </a:extLst>
          </p:cNvPr>
          <p:cNvGraphicFramePr>
            <a:graphicFrameLocks noGrp="1"/>
          </p:cNvGraphicFramePr>
          <p:nvPr>
            <p:extLst>
              <p:ext uri="{D42A27DB-BD31-4B8C-83A1-F6EECF244321}">
                <p14:modId xmlns:p14="http://schemas.microsoft.com/office/powerpoint/2010/main" val="726137731"/>
              </p:ext>
            </p:extLst>
          </p:nvPr>
        </p:nvGraphicFramePr>
        <p:xfrm>
          <a:off x="1671170" y="4479271"/>
          <a:ext cx="1278468" cy="279174"/>
        </p:xfrm>
        <a:graphic>
          <a:graphicData uri="http://schemas.openxmlformats.org/drawingml/2006/table">
            <a:tbl>
              <a:tblPr firstRow="1" bandRow="1">
                <a:tableStyleId>{5C22544A-7EE6-4342-B048-85BDC9FD1C3A}</a:tableStyleId>
              </a:tblPr>
              <a:tblGrid>
                <a:gridCol w="319617">
                  <a:extLst>
                    <a:ext uri="{9D8B030D-6E8A-4147-A177-3AD203B41FA5}">
                      <a16:colId xmlns:a16="http://schemas.microsoft.com/office/drawing/2014/main" val="2201439523"/>
                    </a:ext>
                  </a:extLst>
                </a:gridCol>
                <a:gridCol w="319617">
                  <a:extLst>
                    <a:ext uri="{9D8B030D-6E8A-4147-A177-3AD203B41FA5}">
                      <a16:colId xmlns:a16="http://schemas.microsoft.com/office/drawing/2014/main" val="389778659"/>
                    </a:ext>
                  </a:extLst>
                </a:gridCol>
                <a:gridCol w="319617">
                  <a:extLst>
                    <a:ext uri="{9D8B030D-6E8A-4147-A177-3AD203B41FA5}">
                      <a16:colId xmlns:a16="http://schemas.microsoft.com/office/drawing/2014/main" val="4247075822"/>
                    </a:ext>
                  </a:extLst>
                </a:gridCol>
                <a:gridCol w="319617">
                  <a:extLst>
                    <a:ext uri="{9D8B030D-6E8A-4147-A177-3AD203B41FA5}">
                      <a16:colId xmlns:a16="http://schemas.microsoft.com/office/drawing/2014/main" val="1981541475"/>
                    </a:ext>
                  </a:extLst>
                </a:gridCol>
              </a:tblGrid>
              <a:tr h="279174">
                <a:tc>
                  <a:txBody>
                    <a:bodyPr/>
                    <a:lstStyle/>
                    <a:p>
                      <a:pPr algn="ctr"/>
                      <a:endParaRPr lang="en-AU" sz="1100" b="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AU" sz="1100" b="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AU" sz="1100" b="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AU" sz="1100" b="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602530767"/>
                  </a:ext>
                </a:extLst>
              </a:tr>
            </a:tbl>
          </a:graphicData>
        </a:graphic>
      </p:graphicFrame>
      <p:graphicFrame>
        <p:nvGraphicFramePr>
          <p:cNvPr id="37" name="Table 36">
            <a:extLst>
              <a:ext uri="{FF2B5EF4-FFF2-40B4-BE49-F238E27FC236}">
                <a16:creationId xmlns:a16="http://schemas.microsoft.com/office/drawing/2014/main" id="{7CBE006E-4B6E-D3FF-1B96-FF6C618A8AE2}"/>
              </a:ext>
            </a:extLst>
          </p:cNvPr>
          <p:cNvGraphicFramePr>
            <a:graphicFrameLocks noGrp="1"/>
          </p:cNvGraphicFramePr>
          <p:nvPr>
            <p:extLst>
              <p:ext uri="{D42A27DB-BD31-4B8C-83A1-F6EECF244321}">
                <p14:modId xmlns:p14="http://schemas.microsoft.com/office/powerpoint/2010/main" val="2868852280"/>
              </p:ext>
            </p:extLst>
          </p:nvPr>
        </p:nvGraphicFramePr>
        <p:xfrm>
          <a:off x="1671170" y="4953727"/>
          <a:ext cx="1278468" cy="279174"/>
        </p:xfrm>
        <a:graphic>
          <a:graphicData uri="http://schemas.openxmlformats.org/drawingml/2006/table">
            <a:tbl>
              <a:tblPr firstRow="1" bandRow="1">
                <a:tableStyleId>{5C22544A-7EE6-4342-B048-85BDC9FD1C3A}</a:tableStyleId>
              </a:tblPr>
              <a:tblGrid>
                <a:gridCol w="319617">
                  <a:extLst>
                    <a:ext uri="{9D8B030D-6E8A-4147-A177-3AD203B41FA5}">
                      <a16:colId xmlns:a16="http://schemas.microsoft.com/office/drawing/2014/main" val="2201439523"/>
                    </a:ext>
                  </a:extLst>
                </a:gridCol>
                <a:gridCol w="319617">
                  <a:extLst>
                    <a:ext uri="{9D8B030D-6E8A-4147-A177-3AD203B41FA5}">
                      <a16:colId xmlns:a16="http://schemas.microsoft.com/office/drawing/2014/main" val="389778659"/>
                    </a:ext>
                  </a:extLst>
                </a:gridCol>
                <a:gridCol w="319617">
                  <a:extLst>
                    <a:ext uri="{9D8B030D-6E8A-4147-A177-3AD203B41FA5}">
                      <a16:colId xmlns:a16="http://schemas.microsoft.com/office/drawing/2014/main" val="4247075822"/>
                    </a:ext>
                  </a:extLst>
                </a:gridCol>
                <a:gridCol w="319617">
                  <a:extLst>
                    <a:ext uri="{9D8B030D-6E8A-4147-A177-3AD203B41FA5}">
                      <a16:colId xmlns:a16="http://schemas.microsoft.com/office/drawing/2014/main" val="1981541475"/>
                    </a:ext>
                  </a:extLst>
                </a:gridCol>
              </a:tblGrid>
              <a:tr h="279174">
                <a:tc>
                  <a:txBody>
                    <a:bodyPr/>
                    <a:lstStyle/>
                    <a:p>
                      <a:pPr algn="ctr"/>
                      <a:endParaRPr lang="en-AU" sz="1100" b="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AU" sz="1100" b="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endParaRPr lang="en-AU" sz="1100" b="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endParaRPr lang="en-AU" sz="1100" b="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2530767"/>
                  </a:ext>
                </a:extLst>
              </a:tr>
            </a:tbl>
          </a:graphicData>
        </a:graphic>
      </p:graphicFrame>
      <p:graphicFrame>
        <p:nvGraphicFramePr>
          <p:cNvPr id="38" name="Table 37">
            <a:extLst>
              <a:ext uri="{FF2B5EF4-FFF2-40B4-BE49-F238E27FC236}">
                <a16:creationId xmlns:a16="http://schemas.microsoft.com/office/drawing/2014/main" id="{BA5E069E-5789-15E6-35F4-B6AC2295F632}"/>
              </a:ext>
            </a:extLst>
          </p:cNvPr>
          <p:cNvGraphicFramePr>
            <a:graphicFrameLocks noGrp="1"/>
          </p:cNvGraphicFramePr>
          <p:nvPr>
            <p:extLst>
              <p:ext uri="{D42A27DB-BD31-4B8C-83A1-F6EECF244321}">
                <p14:modId xmlns:p14="http://schemas.microsoft.com/office/powerpoint/2010/main" val="1422794408"/>
              </p:ext>
            </p:extLst>
          </p:nvPr>
        </p:nvGraphicFramePr>
        <p:xfrm>
          <a:off x="1671170" y="5428183"/>
          <a:ext cx="1278468" cy="279174"/>
        </p:xfrm>
        <a:graphic>
          <a:graphicData uri="http://schemas.openxmlformats.org/drawingml/2006/table">
            <a:tbl>
              <a:tblPr firstRow="1" bandRow="1">
                <a:tableStyleId>{5C22544A-7EE6-4342-B048-85BDC9FD1C3A}</a:tableStyleId>
              </a:tblPr>
              <a:tblGrid>
                <a:gridCol w="319617">
                  <a:extLst>
                    <a:ext uri="{9D8B030D-6E8A-4147-A177-3AD203B41FA5}">
                      <a16:colId xmlns:a16="http://schemas.microsoft.com/office/drawing/2014/main" val="2201439523"/>
                    </a:ext>
                  </a:extLst>
                </a:gridCol>
                <a:gridCol w="319617">
                  <a:extLst>
                    <a:ext uri="{9D8B030D-6E8A-4147-A177-3AD203B41FA5}">
                      <a16:colId xmlns:a16="http://schemas.microsoft.com/office/drawing/2014/main" val="389778659"/>
                    </a:ext>
                  </a:extLst>
                </a:gridCol>
                <a:gridCol w="319617">
                  <a:extLst>
                    <a:ext uri="{9D8B030D-6E8A-4147-A177-3AD203B41FA5}">
                      <a16:colId xmlns:a16="http://schemas.microsoft.com/office/drawing/2014/main" val="4247075822"/>
                    </a:ext>
                  </a:extLst>
                </a:gridCol>
                <a:gridCol w="319617">
                  <a:extLst>
                    <a:ext uri="{9D8B030D-6E8A-4147-A177-3AD203B41FA5}">
                      <a16:colId xmlns:a16="http://schemas.microsoft.com/office/drawing/2014/main" val="1981541475"/>
                    </a:ext>
                  </a:extLst>
                </a:gridCol>
              </a:tblGrid>
              <a:tr h="279174">
                <a:tc>
                  <a:txBody>
                    <a:bodyPr/>
                    <a:lstStyle/>
                    <a:p>
                      <a:pPr algn="ctr"/>
                      <a:endParaRPr lang="en-AU" sz="1100" b="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AU" sz="1100" b="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endParaRPr lang="en-AU" sz="1100" b="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AU" sz="1100" b="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2530767"/>
                  </a:ext>
                </a:extLst>
              </a:tr>
            </a:tbl>
          </a:graphicData>
        </a:graphic>
      </p:graphicFrame>
      <p:graphicFrame>
        <p:nvGraphicFramePr>
          <p:cNvPr id="39" name="Table 38">
            <a:extLst>
              <a:ext uri="{FF2B5EF4-FFF2-40B4-BE49-F238E27FC236}">
                <a16:creationId xmlns:a16="http://schemas.microsoft.com/office/drawing/2014/main" id="{322C05B5-28D7-2C9D-CEDE-4FCA887A93C1}"/>
              </a:ext>
            </a:extLst>
          </p:cNvPr>
          <p:cNvGraphicFramePr>
            <a:graphicFrameLocks noGrp="1"/>
          </p:cNvGraphicFramePr>
          <p:nvPr>
            <p:extLst>
              <p:ext uri="{D42A27DB-BD31-4B8C-83A1-F6EECF244321}">
                <p14:modId xmlns:p14="http://schemas.microsoft.com/office/powerpoint/2010/main" val="1822100317"/>
              </p:ext>
            </p:extLst>
          </p:nvPr>
        </p:nvGraphicFramePr>
        <p:xfrm>
          <a:off x="1671170" y="5902639"/>
          <a:ext cx="1278468" cy="279174"/>
        </p:xfrm>
        <a:graphic>
          <a:graphicData uri="http://schemas.openxmlformats.org/drawingml/2006/table">
            <a:tbl>
              <a:tblPr firstRow="1" bandRow="1">
                <a:tableStyleId>{5C22544A-7EE6-4342-B048-85BDC9FD1C3A}</a:tableStyleId>
              </a:tblPr>
              <a:tblGrid>
                <a:gridCol w="319617">
                  <a:extLst>
                    <a:ext uri="{9D8B030D-6E8A-4147-A177-3AD203B41FA5}">
                      <a16:colId xmlns:a16="http://schemas.microsoft.com/office/drawing/2014/main" val="2201439523"/>
                    </a:ext>
                  </a:extLst>
                </a:gridCol>
                <a:gridCol w="319617">
                  <a:extLst>
                    <a:ext uri="{9D8B030D-6E8A-4147-A177-3AD203B41FA5}">
                      <a16:colId xmlns:a16="http://schemas.microsoft.com/office/drawing/2014/main" val="389778659"/>
                    </a:ext>
                  </a:extLst>
                </a:gridCol>
                <a:gridCol w="319617">
                  <a:extLst>
                    <a:ext uri="{9D8B030D-6E8A-4147-A177-3AD203B41FA5}">
                      <a16:colId xmlns:a16="http://schemas.microsoft.com/office/drawing/2014/main" val="4247075822"/>
                    </a:ext>
                  </a:extLst>
                </a:gridCol>
                <a:gridCol w="319617">
                  <a:extLst>
                    <a:ext uri="{9D8B030D-6E8A-4147-A177-3AD203B41FA5}">
                      <a16:colId xmlns:a16="http://schemas.microsoft.com/office/drawing/2014/main" val="1981541475"/>
                    </a:ext>
                  </a:extLst>
                </a:gridCol>
              </a:tblGrid>
              <a:tr h="279174">
                <a:tc>
                  <a:txBody>
                    <a:bodyPr/>
                    <a:lstStyle/>
                    <a:p>
                      <a:pPr algn="ctr"/>
                      <a:endParaRPr lang="en-AU" sz="1100" b="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AU" sz="1100" b="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AU" sz="1100" b="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endParaRPr lang="en-AU" sz="1100" b="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2530767"/>
                  </a:ext>
                </a:extLst>
              </a:tr>
            </a:tbl>
          </a:graphicData>
        </a:graphic>
      </p:graphicFrame>
      <p:graphicFrame>
        <p:nvGraphicFramePr>
          <p:cNvPr id="40" name="Table 39">
            <a:extLst>
              <a:ext uri="{FF2B5EF4-FFF2-40B4-BE49-F238E27FC236}">
                <a16:creationId xmlns:a16="http://schemas.microsoft.com/office/drawing/2014/main" id="{62B87ECA-EA95-A3B9-204C-34AAA6FF088E}"/>
              </a:ext>
            </a:extLst>
          </p:cNvPr>
          <p:cNvGraphicFramePr>
            <a:graphicFrameLocks noGrp="1"/>
          </p:cNvGraphicFramePr>
          <p:nvPr>
            <p:extLst>
              <p:ext uri="{D42A27DB-BD31-4B8C-83A1-F6EECF244321}">
                <p14:modId xmlns:p14="http://schemas.microsoft.com/office/powerpoint/2010/main" val="366434020"/>
              </p:ext>
            </p:extLst>
          </p:nvPr>
        </p:nvGraphicFramePr>
        <p:xfrm>
          <a:off x="1671170" y="6377095"/>
          <a:ext cx="1278468" cy="279174"/>
        </p:xfrm>
        <a:graphic>
          <a:graphicData uri="http://schemas.openxmlformats.org/drawingml/2006/table">
            <a:tbl>
              <a:tblPr firstRow="1" bandRow="1">
                <a:tableStyleId>{5C22544A-7EE6-4342-B048-85BDC9FD1C3A}</a:tableStyleId>
              </a:tblPr>
              <a:tblGrid>
                <a:gridCol w="319617">
                  <a:extLst>
                    <a:ext uri="{9D8B030D-6E8A-4147-A177-3AD203B41FA5}">
                      <a16:colId xmlns:a16="http://schemas.microsoft.com/office/drawing/2014/main" val="2201439523"/>
                    </a:ext>
                  </a:extLst>
                </a:gridCol>
                <a:gridCol w="319617">
                  <a:extLst>
                    <a:ext uri="{9D8B030D-6E8A-4147-A177-3AD203B41FA5}">
                      <a16:colId xmlns:a16="http://schemas.microsoft.com/office/drawing/2014/main" val="389778659"/>
                    </a:ext>
                  </a:extLst>
                </a:gridCol>
                <a:gridCol w="319617">
                  <a:extLst>
                    <a:ext uri="{9D8B030D-6E8A-4147-A177-3AD203B41FA5}">
                      <a16:colId xmlns:a16="http://schemas.microsoft.com/office/drawing/2014/main" val="4247075822"/>
                    </a:ext>
                  </a:extLst>
                </a:gridCol>
                <a:gridCol w="319617">
                  <a:extLst>
                    <a:ext uri="{9D8B030D-6E8A-4147-A177-3AD203B41FA5}">
                      <a16:colId xmlns:a16="http://schemas.microsoft.com/office/drawing/2014/main" val="1981541475"/>
                    </a:ext>
                  </a:extLst>
                </a:gridCol>
              </a:tblGrid>
              <a:tr h="279174">
                <a:tc>
                  <a:txBody>
                    <a:bodyPr/>
                    <a:lstStyle/>
                    <a:p>
                      <a:pPr algn="ctr"/>
                      <a:endParaRPr lang="en-AU" sz="1100" b="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endParaRPr lang="en-AU" sz="1100" b="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endParaRPr lang="en-AU" sz="1100" b="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endParaRPr lang="en-AU" sz="1100" b="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602530767"/>
                  </a:ext>
                </a:extLst>
              </a:tr>
            </a:tbl>
          </a:graphicData>
        </a:graphic>
      </p:graphicFrame>
      <p:sp>
        <p:nvSpPr>
          <p:cNvPr id="2" name="TextBox 1">
            <a:extLst>
              <a:ext uri="{FF2B5EF4-FFF2-40B4-BE49-F238E27FC236}">
                <a16:creationId xmlns:a16="http://schemas.microsoft.com/office/drawing/2014/main" id="{0C25F9FF-9AF0-FF06-FA7C-D20F4E1CE804}"/>
              </a:ext>
            </a:extLst>
          </p:cNvPr>
          <p:cNvSpPr txBox="1"/>
          <p:nvPr/>
        </p:nvSpPr>
        <p:spPr>
          <a:xfrm>
            <a:off x="8896874" y="2143140"/>
            <a:ext cx="2943832" cy="4832092"/>
          </a:xfrm>
          <a:prstGeom prst="rect">
            <a:avLst/>
          </a:prstGeom>
          <a:noFill/>
        </p:spPr>
        <p:txBody>
          <a:bodyPr wrap="square" rtlCol="0">
            <a:spAutoFit/>
          </a:bodyPr>
          <a:lstStyle/>
          <a:p>
            <a:pPr algn="ctr"/>
            <a:r>
              <a:rPr lang="en-US" sz="1100" b="1"/>
              <a:t>Rotation supervisor feedback</a:t>
            </a:r>
          </a:p>
          <a:p>
            <a:endParaRPr lang="en-US" sz="1100" b="1"/>
          </a:p>
          <a:p>
            <a:r>
              <a:rPr lang="en-US" sz="1100" b="1"/>
              <a:t>What they have done well:</a:t>
            </a:r>
          </a:p>
          <a:p>
            <a:pPr marL="171450" indent="-171450">
              <a:buFont typeface="Arial" panose="020B0604020202020204" pitchFamily="34" charset="0"/>
              <a:buChar char="•"/>
            </a:pPr>
            <a:r>
              <a:rPr lang="en-US" sz="1100"/>
              <a:t>All learning goals have been covered over the phase</a:t>
            </a:r>
          </a:p>
          <a:p>
            <a:pPr marL="171450" indent="-171450">
              <a:buFont typeface="Arial" panose="020B0604020202020204" pitchFamily="34" charset="0"/>
              <a:buChar char="•"/>
            </a:pPr>
            <a:endParaRPr lang="en-US" sz="1100"/>
          </a:p>
          <a:p>
            <a:pPr marL="171450" indent="-171450">
              <a:buFont typeface="Arial" panose="020B0604020202020204" pitchFamily="34" charset="0"/>
              <a:buChar char="•"/>
            </a:pPr>
            <a:r>
              <a:rPr lang="en-US" sz="1100"/>
              <a:t>Most learning goals were assessed using a learning or observation capture</a:t>
            </a:r>
          </a:p>
          <a:p>
            <a:pPr marL="171450" indent="-171450">
              <a:buFont typeface="Arial" panose="020B0604020202020204" pitchFamily="34" charset="0"/>
              <a:buChar char="•"/>
            </a:pPr>
            <a:endParaRPr lang="en-AU" sz="1100"/>
          </a:p>
          <a:p>
            <a:pPr marL="171450" indent="-171450">
              <a:buFont typeface="Arial" panose="020B0604020202020204" pitchFamily="34" charset="0"/>
              <a:buChar char="•"/>
            </a:pPr>
            <a:r>
              <a:rPr lang="en-AU" sz="1100"/>
              <a:t>Adequate supervision ratings were given based on cases ranging in complexity</a:t>
            </a:r>
          </a:p>
          <a:p>
            <a:pPr marL="171450" indent="-171450">
              <a:buFont typeface="Arial" panose="020B0604020202020204" pitchFamily="34" charset="0"/>
              <a:buChar char="•"/>
            </a:pPr>
            <a:endParaRPr lang="en-AU" sz="1100"/>
          </a:p>
          <a:p>
            <a:pPr marL="171450" indent="-171450">
              <a:buFont typeface="Arial" panose="020B0604020202020204" pitchFamily="34" charset="0"/>
              <a:buChar char="•"/>
            </a:pPr>
            <a:r>
              <a:rPr lang="en-AU" sz="1100"/>
              <a:t>Progression in most learning goals was evident and assessor feedback was positive</a:t>
            </a:r>
          </a:p>
          <a:p>
            <a:pPr marL="171450" indent="-171450">
              <a:buFont typeface="Arial" panose="020B0604020202020204" pitchFamily="34" charset="0"/>
              <a:buChar char="•"/>
            </a:pPr>
            <a:endParaRPr lang="en-AU" sz="1100"/>
          </a:p>
          <a:p>
            <a:pPr marL="171450" indent="-171450">
              <a:buFont typeface="Arial" panose="020B0604020202020204" pitchFamily="34" charset="0"/>
              <a:buChar char="•"/>
            </a:pPr>
            <a:r>
              <a:rPr lang="en-AU" sz="1100"/>
              <a:t>Development and application was documented in learning captures</a:t>
            </a:r>
          </a:p>
          <a:p>
            <a:pPr marL="171450" indent="-171450">
              <a:buFontTx/>
              <a:buChar char="-"/>
            </a:pPr>
            <a:endParaRPr lang="en-AU" sz="1100"/>
          </a:p>
          <a:p>
            <a:pPr marL="171450" indent="-171450">
              <a:buFontTx/>
              <a:buChar char="-"/>
            </a:pPr>
            <a:endParaRPr lang="en-AU" sz="1100"/>
          </a:p>
          <a:p>
            <a:r>
              <a:rPr lang="en-US" sz="1100" b="1"/>
              <a:t>What improvements need to be made:</a:t>
            </a:r>
          </a:p>
          <a:p>
            <a:pPr marL="171450" indent="-171450">
              <a:buFont typeface="Arial" panose="020B0604020202020204" pitchFamily="34" charset="0"/>
              <a:buChar char="•"/>
            </a:pPr>
            <a:r>
              <a:rPr lang="en-US" sz="1100"/>
              <a:t>Goal 05. Prescribing has not been assessed </a:t>
            </a:r>
          </a:p>
          <a:p>
            <a:endParaRPr lang="en-AU" sz="1100"/>
          </a:p>
          <a:p>
            <a:pPr marL="171450" indent="-171450">
              <a:buFontTx/>
              <a:buChar char="-"/>
            </a:pPr>
            <a:endParaRPr lang="en-AU" sz="1100"/>
          </a:p>
          <a:p>
            <a:pPr marL="171450" indent="-171450">
              <a:buFontTx/>
              <a:buChar char="-"/>
            </a:pPr>
            <a:endParaRPr lang="en-AU" sz="1100"/>
          </a:p>
          <a:p>
            <a:pPr marL="171450" indent="-171450">
              <a:buFontTx/>
              <a:buChar char="-"/>
            </a:pPr>
            <a:endParaRPr lang="en-AU" sz="1100"/>
          </a:p>
          <a:p>
            <a:pPr marL="171450" indent="-171450">
              <a:buFontTx/>
              <a:buChar char="-"/>
            </a:pPr>
            <a:endParaRPr lang="en-AU" sz="1100"/>
          </a:p>
        </p:txBody>
      </p:sp>
      <p:sp>
        <p:nvSpPr>
          <p:cNvPr id="3" name="Rectangle: Rounded Corners 2">
            <a:extLst>
              <a:ext uri="{FF2B5EF4-FFF2-40B4-BE49-F238E27FC236}">
                <a16:creationId xmlns:a16="http://schemas.microsoft.com/office/drawing/2014/main" id="{6E0064E1-83F7-7440-6118-5AD727F95775}"/>
              </a:ext>
            </a:extLst>
          </p:cNvPr>
          <p:cNvSpPr/>
          <p:nvPr/>
        </p:nvSpPr>
        <p:spPr>
          <a:xfrm>
            <a:off x="8788280" y="2017712"/>
            <a:ext cx="3283417" cy="4359383"/>
          </a:xfrm>
          <a:prstGeom prst="round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a:extLst>
              <a:ext uri="{FF2B5EF4-FFF2-40B4-BE49-F238E27FC236}">
                <a16:creationId xmlns:a16="http://schemas.microsoft.com/office/drawing/2014/main" id="{EB856F22-BA9E-FA93-7EF5-CA2AE3041EFC}"/>
              </a:ext>
            </a:extLst>
          </p:cNvPr>
          <p:cNvSpPr txBox="1"/>
          <p:nvPr/>
        </p:nvSpPr>
        <p:spPr>
          <a:xfrm>
            <a:off x="120303" y="1074113"/>
            <a:ext cx="9934414" cy="338554"/>
          </a:xfrm>
          <a:prstGeom prst="rect">
            <a:avLst/>
          </a:prstGeom>
          <a:solidFill>
            <a:schemeClr val="bg1"/>
          </a:solidFill>
        </p:spPr>
        <p:txBody>
          <a:bodyPr wrap="square" rtlCol="0">
            <a:spAutoFit/>
          </a:bodyPr>
          <a:lstStyle/>
          <a:p>
            <a:r>
              <a:rPr lang="en-US" sz="1600"/>
              <a:t>The rotation supervisor determines whether the trainee is </a:t>
            </a:r>
            <a:r>
              <a:rPr lang="en-US" sz="1600" b="1"/>
              <a:t>competent</a:t>
            </a:r>
            <a:r>
              <a:rPr lang="en-US" sz="1600"/>
              <a:t> in all learning goals. </a:t>
            </a:r>
            <a:endParaRPr lang="en-AU" sz="1600"/>
          </a:p>
        </p:txBody>
      </p:sp>
    </p:spTree>
    <p:extLst>
      <p:ext uri="{BB962C8B-B14F-4D97-AF65-F5344CB8AC3E}">
        <p14:creationId xmlns:p14="http://schemas.microsoft.com/office/powerpoint/2010/main" val="3073354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C58CAC-11A5-CEDC-BF87-22DEE2F59D13}"/>
              </a:ext>
            </a:extLst>
          </p:cNvPr>
          <p:cNvSpPr>
            <a:spLocks noGrp="1"/>
          </p:cNvSpPr>
          <p:nvPr>
            <p:ph type="title"/>
          </p:nvPr>
        </p:nvSpPr>
        <p:spPr>
          <a:xfrm>
            <a:off x="691753" y="14287"/>
            <a:ext cx="10972800" cy="1143000"/>
          </a:xfrm>
        </p:spPr>
        <p:txBody>
          <a:bodyPr>
            <a:normAutofit/>
          </a:bodyPr>
          <a:lstStyle/>
          <a:p>
            <a:r>
              <a:rPr lang="en-US" sz="3100">
                <a:solidFill>
                  <a:schemeClr val="tx2"/>
                </a:solidFill>
                <a:ea typeface="+mn-ea"/>
                <a:cs typeface="Poppins" pitchFamily="2" charset="77"/>
              </a:rPr>
              <a:t>Case study: Compliance</a:t>
            </a:r>
            <a:endParaRPr lang="en-AU" sz="3100">
              <a:solidFill>
                <a:schemeClr val="tx2"/>
              </a:solidFill>
              <a:ea typeface="+mn-ea"/>
              <a:cs typeface="Poppins" pitchFamily="2" charset="77"/>
            </a:endParaRPr>
          </a:p>
        </p:txBody>
      </p:sp>
      <p:sp>
        <p:nvSpPr>
          <p:cNvPr id="8" name="Straight Connector 7">
            <a:extLst>
              <a:ext uri="{FF2B5EF4-FFF2-40B4-BE49-F238E27FC236}">
                <a16:creationId xmlns:a16="http://schemas.microsoft.com/office/drawing/2014/main" id="{5D849C48-13E7-C4BF-E5ED-79EEAA507836}"/>
              </a:ext>
            </a:extLst>
          </p:cNvPr>
          <p:cNvSpPr/>
          <p:nvPr/>
        </p:nvSpPr>
        <p:spPr>
          <a:xfrm flipV="1">
            <a:off x="691753" y="874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9" name="TextBox 18">
            <a:extLst>
              <a:ext uri="{FF2B5EF4-FFF2-40B4-BE49-F238E27FC236}">
                <a16:creationId xmlns:a16="http://schemas.microsoft.com/office/drawing/2014/main" id="{567CA9EE-4B43-FAA7-CE68-55166165AE6A}"/>
              </a:ext>
            </a:extLst>
          </p:cNvPr>
          <p:cNvSpPr txBox="1"/>
          <p:nvPr/>
        </p:nvSpPr>
        <p:spPr>
          <a:xfrm>
            <a:off x="120303" y="1072173"/>
            <a:ext cx="10031340" cy="338554"/>
          </a:xfrm>
          <a:prstGeom prst="rect">
            <a:avLst/>
          </a:prstGeom>
          <a:solidFill>
            <a:schemeClr val="bg1"/>
          </a:solidFill>
        </p:spPr>
        <p:txBody>
          <a:bodyPr wrap="square" rtlCol="0">
            <a:spAutoFit/>
          </a:bodyPr>
          <a:lstStyle/>
          <a:p>
            <a:r>
              <a:rPr lang="en-US" sz="1600"/>
              <a:t>The rotation supervisor also ensures the trainee is </a:t>
            </a:r>
            <a:r>
              <a:rPr lang="en-US" sz="1600" b="1"/>
              <a:t>compliant</a:t>
            </a:r>
            <a:r>
              <a:rPr lang="en-US" sz="1600"/>
              <a:t> with all learning and assessment requirements.</a:t>
            </a:r>
            <a:endParaRPr lang="en-AU" sz="1600"/>
          </a:p>
        </p:txBody>
      </p:sp>
      <p:grpSp>
        <p:nvGrpSpPr>
          <p:cNvPr id="34" name="Group 33">
            <a:extLst>
              <a:ext uri="{FF2B5EF4-FFF2-40B4-BE49-F238E27FC236}">
                <a16:creationId xmlns:a16="http://schemas.microsoft.com/office/drawing/2014/main" id="{BA4852FE-B8C4-444A-3415-9BE905D416D2}"/>
              </a:ext>
            </a:extLst>
          </p:cNvPr>
          <p:cNvGrpSpPr/>
          <p:nvPr/>
        </p:nvGrpSpPr>
        <p:grpSpPr>
          <a:xfrm>
            <a:off x="215051" y="3708427"/>
            <a:ext cx="6094708" cy="1269262"/>
            <a:chOff x="242383" y="3855661"/>
            <a:chExt cx="6094708" cy="1269262"/>
          </a:xfrm>
        </p:grpSpPr>
        <p:sp>
          <p:nvSpPr>
            <p:cNvPr id="31" name="Rectangle: Rounded Corners 30">
              <a:extLst>
                <a:ext uri="{FF2B5EF4-FFF2-40B4-BE49-F238E27FC236}">
                  <a16:creationId xmlns:a16="http://schemas.microsoft.com/office/drawing/2014/main" id="{CDD37609-52B6-4F42-6D87-708AB7D31E5E}"/>
                </a:ext>
              </a:extLst>
            </p:cNvPr>
            <p:cNvSpPr/>
            <p:nvPr/>
          </p:nvSpPr>
          <p:spPr>
            <a:xfrm>
              <a:off x="580170" y="3855661"/>
              <a:ext cx="3629558" cy="1141897"/>
            </a:xfrm>
            <a:prstGeom prst="roundRect">
              <a:avLst/>
            </a:prstGeom>
            <a:solidFill>
              <a:schemeClr val="accent2">
                <a:lumMod val="20000"/>
                <a:lumOff val="80000"/>
              </a:schemeClr>
            </a:solidFill>
            <a:ln>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200"/>
            </a:p>
          </p:txBody>
        </p:sp>
        <p:sp>
          <p:nvSpPr>
            <p:cNvPr id="33" name="TextBox 32">
              <a:extLst>
                <a:ext uri="{FF2B5EF4-FFF2-40B4-BE49-F238E27FC236}">
                  <a16:creationId xmlns:a16="http://schemas.microsoft.com/office/drawing/2014/main" id="{B58D6B4D-ECD2-65F6-2B36-BAEF800D0546}"/>
                </a:ext>
              </a:extLst>
            </p:cNvPr>
            <p:cNvSpPr txBox="1"/>
            <p:nvPr/>
          </p:nvSpPr>
          <p:spPr>
            <a:xfrm>
              <a:off x="242383" y="3955372"/>
              <a:ext cx="6094708" cy="1169551"/>
            </a:xfrm>
            <a:prstGeom prst="rect">
              <a:avLst/>
            </a:prstGeom>
            <a:noFill/>
          </p:spPr>
          <p:txBody>
            <a:bodyPr wrap="square">
              <a:spAutoFit/>
            </a:bodyPr>
            <a:lstStyle/>
            <a:p>
              <a:pPr marL="742950" lvl="1" indent="-285750" fontAlgn="base">
                <a:buFont typeface="Arial" panose="020B0604020202020204" pitchFamily="34" charset="0"/>
                <a:buChar char="•"/>
              </a:pPr>
              <a:r>
                <a:rPr lang="en-US" sz="1400" i="0" u="none" strike="noStrike">
                  <a:solidFill>
                    <a:srgbClr val="433E35"/>
                  </a:solidFill>
                  <a:effectLst/>
                  <a:latin typeface="Arial" panose="020B0604020202020204" pitchFamily="34" charset="0"/>
                </a:rPr>
                <a:t>Rotation/term 1 </a:t>
              </a:r>
              <a:r>
                <a:rPr lang="en-US" sz="1400" b="1" i="0" u="none" strike="noStrike">
                  <a:solidFill>
                    <a:srgbClr val="433E35"/>
                  </a:solidFill>
                  <a:effectLst/>
                  <a:latin typeface="Arial" panose="020B0604020202020204" pitchFamily="34" charset="0"/>
                </a:rPr>
                <a:t>– </a:t>
              </a:r>
              <a:r>
                <a:rPr lang="en-US" sz="1400" b="0" i="0" u="none" strike="noStrike">
                  <a:solidFill>
                    <a:srgbClr val="433E35"/>
                  </a:solidFill>
                  <a:effectLst/>
                  <a:latin typeface="Arial" panose="020B0604020202020204" pitchFamily="34" charset="0"/>
                </a:rPr>
                <a:t>General and acute</a:t>
              </a:r>
              <a:r>
                <a:rPr lang="en-US" sz="1400" b="0" i="0">
                  <a:solidFill>
                    <a:srgbClr val="433E35"/>
                  </a:solidFill>
                  <a:effectLst/>
                  <a:latin typeface="Arial" panose="020B0604020202020204" pitchFamily="34" charset="0"/>
                </a:rPr>
                <a:t>​</a:t>
              </a:r>
              <a:endParaRPr lang="en-US" sz="1400" b="0" i="0">
                <a:solidFill>
                  <a:srgbClr val="433E35"/>
                </a:solidFill>
                <a:effectLst/>
                <a:latin typeface="Segoe UI" panose="020B0502040204020203" pitchFamily="34" charset="0"/>
              </a:endParaRPr>
            </a:p>
            <a:p>
              <a:pPr marL="742950" lvl="1" indent="-285750" fontAlgn="base">
                <a:buFont typeface="Arial" panose="020B0604020202020204" pitchFamily="34" charset="0"/>
                <a:buChar char="•"/>
              </a:pPr>
              <a:r>
                <a:rPr lang="en-US" sz="1400" i="0" u="none" strike="noStrike">
                  <a:solidFill>
                    <a:srgbClr val="433E35"/>
                  </a:solidFill>
                  <a:effectLst/>
                  <a:latin typeface="Arial" panose="020B0604020202020204" pitchFamily="34" charset="0"/>
                </a:rPr>
                <a:t>Rotation/term </a:t>
              </a:r>
              <a:r>
                <a:rPr lang="en-US" sz="1400" b="1" i="0" u="none" strike="noStrike">
                  <a:solidFill>
                    <a:srgbClr val="433E35"/>
                  </a:solidFill>
                  <a:effectLst/>
                  <a:latin typeface="Arial" panose="020B0604020202020204" pitchFamily="34" charset="0"/>
                </a:rPr>
                <a:t>– </a:t>
              </a:r>
              <a:r>
                <a:rPr lang="en-US" sz="1400" b="0" i="0" u="none" strike="noStrike">
                  <a:solidFill>
                    <a:srgbClr val="433E35"/>
                  </a:solidFill>
                  <a:effectLst/>
                  <a:latin typeface="Arial" panose="020B0604020202020204" pitchFamily="34" charset="0"/>
                </a:rPr>
                <a:t>Emergency medicine</a:t>
              </a:r>
            </a:p>
            <a:p>
              <a:pPr marL="742950" lvl="1" indent="-285750" fontAlgn="base">
                <a:buFont typeface="Arial" panose="020B0604020202020204" pitchFamily="34" charset="0"/>
                <a:buChar char="•"/>
              </a:pPr>
              <a:r>
                <a:rPr lang="en-US" sz="1400" i="0" u="none" strike="noStrike">
                  <a:solidFill>
                    <a:srgbClr val="433E35"/>
                  </a:solidFill>
                  <a:effectLst/>
                  <a:latin typeface="Arial" panose="020B0604020202020204" pitchFamily="34" charset="0"/>
                </a:rPr>
                <a:t>Rotation/term </a:t>
              </a:r>
              <a:r>
                <a:rPr lang="en-US" sz="1400" b="1" i="0" u="none" strike="noStrike">
                  <a:solidFill>
                    <a:srgbClr val="433E35"/>
                  </a:solidFill>
                  <a:effectLst/>
                  <a:latin typeface="Arial" panose="020B0604020202020204" pitchFamily="34" charset="0"/>
                </a:rPr>
                <a:t>– </a:t>
              </a:r>
              <a:r>
                <a:rPr lang="en-US" sz="1400" b="0" i="0" u="none" strike="noStrike">
                  <a:solidFill>
                    <a:srgbClr val="433E35"/>
                  </a:solidFill>
                  <a:effectLst/>
                  <a:latin typeface="Arial" panose="020B0604020202020204" pitchFamily="34" charset="0"/>
                </a:rPr>
                <a:t>Gastroenterology</a:t>
              </a:r>
              <a:r>
                <a:rPr lang="en-US" sz="1400" b="0" i="0">
                  <a:solidFill>
                    <a:srgbClr val="433E35"/>
                  </a:solidFill>
                  <a:effectLst/>
                  <a:latin typeface="Arial" panose="020B0604020202020204" pitchFamily="34" charset="0"/>
                </a:rPr>
                <a:t>​</a:t>
              </a:r>
              <a:endParaRPr lang="en-US" sz="1400" b="0" i="0">
                <a:solidFill>
                  <a:srgbClr val="433E35"/>
                </a:solidFill>
                <a:effectLst/>
                <a:latin typeface="Segoe UI" panose="020B0502040204020203" pitchFamily="34" charset="0"/>
              </a:endParaRPr>
            </a:p>
            <a:p>
              <a:pPr marL="742950" lvl="1" indent="-285750" fontAlgn="base">
                <a:buFont typeface="Arial" panose="020B0604020202020204" pitchFamily="34" charset="0"/>
                <a:buChar char="•"/>
              </a:pPr>
              <a:r>
                <a:rPr lang="en-US" sz="1400" i="0" u="none" strike="noStrike">
                  <a:solidFill>
                    <a:srgbClr val="433E35"/>
                  </a:solidFill>
                  <a:effectLst/>
                  <a:latin typeface="Arial" panose="020B0604020202020204" pitchFamily="34" charset="0"/>
                </a:rPr>
                <a:t>Rotation/term </a:t>
              </a:r>
              <a:r>
                <a:rPr lang="en-US" sz="1400" b="1" i="0" u="none" strike="noStrike">
                  <a:solidFill>
                    <a:srgbClr val="433E35"/>
                  </a:solidFill>
                  <a:effectLst/>
                  <a:latin typeface="Arial" panose="020B0604020202020204" pitchFamily="34" charset="0"/>
                </a:rPr>
                <a:t>– </a:t>
              </a:r>
              <a:r>
                <a:rPr lang="en-US" sz="1400" b="0" i="0" u="none" strike="noStrike">
                  <a:solidFill>
                    <a:srgbClr val="433E35"/>
                  </a:solidFill>
                  <a:effectLst/>
                  <a:latin typeface="Arial" panose="020B0604020202020204" pitchFamily="34" charset="0"/>
                </a:rPr>
                <a:t>Non-core nights</a:t>
              </a:r>
              <a:endParaRPr lang="en-AU" sz="1400" b="0" i="0">
                <a:solidFill>
                  <a:srgbClr val="433E35"/>
                </a:solidFill>
                <a:effectLst/>
                <a:latin typeface="Segoe UI" panose="020B0502040204020203" pitchFamily="34" charset="0"/>
              </a:endParaRPr>
            </a:p>
            <a:p>
              <a:pPr algn="ctr"/>
              <a:endParaRPr lang="en-AU" sz="1400"/>
            </a:p>
          </p:txBody>
        </p:sp>
      </p:grpSp>
      <p:sp>
        <p:nvSpPr>
          <p:cNvPr id="35" name="Rectangle 34">
            <a:extLst>
              <a:ext uri="{FF2B5EF4-FFF2-40B4-BE49-F238E27FC236}">
                <a16:creationId xmlns:a16="http://schemas.microsoft.com/office/drawing/2014/main" id="{16FC74E7-A1AB-F3C3-2557-0B64359CE38F}"/>
              </a:ext>
            </a:extLst>
          </p:cNvPr>
          <p:cNvSpPr/>
          <p:nvPr/>
        </p:nvSpPr>
        <p:spPr>
          <a:xfrm>
            <a:off x="120303" y="6090835"/>
            <a:ext cx="3304822" cy="73616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36" name="Table 35">
            <a:extLst>
              <a:ext uri="{FF2B5EF4-FFF2-40B4-BE49-F238E27FC236}">
                <a16:creationId xmlns:a16="http://schemas.microsoft.com/office/drawing/2014/main" id="{49E9D652-62FC-AFA3-6124-4B873E22307D}"/>
              </a:ext>
            </a:extLst>
          </p:cNvPr>
          <p:cNvGraphicFramePr>
            <a:graphicFrameLocks noGrp="1"/>
          </p:cNvGraphicFramePr>
          <p:nvPr>
            <p:extLst>
              <p:ext uri="{D42A27DB-BD31-4B8C-83A1-F6EECF244321}">
                <p14:modId xmlns:p14="http://schemas.microsoft.com/office/powerpoint/2010/main" val="3263004650"/>
              </p:ext>
            </p:extLst>
          </p:nvPr>
        </p:nvGraphicFramePr>
        <p:xfrm>
          <a:off x="242383" y="1501732"/>
          <a:ext cx="8142200" cy="4815840"/>
        </p:xfrm>
        <a:graphic>
          <a:graphicData uri="http://schemas.openxmlformats.org/drawingml/2006/table">
            <a:tbl>
              <a:tblPr firstRow="1" bandRow="1">
                <a:tableStyleId>{5C22544A-7EE6-4342-B048-85BDC9FD1C3A}</a:tableStyleId>
              </a:tblPr>
              <a:tblGrid>
                <a:gridCol w="4071100">
                  <a:extLst>
                    <a:ext uri="{9D8B030D-6E8A-4147-A177-3AD203B41FA5}">
                      <a16:colId xmlns:a16="http://schemas.microsoft.com/office/drawing/2014/main" val="3679315480"/>
                    </a:ext>
                  </a:extLst>
                </a:gridCol>
                <a:gridCol w="4071100">
                  <a:extLst>
                    <a:ext uri="{9D8B030D-6E8A-4147-A177-3AD203B41FA5}">
                      <a16:colId xmlns:a16="http://schemas.microsoft.com/office/drawing/2014/main" val="428550171"/>
                    </a:ext>
                  </a:extLst>
                </a:gridCol>
              </a:tblGrid>
              <a:tr h="5760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t>Learning program requirements completed  </a:t>
                      </a:r>
                      <a:endParaRPr lang="en-AU" sz="18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t>Assessment requirements</a:t>
                      </a:r>
                      <a:endParaRPr lang="en-AU" sz="180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923392"/>
                  </a:ext>
                </a:extLst>
              </a:tr>
              <a:tr h="576095">
                <a:tc>
                  <a:txBody>
                    <a:bodyPr/>
                    <a:lstStyle/>
                    <a:p>
                      <a:pPr algn="ctr"/>
                      <a:r>
                        <a:rPr lang="en-US" sz="1600" b="0" u="sng">
                          <a:solidFill>
                            <a:schemeClr val="tx1"/>
                          </a:solidFill>
                        </a:rPr>
                        <a:t>Clinical/professional time validation</a:t>
                      </a:r>
                    </a:p>
                    <a:p>
                      <a:pPr algn="l"/>
                      <a:endParaRPr lang="en-US" sz="1600" b="0" u="sng">
                        <a:solidFill>
                          <a:schemeClr val="tx1"/>
                        </a:solidFill>
                      </a:endParaRPr>
                    </a:p>
                    <a:p>
                      <a:pPr marL="285750" indent="-285750">
                        <a:buFont typeface="Arial" panose="020B0604020202020204" pitchFamily="34" charset="0"/>
                        <a:buChar char="•"/>
                      </a:pPr>
                      <a:r>
                        <a:rPr lang="en-US" sz="1400">
                          <a:solidFill>
                            <a:schemeClr val="tx1"/>
                          </a:solidFill>
                        </a:rPr>
                        <a:t>12 months FTE clinical experience (Australia)  </a:t>
                      </a:r>
                    </a:p>
                    <a:p>
                      <a:pPr marL="742950" lvl="1" indent="-285750">
                        <a:buFont typeface="Wingdings" panose="05000000000000000000" pitchFamily="2" charset="2"/>
                        <a:buChar char="ü"/>
                      </a:pPr>
                      <a:r>
                        <a:rPr lang="en-US" sz="1400">
                          <a:solidFill>
                            <a:schemeClr val="tx1"/>
                          </a:solidFill>
                        </a:rPr>
                        <a:t>4 x 13-week terms </a:t>
                      </a:r>
                    </a:p>
                    <a:p>
                      <a:pPr marL="742950" lvl="1" indent="-285750">
                        <a:buFont typeface="Wingdings" panose="05000000000000000000" pitchFamily="2" charset="2"/>
                        <a:buChar char="ü"/>
                      </a:pPr>
                      <a:r>
                        <a:rPr lang="en-US" sz="1400">
                          <a:solidFill>
                            <a:schemeClr val="tx1"/>
                          </a:solidFill>
                        </a:rPr>
                        <a:t>39 weeks core </a:t>
                      </a:r>
                    </a:p>
                    <a:p>
                      <a:pPr marL="742950" lvl="1" indent="-285750">
                        <a:buFont typeface="Wingdings" panose="05000000000000000000" pitchFamily="2" charset="2"/>
                        <a:buChar char="ü"/>
                      </a:pPr>
                      <a:r>
                        <a:rPr lang="en-US" sz="1400">
                          <a:solidFill>
                            <a:schemeClr val="tx1"/>
                          </a:solidFill>
                        </a:rPr>
                        <a:t>13 weeks non-core</a:t>
                      </a:r>
                    </a:p>
                    <a:p>
                      <a:pPr marL="742950" lvl="1" indent="-285750">
                        <a:buFont typeface="Wingdings" panose="05000000000000000000" pitchFamily="2" charset="2"/>
                        <a:buChar char="ü"/>
                      </a:pPr>
                      <a:endParaRPr lang="en-US" sz="1400">
                        <a:solidFill>
                          <a:schemeClr val="tx1"/>
                        </a:solidFill>
                      </a:endParaRPr>
                    </a:p>
                    <a:p>
                      <a:endParaRPr lang="en-US" sz="1400">
                        <a:solidFill>
                          <a:schemeClr val="tx1"/>
                        </a:solidFill>
                      </a:endParaRPr>
                    </a:p>
                    <a:p>
                      <a:endParaRPr lang="en-AU"/>
                    </a:p>
                    <a:p>
                      <a:endParaRPr lang="en-AU"/>
                    </a:p>
                    <a:p>
                      <a:endParaRPr lang="en-AU"/>
                    </a:p>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indent="0" algn="ctr">
                        <a:buFont typeface="Wingdings" panose="05000000000000000000" pitchFamily="2" charset="2"/>
                        <a:buNone/>
                      </a:pPr>
                      <a:r>
                        <a:rPr lang="en-US" sz="1400" u="sng">
                          <a:solidFill>
                            <a:schemeClr val="tx1"/>
                          </a:solidFill>
                        </a:rPr>
                        <a:t>Assessments completed</a:t>
                      </a:r>
                    </a:p>
                    <a:p>
                      <a:pPr marL="285750" indent="-285750">
                        <a:buFont typeface="Wingdings" panose="05000000000000000000" pitchFamily="2" charset="2"/>
                        <a:buChar char="ü"/>
                      </a:pPr>
                      <a:endParaRPr lang="en-US" sz="1400">
                        <a:solidFill>
                          <a:schemeClr val="tx1"/>
                        </a:solidFill>
                      </a:endParaRPr>
                    </a:p>
                    <a:p>
                      <a:pPr marL="285750" indent="-285750">
                        <a:buFont typeface="Wingdings" panose="05000000000000000000" pitchFamily="2" charset="2"/>
                        <a:buChar char="ü"/>
                      </a:pPr>
                      <a:r>
                        <a:rPr lang="en-US" sz="1400">
                          <a:solidFill>
                            <a:schemeClr val="tx1"/>
                          </a:solidFill>
                        </a:rPr>
                        <a:t>12 learning captures </a:t>
                      </a:r>
                    </a:p>
                    <a:p>
                      <a:pPr marL="285750" indent="-285750">
                        <a:buFont typeface="Wingdings" panose="05000000000000000000" pitchFamily="2" charset="2"/>
                        <a:buChar char="ü"/>
                      </a:pPr>
                      <a:r>
                        <a:rPr lang="en-US" sz="1400">
                          <a:solidFill>
                            <a:schemeClr val="tx1"/>
                          </a:solidFill>
                        </a:rPr>
                        <a:t>12 observation captures</a:t>
                      </a:r>
                    </a:p>
                    <a:p>
                      <a:pPr marL="285750" indent="-285750">
                        <a:buFont typeface="Wingdings" panose="05000000000000000000" pitchFamily="2" charset="2"/>
                        <a:buChar char="ü"/>
                      </a:pPr>
                      <a:r>
                        <a:rPr lang="en-US" sz="1400">
                          <a:solidFill>
                            <a:schemeClr val="tx1"/>
                          </a:solidFill>
                        </a:rPr>
                        <a:t>4 rotation progress reports (RS)</a:t>
                      </a:r>
                    </a:p>
                    <a:p>
                      <a:pPr marL="285750" indent="-285750">
                        <a:buFont typeface="Wingdings" panose="05000000000000000000" pitchFamily="2" charset="2"/>
                        <a:buChar char="ü"/>
                      </a:pPr>
                      <a:r>
                        <a:rPr lang="en-US" sz="1400">
                          <a:solidFill>
                            <a:schemeClr val="tx1"/>
                          </a:solidFill>
                        </a:rPr>
                        <a:t>1 mid-phase phase progress report (ES)   </a:t>
                      </a:r>
                      <a:endParaRPr lang="en-AU" sz="1400"/>
                    </a:p>
                    <a:p>
                      <a:endParaRPr lang="en-AU"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2026939"/>
                  </a:ext>
                </a:extLst>
              </a:tr>
              <a:tr h="576095">
                <a:tc>
                  <a:txBody>
                    <a:bodyPr/>
                    <a:lstStyle/>
                    <a:p>
                      <a:pPr algn="ctr"/>
                      <a:r>
                        <a:rPr lang="en-US" sz="1600" u="sng">
                          <a:solidFill>
                            <a:schemeClr val="tx1"/>
                          </a:solidFill>
                        </a:rPr>
                        <a:t>Learning courses completed </a:t>
                      </a:r>
                    </a:p>
                    <a:p>
                      <a:pPr algn="ctr"/>
                      <a:endParaRPr lang="en-US" sz="1600">
                        <a:solidFill>
                          <a:schemeClr val="tx1"/>
                        </a:solidFill>
                      </a:endParaRPr>
                    </a:p>
                    <a:p>
                      <a:pPr marL="285750" indent="-285750">
                        <a:buFont typeface="Wingdings" panose="05000000000000000000" pitchFamily="2" charset="2"/>
                        <a:buChar char="ü"/>
                      </a:pPr>
                      <a:r>
                        <a:rPr lang="en-US" sz="1400">
                          <a:solidFill>
                            <a:schemeClr val="tx1"/>
                          </a:solidFill>
                        </a:rPr>
                        <a:t>Basic Training Orientation </a:t>
                      </a:r>
                    </a:p>
                    <a:p>
                      <a:pPr marL="285750" indent="-285750">
                        <a:buFont typeface="Wingdings" panose="05000000000000000000" pitchFamily="2" charset="2"/>
                        <a:buChar char="ü"/>
                      </a:pPr>
                      <a:r>
                        <a:rPr lang="en-US" sz="1400" b="0" i="0">
                          <a:solidFill>
                            <a:schemeClr val="tx1"/>
                          </a:solidFill>
                          <a:effectLst/>
                        </a:rPr>
                        <a:t>Advanced Life Support Course </a:t>
                      </a:r>
                    </a:p>
                    <a:p>
                      <a:pPr marL="285750" indent="-285750">
                        <a:buFont typeface="Wingdings" panose="05000000000000000000" pitchFamily="2" charset="2"/>
                        <a:buChar char="ü"/>
                      </a:pPr>
                      <a:r>
                        <a:rPr lang="en-US" sz="1400">
                          <a:solidFill>
                            <a:schemeClr val="tx1"/>
                          </a:solidFill>
                        </a:rPr>
                        <a:t>RACP Communication Skills</a:t>
                      </a:r>
                      <a:r>
                        <a:rPr lang="en-US" sz="1400"/>
                        <a:t> </a:t>
                      </a:r>
                      <a:endParaRPr lang="en-AU"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AU" sz="1600"/>
                    </a:p>
                  </a:txBody>
                  <a:tcPr/>
                </a:tc>
                <a:extLst>
                  <a:ext uri="{0D108BD9-81ED-4DB2-BD59-A6C34878D82A}">
                    <a16:rowId xmlns:a16="http://schemas.microsoft.com/office/drawing/2014/main" val="1008714993"/>
                  </a:ext>
                </a:extLst>
              </a:tr>
            </a:tbl>
          </a:graphicData>
        </a:graphic>
      </p:graphicFrame>
      <p:grpSp>
        <p:nvGrpSpPr>
          <p:cNvPr id="4" name="Group 3">
            <a:extLst>
              <a:ext uri="{FF2B5EF4-FFF2-40B4-BE49-F238E27FC236}">
                <a16:creationId xmlns:a16="http://schemas.microsoft.com/office/drawing/2014/main" id="{62D2CC96-A393-05DD-F0D6-7AA8E742D4B7}"/>
              </a:ext>
            </a:extLst>
          </p:cNvPr>
          <p:cNvGrpSpPr/>
          <p:nvPr/>
        </p:nvGrpSpPr>
        <p:grpSpPr>
          <a:xfrm>
            <a:off x="8788279" y="2017711"/>
            <a:ext cx="3283417" cy="5148431"/>
            <a:chOff x="10248207" y="1763712"/>
            <a:chExt cx="1850822" cy="5867344"/>
          </a:xfrm>
        </p:grpSpPr>
        <p:sp>
          <p:nvSpPr>
            <p:cNvPr id="6" name="TextBox 5">
              <a:extLst>
                <a:ext uri="{FF2B5EF4-FFF2-40B4-BE49-F238E27FC236}">
                  <a16:creationId xmlns:a16="http://schemas.microsoft.com/office/drawing/2014/main" id="{0C25F9FF-9AF0-FF06-FA7C-D20F4E1CE804}"/>
                </a:ext>
              </a:extLst>
            </p:cNvPr>
            <p:cNvSpPr txBox="1"/>
            <p:nvPr/>
          </p:nvSpPr>
          <p:spPr>
            <a:xfrm>
              <a:off x="10275539" y="1913771"/>
              <a:ext cx="1823490" cy="5717285"/>
            </a:xfrm>
            <a:prstGeom prst="rect">
              <a:avLst/>
            </a:prstGeom>
            <a:noFill/>
          </p:spPr>
          <p:txBody>
            <a:bodyPr wrap="square" rtlCol="0">
              <a:spAutoFit/>
            </a:bodyPr>
            <a:lstStyle/>
            <a:p>
              <a:pPr algn="ctr"/>
              <a:r>
                <a:rPr lang="en-US" sz="1100" b="1"/>
                <a:t>Rotation supervisor feedback</a:t>
              </a:r>
            </a:p>
            <a:p>
              <a:endParaRPr lang="en-US" sz="1100" b="1"/>
            </a:p>
            <a:p>
              <a:pPr marL="171450" indent="-171450">
                <a:buFont typeface="Arial" panose="020B0604020202020204" pitchFamily="34" charset="0"/>
                <a:buChar char="•"/>
              </a:pPr>
              <a:r>
                <a:rPr lang="en-US" sz="1100"/>
                <a:t>All clinical and professional time is completed and validated </a:t>
              </a:r>
            </a:p>
            <a:p>
              <a:pPr marL="171450" indent="-171450">
                <a:buFont typeface="Arial" panose="020B0604020202020204" pitchFamily="34" charset="0"/>
                <a:buChar char="•"/>
              </a:pPr>
              <a:endParaRPr lang="en-US" sz="1100"/>
            </a:p>
            <a:p>
              <a:pPr marL="171450" indent="-171450">
                <a:buFont typeface="Arial" panose="020B0604020202020204" pitchFamily="34" charset="0"/>
                <a:buChar char="•"/>
              </a:pPr>
              <a:r>
                <a:rPr lang="en-US" sz="1100"/>
                <a:t>All learning courses are completed</a:t>
              </a:r>
            </a:p>
            <a:p>
              <a:pPr marL="171450" indent="-171450">
                <a:buFont typeface="Arial" panose="020B0604020202020204" pitchFamily="34" charset="0"/>
                <a:buChar char="•"/>
              </a:pPr>
              <a:endParaRPr lang="en-US" sz="1100"/>
            </a:p>
            <a:p>
              <a:pPr marL="171450" indent="-171450">
                <a:buFont typeface="Arial" panose="020B0604020202020204" pitchFamily="34" charset="0"/>
                <a:buChar char="•"/>
              </a:pPr>
              <a:r>
                <a:rPr lang="en-US" sz="1100"/>
                <a:t>All assessment requirements have been completed</a:t>
              </a:r>
              <a:endParaRPr lang="en-AU" sz="1100"/>
            </a:p>
            <a:p>
              <a:pPr marL="171450" indent="-171450">
                <a:buFontTx/>
                <a:buChar char="-"/>
              </a:pPr>
              <a:endParaRPr lang="en-AU" sz="1100"/>
            </a:p>
            <a:p>
              <a:pPr marL="171450" indent="-171450">
                <a:buFontTx/>
                <a:buChar char="-"/>
              </a:pPr>
              <a:endParaRPr lang="en-AU" sz="1100"/>
            </a:p>
            <a:p>
              <a:pPr marL="171450" indent="-171450">
                <a:buFontTx/>
                <a:buChar char="-"/>
              </a:pPr>
              <a:endParaRPr lang="en-AU" sz="1100"/>
            </a:p>
            <a:p>
              <a:pPr marL="171450" indent="-171450">
                <a:buFontTx/>
                <a:buChar char="-"/>
              </a:pPr>
              <a:endParaRPr lang="en-AU" sz="1100"/>
            </a:p>
            <a:p>
              <a:pPr marL="171450" indent="-171450">
                <a:buFontTx/>
                <a:buChar char="-"/>
              </a:pPr>
              <a:endParaRPr lang="en-AU" sz="1100"/>
            </a:p>
            <a:p>
              <a:pPr marL="171450" indent="-171450">
                <a:buFontTx/>
                <a:buChar char="-"/>
              </a:pPr>
              <a:endParaRPr lang="en-AU" sz="1100"/>
            </a:p>
            <a:p>
              <a:pPr marL="171450" indent="-171450">
                <a:buFontTx/>
                <a:buChar char="-"/>
              </a:pPr>
              <a:endParaRPr lang="en-AU" sz="1100"/>
            </a:p>
            <a:p>
              <a:pPr marL="171450" indent="-171450">
                <a:buFontTx/>
                <a:buChar char="-"/>
              </a:pPr>
              <a:endParaRPr lang="en-AU" sz="1100"/>
            </a:p>
            <a:p>
              <a:endParaRPr lang="en-AU" sz="1100"/>
            </a:p>
            <a:p>
              <a:pPr algn="ctr"/>
              <a:r>
                <a:rPr lang="en-AU" sz="1400"/>
                <a:t>After assessing competence and compliance, the supervisors recommends the trainee to</a:t>
              </a:r>
              <a:r>
                <a:rPr lang="en-AU" sz="1400" b="1">
                  <a:solidFill>
                    <a:srgbClr val="00B050"/>
                  </a:solidFill>
                </a:rPr>
                <a:t> </a:t>
              </a:r>
              <a:r>
                <a:rPr lang="en-AU" sz="1400" b="1">
                  <a:solidFill>
                    <a:srgbClr val="007367"/>
                  </a:solidFill>
                </a:rPr>
                <a:t>progress satisfactorily.</a:t>
              </a:r>
            </a:p>
            <a:p>
              <a:pPr marL="171450" indent="-171450">
                <a:buFontTx/>
                <a:buChar char="-"/>
              </a:pPr>
              <a:endParaRPr lang="en-AU" sz="1100" b="1">
                <a:solidFill>
                  <a:srgbClr val="00B050"/>
                </a:solidFill>
              </a:endParaRPr>
            </a:p>
            <a:p>
              <a:endParaRPr lang="en-AU" sz="1100"/>
            </a:p>
            <a:p>
              <a:pPr marL="171450" indent="-171450">
                <a:buFontTx/>
                <a:buChar char="-"/>
              </a:pPr>
              <a:endParaRPr lang="en-AU" sz="1100"/>
            </a:p>
            <a:p>
              <a:pPr marL="171450" indent="-171450">
                <a:buFontTx/>
                <a:buChar char="-"/>
              </a:pPr>
              <a:endParaRPr lang="en-AU" sz="1100"/>
            </a:p>
            <a:p>
              <a:pPr marL="171450" indent="-171450">
                <a:buFontTx/>
                <a:buChar char="-"/>
              </a:pPr>
              <a:endParaRPr lang="en-AU" sz="1100"/>
            </a:p>
            <a:p>
              <a:pPr marL="171450" indent="-171450">
                <a:buFontTx/>
                <a:buChar char="-"/>
              </a:pPr>
              <a:endParaRPr lang="en-AU" sz="1100"/>
            </a:p>
          </p:txBody>
        </p:sp>
        <p:sp>
          <p:nvSpPr>
            <p:cNvPr id="7" name="Rectangle: Rounded Corners 6">
              <a:extLst>
                <a:ext uri="{FF2B5EF4-FFF2-40B4-BE49-F238E27FC236}">
                  <a16:creationId xmlns:a16="http://schemas.microsoft.com/office/drawing/2014/main" id="{61B5C7DB-862A-AE3D-376C-EFE8268620D7}"/>
                </a:ext>
              </a:extLst>
            </p:cNvPr>
            <p:cNvSpPr/>
            <p:nvPr/>
          </p:nvSpPr>
          <p:spPr>
            <a:xfrm>
              <a:off x="10248207" y="1763712"/>
              <a:ext cx="1823490" cy="4953840"/>
            </a:xfrm>
            <a:prstGeom prst="round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1223535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C58CAC-11A5-CEDC-BF87-22DEE2F59D13}"/>
              </a:ext>
            </a:extLst>
          </p:cNvPr>
          <p:cNvSpPr>
            <a:spLocks noGrp="1"/>
          </p:cNvSpPr>
          <p:nvPr>
            <p:ph type="title"/>
          </p:nvPr>
        </p:nvSpPr>
        <p:spPr>
          <a:xfrm>
            <a:off x="691753" y="14287"/>
            <a:ext cx="10972800" cy="1143000"/>
          </a:xfrm>
        </p:spPr>
        <p:txBody>
          <a:bodyPr>
            <a:normAutofit/>
          </a:bodyPr>
          <a:lstStyle/>
          <a:p>
            <a:r>
              <a:rPr lang="en-AU" sz="3100">
                <a:solidFill>
                  <a:schemeClr val="tx2"/>
                </a:solidFill>
                <a:ea typeface="+mn-ea"/>
                <a:cs typeface="Poppins" pitchFamily="2" charset="77"/>
              </a:rPr>
              <a:t>Assessing performance using evidence</a:t>
            </a:r>
          </a:p>
        </p:txBody>
      </p:sp>
      <p:sp>
        <p:nvSpPr>
          <p:cNvPr id="8" name="Straight Connector 7">
            <a:extLst>
              <a:ext uri="{FF2B5EF4-FFF2-40B4-BE49-F238E27FC236}">
                <a16:creationId xmlns:a16="http://schemas.microsoft.com/office/drawing/2014/main" id="{5D849C48-13E7-C4BF-E5ED-79EEAA507836}"/>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pSp>
        <p:nvGrpSpPr>
          <p:cNvPr id="4" name="Group 3">
            <a:extLst>
              <a:ext uri="{FF2B5EF4-FFF2-40B4-BE49-F238E27FC236}">
                <a16:creationId xmlns:a16="http://schemas.microsoft.com/office/drawing/2014/main" id="{6C617CF8-71A1-3E83-D929-2A05E5542C16}"/>
              </a:ext>
            </a:extLst>
          </p:cNvPr>
          <p:cNvGrpSpPr/>
          <p:nvPr/>
        </p:nvGrpSpPr>
        <p:grpSpPr>
          <a:xfrm>
            <a:off x="73323" y="84929"/>
            <a:ext cx="1865544" cy="2116139"/>
            <a:chOff x="2594725" y="4278679"/>
            <a:chExt cx="1210847" cy="1492373"/>
          </a:xfrm>
        </p:grpSpPr>
        <p:pic>
          <p:nvPicPr>
            <p:cNvPr id="9" name="Picture 8">
              <a:extLst>
                <a:ext uri="{FF2B5EF4-FFF2-40B4-BE49-F238E27FC236}">
                  <a16:creationId xmlns:a16="http://schemas.microsoft.com/office/drawing/2014/main" id="{87043E4F-CF05-B588-3771-7F9E0E967DF5}"/>
                </a:ext>
              </a:extLst>
            </p:cNvPr>
            <p:cNvPicPr>
              <a:picLocks noChangeAspect="1"/>
            </p:cNvPicPr>
            <p:nvPr/>
          </p:nvPicPr>
          <p:blipFill>
            <a:blip r:embed="rId3"/>
            <a:srcRect t="1205"/>
            <a:stretch/>
          </p:blipFill>
          <p:spPr>
            <a:xfrm>
              <a:off x="2594725" y="4278679"/>
              <a:ext cx="1141919" cy="1492373"/>
            </a:xfrm>
            <a:prstGeom prst="rect">
              <a:avLst/>
            </a:prstGeom>
          </p:spPr>
        </p:pic>
        <p:sp>
          <p:nvSpPr>
            <p:cNvPr id="11" name="Rectangle 10">
              <a:extLst>
                <a:ext uri="{FF2B5EF4-FFF2-40B4-BE49-F238E27FC236}">
                  <a16:creationId xmlns:a16="http://schemas.microsoft.com/office/drawing/2014/main" id="{006442E0-1637-7D72-7A0C-790598ED9DA2}"/>
                </a:ext>
              </a:extLst>
            </p:cNvPr>
            <p:cNvSpPr/>
            <p:nvPr/>
          </p:nvSpPr>
          <p:spPr>
            <a:xfrm>
              <a:off x="3579415" y="5249280"/>
              <a:ext cx="226157" cy="51714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ln>
                  <a:solidFill>
                    <a:schemeClr val="bg1"/>
                  </a:solidFill>
                </a:ln>
                <a:solidFill>
                  <a:schemeClr val="bg1"/>
                </a:solidFill>
              </a:endParaRPr>
            </a:p>
          </p:txBody>
        </p:sp>
      </p:grpSp>
      <p:grpSp>
        <p:nvGrpSpPr>
          <p:cNvPr id="31" name="Group 30">
            <a:extLst>
              <a:ext uri="{FF2B5EF4-FFF2-40B4-BE49-F238E27FC236}">
                <a16:creationId xmlns:a16="http://schemas.microsoft.com/office/drawing/2014/main" id="{F5CD8B95-5A87-8FD8-98F6-97B1CD8EE3A5}"/>
              </a:ext>
            </a:extLst>
          </p:cNvPr>
          <p:cNvGrpSpPr/>
          <p:nvPr/>
        </p:nvGrpSpPr>
        <p:grpSpPr>
          <a:xfrm>
            <a:off x="6239735" y="2652358"/>
            <a:ext cx="5158262" cy="1841742"/>
            <a:chOff x="6898271" y="2650883"/>
            <a:chExt cx="5158262" cy="1841742"/>
          </a:xfrm>
        </p:grpSpPr>
        <p:sp>
          <p:nvSpPr>
            <p:cNvPr id="16" name="TextBox 15">
              <a:extLst>
                <a:ext uri="{FF2B5EF4-FFF2-40B4-BE49-F238E27FC236}">
                  <a16:creationId xmlns:a16="http://schemas.microsoft.com/office/drawing/2014/main" id="{27626B33-5813-6D40-D53C-1F4583EF91CC}"/>
                </a:ext>
              </a:extLst>
            </p:cNvPr>
            <p:cNvSpPr txBox="1"/>
            <p:nvPr/>
          </p:nvSpPr>
          <p:spPr>
            <a:xfrm>
              <a:off x="7333422" y="2956074"/>
              <a:ext cx="4655379" cy="1323439"/>
            </a:xfrm>
            <a:prstGeom prst="rect">
              <a:avLst/>
            </a:prstGeom>
            <a:noFill/>
          </p:spPr>
          <p:txBody>
            <a:bodyPr wrap="square" lIns="91440" tIns="45720" rIns="91440" bIns="45720" rtlCol="0" anchor="t">
              <a:spAutoFit/>
            </a:bodyPr>
            <a:lstStyle/>
            <a:p>
              <a:r>
                <a:rPr lang="en-US" sz="2000">
                  <a:solidFill>
                    <a:schemeClr val="tx1"/>
                  </a:solidFill>
                </a:rPr>
                <a:t>Add in written feedback about how the trainee has performed over the phase of training against the expected standard </a:t>
              </a:r>
            </a:p>
          </p:txBody>
        </p:sp>
        <p:sp>
          <p:nvSpPr>
            <p:cNvPr id="18" name="Rectangle: Rounded Corners 17">
              <a:extLst>
                <a:ext uri="{FF2B5EF4-FFF2-40B4-BE49-F238E27FC236}">
                  <a16:creationId xmlns:a16="http://schemas.microsoft.com/office/drawing/2014/main" id="{14F2976D-37E3-B8E1-29DD-A77556712C26}"/>
                </a:ext>
              </a:extLst>
            </p:cNvPr>
            <p:cNvSpPr/>
            <p:nvPr/>
          </p:nvSpPr>
          <p:spPr>
            <a:xfrm>
              <a:off x="7001933" y="2751666"/>
              <a:ext cx="5054600" cy="1740959"/>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Rectangle 26">
              <a:extLst>
                <a:ext uri="{FF2B5EF4-FFF2-40B4-BE49-F238E27FC236}">
                  <a16:creationId xmlns:a16="http://schemas.microsoft.com/office/drawing/2014/main" id="{7BBB320D-E17E-8DEE-4022-DDCDE37499C4}"/>
                </a:ext>
              </a:extLst>
            </p:cNvPr>
            <p:cNvSpPr/>
            <p:nvPr/>
          </p:nvSpPr>
          <p:spPr>
            <a:xfrm>
              <a:off x="6898271" y="2650883"/>
              <a:ext cx="509289" cy="24150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34" name="Group 33">
            <a:extLst>
              <a:ext uri="{FF2B5EF4-FFF2-40B4-BE49-F238E27FC236}">
                <a16:creationId xmlns:a16="http://schemas.microsoft.com/office/drawing/2014/main" id="{F914A83D-AE5B-8FAB-6916-10902D8AB565}"/>
              </a:ext>
            </a:extLst>
          </p:cNvPr>
          <p:cNvGrpSpPr/>
          <p:nvPr/>
        </p:nvGrpSpPr>
        <p:grpSpPr>
          <a:xfrm>
            <a:off x="948714" y="2652358"/>
            <a:ext cx="5088466" cy="1837389"/>
            <a:chOff x="1607250" y="2650883"/>
            <a:chExt cx="5088466" cy="1837389"/>
          </a:xfrm>
        </p:grpSpPr>
        <p:sp>
          <p:nvSpPr>
            <p:cNvPr id="3" name="TextBox 2">
              <a:extLst>
                <a:ext uri="{FF2B5EF4-FFF2-40B4-BE49-F238E27FC236}">
                  <a16:creationId xmlns:a16="http://schemas.microsoft.com/office/drawing/2014/main" id="{4FE0A4C7-5F58-78EE-9054-991ABF777F1C}"/>
                </a:ext>
              </a:extLst>
            </p:cNvPr>
            <p:cNvSpPr txBox="1"/>
            <p:nvPr/>
          </p:nvSpPr>
          <p:spPr>
            <a:xfrm>
              <a:off x="1878056" y="3263849"/>
              <a:ext cx="4817660" cy="707886"/>
            </a:xfrm>
            <a:prstGeom prst="rect">
              <a:avLst/>
            </a:prstGeom>
            <a:noFill/>
          </p:spPr>
          <p:txBody>
            <a:bodyPr wrap="square" lIns="91440" tIns="45720" rIns="91440" bIns="45720" rtlCol="0" anchor="t">
              <a:spAutoFit/>
            </a:bodyPr>
            <a:lstStyle/>
            <a:p>
              <a:r>
                <a:rPr lang="en-US" sz="2000">
                  <a:solidFill>
                    <a:schemeClr val="tx1"/>
                  </a:solidFill>
                </a:rPr>
                <a:t>Determine the overall rating against the learning goals </a:t>
              </a:r>
            </a:p>
          </p:txBody>
        </p:sp>
        <p:sp>
          <p:nvSpPr>
            <p:cNvPr id="19" name="Rectangle: Rounded Corners 18">
              <a:extLst>
                <a:ext uri="{FF2B5EF4-FFF2-40B4-BE49-F238E27FC236}">
                  <a16:creationId xmlns:a16="http://schemas.microsoft.com/office/drawing/2014/main" id="{2B1ECF97-7A7D-F512-3F12-8573D06550B4}"/>
                </a:ext>
              </a:extLst>
            </p:cNvPr>
            <p:cNvSpPr/>
            <p:nvPr/>
          </p:nvSpPr>
          <p:spPr>
            <a:xfrm>
              <a:off x="1607250" y="2747313"/>
              <a:ext cx="5054600" cy="1740959"/>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Rectangle 23">
              <a:extLst>
                <a:ext uri="{FF2B5EF4-FFF2-40B4-BE49-F238E27FC236}">
                  <a16:creationId xmlns:a16="http://schemas.microsoft.com/office/drawing/2014/main" id="{C5A8C031-8502-F92A-7521-0533924EC134}"/>
                </a:ext>
              </a:extLst>
            </p:cNvPr>
            <p:cNvSpPr/>
            <p:nvPr/>
          </p:nvSpPr>
          <p:spPr>
            <a:xfrm>
              <a:off x="1607250" y="2650883"/>
              <a:ext cx="331617" cy="27175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 name="TextBox 1">
            <a:extLst>
              <a:ext uri="{FF2B5EF4-FFF2-40B4-BE49-F238E27FC236}">
                <a16:creationId xmlns:a16="http://schemas.microsoft.com/office/drawing/2014/main" id="{7AF70E9B-96CE-BC17-7D56-6A196A4FDAD4}"/>
              </a:ext>
            </a:extLst>
          </p:cNvPr>
          <p:cNvSpPr txBox="1"/>
          <p:nvPr/>
        </p:nvSpPr>
        <p:spPr>
          <a:xfrm>
            <a:off x="1494919" y="1586580"/>
            <a:ext cx="10066653" cy="646331"/>
          </a:xfrm>
          <a:prstGeom prst="rect">
            <a:avLst/>
          </a:prstGeom>
          <a:noFill/>
        </p:spPr>
        <p:txBody>
          <a:bodyPr wrap="square" rtlCol="0">
            <a:spAutoFit/>
          </a:bodyPr>
          <a:lstStyle/>
          <a:p>
            <a:r>
              <a:rPr lang="en-US" sz="1800"/>
              <a:t>After competence and compliance has been assessed, the Rotation </a:t>
            </a:r>
            <a:r>
              <a:rPr lang="en-US"/>
              <a:t>S</a:t>
            </a:r>
            <a:r>
              <a:rPr lang="en-US" sz="1800"/>
              <a:t>upervisor makes a progress decision.</a:t>
            </a:r>
            <a:endParaRPr lang="en-AU" sz="1800"/>
          </a:p>
        </p:txBody>
      </p:sp>
      <p:grpSp>
        <p:nvGrpSpPr>
          <p:cNvPr id="7" name="Group 6">
            <a:extLst>
              <a:ext uri="{FF2B5EF4-FFF2-40B4-BE49-F238E27FC236}">
                <a16:creationId xmlns:a16="http://schemas.microsoft.com/office/drawing/2014/main" id="{2D6E4945-8145-03DC-BAC1-D4459B8BAB52}"/>
              </a:ext>
            </a:extLst>
          </p:cNvPr>
          <p:cNvGrpSpPr/>
          <p:nvPr/>
        </p:nvGrpSpPr>
        <p:grpSpPr>
          <a:xfrm>
            <a:off x="3559326" y="4900837"/>
            <a:ext cx="5158262" cy="1841742"/>
            <a:chOff x="6898271" y="2650883"/>
            <a:chExt cx="5158262" cy="1841742"/>
          </a:xfrm>
        </p:grpSpPr>
        <p:sp>
          <p:nvSpPr>
            <p:cNvPr id="12" name="TextBox 11">
              <a:extLst>
                <a:ext uri="{FF2B5EF4-FFF2-40B4-BE49-F238E27FC236}">
                  <a16:creationId xmlns:a16="http://schemas.microsoft.com/office/drawing/2014/main" id="{B9D1901D-D4A8-EEB7-B30A-5AF7ECA1DDAF}"/>
                </a:ext>
              </a:extLst>
            </p:cNvPr>
            <p:cNvSpPr txBox="1"/>
            <p:nvPr/>
          </p:nvSpPr>
          <p:spPr>
            <a:xfrm>
              <a:off x="7333422" y="2956074"/>
              <a:ext cx="4655379" cy="400110"/>
            </a:xfrm>
            <a:prstGeom prst="rect">
              <a:avLst/>
            </a:prstGeom>
            <a:noFill/>
          </p:spPr>
          <p:txBody>
            <a:bodyPr wrap="square" lIns="91440" tIns="45720" rIns="91440" bIns="45720" rtlCol="0" anchor="t">
              <a:spAutoFit/>
            </a:bodyPr>
            <a:lstStyle/>
            <a:p>
              <a:r>
                <a:rPr lang="en-US" sz="2000">
                  <a:solidFill>
                    <a:schemeClr val="tx1"/>
                  </a:solidFill>
                </a:rPr>
                <a:t>Add in a progression recommendation </a:t>
              </a:r>
            </a:p>
          </p:txBody>
        </p:sp>
        <p:sp>
          <p:nvSpPr>
            <p:cNvPr id="13" name="Rectangle: Rounded Corners 12">
              <a:extLst>
                <a:ext uri="{FF2B5EF4-FFF2-40B4-BE49-F238E27FC236}">
                  <a16:creationId xmlns:a16="http://schemas.microsoft.com/office/drawing/2014/main" id="{BF04C48D-BC30-9FED-7E8B-054F72EF8F27}"/>
                </a:ext>
              </a:extLst>
            </p:cNvPr>
            <p:cNvSpPr/>
            <p:nvPr/>
          </p:nvSpPr>
          <p:spPr>
            <a:xfrm>
              <a:off x="7001933" y="2751666"/>
              <a:ext cx="5054600" cy="1740959"/>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a:extLst>
                <a:ext uri="{FF2B5EF4-FFF2-40B4-BE49-F238E27FC236}">
                  <a16:creationId xmlns:a16="http://schemas.microsoft.com/office/drawing/2014/main" id="{6453249F-5954-B3F6-126D-EBEBC6A51D06}"/>
                </a:ext>
              </a:extLst>
            </p:cNvPr>
            <p:cNvSpPr/>
            <p:nvPr/>
          </p:nvSpPr>
          <p:spPr>
            <a:xfrm>
              <a:off x="6898271" y="2650883"/>
              <a:ext cx="509289" cy="24150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5" name="Group 14">
            <a:extLst>
              <a:ext uri="{FF2B5EF4-FFF2-40B4-BE49-F238E27FC236}">
                <a16:creationId xmlns:a16="http://schemas.microsoft.com/office/drawing/2014/main" id="{A7631937-2D70-B97A-B640-7A0DAE9CA80A}"/>
              </a:ext>
            </a:extLst>
          </p:cNvPr>
          <p:cNvGrpSpPr/>
          <p:nvPr/>
        </p:nvGrpSpPr>
        <p:grpSpPr>
          <a:xfrm>
            <a:off x="4526100" y="5729288"/>
            <a:ext cx="3427270" cy="959705"/>
            <a:chOff x="5369514" y="5703522"/>
            <a:chExt cx="2890308" cy="921308"/>
          </a:xfrm>
        </p:grpSpPr>
        <p:sp>
          <p:nvSpPr>
            <p:cNvPr id="17" name="Oval 16">
              <a:extLst>
                <a:ext uri="{FF2B5EF4-FFF2-40B4-BE49-F238E27FC236}">
                  <a16:creationId xmlns:a16="http://schemas.microsoft.com/office/drawing/2014/main" id="{E0D116FA-8808-4502-3C7E-205F937FC398}"/>
                </a:ext>
              </a:extLst>
            </p:cNvPr>
            <p:cNvSpPr/>
            <p:nvPr/>
          </p:nvSpPr>
          <p:spPr>
            <a:xfrm>
              <a:off x="5412717" y="5703522"/>
              <a:ext cx="751840" cy="801771"/>
            </a:xfrm>
            <a:prstGeom prst="ellipse">
              <a:avLst/>
            </a:prstGeom>
            <a:solidFill>
              <a:srgbClr val="007367"/>
            </a:solidFill>
            <a:ln>
              <a:solidFill>
                <a:srgbClr val="00736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20" name="Oval 19">
              <a:extLst>
                <a:ext uri="{FF2B5EF4-FFF2-40B4-BE49-F238E27FC236}">
                  <a16:creationId xmlns:a16="http://schemas.microsoft.com/office/drawing/2014/main" id="{96ABC2DC-4CBA-BCDC-FC5F-A41924CC853C}"/>
                </a:ext>
              </a:extLst>
            </p:cNvPr>
            <p:cNvSpPr/>
            <p:nvPr/>
          </p:nvSpPr>
          <p:spPr>
            <a:xfrm>
              <a:off x="6431259" y="5703522"/>
              <a:ext cx="751840" cy="801771"/>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21" name="Oval 20">
              <a:extLst>
                <a:ext uri="{FF2B5EF4-FFF2-40B4-BE49-F238E27FC236}">
                  <a16:creationId xmlns:a16="http://schemas.microsoft.com/office/drawing/2014/main" id="{08503940-B770-D5B6-B2FA-6B8AB6C0143B}"/>
                </a:ext>
              </a:extLst>
            </p:cNvPr>
            <p:cNvSpPr/>
            <p:nvPr/>
          </p:nvSpPr>
          <p:spPr>
            <a:xfrm>
              <a:off x="7449801" y="5703522"/>
              <a:ext cx="751840" cy="801771"/>
            </a:xfrm>
            <a:prstGeom prst="ellipse">
              <a:avLst/>
            </a:prstGeom>
            <a:solidFill>
              <a:srgbClr val="861F41"/>
            </a:solidFill>
            <a:ln>
              <a:solidFill>
                <a:srgbClr val="861F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22" name="TextBox 21">
              <a:extLst>
                <a:ext uri="{FF2B5EF4-FFF2-40B4-BE49-F238E27FC236}">
                  <a16:creationId xmlns:a16="http://schemas.microsoft.com/office/drawing/2014/main" id="{E583DC3E-E1F9-2DB7-CF5A-6E3CB00F8C42}"/>
                </a:ext>
              </a:extLst>
            </p:cNvPr>
            <p:cNvSpPr txBox="1"/>
            <p:nvPr/>
          </p:nvSpPr>
          <p:spPr>
            <a:xfrm>
              <a:off x="5369514" y="5869224"/>
              <a:ext cx="843988" cy="617374"/>
            </a:xfrm>
            <a:prstGeom prst="rect">
              <a:avLst/>
            </a:prstGeom>
            <a:noFill/>
          </p:spPr>
          <p:txBody>
            <a:bodyPr wrap="square" rtlCol="0">
              <a:spAutoFit/>
            </a:bodyPr>
            <a:lstStyle/>
            <a:p>
              <a:pPr algn="ctr"/>
              <a:r>
                <a:rPr lang="en-US" sz="1000" b="1">
                  <a:solidFill>
                    <a:schemeClr val="bg1"/>
                  </a:solidFill>
                </a:rPr>
                <a:t>Progress satisfactorily </a:t>
              </a:r>
              <a:endParaRPr lang="en-AU" sz="1000" b="1">
                <a:solidFill>
                  <a:schemeClr val="bg1"/>
                </a:solidFill>
              </a:endParaRPr>
            </a:p>
          </p:txBody>
        </p:sp>
        <p:sp>
          <p:nvSpPr>
            <p:cNvPr id="23" name="TextBox 22">
              <a:extLst>
                <a:ext uri="{FF2B5EF4-FFF2-40B4-BE49-F238E27FC236}">
                  <a16:creationId xmlns:a16="http://schemas.microsoft.com/office/drawing/2014/main" id="{3DF01AA8-FB0E-792A-41F8-5563388231B5}"/>
                </a:ext>
              </a:extLst>
            </p:cNvPr>
            <p:cNvSpPr txBox="1"/>
            <p:nvPr/>
          </p:nvSpPr>
          <p:spPr>
            <a:xfrm>
              <a:off x="6385185" y="5835963"/>
              <a:ext cx="843988" cy="617374"/>
            </a:xfrm>
            <a:prstGeom prst="rect">
              <a:avLst/>
            </a:prstGeom>
            <a:noFill/>
          </p:spPr>
          <p:txBody>
            <a:bodyPr wrap="square" rtlCol="0">
              <a:spAutoFit/>
            </a:bodyPr>
            <a:lstStyle/>
            <a:p>
              <a:pPr algn="ctr"/>
              <a:r>
                <a:rPr lang="en-US" sz="1000" b="1">
                  <a:solidFill>
                    <a:schemeClr val="bg1"/>
                  </a:solidFill>
                </a:rPr>
                <a:t>Progress with conditions  </a:t>
              </a:r>
              <a:endParaRPr lang="en-AU" sz="1000" b="1">
                <a:solidFill>
                  <a:schemeClr val="bg1"/>
                </a:solidFill>
              </a:endParaRPr>
            </a:p>
          </p:txBody>
        </p:sp>
        <p:sp>
          <p:nvSpPr>
            <p:cNvPr id="25" name="TextBox 24">
              <a:extLst>
                <a:ext uri="{FF2B5EF4-FFF2-40B4-BE49-F238E27FC236}">
                  <a16:creationId xmlns:a16="http://schemas.microsoft.com/office/drawing/2014/main" id="{6D998269-EA8D-AD62-573B-FA11716EAFAB}"/>
                </a:ext>
              </a:extLst>
            </p:cNvPr>
            <p:cNvSpPr txBox="1"/>
            <p:nvPr/>
          </p:nvSpPr>
          <p:spPr>
            <a:xfrm>
              <a:off x="7415834" y="5835964"/>
              <a:ext cx="843988" cy="788866"/>
            </a:xfrm>
            <a:prstGeom prst="rect">
              <a:avLst/>
            </a:prstGeom>
            <a:noFill/>
          </p:spPr>
          <p:txBody>
            <a:bodyPr wrap="square" rtlCol="0">
              <a:spAutoFit/>
            </a:bodyPr>
            <a:lstStyle/>
            <a:p>
              <a:pPr algn="ctr"/>
              <a:r>
                <a:rPr lang="en-US" sz="1000" b="1">
                  <a:solidFill>
                    <a:schemeClr val="bg1"/>
                  </a:solidFill>
                </a:rPr>
                <a:t>Unable to progress to next phase</a:t>
              </a:r>
              <a:endParaRPr lang="en-AU" sz="1000" b="1">
                <a:solidFill>
                  <a:schemeClr val="bg1"/>
                </a:solidFill>
              </a:endParaRPr>
            </a:p>
          </p:txBody>
        </p:sp>
      </p:grpSp>
      <p:pic>
        <p:nvPicPr>
          <p:cNvPr id="28" name="Graphic 27" descr="Badge 5 with solid fill">
            <a:extLst>
              <a:ext uri="{FF2B5EF4-FFF2-40B4-BE49-F238E27FC236}">
                <a16:creationId xmlns:a16="http://schemas.microsoft.com/office/drawing/2014/main" id="{0F499F35-608C-6A2C-A99C-815AEABA963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71533" y="4572752"/>
            <a:ext cx="914400" cy="914400"/>
          </a:xfrm>
          <a:prstGeom prst="rect">
            <a:avLst/>
          </a:prstGeom>
        </p:spPr>
      </p:pic>
      <p:pic>
        <p:nvPicPr>
          <p:cNvPr id="30" name="Graphic 29" descr="Badge 4 with solid fill">
            <a:extLst>
              <a:ext uri="{FF2B5EF4-FFF2-40B4-BE49-F238E27FC236}">
                <a16:creationId xmlns:a16="http://schemas.microsoft.com/office/drawing/2014/main" id="{41512F53-0ABA-3657-19DD-D6B5CF79D64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71045" y="2302709"/>
            <a:ext cx="914400" cy="914400"/>
          </a:xfrm>
          <a:prstGeom prst="rect">
            <a:avLst/>
          </a:prstGeom>
        </p:spPr>
      </p:pic>
      <p:pic>
        <p:nvPicPr>
          <p:cNvPr id="38" name="Graphic 37" descr="Badge 3 with solid fill">
            <a:extLst>
              <a:ext uri="{FF2B5EF4-FFF2-40B4-BE49-F238E27FC236}">
                <a16:creationId xmlns:a16="http://schemas.microsoft.com/office/drawing/2014/main" id="{0F329905-BBF8-69CE-B447-8A72D553D2F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01471" y="2302709"/>
            <a:ext cx="914400" cy="914400"/>
          </a:xfrm>
          <a:prstGeom prst="rect">
            <a:avLst/>
          </a:prstGeom>
        </p:spPr>
      </p:pic>
    </p:spTree>
    <p:extLst>
      <p:ext uri="{BB962C8B-B14F-4D97-AF65-F5344CB8AC3E}">
        <p14:creationId xmlns:p14="http://schemas.microsoft.com/office/powerpoint/2010/main" val="3106910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46342216-5F11-AE8C-8B4E-3EF1113B3637}"/>
              </a:ext>
            </a:extLst>
          </p:cNvPr>
          <p:cNvGrpSpPr/>
          <p:nvPr/>
        </p:nvGrpSpPr>
        <p:grpSpPr>
          <a:xfrm>
            <a:off x="1280675" y="1015637"/>
            <a:ext cx="7692265" cy="5727382"/>
            <a:chOff x="518675" y="1131001"/>
            <a:chExt cx="7692265" cy="5727382"/>
          </a:xfrm>
        </p:grpSpPr>
        <p:sp>
          <p:nvSpPr>
            <p:cNvPr id="5123" name="Freeform 3">
              <a:extLst>
                <a:ext uri="{FF2B5EF4-FFF2-40B4-BE49-F238E27FC236}">
                  <a16:creationId xmlns:a16="http://schemas.microsoft.com/office/drawing/2014/main" id="{F73143D9-7129-7343-A6A7-9B23684B87B5}"/>
                </a:ext>
              </a:extLst>
            </p:cNvPr>
            <p:cNvSpPr>
              <a:spLocks noChangeArrowheads="1"/>
            </p:cNvSpPr>
            <p:nvPr/>
          </p:nvSpPr>
          <p:spPr bwMode="auto">
            <a:xfrm>
              <a:off x="524012" y="3172570"/>
              <a:ext cx="1869566" cy="1751730"/>
            </a:xfrm>
            <a:custGeom>
              <a:avLst/>
              <a:gdLst>
                <a:gd name="T0" fmla="*/ 4951 w 4952"/>
                <a:gd name="T1" fmla="*/ 2476 h 4953"/>
                <a:gd name="T2" fmla="*/ 4951 w 4952"/>
                <a:gd name="T3" fmla="*/ 2476 h 4953"/>
                <a:gd name="T4" fmla="*/ 2476 w 4952"/>
                <a:gd name="T5" fmla="*/ 4952 h 4953"/>
                <a:gd name="T6" fmla="*/ 2476 w 4952"/>
                <a:gd name="T7" fmla="*/ 4952 h 4953"/>
                <a:gd name="T8" fmla="*/ 0 w 4952"/>
                <a:gd name="T9" fmla="*/ 2476 h 4953"/>
                <a:gd name="T10" fmla="*/ 0 w 4952"/>
                <a:gd name="T11" fmla="*/ 2476 h 4953"/>
                <a:gd name="T12" fmla="*/ 2476 w 4952"/>
                <a:gd name="T13" fmla="*/ 0 h 4953"/>
                <a:gd name="T14" fmla="*/ 2476 w 4952"/>
                <a:gd name="T15" fmla="*/ 0 h 4953"/>
                <a:gd name="T16" fmla="*/ 4951 w 4952"/>
                <a:gd name="T17" fmla="*/ 2476 h 4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52" h="4953">
                  <a:moveTo>
                    <a:pt x="4951" y="2476"/>
                  </a:moveTo>
                  <a:lnTo>
                    <a:pt x="4951" y="2476"/>
                  </a:lnTo>
                  <a:cubicBezTo>
                    <a:pt x="4951" y="3843"/>
                    <a:pt x="3844" y="4952"/>
                    <a:pt x="2476" y="4952"/>
                  </a:cubicBezTo>
                  <a:lnTo>
                    <a:pt x="2476" y="4952"/>
                  </a:lnTo>
                  <a:cubicBezTo>
                    <a:pt x="1108" y="4952"/>
                    <a:pt x="0" y="3843"/>
                    <a:pt x="0" y="2476"/>
                  </a:cubicBezTo>
                  <a:lnTo>
                    <a:pt x="0" y="2476"/>
                  </a:lnTo>
                  <a:cubicBezTo>
                    <a:pt x="0" y="1109"/>
                    <a:pt x="1108" y="0"/>
                    <a:pt x="2476" y="0"/>
                  </a:cubicBezTo>
                  <a:lnTo>
                    <a:pt x="2476" y="0"/>
                  </a:lnTo>
                  <a:cubicBezTo>
                    <a:pt x="3844" y="0"/>
                    <a:pt x="4951" y="1109"/>
                    <a:pt x="4951" y="2476"/>
                  </a:cubicBezTo>
                </a:path>
              </a:pathLst>
            </a:custGeom>
            <a:solidFill>
              <a:schemeClr val="accent2"/>
            </a:solidFill>
            <a:ln>
              <a:noFill/>
            </a:ln>
            <a:effectLst/>
          </p:spPr>
          <p:txBody>
            <a:bodyPr wrap="none" anchor="ctr"/>
            <a:lstStyle/>
            <a:p>
              <a:endParaRPr lang="en-US" sz="2450">
                <a:latin typeface="Lato Light" panose="020F0502020204030203" pitchFamily="34" charset="0"/>
              </a:endParaRPr>
            </a:p>
          </p:txBody>
        </p:sp>
        <p:sp>
          <p:nvSpPr>
            <p:cNvPr id="5125" name="Freeform 5">
              <a:extLst>
                <a:ext uri="{FF2B5EF4-FFF2-40B4-BE49-F238E27FC236}">
                  <a16:creationId xmlns:a16="http://schemas.microsoft.com/office/drawing/2014/main" id="{540A5CD8-4F68-F047-9BFE-B353502CCA02}"/>
                </a:ext>
              </a:extLst>
            </p:cNvPr>
            <p:cNvSpPr>
              <a:spLocks noChangeArrowheads="1"/>
            </p:cNvSpPr>
            <p:nvPr/>
          </p:nvSpPr>
          <p:spPr bwMode="auto">
            <a:xfrm>
              <a:off x="520905" y="5106653"/>
              <a:ext cx="1869567" cy="1751730"/>
            </a:xfrm>
            <a:custGeom>
              <a:avLst/>
              <a:gdLst>
                <a:gd name="T0" fmla="*/ 4951 w 4952"/>
                <a:gd name="T1" fmla="*/ 2477 h 4953"/>
                <a:gd name="T2" fmla="*/ 4951 w 4952"/>
                <a:gd name="T3" fmla="*/ 2477 h 4953"/>
                <a:gd name="T4" fmla="*/ 2475 w 4952"/>
                <a:gd name="T5" fmla="*/ 4952 h 4953"/>
                <a:gd name="T6" fmla="*/ 2475 w 4952"/>
                <a:gd name="T7" fmla="*/ 4952 h 4953"/>
                <a:gd name="T8" fmla="*/ 0 w 4952"/>
                <a:gd name="T9" fmla="*/ 2477 h 4953"/>
                <a:gd name="T10" fmla="*/ 0 w 4952"/>
                <a:gd name="T11" fmla="*/ 2477 h 4953"/>
                <a:gd name="T12" fmla="*/ 2475 w 4952"/>
                <a:gd name="T13" fmla="*/ 0 h 4953"/>
                <a:gd name="T14" fmla="*/ 2475 w 4952"/>
                <a:gd name="T15" fmla="*/ 0 h 4953"/>
                <a:gd name="T16" fmla="*/ 4951 w 4952"/>
                <a:gd name="T17" fmla="*/ 2477 h 4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52" h="4953">
                  <a:moveTo>
                    <a:pt x="4951" y="2477"/>
                  </a:moveTo>
                  <a:lnTo>
                    <a:pt x="4951" y="2477"/>
                  </a:lnTo>
                  <a:cubicBezTo>
                    <a:pt x="4951" y="3845"/>
                    <a:pt x="3843" y="4952"/>
                    <a:pt x="2475" y="4952"/>
                  </a:cubicBezTo>
                  <a:lnTo>
                    <a:pt x="2475" y="4952"/>
                  </a:lnTo>
                  <a:cubicBezTo>
                    <a:pt x="1108" y="4952"/>
                    <a:pt x="0" y="3845"/>
                    <a:pt x="0" y="2477"/>
                  </a:cubicBezTo>
                  <a:lnTo>
                    <a:pt x="0" y="2477"/>
                  </a:lnTo>
                  <a:cubicBezTo>
                    <a:pt x="0" y="1109"/>
                    <a:pt x="1108" y="0"/>
                    <a:pt x="2475" y="0"/>
                  </a:cubicBezTo>
                  <a:lnTo>
                    <a:pt x="2475" y="0"/>
                  </a:lnTo>
                  <a:cubicBezTo>
                    <a:pt x="3843" y="0"/>
                    <a:pt x="4951" y="1109"/>
                    <a:pt x="4951" y="2477"/>
                  </a:cubicBezTo>
                </a:path>
              </a:pathLst>
            </a:custGeom>
            <a:solidFill>
              <a:schemeClr val="accent3"/>
            </a:solidFill>
            <a:ln>
              <a:noFill/>
            </a:ln>
            <a:effectLst/>
          </p:spPr>
          <p:txBody>
            <a:bodyPr wrap="none" anchor="ctr"/>
            <a:lstStyle/>
            <a:p>
              <a:endParaRPr lang="en-US" sz="2450">
                <a:latin typeface="Lato Light" panose="020F0502020204030203" pitchFamily="34" charset="0"/>
              </a:endParaRPr>
            </a:p>
          </p:txBody>
        </p:sp>
        <p:sp>
          <p:nvSpPr>
            <p:cNvPr id="5126" name="Freeform 6">
              <a:extLst>
                <a:ext uri="{FF2B5EF4-FFF2-40B4-BE49-F238E27FC236}">
                  <a16:creationId xmlns:a16="http://schemas.microsoft.com/office/drawing/2014/main" id="{2D9773E7-50F0-784C-AAF3-71D193753855}"/>
                </a:ext>
              </a:extLst>
            </p:cNvPr>
            <p:cNvSpPr>
              <a:spLocks noChangeArrowheads="1"/>
            </p:cNvSpPr>
            <p:nvPr/>
          </p:nvSpPr>
          <p:spPr bwMode="auto">
            <a:xfrm>
              <a:off x="519973" y="5106653"/>
              <a:ext cx="1869567" cy="1751730"/>
            </a:xfrm>
            <a:custGeom>
              <a:avLst/>
              <a:gdLst>
                <a:gd name="T0" fmla="*/ 2475 w 4952"/>
                <a:gd name="T1" fmla="*/ 0 h 4953"/>
                <a:gd name="T2" fmla="*/ 2475 w 4952"/>
                <a:gd name="T3" fmla="*/ 0 h 4953"/>
                <a:gd name="T4" fmla="*/ 0 w 4952"/>
                <a:gd name="T5" fmla="*/ 2477 h 4953"/>
                <a:gd name="T6" fmla="*/ 0 w 4952"/>
                <a:gd name="T7" fmla="*/ 2477 h 4953"/>
                <a:gd name="T8" fmla="*/ 2475 w 4952"/>
                <a:gd name="T9" fmla="*/ 4952 h 4953"/>
                <a:gd name="T10" fmla="*/ 2475 w 4952"/>
                <a:gd name="T11" fmla="*/ 4952 h 4953"/>
                <a:gd name="T12" fmla="*/ 4951 w 4952"/>
                <a:gd name="T13" fmla="*/ 2477 h 4953"/>
                <a:gd name="T14" fmla="*/ 4951 w 4952"/>
                <a:gd name="T15" fmla="*/ 2477 h 4953"/>
                <a:gd name="T16" fmla="*/ 2475 w 4952"/>
                <a:gd name="T17" fmla="*/ 0 h 4953"/>
                <a:gd name="T18" fmla="*/ 2475 w 4952"/>
                <a:gd name="T19" fmla="*/ 453 h 4953"/>
                <a:gd name="T20" fmla="*/ 2475 w 4952"/>
                <a:gd name="T21" fmla="*/ 453 h 4953"/>
                <a:gd name="T22" fmla="*/ 4499 w 4952"/>
                <a:gd name="T23" fmla="*/ 2477 h 4953"/>
                <a:gd name="T24" fmla="*/ 4499 w 4952"/>
                <a:gd name="T25" fmla="*/ 2477 h 4953"/>
                <a:gd name="T26" fmla="*/ 2475 w 4952"/>
                <a:gd name="T27" fmla="*/ 4500 h 4953"/>
                <a:gd name="T28" fmla="*/ 2475 w 4952"/>
                <a:gd name="T29" fmla="*/ 4500 h 4953"/>
                <a:gd name="T30" fmla="*/ 452 w 4952"/>
                <a:gd name="T31" fmla="*/ 2477 h 4953"/>
                <a:gd name="T32" fmla="*/ 452 w 4952"/>
                <a:gd name="T33" fmla="*/ 2477 h 4953"/>
                <a:gd name="T34" fmla="*/ 2475 w 4952"/>
                <a:gd name="T35" fmla="*/ 453 h 4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52" h="4953">
                  <a:moveTo>
                    <a:pt x="2475" y="0"/>
                  </a:moveTo>
                  <a:lnTo>
                    <a:pt x="2475" y="0"/>
                  </a:lnTo>
                  <a:cubicBezTo>
                    <a:pt x="1108" y="0"/>
                    <a:pt x="0" y="1109"/>
                    <a:pt x="0" y="2477"/>
                  </a:cubicBezTo>
                  <a:lnTo>
                    <a:pt x="0" y="2477"/>
                  </a:lnTo>
                  <a:cubicBezTo>
                    <a:pt x="0" y="3845"/>
                    <a:pt x="1108" y="4952"/>
                    <a:pt x="2475" y="4952"/>
                  </a:cubicBezTo>
                  <a:lnTo>
                    <a:pt x="2475" y="4952"/>
                  </a:lnTo>
                  <a:cubicBezTo>
                    <a:pt x="3843" y="4952"/>
                    <a:pt x="4951" y="3845"/>
                    <a:pt x="4951" y="2477"/>
                  </a:cubicBezTo>
                  <a:lnTo>
                    <a:pt x="4951" y="2477"/>
                  </a:lnTo>
                  <a:cubicBezTo>
                    <a:pt x="4951" y="1109"/>
                    <a:pt x="3843" y="0"/>
                    <a:pt x="2475" y="0"/>
                  </a:cubicBezTo>
                  <a:close/>
                  <a:moveTo>
                    <a:pt x="2475" y="453"/>
                  </a:moveTo>
                  <a:lnTo>
                    <a:pt x="2475" y="453"/>
                  </a:lnTo>
                  <a:cubicBezTo>
                    <a:pt x="3591" y="453"/>
                    <a:pt x="4499" y="1361"/>
                    <a:pt x="4499" y="2477"/>
                  </a:cubicBezTo>
                  <a:lnTo>
                    <a:pt x="4499" y="2477"/>
                  </a:lnTo>
                  <a:cubicBezTo>
                    <a:pt x="4499" y="3593"/>
                    <a:pt x="3591" y="4500"/>
                    <a:pt x="2475" y="4500"/>
                  </a:cubicBezTo>
                  <a:lnTo>
                    <a:pt x="2475" y="4500"/>
                  </a:lnTo>
                  <a:cubicBezTo>
                    <a:pt x="1359" y="4500"/>
                    <a:pt x="452" y="3593"/>
                    <a:pt x="452" y="2477"/>
                  </a:cubicBezTo>
                  <a:lnTo>
                    <a:pt x="452" y="2477"/>
                  </a:lnTo>
                  <a:cubicBezTo>
                    <a:pt x="452" y="1361"/>
                    <a:pt x="1359" y="453"/>
                    <a:pt x="2475" y="453"/>
                  </a:cubicBezTo>
                  <a:close/>
                </a:path>
              </a:pathLst>
            </a:custGeom>
            <a:solidFill>
              <a:schemeClr val="accent3">
                <a:lumMod val="75000"/>
              </a:schemeClr>
            </a:solidFill>
            <a:ln>
              <a:noFill/>
            </a:ln>
            <a:effectLst/>
          </p:spPr>
          <p:txBody>
            <a:bodyPr wrap="none" anchor="ctr"/>
            <a:lstStyle/>
            <a:p>
              <a:endParaRPr lang="en-US" sz="2450">
                <a:latin typeface="Lato Light" panose="020F0502020204030203" pitchFamily="34" charset="0"/>
              </a:endParaRPr>
            </a:p>
          </p:txBody>
        </p:sp>
        <p:grpSp>
          <p:nvGrpSpPr>
            <p:cNvPr id="7" name="Group 6">
              <a:extLst>
                <a:ext uri="{FF2B5EF4-FFF2-40B4-BE49-F238E27FC236}">
                  <a16:creationId xmlns:a16="http://schemas.microsoft.com/office/drawing/2014/main" id="{888DCF66-1C3B-9EB0-BD05-21D560AFE3AA}"/>
                </a:ext>
              </a:extLst>
            </p:cNvPr>
            <p:cNvGrpSpPr/>
            <p:nvPr/>
          </p:nvGrpSpPr>
          <p:grpSpPr>
            <a:xfrm>
              <a:off x="524012" y="3172570"/>
              <a:ext cx="1869566" cy="1751730"/>
              <a:chOff x="2567056" y="2300135"/>
              <a:chExt cx="1869566" cy="1751730"/>
            </a:xfrm>
          </p:grpSpPr>
          <p:sp>
            <p:nvSpPr>
              <p:cNvPr id="5124" name="Freeform 4">
                <a:extLst>
                  <a:ext uri="{FF2B5EF4-FFF2-40B4-BE49-F238E27FC236}">
                    <a16:creationId xmlns:a16="http://schemas.microsoft.com/office/drawing/2014/main" id="{BC393E4D-95A4-5442-A85B-15FE825D47D5}"/>
                  </a:ext>
                </a:extLst>
              </p:cNvPr>
              <p:cNvSpPr>
                <a:spLocks noChangeArrowheads="1"/>
              </p:cNvSpPr>
              <p:nvPr/>
            </p:nvSpPr>
            <p:spPr bwMode="auto">
              <a:xfrm>
                <a:off x="2567056" y="2300135"/>
                <a:ext cx="1869566" cy="1751730"/>
              </a:xfrm>
              <a:custGeom>
                <a:avLst/>
                <a:gdLst>
                  <a:gd name="T0" fmla="*/ 2476 w 4952"/>
                  <a:gd name="T1" fmla="*/ 0 h 4953"/>
                  <a:gd name="T2" fmla="*/ 2476 w 4952"/>
                  <a:gd name="T3" fmla="*/ 0 h 4953"/>
                  <a:gd name="T4" fmla="*/ 0 w 4952"/>
                  <a:gd name="T5" fmla="*/ 2476 h 4953"/>
                  <a:gd name="T6" fmla="*/ 0 w 4952"/>
                  <a:gd name="T7" fmla="*/ 2476 h 4953"/>
                  <a:gd name="T8" fmla="*/ 2476 w 4952"/>
                  <a:gd name="T9" fmla="*/ 4952 h 4953"/>
                  <a:gd name="T10" fmla="*/ 2476 w 4952"/>
                  <a:gd name="T11" fmla="*/ 4952 h 4953"/>
                  <a:gd name="T12" fmla="*/ 4951 w 4952"/>
                  <a:gd name="T13" fmla="*/ 2476 h 4953"/>
                  <a:gd name="T14" fmla="*/ 4951 w 4952"/>
                  <a:gd name="T15" fmla="*/ 2476 h 4953"/>
                  <a:gd name="T16" fmla="*/ 2476 w 4952"/>
                  <a:gd name="T17" fmla="*/ 0 h 4953"/>
                  <a:gd name="T18" fmla="*/ 2476 w 4952"/>
                  <a:gd name="T19" fmla="*/ 452 h 4953"/>
                  <a:gd name="T20" fmla="*/ 2476 w 4952"/>
                  <a:gd name="T21" fmla="*/ 452 h 4953"/>
                  <a:gd name="T22" fmla="*/ 4500 w 4952"/>
                  <a:gd name="T23" fmla="*/ 2476 h 4953"/>
                  <a:gd name="T24" fmla="*/ 4500 w 4952"/>
                  <a:gd name="T25" fmla="*/ 2476 h 4953"/>
                  <a:gd name="T26" fmla="*/ 2476 w 4952"/>
                  <a:gd name="T27" fmla="*/ 4500 h 4953"/>
                  <a:gd name="T28" fmla="*/ 2476 w 4952"/>
                  <a:gd name="T29" fmla="*/ 4500 h 4953"/>
                  <a:gd name="T30" fmla="*/ 452 w 4952"/>
                  <a:gd name="T31" fmla="*/ 2476 h 4953"/>
                  <a:gd name="T32" fmla="*/ 452 w 4952"/>
                  <a:gd name="T33" fmla="*/ 2476 h 4953"/>
                  <a:gd name="T34" fmla="*/ 2476 w 4952"/>
                  <a:gd name="T35" fmla="*/ 452 h 4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52" h="4953">
                    <a:moveTo>
                      <a:pt x="2476" y="0"/>
                    </a:moveTo>
                    <a:lnTo>
                      <a:pt x="2476" y="0"/>
                    </a:lnTo>
                    <a:cubicBezTo>
                      <a:pt x="1108" y="0"/>
                      <a:pt x="0" y="1109"/>
                      <a:pt x="0" y="2476"/>
                    </a:cubicBezTo>
                    <a:lnTo>
                      <a:pt x="0" y="2476"/>
                    </a:lnTo>
                    <a:cubicBezTo>
                      <a:pt x="0" y="3843"/>
                      <a:pt x="1108" y="4952"/>
                      <a:pt x="2476" y="4952"/>
                    </a:cubicBezTo>
                    <a:lnTo>
                      <a:pt x="2476" y="4952"/>
                    </a:lnTo>
                    <a:cubicBezTo>
                      <a:pt x="3844" y="4952"/>
                      <a:pt x="4951" y="3843"/>
                      <a:pt x="4951" y="2476"/>
                    </a:cubicBezTo>
                    <a:lnTo>
                      <a:pt x="4951" y="2476"/>
                    </a:lnTo>
                    <a:cubicBezTo>
                      <a:pt x="4951" y="1109"/>
                      <a:pt x="3844" y="0"/>
                      <a:pt x="2476" y="0"/>
                    </a:cubicBezTo>
                    <a:close/>
                    <a:moveTo>
                      <a:pt x="2476" y="452"/>
                    </a:moveTo>
                    <a:lnTo>
                      <a:pt x="2476" y="452"/>
                    </a:lnTo>
                    <a:cubicBezTo>
                      <a:pt x="3593" y="452"/>
                      <a:pt x="4500" y="1360"/>
                      <a:pt x="4500" y="2476"/>
                    </a:cubicBezTo>
                    <a:lnTo>
                      <a:pt x="4500" y="2476"/>
                    </a:lnTo>
                    <a:cubicBezTo>
                      <a:pt x="4500" y="3592"/>
                      <a:pt x="3593" y="4500"/>
                      <a:pt x="2476" y="4500"/>
                    </a:cubicBezTo>
                    <a:lnTo>
                      <a:pt x="2476" y="4500"/>
                    </a:lnTo>
                    <a:cubicBezTo>
                      <a:pt x="1360" y="4500"/>
                      <a:pt x="452" y="3592"/>
                      <a:pt x="452" y="2476"/>
                    </a:cubicBezTo>
                    <a:lnTo>
                      <a:pt x="452" y="2476"/>
                    </a:lnTo>
                    <a:cubicBezTo>
                      <a:pt x="452" y="1360"/>
                      <a:pt x="1360" y="452"/>
                      <a:pt x="2476" y="452"/>
                    </a:cubicBezTo>
                    <a:close/>
                  </a:path>
                </a:pathLst>
              </a:custGeom>
              <a:solidFill>
                <a:schemeClr val="accent2">
                  <a:lumMod val="75000"/>
                </a:schemeClr>
              </a:solidFill>
              <a:ln>
                <a:noFill/>
              </a:ln>
              <a:effectLst/>
            </p:spPr>
            <p:txBody>
              <a:bodyPr wrap="none" anchor="ctr"/>
              <a:lstStyle/>
              <a:p>
                <a:endParaRPr lang="en-US" sz="2450">
                  <a:latin typeface="Lato Light" panose="020F0502020204030203" pitchFamily="34" charset="0"/>
                </a:endParaRPr>
              </a:p>
            </p:txBody>
          </p:sp>
          <p:sp>
            <p:nvSpPr>
              <p:cNvPr id="15" name="Freeform 1004">
                <a:extLst>
                  <a:ext uri="{FF2B5EF4-FFF2-40B4-BE49-F238E27FC236}">
                    <a16:creationId xmlns:a16="http://schemas.microsoft.com/office/drawing/2014/main" id="{8EDE27FE-218A-8845-8BB8-C8E1E683B27A}"/>
                  </a:ext>
                </a:extLst>
              </p:cNvPr>
              <p:cNvSpPr>
                <a:spLocks noChangeAspect="1" noChangeArrowheads="1"/>
              </p:cNvSpPr>
              <p:nvPr/>
            </p:nvSpPr>
            <p:spPr bwMode="auto">
              <a:xfrm>
                <a:off x="3175177" y="2869928"/>
                <a:ext cx="653321" cy="612143"/>
              </a:xfrm>
              <a:custGeom>
                <a:avLst/>
                <a:gdLst>
                  <a:gd name="T0" fmla="*/ 27113387 w 286976"/>
                  <a:gd name="T1" fmla="*/ 32202509 h 286978"/>
                  <a:gd name="T2" fmla="*/ 27113387 w 286976"/>
                  <a:gd name="T3" fmla="*/ 27120173 h 286978"/>
                  <a:gd name="T4" fmla="*/ 10117877 w 286976"/>
                  <a:gd name="T5" fmla="*/ 28477831 h 286978"/>
                  <a:gd name="T6" fmla="*/ 11353690 w 286976"/>
                  <a:gd name="T7" fmla="*/ 24174369 h 286978"/>
                  <a:gd name="T8" fmla="*/ 13953066 w 286976"/>
                  <a:gd name="T9" fmla="*/ 25324800 h 286978"/>
                  <a:gd name="T10" fmla="*/ 30699991 w 286976"/>
                  <a:gd name="T11" fmla="*/ 11391325 h 286978"/>
                  <a:gd name="T12" fmla="*/ 4608292 w 286976"/>
                  <a:gd name="T13" fmla="*/ 8838947 h 286978"/>
                  <a:gd name="T14" fmla="*/ 22149921 w 286976"/>
                  <a:gd name="T15" fmla="*/ 9350217 h 286978"/>
                  <a:gd name="T16" fmla="*/ 5121765 w 286976"/>
                  <a:gd name="T17" fmla="*/ 9861410 h 286978"/>
                  <a:gd name="T18" fmla="*/ 15133321 w 286976"/>
                  <a:gd name="T19" fmla="*/ 15356925 h 286978"/>
                  <a:gd name="T20" fmla="*/ 15133321 w 286976"/>
                  <a:gd name="T21" fmla="*/ 16379348 h 286978"/>
                  <a:gd name="T22" fmla="*/ 5121765 w 286976"/>
                  <a:gd name="T23" fmla="*/ 28648565 h 286978"/>
                  <a:gd name="T24" fmla="*/ 7945467 w 286976"/>
                  <a:gd name="T25" fmla="*/ 29202329 h 286978"/>
                  <a:gd name="T26" fmla="*/ 4608292 w 286976"/>
                  <a:gd name="T27" fmla="*/ 29670991 h 286978"/>
                  <a:gd name="T28" fmla="*/ 4137607 w 286976"/>
                  <a:gd name="T29" fmla="*/ 9350217 h 286978"/>
                  <a:gd name="T30" fmla="*/ 27163123 w 286976"/>
                  <a:gd name="T31" fmla="*/ 7812055 h 286978"/>
                  <a:gd name="T32" fmla="*/ 13228503 w 286976"/>
                  <a:gd name="T33" fmla="*/ 24600430 h 286978"/>
                  <a:gd name="T34" fmla="*/ 27163123 w 286976"/>
                  <a:gd name="T35" fmla="*/ 7812055 h 286978"/>
                  <a:gd name="T36" fmla="*/ 28995476 w 286976"/>
                  <a:gd name="T37" fmla="*/ 6022435 h 286978"/>
                  <a:gd name="T38" fmla="*/ 31424505 w 286976"/>
                  <a:gd name="T39" fmla="*/ 10666965 h 286978"/>
                  <a:gd name="T40" fmla="*/ 32788022 w 286976"/>
                  <a:gd name="T41" fmla="*/ 9005217 h 286978"/>
                  <a:gd name="T42" fmla="*/ 30188692 w 286976"/>
                  <a:gd name="T43" fmla="*/ 6022435 h 286978"/>
                  <a:gd name="T44" fmla="*/ 29549564 w 286976"/>
                  <a:gd name="T45" fmla="*/ 4701619 h 286978"/>
                  <a:gd name="T46" fmla="*/ 33256848 w 286976"/>
                  <a:gd name="T47" fmla="*/ 7641463 h 286978"/>
                  <a:gd name="T48" fmla="*/ 33256848 w 286976"/>
                  <a:gd name="T49" fmla="*/ 10283360 h 286978"/>
                  <a:gd name="T50" fmla="*/ 32319224 w 286976"/>
                  <a:gd name="T51" fmla="*/ 11519130 h 286978"/>
                  <a:gd name="T52" fmla="*/ 31978460 w 286976"/>
                  <a:gd name="T53" fmla="*/ 12413972 h 286978"/>
                  <a:gd name="T54" fmla="*/ 31424505 w 286976"/>
                  <a:gd name="T55" fmla="*/ 12115704 h 286978"/>
                  <a:gd name="T56" fmla="*/ 15529801 w 286976"/>
                  <a:gd name="T57" fmla="*/ 28009198 h 286978"/>
                  <a:gd name="T58" fmla="*/ 9350916 w 286976"/>
                  <a:gd name="T59" fmla="*/ 29670855 h 286978"/>
                  <a:gd name="T60" fmla="*/ 8882123 w 286976"/>
                  <a:gd name="T61" fmla="*/ 29074406 h 286978"/>
                  <a:gd name="T62" fmla="*/ 10714424 w 286976"/>
                  <a:gd name="T63" fmla="*/ 22853415 h 286978"/>
                  <a:gd name="T64" fmla="*/ 26310800 w 286976"/>
                  <a:gd name="T65" fmla="*/ 6959890 h 286978"/>
                  <a:gd name="T66" fmla="*/ 27035319 w 286976"/>
                  <a:gd name="T67" fmla="*/ 6235391 h 286978"/>
                  <a:gd name="T68" fmla="*/ 28271075 w 286976"/>
                  <a:gd name="T69" fmla="*/ 5297937 h 286978"/>
                  <a:gd name="T70" fmla="*/ 27364818 w 286976"/>
                  <a:gd name="T71" fmla="*/ 2444843 h 286978"/>
                  <a:gd name="T72" fmla="*/ 27364818 w 286976"/>
                  <a:gd name="T73" fmla="*/ 3345970 h 286978"/>
                  <a:gd name="T74" fmla="*/ 27364818 w 286976"/>
                  <a:gd name="T75" fmla="*/ 2444843 h 286978"/>
                  <a:gd name="T76" fmla="*/ 30430373 w 286976"/>
                  <a:gd name="T77" fmla="*/ 2437317 h 286978"/>
                  <a:gd name="T78" fmla="*/ 30430373 w 286976"/>
                  <a:gd name="T79" fmla="*/ 3204481 h 286978"/>
                  <a:gd name="T80" fmla="*/ 29708076 w 286976"/>
                  <a:gd name="T81" fmla="*/ 3204481 h 286978"/>
                  <a:gd name="T82" fmla="*/ 29708076 w 286976"/>
                  <a:gd name="T83" fmla="*/ 2437317 h 286978"/>
                  <a:gd name="T84" fmla="*/ 24941535 w 286976"/>
                  <a:gd name="T85" fmla="*/ 2437317 h 286978"/>
                  <a:gd name="T86" fmla="*/ 24941535 w 286976"/>
                  <a:gd name="T87" fmla="*/ 3204481 h 286978"/>
                  <a:gd name="T88" fmla="*/ 24290616 w 286976"/>
                  <a:gd name="T89" fmla="*/ 3204481 h 286978"/>
                  <a:gd name="T90" fmla="*/ 24290616 w 286976"/>
                  <a:gd name="T91" fmla="*/ 2437317 h 286978"/>
                  <a:gd name="T92" fmla="*/ 33528157 w 286976"/>
                  <a:gd name="T93" fmla="*/ 0 h 286978"/>
                  <a:gd name="T94" fmla="*/ 33998524 w 286976"/>
                  <a:gd name="T95" fmla="*/ 5338718 h 286978"/>
                  <a:gd name="T96" fmla="*/ 32972213 w 286976"/>
                  <a:gd name="T97" fmla="*/ 5338718 h 286978"/>
                  <a:gd name="T98" fmla="*/ 1026347 w 286976"/>
                  <a:gd name="T99" fmla="*/ 1025043 h 286978"/>
                  <a:gd name="T100" fmla="*/ 25231718 w 286976"/>
                  <a:gd name="T101" fmla="*/ 4783577 h 286978"/>
                  <a:gd name="T102" fmla="*/ 25231718 w 286976"/>
                  <a:gd name="T103" fmla="*/ 5808598 h 286978"/>
                  <a:gd name="T104" fmla="*/ 1026347 w 286976"/>
                  <a:gd name="T105" fmla="*/ 32971259 h 286978"/>
                  <a:gd name="T106" fmla="*/ 26087040 w 286976"/>
                  <a:gd name="T107" fmla="*/ 26564917 h 286978"/>
                  <a:gd name="T108" fmla="*/ 32972213 w 286976"/>
                  <a:gd name="T109" fmla="*/ 26052464 h 286978"/>
                  <a:gd name="T110" fmla="*/ 33528157 w 286976"/>
                  <a:gd name="T111" fmla="*/ 13068988 h 286978"/>
                  <a:gd name="T112" fmla="*/ 33998524 w 286976"/>
                  <a:gd name="T113" fmla="*/ 26564917 h 286978"/>
                  <a:gd name="T114" fmla="*/ 26985072 w 286976"/>
                  <a:gd name="T115" fmla="*/ 33825565 h 286978"/>
                  <a:gd name="T116" fmla="*/ 512900 w 286976"/>
                  <a:gd name="T117" fmla="*/ 33996302 h 286978"/>
                  <a:gd name="T118" fmla="*/ 0 w 286976"/>
                  <a:gd name="T119" fmla="*/ 555334 h 28697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86976" h="286978">
                    <a:moveTo>
                      <a:pt x="228859" y="228933"/>
                    </a:moveTo>
                    <a:lnTo>
                      <a:pt x="228859" y="271836"/>
                    </a:lnTo>
                    <a:lnTo>
                      <a:pt x="272176" y="228933"/>
                    </a:lnTo>
                    <a:lnTo>
                      <a:pt x="228859" y="228933"/>
                    </a:lnTo>
                    <a:close/>
                    <a:moveTo>
                      <a:pt x="95834" y="204066"/>
                    </a:moveTo>
                    <a:lnTo>
                      <a:pt x="85403" y="240394"/>
                    </a:lnTo>
                    <a:lnTo>
                      <a:pt x="121372" y="229963"/>
                    </a:lnTo>
                    <a:lnTo>
                      <a:pt x="95834" y="204066"/>
                    </a:lnTo>
                    <a:close/>
                    <a:moveTo>
                      <a:pt x="247623" y="83930"/>
                    </a:moveTo>
                    <a:lnTo>
                      <a:pt x="117775" y="213777"/>
                    </a:lnTo>
                    <a:lnTo>
                      <a:pt x="130005" y="226007"/>
                    </a:lnTo>
                    <a:lnTo>
                      <a:pt x="259133" y="96159"/>
                    </a:lnTo>
                    <a:lnTo>
                      <a:pt x="247623" y="83930"/>
                    </a:lnTo>
                    <a:close/>
                    <a:moveTo>
                      <a:pt x="38898" y="74613"/>
                    </a:moveTo>
                    <a:lnTo>
                      <a:pt x="182269" y="74613"/>
                    </a:lnTo>
                    <a:cubicBezTo>
                      <a:pt x="184797" y="74613"/>
                      <a:pt x="186964" y="76411"/>
                      <a:pt x="186964" y="78929"/>
                    </a:cubicBezTo>
                    <a:cubicBezTo>
                      <a:pt x="186964" y="81446"/>
                      <a:pt x="184797" y="83244"/>
                      <a:pt x="182269" y="83244"/>
                    </a:cubicBezTo>
                    <a:lnTo>
                      <a:pt x="43231" y="83244"/>
                    </a:lnTo>
                    <a:lnTo>
                      <a:pt x="43231" y="129634"/>
                    </a:lnTo>
                    <a:lnTo>
                      <a:pt x="127738" y="129634"/>
                    </a:lnTo>
                    <a:cubicBezTo>
                      <a:pt x="129543" y="129634"/>
                      <a:pt x="131710" y="131433"/>
                      <a:pt x="131710" y="133590"/>
                    </a:cubicBezTo>
                    <a:cubicBezTo>
                      <a:pt x="131710" y="136108"/>
                      <a:pt x="129543" y="138265"/>
                      <a:pt x="127738" y="138265"/>
                    </a:cubicBezTo>
                    <a:lnTo>
                      <a:pt x="43231" y="138265"/>
                    </a:lnTo>
                    <a:lnTo>
                      <a:pt x="43231" y="241835"/>
                    </a:lnTo>
                    <a:lnTo>
                      <a:pt x="62733" y="241835"/>
                    </a:lnTo>
                    <a:cubicBezTo>
                      <a:pt x="64900" y="241835"/>
                      <a:pt x="67066" y="243992"/>
                      <a:pt x="67066" y="246510"/>
                    </a:cubicBezTo>
                    <a:cubicBezTo>
                      <a:pt x="67066" y="249027"/>
                      <a:pt x="64900" y="250466"/>
                      <a:pt x="62733" y="250466"/>
                    </a:cubicBezTo>
                    <a:lnTo>
                      <a:pt x="38898" y="250466"/>
                    </a:lnTo>
                    <a:cubicBezTo>
                      <a:pt x="36731" y="250466"/>
                      <a:pt x="34925" y="249027"/>
                      <a:pt x="34925" y="246510"/>
                    </a:cubicBezTo>
                    <a:lnTo>
                      <a:pt x="34925" y="78929"/>
                    </a:lnTo>
                    <a:cubicBezTo>
                      <a:pt x="34925" y="76411"/>
                      <a:pt x="36731" y="74613"/>
                      <a:pt x="38898" y="74613"/>
                    </a:cubicBezTo>
                    <a:close/>
                    <a:moveTo>
                      <a:pt x="229279" y="65945"/>
                    </a:moveTo>
                    <a:lnTo>
                      <a:pt x="99431" y="195433"/>
                    </a:lnTo>
                    <a:lnTo>
                      <a:pt x="111660" y="207663"/>
                    </a:lnTo>
                    <a:lnTo>
                      <a:pt x="241508" y="77815"/>
                    </a:lnTo>
                    <a:lnTo>
                      <a:pt x="229279" y="65945"/>
                    </a:lnTo>
                    <a:close/>
                    <a:moveTo>
                      <a:pt x="249422" y="48320"/>
                    </a:moveTo>
                    <a:cubicBezTo>
                      <a:pt x="247623" y="48320"/>
                      <a:pt x="245825" y="49399"/>
                      <a:pt x="244746" y="50838"/>
                    </a:cubicBezTo>
                    <a:lnTo>
                      <a:pt x="235394" y="59830"/>
                    </a:lnTo>
                    <a:lnTo>
                      <a:pt x="265248" y="90044"/>
                    </a:lnTo>
                    <a:lnTo>
                      <a:pt x="274600" y="80693"/>
                    </a:lnTo>
                    <a:cubicBezTo>
                      <a:pt x="276039" y="79614"/>
                      <a:pt x="276758" y="77455"/>
                      <a:pt x="276758" y="76017"/>
                    </a:cubicBezTo>
                    <a:cubicBezTo>
                      <a:pt x="276758" y="73858"/>
                      <a:pt x="276039" y="72420"/>
                      <a:pt x="274600" y="70621"/>
                    </a:cubicBezTo>
                    <a:lnTo>
                      <a:pt x="254817" y="50838"/>
                    </a:lnTo>
                    <a:cubicBezTo>
                      <a:pt x="253018" y="49399"/>
                      <a:pt x="251580" y="48320"/>
                      <a:pt x="249422" y="48320"/>
                    </a:cubicBezTo>
                    <a:close/>
                    <a:moveTo>
                      <a:pt x="249422" y="39688"/>
                    </a:moveTo>
                    <a:cubicBezTo>
                      <a:pt x="253738" y="39688"/>
                      <a:pt x="257694" y="41846"/>
                      <a:pt x="260572" y="44724"/>
                    </a:cubicBezTo>
                    <a:lnTo>
                      <a:pt x="280715" y="64506"/>
                    </a:lnTo>
                    <a:cubicBezTo>
                      <a:pt x="283592" y="67744"/>
                      <a:pt x="285391" y="71700"/>
                      <a:pt x="285391" y="76017"/>
                    </a:cubicBezTo>
                    <a:cubicBezTo>
                      <a:pt x="285391" y="79973"/>
                      <a:pt x="283592" y="83930"/>
                      <a:pt x="280715" y="86807"/>
                    </a:cubicBezTo>
                    <a:lnTo>
                      <a:pt x="271722" y="96159"/>
                    </a:lnTo>
                    <a:lnTo>
                      <a:pt x="272801" y="97238"/>
                    </a:lnTo>
                    <a:cubicBezTo>
                      <a:pt x="274600" y="98677"/>
                      <a:pt x="274600" y="101555"/>
                      <a:pt x="272801" y="103713"/>
                    </a:cubicBezTo>
                    <a:cubicBezTo>
                      <a:pt x="271722" y="104432"/>
                      <a:pt x="271003" y="104792"/>
                      <a:pt x="269924" y="104792"/>
                    </a:cubicBezTo>
                    <a:cubicBezTo>
                      <a:pt x="268485" y="104792"/>
                      <a:pt x="267406" y="104432"/>
                      <a:pt x="267046" y="103713"/>
                    </a:cubicBezTo>
                    <a:lnTo>
                      <a:pt x="265248" y="102274"/>
                    </a:lnTo>
                    <a:lnTo>
                      <a:pt x="132522" y="234999"/>
                    </a:lnTo>
                    <a:cubicBezTo>
                      <a:pt x="132163" y="236078"/>
                      <a:pt x="131803" y="236438"/>
                      <a:pt x="131084" y="236438"/>
                    </a:cubicBezTo>
                    <a:lnTo>
                      <a:pt x="80367" y="250465"/>
                    </a:lnTo>
                    <a:cubicBezTo>
                      <a:pt x="79648" y="250465"/>
                      <a:pt x="79288" y="250465"/>
                      <a:pt x="78929" y="250465"/>
                    </a:cubicBezTo>
                    <a:cubicBezTo>
                      <a:pt x="77849" y="250465"/>
                      <a:pt x="76770" y="250106"/>
                      <a:pt x="76051" y="249746"/>
                    </a:cubicBezTo>
                    <a:cubicBezTo>
                      <a:pt x="74972" y="248667"/>
                      <a:pt x="74612" y="246869"/>
                      <a:pt x="74972" y="245430"/>
                    </a:cubicBezTo>
                    <a:lnTo>
                      <a:pt x="89000" y="194714"/>
                    </a:lnTo>
                    <a:cubicBezTo>
                      <a:pt x="89719" y="193994"/>
                      <a:pt x="90079" y="193275"/>
                      <a:pt x="90439" y="192915"/>
                    </a:cubicBezTo>
                    <a:lnTo>
                      <a:pt x="223164" y="59830"/>
                    </a:lnTo>
                    <a:lnTo>
                      <a:pt x="222085" y="58751"/>
                    </a:lnTo>
                    <a:cubicBezTo>
                      <a:pt x="220287" y="57313"/>
                      <a:pt x="220287" y="54435"/>
                      <a:pt x="222085" y="52637"/>
                    </a:cubicBezTo>
                    <a:cubicBezTo>
                      <a:pt x="223884" y="51198"/>
                      <a:pt x="226761" y="51198"/>
                      <a:pt x="228200" y="52637"/>
                    </a:cubicBezTo>
                    <a:lnTo>
                      <a:pt x="229279" y="53716"/>
                    </a:lnTo>
                    <a:lnTo>
                      <a:pt x="238631" y="44724"/>
                    </a:lnTo>
                    <a:cubicBezTo>
                      <a:pt x="241508" y="41846"/>
                      <a:pt x="245465" y="39688"/>
                      <a:pt x="249422" y="39688"/>
                    </a:cubicBezTo>
                    <a:close/>
                    <a:moveTo>
                      <a:pt x="230981" y="20638"/>
                    </a:moveTo>
                    <a:cubicBezTo>
                      <a:pt x="232966" y="20638"/>
                      <a:pt x="234619" y="22291"/>
                      <a:pt x="234619" y="24606"/>
                    </a:cubicBezTo>
                    <a:cubicBezTo>
                      <a:pt x="234619" y="26921"/>
                      <a:pt x="232966" y="28244"/>
                      <a:pt x="230981" y="28244"/>
                    </a:cubicBezTo>
                    <a:cubicBezTo>
                      <a:pt x="228666" y="28244"/>
                      <a:pt x="227012" y="26921"/>
                      <a:pt x="227012" y="24606"/>
                    </a:cubicBezTo>
                    <a:cubicBezTo>
                      <a:pt x="227012" y="22291"/>
                      <a:pt x="228666" y="20638"/>
                      <a:pt x="230981" y="20638"/>
                    </a:cubicBezTo>
                    <a:close/>
                    <a:moveTo>
                      <a:pt x="250761" y="20574"/>
                    </a:moveTo>
                    <a:cubicBezTo>
                      <a:pt x="252285" y="19050"/>
                      <a:pt x="255333" y="19050"/>
                      <a:pt x="256857" y="20574"/>
                    </a:cubicBezTo>
                    <a:cubicBezTo>
                      <a:pt x="258000" y="21336"/>
                      <a:pt x="258381" y="22860"/>
                      <a:pt x="258381" y="24003"/>
                    </a:cubicBezTo>
                    <a:cubicBezTo>
                      <a:pt x="258381" y="25146"/>
                      <a:pt x="258000" y="26289"/>
                      <a:pt x="256857" y="27051"/>
                    </a:cubicBezTo>
                    <a:cubicBezTo>
                      <a:pt x="256095" y="27813"/>
                      <a:pt x="255333" y="28194"/>
                      <a:pt x="254190" y="28194"/>
                    </a:cubicBezTo>
                    <a:cubicBezTo>
                      <a:pt x="252285" y="28194"/>
                      <a:pt x="251523" y="27813"/>
                      <a:pt x="250761" y="27051"/>
                    </a:cubicBezTo>
                    <a:cubicBezTo>
                      <a:pt x="249618" y="26289"/>
                      <a:pt x="249237" y="24765"/>
                      <a:pt x="249237" y="24003"/>
                    </a:cubicBezTo>
                    <a:cubicBezTo>
                      <a:pt x="249237" y="22860"/>
                      <a:pt x="249618" y="21336"/>
                      <a:pt x="250761" y="20574"/>
                    </a:cubicBezTo>
                    <a:close/>
                    <a:moveTo>
                      <a:pt x="205032" y="20574"/>
                    </a:moveTo>
                    <a:cubicBezTo>
                      <a:pt x="206497" y="19050"/>
                      <a:pt x="209428" y="19050"/>
                      <a:pt x="210527" y="20574"/>
                    </a:cubicBezTo>
                    <a:cubicBezTo>
                      <a:pt x="211626" y="21336"/>
                      <a:pt x="212359" y="22860"/>
                      <a:pt x="212359" y="24003"/>
                    </a:cubicBezTo>
                    <a:cubicBezTo>
                      <a:pt x="212359" y="25146"/>
                      <a:pt x="211626" y="26289"/>
                      <a:pt x="210527" y="27051"/>
                    </a:cubicBezTo>
                    <a:cubicBezTo>
                      <a:pt x="210161" y="27813"/>
                      <a:pt x="209062" y="28194"/>
                      <a:pt x="207230" y="28194"/>
                    </a:cubicBezTo>
                    <a:cubicBezTo>
                      <a:pt x="206497" y="28194"/>
                      <a:pt x="205398" y="27813"/>
                      <a:pt x="205032" y="27051"/>
                    </a:cubicBezTo>
                    <a:cubicBezTo>
                      <a:pt x="203567" y="26289"/>
                      <a:pt x="203200" y="25146"/>
                      <a:pt x="203200" y="24003"/>
                    </a:cubicBezTo>
                    <a:cubicBezTo>
                      <a:pt x="203200" y="22860"/>
                      <a:pt x="203567" y="21336"/>
                      <a:pt x="205032" y="20574"/>
                    </a:cubicBezTo>
                    <a:close/>
                    <a:moveTo>
                      <a:pt x="4332" y="0"/>
                    </a:moveTo>
                    <a:lnTo>
                      <a:pt x="283006" y="0"/>
                    </a:lnTo>
                    <a:cubicBezTo>
                      <a:pt x="285171" y="0"/>
                      <a:pt x="286976" y="2163"/>
                      <a:pt x="286976" y="4687"/>
                    </a:cubicBezTo>
                    <a:lnTo>
                      <a:pt x="286976" y="45065"/>
                    </a:lnTo>
                    <a:cubicBezTo>
                      <a:pt x="286976" y="47229"/>
                      <a:pt x="285171" y="49031"/>
                      <a:pt x="283006" y="49031"/>
                    </a:cubicBezTo>
                    <a:cubicBezTo>
                      <a:pt x="280479" y="49031"/>
                      <a:pt x="278313" y="47229"/>
                      <a:pt x="278313" y="45065"/>
                    </a:cubicBezTo>
                    <a:lnTo>
                      <a:pt x="278313" y="8652"/>
                    </a:lnTo>
                    <a:lnTo>
                      <a:pt x="8663" y="8652"/>
                    </a:lnTo>
                    <a:lnTo>
                      <a:pt x="8663" y="40379"/>
                    </a:lnTo>
                    <a:lnTo>
                      <a:pt x="212976" y="40379"/>
                    </a:lnTo>
                    <a:cubicBezTo>
                      <a:pt x="215503" y="40379"/>
                      <a:pt x="217308" y="42542"/>
                      <a:pt x="217308" y="45065"/>
                    </a:cubicBezTo>
                    <a:cubicBezTo>
                      <a:pt x="217308" y="47229"/>
                      <a:pt x="215503" y="49031"/>
                      <a:pt x="212976" y="49031"/>
                    </a:cubicBezTo>
                    <a:lnTo>
                      <a:pt x="8663" y="49031"/>
                    </a:lnTo>
                    <a:lnTo>
                      <a:pt x="8663" y="278325"/>
                    </a:lnTo>
                    <a:lnTo>
                      <a:pt x="220196" y="278325"/>
                    </a:lnTo>
                    <a:lnTo>
                      <a:pt x="220196" y="224246"/>
                    </a:lnTo>
                    <a:cubicBezTo>
                      <a:pt x="220196" y="222083"/>
                      <a:pt x="222362" y="219920"/>
                      <a:pt x="224527" y="219920"/>
                    </a:cubicBezTo>
                    <a:lnTo>
                      <a:pt x="278313" y="219920"/>
                    </a:lnTo>
                    <a:lnTo>
                      <a:pt x="278313" y="114286"/>
                    </a:lnTo>
                    <a:cubicBezTo>
                      <a:pt x="278313" y="111763"/>
                      <a:pt x="280479" y="110321"/>
                      <a:pt x="283006" y="110321"/>
                    </a:cubicBezTo>
                    <a:cubicBezTo>
                      <a:pt x="285171" y="110321"/>
                      <a:pt x="286976" y="111763"/>
                      <a:pt x="286976" y="114286"/>
                    </a:cubicBezTo>
                    <a:lnTo>
                      <a:pt x="286976" y="224246"/>
                    </a:lnTo>
                    <a:cubicBezTo>
                      <a:pt x="286976" y="225688"/>
                      <a:pt x="286615" y="226770"/>
                      <a:pt x="285532" y="227131"/>
                    </a:cubicBezTo>
                    <a:lnTo>
                      <a:pt x="227776" y="285536"/>
                    </a:lnTo>
                    <a:cubicBezTo>
                      <a:pt x="227415" y="285896"/>
                      <a:pt x="225610" y="286978"/>
                      <a:pt x="224527" y="286978"/>
                    </a:cubicBezTo>
                    <a:lnTo>
                      <a:pt x="4332" y="286978"/>
                    </a:lnTo>
                    <a:cubicBezTo>
                      <a:pt x="1805" y="286978"/>
                      <a:pt x="0" y="284814"/>
                      <a:pt x="0" y="282291"/>
                    </a:cubicBezTo>
                    <a:lnTo>
                      <a:pt x="0" y="4687"/>
                    </a:lnTo>
                    <a:cubicBezTo>
                      <a:pt x="0" y="2163"/>
                      <a:pt x="1805" y="0"/>
                      <a:pt x="4332" y="0"/>
                    </a:cubicBezTo>
                    <a:close/>
                  </a:path>
                </a:pathLst>
              </a:custGeom>
              <a:solidFill>
                <a:schemeClr val="bg1"/>
              </a:solidFill>
              <a:ln>
                <a:noFill/>
              </a:ln>
              <a:effectLst/>
            </p:spPr>
            <p:txBody>
              <a:bodyPr anchor="ctr"/>
              <a:lstStyle/>
              <a:p>
                <a:endParaRPr lang="en-US" sz="675">
                  <a:latin typeface="Lato Light" panose="020F0502020204030203" pitchFamily="34" charset="0"/>
                </a:endParaRPr>
              </a:p>
            </p:txBody>
          </p:sp>
        </p:grpSp>
        <p:grpSp>
          <p:nvGrpSpPr>
            <p:cNvPr id="6" name="Group 5">
              <a:extLst>
                <a:ext uri="{FF2B5EF4-FFF2-40B4-BE49-F238E27FC236}">
                  <a16:creationId xmlns:a16="http://schemas.microsoft.com/office/drawing/2014/main" id="{EAA7205B-56B3-14E4-3F79-EBDAE10C3454}"/>
                </a:ext>
              </a:extLst>
            </p:cNvPr>
            <p:cNvGrpSpPr/>
            <p:nvPr/>
          </p:nvGrpSpPr>
          <p:grpSpPr>
            <a:xfrm>
              <a:off x="518675" y="1131001"/>
              <a:ext cx="1870726" cy="1783050"/>
              <a:chOff x="1026675" y="1583784"/>
              <a:chExt cx="1870726" cy="1783050"/>
            </a:xfrm>
          </p:grpSpPr>
          <p:sp>
            <p:nvSpPr>
              <p:cNvPr id="5121" name="Freeform 1">
                <a:extLst>
                  <a:ext uri="{FF2B5EF4-FFF2-40B4-BE49-F238E27FC236}">
                    <a16:creationId xmlns:a16="http://schemas.microsoft.com/office/drawing/2014/main" id="{C821A6EC-CBCC-EB46-89DB-3580D62F0C8F}"/>
                  </a:ext>
                </a:extLst>
              </p:cNvPr>
              <p:cNvSpPr>
                <a:spLocks noChangeArrowheads="1"/>
              </p:cNvSpPr>
              <p:nvPr/>
            </p:nvSpPr>
            <p:spPr bwMode="auto">
              <a:xfrm>
                <a:off x="1027835" y="1615104"/>
                <a:ext cx="1869566" cy="1751730"/>
              </a:xfrm>
              <a:custGeom>
                <a:avLst/>
                <a:gdLst>
                  <a:gd name="T0" fmla="*/ 4952 w 4953"/>
                  <a:gd name="T1" fmla="*/ 2477 h 4953"/>
                  <a:gd name="T2" fmla="*/ 4952 w 4953"/>
                  <a:gd name="T3" fmla="*/ 2477 h 4953"/>
                  <a:gd name="T4" fmla="*/ 2477 w 4953"/>
                  <a:gd name="T5" fmla="*/ 4952 h 4953"/>
                  <a:gd name="T6" fmla="*/ 2477 w 4953"/>
                  <a:gd name="T7" fmla="*/ 4952 h 4953"/>
                  <a:gd name="T8" fmla="*/ 0 w 4953"/>
                  <a:gd name="T9" fmla="*/ 2477 h 4953"/>
                  <a:gd name="T10" fmla="*/ 0 w 4953"/>
                  <a:gd name="T11" fmla="*/ 2477 h 4953"/>
                  <a:gd name="T12" fmla="*/ 2477 w 4953"/>
                  <a:gd name="T13" fmla="*/ 0 h 4953"/>
                  <a:gd name="T14" fmla="*/ 2477 w 4953"/>
                  <a:gd name="T15" fmla="*/ 0 h 4953"/>
                  <a:gd name="T16" fmla="*/ 4952 w 4953"/>
                  <a:gd name="T17" fmla="*/ 2477 h 4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53" h="4953">
                    <a:moveTo>
                      <a:pt x="4952" y="2477"/>
                    </a:moveTo>
                    <a:lnTo>
                      <a:pt x="4952" y="2477"/>
                    </a:lnTo>
                    <a:cubicBezTo>
                      <a:pt x="4952" y="3845"/>
                      <a:pt x="3844" y="4952"/>
                      <a:pt x="2477" y="4952"/>
                    </a:cubicBezTo>
                    <a:lnTo>
                      <a:pt x="2477" y="4952"/>
                    </a:lnTo>
                    <a:cubicBezTo>
                      <a:pt x="1109" y="4952"/>
                      <a:pt x="0" y="3845"/>
                      <a:pt x="0" y="2477"/>
                    </a:cubicBezTo>
                    <a:lnTo>
                      <a:pt x="0" y="2477"/>
                    </a:lnTo>
                    <a:cubicBezTo>
                      <a:pt x="0" y="1109"/>
                      <a:pt x="1109" y="0"/>
                      <a:pt x="2477" y="0"/>
                    </a:cubicBezTo>
                    <a:lnTo>
                      <a:pt x="2477" y="0"/>
                    </a:lnTo>
                    <a:cubicBezTo>
                      <a:pt x="3844" y="0"/>
                      <a:pt x="4952" y="1109"/>
                      <a:pt x="4952" y="2477"/>
                    </a:cubicBezTo>
                  </a:path>
                </a:pathLst>
              </a:custGeom>
              <a:solidFill>
                <a:schemeClr val="accent1"/>
              </a:solidFill>
              <a:ln>
                <a:noFill/>
              </a:ln>
              <a:effectLst/>
            </p:spPr>
            <p:txBody>
              <a:bodyPr wrap="none" anchor="ctr"/>
              <a:lstStyle/>
              <a:p>
                <a:endParaRPr lang="en-US" sz="2450">
                  <a:latin typeface="Lato Light" panose="020F0502020204030203" pitchFamily="34" charset="0"/>
                </a:endParaRPr>
              </a:p>
            </p:txBody>
          </p:sp>
          <p:sp>
            <p:nvSpPr>
              <p:cNvPr id="5122" name="Freeform 2">
                <a:extLst>
                  <a:ext uri="{FF2B5EF4-FFF2-40B4-BE49-F238E27FC236}">
                    <a16:creationId xmlns:a16="http://schemas.microsoft.com/office/drawing/2014/main" id="{64F7E726-CEB0-F24F-B1ED-26562DD40549}"/>
                  </a:ext>
                </a:extLst>
              </p:cNvPr>
              <p:cNvSpPr>
                <a:spLocks noChangeArrowheads="1"/>
              </p:cNvSpPr>
              <p:nvPr/>
            </p:nvSpPr>
            <p:spPr bwMode="auto">
              <a:xfrm>
                <a:off x="1026675" y="1583784"/>
                <a:ext cx="1869566" cy="1751730"/>
              </a:xfrm>
              <a:custGeom>
                <a:avLst/>
                <a:gdLst>
                  <a:gd name="T0" fmla="*/ 2477 w 4953"/>
                  <a:gd name="T1" fmla="*/ 0 h 4953"/>
                  <a:gd name="T2" fmla="*/ 2477 w 4953"/>
                  <a:gd name="T3" fmla="*/ 0 h 4953"/>
                  <a:gd name="T4" fmla="*/ 0 w 4953"/>
                  <a:gd name="T5" fmla="*/ 2477 h 4953"/>
                  <a:gd name="T6" fmla="*/ 0 w 4953"/>
                  <a:gd name="T7" fmla="*/ 2477 h 4953"/>
                  <a:gd name="T8" fmla="*/ 2477 w 4953"/>
                  <a:gd name="T9" fmla="*/ 4952 h 4953"/>
                  <a:gd name="T10" fmla="*/ 2477 w 4953"/>
                  <a:gd name="T11" fmla="*/ 4952 h 4953"/>
                  <a:gd name="T12" fmla="*/ 4952 w 4953"/>
                  <a:gd name="T13" fmla="*/ 2477 h 4953"/>
                  <a:gd name="T14" fmla="*/ 4952 w 4953"/>
                  <a:gd name="T15" fmla="*/ 2477 h 4953"/>
                  <a:gd name="T16" fmla="*/ 2477 w 4953"/>
                  <a:gd name="T17" fmla="*/ 0 h 4953"/>
                  <a:gd name="T18" fmla="*/ 2477 w 4953"/>
                  <a:gd name="T19" fmla="*/ 453 h 4953"/>
                  <a:gd name="T20" fmla="*/ 2477 w 4953"/>
                  <a:gd name="T21" fmla="*/ 453 h 4953"/>
                  <a:gd name="T22" fmla="*/ 4500 w 4953"/>
                  <a:gd name="T23" fmla="*/ 2477 h 4953"/>
                  <a:gd name="T24" fmla="*/ 4500 w 4953"/>
                  <a:gd name="T25" fmla="*/ 2477 h 4953"/>
                  <a:gd name="T26" fmla="*/ 2477 w 4953"/>
                  <a:gd name="T27" fmla="*/ 4500 h 4953"/>
                  <a:gd name="T28" fmla="*/ 2477 w 4953"/>
                  <a:gd name="T29" fmla="*/ 4500 h 4953"/>
                  <a:gd name="T30" fmla="*/ 452 w 4953"/>
                  <a:gd name="T31" fmla="*/ 2477 h 4953"/>
                  <a:gd name="T32" fmla="*/ 452 w 4953"/>
                  <a:gd name="T33" fmla="*/ 2477 h 4953"/>
                  <a:gd name="T34" fmla="*/ 2477 w 4953"/>
                  <a:gd name="T35" fmla="*/ 453 h 4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53" h="4953">
                    <a:moveTo>
                      <a:pt x="2477" y="0"/>
                    </a:moveTo>
                    <a:lnTo>
                      <a:pt x="2477" y="0"/>
                    </a:lnTo>
                    <a:cubicBezTo>
                      <a:pt x="1109" y="0"/>
                      <a:pt x="0" y="1109"/>
                      <a:pt x="0" y="2477"/>
                    </a:cubicBezTo>
                    <a:lnTo>
                      <a:pt x="0" y="2477"/>
                    </a:lnTo>
                    <a:cubicBezTo>
                      <a:pt x="0" y="3845"/>
                      <a:pt x="1109" y="4952"/>
                      <a:pt x="2477" y="4952"/>
                    </a:cubicBezTo>
                    <a:lnTo>
                      <a:pt x="2477" y="4952"/>
                    </a:lnTo>
                    <a:cubicBezTo>
                      <a:pt x="3844" y="4952"/>
                      <a:pt x="4952" y="3845"/>
                      <a:pt x="4952" y="2477"/>
                    </a:cubicBezTo>
                    <a:lnTo>
                      <a:pt x="4952" y="2477"/>
                    </a:lnTo>
                    <a:cubicBezTo>
                      <a:pt x="4952" y="1109"/>
                      <a:pt x="3844" y="0"/>
                      <a:pt x="2477" y="0"/>
                    </a:cubicBezTo>
                    <a:close/>
                    <a:moveTo>
                      <a:pt x="2477" y="453"/>
                    </a:moveTo>
                    <a:lnTo>
                      <a:pt x="2477" y="453"/>
                    </a:lnTo>
                    <a:cubicBezTo>
                      <a:pt x="3592" y="453"/>
                      <a:pt x="4500" y="1361"/>
                      <a:pt x="4500" y="2477"/>
                    </a:cubicBezTo>
                    <a:lnTo>
                      <a:pt x="4500" y="2477"/>
                    </a:lnTo>
                    <a:cubicBezTo>
                      <a:pt x="4500" y="3593"/>
                      <a:pt x="3592" y="4500"/>
                      <a:pt x="2477" y="4500"/>
                    </a:cubicBezTo>
                    <a:lnTo>
                      <a:pt x="2477" y="4500"/>
                    </a:lnTo>
                    <a:cubicBezTo>
                      <a:pt x="1360" y="4500"/>
                      <a:pt x="452" y="3593"/>
                      <a:pt x="452" y="2477"/>
                    </a:cubicBezTo>
                    <a:lnTo>
                      <a:pt x="452" y="2477"/>
                    </a:lnTo>
                    <a:cubicBezTo>
                      <a:pt x="452" y="1361"/>
                      <a:pt x="1360" y="453"/>
                      <a:pt x="2477" y="453"/>
                    </a:cubicBezTo>
                    <a:close/>
                  </a:path>
                </a:pathLst>
              </a:custGeom>
              <a:solidFill>
                <a:schemeClr val="accent1">
                  <a:lumMod val="75000"/>
                </a:schemeClr>
              </a:solidFill>
              <a:ln>
                <a:noFill/>
              </a:ln>
              <a:effectLst/>
            </p:spPr>
            <p:txBody>
              <a:bodyPr wrap="none" anchor="ctr"/>
              <a:lstStyle/>
              <a:p>
                <a:endParaRPr lang="en-US" sz="2450">
                  <a:latin typeface="Lato Light" panose="020F0502020204030203" pitchFamily="34" charset="0"/>
                </a:endParaRPr>
              </a:p>
            </p:txBody>
          </p:sp>
          <p:sp>
            <p:nvSpPr>
              <p:cNvPr id="16" name="Freeform 1066">
                <a:extLst>
                  <a:ext uri="{FF2B5EF4-FFF2-40B4-BE49-F238E27FC236}">
                    <a16:creationId xmlns:a16="http://schemas.microsoft.com/office/drawing/2014/main" id="{A5600D59-0DD2-0344-9080-0219209B75ED}"/>
                  </a:ext>
                </a:extLst>
              </p:cNvPr>
              <p:cNvSpPr>
                <a:spLocks noChangeAspect="1" noChangeArrowheads="1"/>
              </p:cNvSpPr>
              <p:nvPr/>
            </p:nvSpPr>
            <p:spPr bwMode="auto">
              <a:xfrm>
                <a:off x="1635957" y="2152919"/>
                <a:ext cx="653321" cy="610275"/>
              </a:xfrm>
              <a:custGeom>
                <a:avLst/>
                <a:gdLst>
                  <a:gd name="T0" fmla="*/ 26965827 w 286978"/>
                  <a:gd name="T1" fmla="*/ 30702655 h 285394"/>
                  <a:gd name="T2" fmla="*/ 32752427 w 286978"/>
                  <a:gd name="T3" fmla="*/ 30702655 h 285394"/>
                  <a:gd name="T4" fmla="*/ 33090247 w 286978"/>
                  <a:gd name="T5" fmla="*/ 28725308 h 285394"/>
                  <a:gd name="T6" fmla="*/ 33259150 w 286978"/>
                  <a:gd name="T7" fmla="*/ 34399134 h 285394"/>
                  <a:gd name="T8" fmla="*/ 25952135 w 286978"/>
                  <a:gd name="T9" fmla="*/ 30702655 h 285394"/>
                  <a:gd name="T10" fmla="*/ 11228194 w 286978"/>
                  <a:gd name="T11" fmla="*/ 28510520 h 285394"/>
                  <a:gd name="T12" fmla="*/ 14535827 w 286978"/>
                  <a:gd name="T13" fmla="*/ 29612552 h 285394"/>
                  <a:gd name="T14" fmla="*/ 11228194 w 286978"/>
                  <a:gd name="T15" fmla="*/ 28510520 h 285394"/>
                  <a:gd name="T16" fmla="*/ 8232606 w 286978"/>
                  <a:gd name="T17" fmla="*/ 29061621 h 285394"/>
                  <a:gd name="T18" fmla="*/ 3761210 w 286978"/>
                  <a:gd name="T19" fmla="*/ 29061621 h 285394"/>
                  <a:gd name="T20" fmla="*/ 28821303 w 286978"/>
                  <a:gd name="T21" fmla="*/ 26766356 h 285394"/>
                  <a:gd name="T22" fmla="*/ 30067907 w 286978"/>
                  <a:gd name="T23" fmla="*/ 25585453 h 285394"/>
                  <a:gd name="T24" fmla="*/ 30067907 w 286978"/>
                  <a:gd name="T25" fmla="*/ 29040709 h 285394"/>
                  <a:gd name="T26" fmla="*/ 13859859 w 286978"/>
                  <a:gd name="T27" fmla="*/ 23726804 h 285394"/>
                  <a:gd name="T28" fmla="*/ 17921876 w 286978"/>
                  <a:gd name="T29" fmla="*/ 24829014 h 285394"/>
                  <a:gd name="T30" fmla="*/ 13859859 w 286978"/>
                  <a:gd name="T31" fmla="*/ 23726804 h 285394"/>
                  <a:gd name="T32" fmla="*/ 10864854 w 286978"/>
                  <a:gd name="T33" fmla="*/ 24231843 h 285394"/>
                  <a:gd name="T34" fmla="*/ 3761210 w 286978"/>
                  <a:gd name="T35" fmla="*/ 24231843 h 285394"/>
                  <a:gd name="T36" fmla="*/ 1022677 w 286978"/>
                  <a:gd name="T37" fmla="*/ 33358575 h 285394"/>
                  <a:gd name="T38" fmla="*/ 20026561 w 286978"/>
                  <a:gd name="T39" fmla="*/ 19835428 h 285394"/>
                  <a:gd name="T40" fmla="*/ 20324740 w 286978"/>
                  <a:gd name="T41" fmla="*/ 18751827 h 285394"/>
                  <a:gd name="T42" fmla="*/ 24884069 w 286978"/>
                  <a:gd name="T43" fmla="*/ 26900218 h 285394"/>
                  <a:gd name="T44" fmla="*/ 554044 w 286978"/>
                  <a:gd name="T45" fmla="*/ 34398750 h 285394"/>
                  <a:gd name="T46" fmla="*/ 554044 w 286978"/>
                  <a:gd name="T47" fmla="*/ 18751827 h 285394"/>
                  <a:gd name="T48" fmla="*/ 26661907 w 286978"/>
                  <a:gd name="T49" fmla="*/ 10309714 h 285394"/>
                  <a:gd name="T50" fmla="*/ 16173039 w 286978"/>
                  <a:gd name="T51" fmla="*/ 10309714 h 285394"/>
                  <a:gd name="T52" fmla="*/ 29584503 w 286978"/>
                  <a:gd name="T53" fmla="*/ 4975142 h 285394"/>
                  <a:gd name="T54" fmla="*/ 24200132 w 286978"/>
                  <a:gd name="T55" fmla="*/ 5891761 h 285394"/>
                  <a:gd name="T56" fmla="*/ 16676645 w 286978"/>
                  <a:gd name="T57" fmla="*/ 4975142 h 285394"/>
                  <a:gd name="T58" fmla="*/ 20747029 w 286978"/>
                  <a:gd name="T59" fmla="*/ 5891761 h 285394"/>
                  <a:gd name="T60" fmla="*/ 16676645 w 286978"/>
                  <a:gd name="T61" fmla="*/ 4975142 h 285394"/>
                  <a:gd name="T62" fmla="*/ 1019255 w 286978"/>
                  <a:gd name="T63" fmla="*/ 6412187 h 285394"/>
                  <a:gd name="T64" fmla="*/ 6836871 w 286978"/>
                  <a:gd name="T65" fmla="*/ 6412187 h 285394"/>
                  <a:gd name="T66" fmla="*/ 7134355 w 286978"/>
                  <a:gd name="T67" fmla="*/ 4429834 h 285394"/>
                  <a:gd name="T68" fmla="*/ 7304094 w 286978"/>
                  <a:gd name="T69" fmla="*/ 10288523 h 285394"/>
                  <a:gd name="T70" fmla="*/ 0 w 286978"/>
                  <a:gd name="T71" fmla="*/ 6412187 h 285394"/>
                  <a:gd name="T72" fmla="*/ 15286739 w 286978"/>
                  <a:gd name="T73" fmla="*/ 1040341 h 285394"/>
                  <a:gd name="T74" fmla="*/ 32930553 w 286978"/>
                  <a:gd name="T75" fmla="*/ 14650029 h 285394"/>
                  <a:gd name="T76" fmla="*/ 4072667 w 286978"/>
                  <a:gd name="T77" fmla="*/ 1039901 h 285394"/>
                  <a:gd name="T78" fmla="*/ 5276420 w 286978"/>
                  <a:gd name="T79" fmla="*/ 2296235 h 285394"/>
                  <a:gd name="T80" fmla="*/ 33441916 w 286978"/>
                  <a:gd name="T81" fmla="*/ 0 h 285394"/>
                  <a:gd name="T82" fmla="*/ 33441916 w 286978"/>
                  <a:gd name="T83" fmla="*/ 15646970 h 285394"/>
                  <a:gd name="T84" fmla="*/ 10428668 w 286978"/>
                  <a:gd name="T85" fmla="*/ 8105042 h 285394"/>
                  <a:gd name="T86" fmla="*/ 14988611 w 286978"/>
                  <a:gd name="T87" fmla="*/ 0 h 285394"/>
                  <a:gd name="T88" fmla="*/ 4072667 w 286978"/>
                  <a:gd name="T89" fmla="*/ 4548741 h 2853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86978" h="285394">
                    <a:moveTo>
                      <a:pt x="231198" y="237608"/>
                    </a:moveTo>
                    <a:cubicBezTo>
                      <a:pt x="232624" y="239391"/>
                      <a:pt x="233337" y="242244"/>
                      <a:pt x="231554" y="244027"/>
                    </a:cubicBezTo>
                    <a:cubicBezTo>
                      <a:pt x="229058" y="246880"/>
                      <a:pt x="227632" y="250446"/>
                      <a:pt x="227632" y="254725"/>
                    </a:cubicBezTo>
                    <a:lnTo>
                      <a:pt x="227632" y="276835"/>
                    </a:lnTo>
                    <a:lnTo>
                      <a:pt x="276480" y="276835"/>
                    </a:lnTo>
                    <a:lnTo>
                      <a:pt x="276480" y="254725"/>
                    </a:lnTo>
                    <a:cubicBezTo>
                      <a:pt x="276480" y="250446"/>
                      <a:pt x="275054" y="246880"/>
                      <a:pt x="272201" y="244027"/>
                    </a:cubicBezTo>
                    <a:cubicBezTo>
                      <a:pt x="271131" y="242244"/>
                      <a:pt x="271131" y="239391"/>
                      <a:pt x="273271" y="237608"/>
                    </a:cubicBezTo>
                    <a:cubicBezTo>
                      <a:pt x="275054" y="236538"/>
                      <a:pt x="277549" y="236538"/>
                      <a:pt x="279332" y="238321"/>
                    </a:cubicBezTo>
                    <a:cubicBezTo>
                      <a:pt x="282898" y="242957"/>
                      <a:pt x="285394" y="248663"/>
                      <a:pt x="285394" y="254725"/>
                    </a:cubicBezTo>
                    <a:lnTo>
                      <a:pt x="285394" y="281114"/>
                    </a:lnTo>
                    <a:cubicBezTo>
                      <a:pt x="285394" y="283611"/>
                      <a:pt x="283254" y="285394"/>
                      <a:pt x="280758" y="285394"/>
                    </a:cubicBezTo>
                    <a:lnTo>
                      <a:pt x="223354" y="285394"/>
                    </a:lnTo>
                    <a:cubicBezTo>
                      <a:pt x="221214" y="285394"/>
                      <a:pt x="219075" y="283611"/>
                      <a:pt x="219075" y="281114"/>
                    </a:cubicBezTo>
                    <a:lnTo>
                      <a:pt x="219075" y="254725"/>
                    </a:lnTo>
                    <a:cubicBezTo>
                      <a:pt x="219075" y="248663"/>
                      <a:pt x="221214" y="242957"/>
                      <a:pt x="225136" y="238321"/>
                    </a:cubicBezTo>
                    <a:cubicBezTo>
                      <a:pt x="226206" y="236538"/>
                      <a:pt x="229058" y="236538"/>
                      <a:pt x="231198" y="237608"/>
                    </a:cubicBezTo>
                    <a:close/>
                    <a:moveTo>
                      <a:pt x="94784" y="236538"/>
                    </a:moveTo>
                    <a:lnTo>
                      <a:pt x="122705" y="236538"/>
                    </a:lnTo>
                    <a:cubicBezTo>
                      <a:pt x="125210" y="236538"/>
                      <a:pt x="126642" y="238824"/>
                      <a:pt x="126642" y="241110"/>
                    </a:cubicBezTo>
                    <a:cubicBezTo>
                      <a:pt x="126642" y="243396"/>
                      <a:pt x="125210" y="245682"/>
                      <a:pt x="122705" y="245682"/>
                    </a:cubicBezTo>
                    <a:lnTo>
                      <a:pt x="94784" y="245682"/>
                    </a:lnTo>
                    <a:cubicBezTo>
                      <a:pt x="92278" y="245682"/>
                      <a:pt x="90488" y="243396"/>
                      <a:pt x="90488" y="241110"/>
                    </a:cubicBezTo>
                    <a:cubicBezTo>
                      <a:pt x="90488" y="238824"/>
                      <a:pt x="92278" y="236538"/>
                      <a:pt x="94784" y="236538"/>
                    </a:cubicBezTo>
                    <a:close/>
                    <a:moveTo>
                      <a:pt x="35983" y="236538"/>
                    </a:moveTo>
                    <a:lnTo>
                      <a:pt x="64911" y="236538"/>
                    </a:lnTo>
                    <a:cubicBezTo>
                      <a:pt x="67381" y="236538"/>
                      <a:pt x="69497" y="238824"/>
                      <a:pt x="69497" y="241110"/>
                    </a:cubicBezTo>
                    <a:cubicBezTo>
                      <a:pt x="69497" y="243396"/>
                      <a:pt x="67381" y="245682"/>
                      <a:pt x="64911" y="245682"/>
                    </a:cubicBezTo>
                    <a:lnTo>
                      <a:pt x="35983" y="245682"/>
                    </a:lnTo>
                    <a:cubicBezTo>
                      <a:pt x="33514" y="245682"/>
                      <a:pt x="31750" y="243396"/>
                      <a:pt x="31750" y="241110"/>
                    </a:cubicBezTo>
                    <a:cubicBezTo>
                      <a:pt x="31750" y="238824"/>
                      <a:pt x="33514" y="236538"/>
                      <a:pt x="35983" y="236538"/>
                    </a:cubicBezTo>
                    <a:close/>
                    <a:moveTo>
                      <a:pt x="253819" y="212271"/>
                    </a:moveTo>
                    <a:cubicBezTo>
                      <a:pt x="248013" y="212271"/>
                      <a:pt x="243296" y="216625"/>
                      <a:pt x="243296" y="222068"/>
                    </a:cubicBezTo>
                    <a:cubicBezTo>
                      <a:pt x="243296" y="227874"/>
                      <a:pt x="248013" y="232228"/>
                      <a:pt x="253819" y="232228"/>
                    </a:cubicBezTo>
                    <a:cubicBezTo>
                      <a:pt x="258899" y="232228"/>
                      <a:pt x="263616" y="227874"/>
                      <a:pt x="263616" y="222068"/>
                    </a:cubicBezTo>
                    <a:cubicBezTo>
                      <a:pt x="263616" y="216625"/>
                      <a:pt x="258899" y="212271"/>
                      <a:pt x="253819" y="212271"/>
                    </a:cubicBezTo>
                    <a:close/>
                    <a:moveTo>
                      <a:pt x="253819" y="203200"/>
                    </a:moveTo>
                    <a:cubicBezTo>
                      <a:pt x="263979" y="203200"/>
                      <a:pt x="272687" y="211545"/>
                      <a:pt x="272687" y="222068"/>
                    </a:cubicBezTo>
                    <a:cubicBezTo>
                      <a:pt x="272687" y="232228"/>
                      <a:pt x="263979" y="240937"/>
                      <a:pt x="253819" y="240937"/>
                    </a:cubicBezTo>
                    <a:cubicBezTo>
                      <a:pt x="243296" y="240937"/>
                      <a:pt x="234950" y="232228"/>
                      <a:pt x="234950" y="222068"/>
                    </a:cubicBezTo>
                    <a:cubicBezTo>
                      <a:pt x="234950" y="211545"/>
                      <a:pt x="243296" y="203200"/>
                      <a:pt x="253819" y="203200"/>
                    </a:cubicBezTo>
                    <a:close/>
                    <a:moveTo>
                      <a:pt x="116999" y="196850"/>
                    </a:moveTo>
                    <a:lnTo>
                      <a:pt x="151289" y="196850"/>
                    </a:lnTo>
                    <a:cubicBezTo>
                      <a:pt x="153789" y="196850"/>
                      <a:pt x="155218" y="198374"/>
                      <a:pt x="155218" y="201041"/>
                    </a:cubicBezTo>
                    <a:cubicBezTo>
                      <a:pt x="155218" y="203708"/>
                      <a:pt x="153789" y="205994"/>
                      <a:pt x="151289" y="205994"/>
                    </a:cubicBezTo>
                    <a:lnTo>
                      <a:pt x="116999" y="205994"/>
                    </a:lnTo>
                    <a:cubicBezTo>
                      <a:pt x="114499" y="205994"/>
                      <a:pt x="112713" y="203708"/>
                      <a:pt x="112713" y="201041"/>
                    </a:cubicBezTo>
                    <a:cubicBezTo>
                      <a:pt x="112713" y="198374"/>
                      <a:pt x="114499" y="196850"/>
                      <a:pt x="116999" y="196850"/>
                    </a:cubicBezTo>
                    <a:close/>
                    <a:moveTo>
                      <a:pt x="36033" y="196850"/>
                    </a:moveTo>
                    <a:lnTo>
                      <a:pt x="87792" y="196850"/>
                    </a:lnTo>
                    <a:cubicBezTo>
                      <a:pt x="89933" y="196850"/>
                      <a:pt x="91718" y="198374"/>
                      <a:pt x="91718" y="201041"/>
                    </a:cubicBezTo>
                    <a:cubicBezTo>
                      <a:pt x="91718" y="203708"/>
                      <a:pt x="89933" y="205994"/>
                      <a:pt x="87792" y="205994"/>
                    </a:cubicBezTo>
                    <a:lnTo>
                      <a:pt x="36033" y="205994"/>
                    </a:lnTo>
                    <a:cubicBezTo>
                      <a:pt x="33535" y="205994"/>
                      <a:pt x="31750" y="203708"/>
                      <a:pt x="31750" y="201041"/>
                    </a:cubicBezTo>
                    <a:cubicBezTo>
                      <a:pt x="31750" y="198374"/>
                      <a:pt x="33535" y="196850"/>
                      <a:pt x="36033" y="196850"/>
                    </a:cubicBezTo>
                    <a:close/>
                    <a:moveTo>
                      <a:pt x="8632" y="164565"/>
                    </a:moveTo>
                    <a:lnTo>
                      <a:pt x="8632" y="276760"/>
                    </a:lnTo>
                    <a:lnTo>
                      <a:pt x="169054" y="276760"/>
                    </a:lnTo>
                    <a:lnTo>
                      <a:pt x="201067" y="220662"/>
                    </a:lnTo>
                    <a:lnTo>
                      <a:pt x="169054" y="164565"/>
                    </a:lnTo>
                    <a:lnTo>
                      <a:pt x="8632" y="164565"/>
                    </a:lnTo>
                    <a:close/>
                    <a:moveTo>
                      <a:pt x="4676" y="155575"/>
                    </a:moveTo>
                    <a:lnTo>
                      <a:pt x="171572" y="155575"/>
                    </a:lnTo>
                    <a:cubicBezTo>
                      <a:pt x="173011" y="155575"/>
                      <a:pt x="174809" y="156654"/>
                      <a:pt x="175529" y="158092"/>
                    </a:cubicBezTo>
                    <a:lnTo>
                      <a:pt x="210059" y="218505"/>
                    </a:lnTo>
                    <a:cubicBezTo>
                      <a:pt x="210778" y="219943"/>
                      <a:pt x="210778" y="221381"/>
                      <a:pt x="210059" y="223179"/>
                    </a:cubicBezTo>
                    <a:lnTo>
                      <a:pt x="175529" y="283233"/>
                    </a:lnTo>
                    <a:cubicBezTo>
                      <a:pt x="174809" y="285031"/>
                      <a:pt x="173011" y="285391"/>
                      <a:pt x="171572" y="285391"/>
                    </a:cubicBezTo>
                    <a:lnTo>
                      <a:pt x="4676" y="285391"/>
                    </a:lnTo>
                    <a:cubicBezTo>
                      <a:pt x="2158" y="285391"/>
                      <a:pt x="0" y="283593"/>
                      <a:pt x="0" y="281075"/>
                    </a:cubicBezTo>
                    <a:lnTo>
                      <a:pt x="0" y="159890"/>
                    </a:lnTo>
                    <a:cubicBezTo>
                      <a:pt x="0" y="157373"/>
                      <a:pt x="2158" y="155575"/>
                      <a:pt x="4676" y="155575"/>
                    </a:cubicBezTo>
                    <a:close/>
                    <a:moveTo>
                      <a:pt x="140809" y="80963"/>
                    </a:moveTo>
                    <a:lnTo>
                      <a:pt x="221141" y="80963"/>
                    </a:lnTo>
                    <a:cubicBezTo>
                      <a:pt x="223283" y="80963"/>
                      <a:pt x="225068" y="82868"/>
                      <a:pt x="225068" y="85535"/>
                    </a:cubicBezTo>
                    <a:cubicBezTo>
                      <a:pt x="225068" y="88202"/>
                      <a:pt x="223283" y="90107"/>
                      <a:pt x="221141" y="90107"/>
                    </a:cubicBezTo>
                    <a:lnTo>
                      <a:pt x="140809" y="90107"/>
                    </a:lnTo>
                    <a:cubicBezTo>
                      <a:pt x="138667" y="90107"/>
                      <a:pt x="136525" y="88202"/>
                      <a:pt x="136525" y="85535"/>
                    </a:cubicBezTo>
                    <a:cubicBezTo>
                      <a:pt x="136525" y="82868"/>
                      <a:pt x="138667" y="80963"/>
                      <a:pt x="140809" y="80963"/>
                    </a:cubicBezTo>
                    <a:close/>
                    <a:moveTo>
                      <a:pt x="204286" y="41275"/>
                    </a:moveTo>
                    <a:lnTo>
                      <a:pt x="249739" y="41275"/>
                    </a:lnTo>
                    <a:cubicBezTo>
                      <a:pt x="252225" y="41275"/>
                      <a:pt x="253645" y="42929"/>
                      <a:pt x="253645" y="45244"/>
                    </a:cubicBezTo>
                    <a:cubicBezTo>
                      <a:pt x="253645" y="47559"/>
                      <a:pt x="252225" y="48882"/>
                      <a:pt x="249739" y="48882"/>
                    </a:cubicBezTo>
                    <a:lnTo>
                      <a:pt x="204286" y="48882"/>
                    </a:lnTo>
                    <a:cubicBezTo>
                      <a:pt x="201445" y="48882"/>
                      <a:pt x="200025" y="47559"/>
                      <a:pt x="200025" y="45244"/>
                    </a:cubicBezTo>
                    <a:cubicBezTo>
                      <a:pt x="200025" y="42929"/>
                      <a:pt x="201445" y="41275"/>
                      <a:pt x="204286" y="41275"/>
                    </a:cubicBezTo>
                    <a:close/>
                    <a:moveTo>
                      <a:pt x="140776" y="41275"/>
                    </a:moveTo>
                    <a:lnTo>
                      <a:pt x="175137" y="41275"/>
                    </a:lnTo>
                    <a:cubicBezTo>
                      <a:pt x="176908" y="41275"/>
                      <a:pt x="179034" y="42929"/>
                      <a:pt x="179034" y="45244"/>
                    </a:cubicBezTo>
                    <a:cubicBezTo>
                      <a:pt x="179034" y="47559"/>
                      <a:pt x="176908" y="48882"/>
                      <a:pt x="175137" y="48882"/>
                    </a:cubicBezTo>
                    <a:lnTo>
                      <a:pt x="140776" y="48882"/>
                    </a:lnTo>
                    <a:cubicBezTo>
                      <a:pt x="138651" y="48882"/>
                      <a:pt x="136525" y="47559"/>
                      <a:pt x="136525" y="45244"/>
                    </a:cubicBezTo>
                    <a:cubicBezTo>
                      <a:pt x="136525" y="42929"/>
                      <a:pt x="138651" y="41275"/>
                      <a:pt x="140776" y="41275"/>
                    </a:cubicBezTo>
                    <a:close/>
                    <a:moveTo>
                      <a:pt x="11829" y="36021"/>
                    </a:moveTo>
                    <a:cubicBezTo>
                      <a:pt x="13980" y="37483"/>
                      <a:pt x="13980" y="40041"/>
                      <a:pt x="12546" y="42234"/>
                    </a:cubicBezTo>
                    <a:cubicBezTo>
                      <a:pt x="9679" y="45523"/>
                      <a:pt x="8603" y="49178"/>
                      <a:pt x="8603" y="53198"/>
                    </a:cubicBezTo>
                    <a:lnTo>
                      <a:pt x="8603" y="76588"/>
                    </a:lnTo>
                    <a:lnTo>
                      <a:pt x="57713" y="76588"/>
                    </a:lnTo>
                    <a:lnTo>
                      <a:pt x="57713" y="53198"/>
                    </a:lnTo>
                    <a:cubicBezTo>
                      <a:pt x="57713" y="49178"/>
                      <a:pt x="55921" y="45523"/>
                      <a:pt x="53770" y="42234"/>
                    </a:cubicBezTo>
                    <a:cubicBezTo>
                      <a:pt x="51978" y="40041"/>
                      <a:pt x="52336" y="37483"/>
                      <a:pt x="54487" y="36021"/>
                    </a:cubicBezTo>
                    <a:cubicBezTo>
                      <a:pt x="55921" y="34925"/>
                      <a:pt x="58789" y="35290"/>
                      <a:pt x="60223" y="36752"/>
                    </a:cubicBezTo>
                    <a:cubicBezTo>
                      <a:pt x="64166" y="41503"/>
                      <a:pt x="66317" y="47716"/>
                      <a:pt x="66317" y="53198"/>
                    </a:cubicBezTo>
                    <a:lnTo>
                      <a:pt x="66317" y="80608"/>
                    </a:lnTo>
                    <a:cubicBezTo>
                      <a:pt x="66317" y="83166"/>
                      <a:pt x="64166" y="85359"/>
                      <a:pt x="61657" y="85359"/>
                    </a:cubicBezTo>
                    <a:lnTo>
                      <a:pt x="4660" y="85359"/>
                    </a:lnTo>
                    <a:cubicBezTo>
                      <a:pt x="2151" y="85359"/>
                      <a:pt x="0" y="83166"/>
                      <a:pt x="0" y="80608"/>
                    </a:cubicBezTo>
                    <a:lnTo>
                      <a:pt x="0" y="53198"/>
                    </a:lnTo>
                    <a:cubicBezTo>
                      <a:pt x="0" y="47716"/>
                      <a:pt x="2151" y="41503"/>
                      <a:pt x="5735" y="36752"/>
                    </a:cubicBezTo>
                    <a:cubicBezTo>
                      <a:pt x="7528" y="35290"/>
                      <a:pt x="10037" y="34925"/>
                      <a:pt x="11829" y="36021"/>
                    </a:cubicBezTo>
                    <a:close/>
                    <a:moveTo>
                      <a:pt x="129045" y="8630"/>
                    </a:moveTo>
                    <a:lnTo>
                      <a:pt x="96667" y="64728"/>
                    </a:lnTo>
                    <a:lnTo>
                      <a:pt x="129045" y="121544"/>
                    </a:lnTo>
                    <a:lnTo>
                      <a:pt x="277984" y="121544"/>
                    </a:lnTo>
                    <a:lnTo>
                      <a:pt x="277984" y="8630"/>
                    </a:lnTo>
                    <a:lnTo>
                      <a:pt x="129045" y="8630"/>
                    </a:lnTo>
                    <a:close/>
                    <a:moveTo>
                      <a:pt x="34381" y="8626"/>
                    </a:moveTo>
                    <a:cubicBezTo>
                      <a:pt x="28938" y="8626"/>
                      <a:pt x="24584" y="13299"/>
                      <a:pt x="24584" y="19050"/>
                    </a:cubicBezTo>
                    <a:cubicBezTo>
                      <a:pt x="24584" y="24441"/>
                      <a:pt x="28938" y="29114"/>
                      <a:pt x="34381" y="29114"/>
                    </a:cubicBezTo>
                    <a:cubicBezTo>
                      <a:pt x="40186" y="29114"/>
                      <a:pt x="44541" y="24441"/>
                      <a:pt x="44541" y="19050"/>
                    </a:cubicBezTo>
                    <a:cubicBezTo>
                      <a:pt x="44541" y="13299"/>
                      <a:pt x="40186" y="8626"/>
                      <a:pt x="34381" y="8626"/>
                    </a:cubicBezTo>
                    <a:close/>
                    <a:moveTo>
                      <a:pt x="126527" y="0"/>
                    </a:moveTo>
                    <a:lnTo>
                      <a:pt x="282301" y="0"/>
                    </a:lnTo>
                    <a:cubicBezTo>
                      <a:pt x="284820" y="0"/>
                      <a:pt x="286978" y="2157"/>
                      <a:pt x="286978" y="4675"/>
                    </a:cubicBezTo>
                    <a:lnTo>
                      <a:pt x="286978" y="125500"/>
                    </a:lnTo>
                    <a:cubicBezTo>
                      <a:pt x="286978" y="128017"/>
                      <a:pt x="284820" y="129815"/>
                      <a:pt x="282301" y="129815"/>
                    </a:cubicBezTo>
                    <a:lnTo>
                      <a:pt x="126527" y="129815"/>
                    </a:lnTo>
                    <a:cubicBezTo>
                      <a:pt x="124728" y="129815"/>
                      <a:pt x="123649" y="129096"/>
                      <a:pt x="122929" y="128017"/>
                    </a:cubicBezTo>
                    <a:lnTo>
                      <a:pt x="88033" y="67245"/>
                    </a:lnTo>
                    <a:cubicBezTo>
                      <a:pt x="87313" y="66166"/>
                      <a:pt x="87313" y="64008"/>
                      <a:pt x="88033" y="62930"/>
                    </a:cubicBezTo>
                    <a:lnTo>
                      <a:pt x="122929" y="2157"/>
                    </a:lnTo>
                    <a:cubicBezTo>
                      <a:pt x="123649" y="1079"/>
                      <a:pt x="124728" y="0"/>
                      <a:pt x="126527" y="0"/>
                    </a:cubicBezTo>
                    <a:close/>
                    <a:moveTo>
                      <a:pt x="34381" y="0"/>
                    </a:moveTo>
                    <a:cubicBezTo>
                      <a:pt x="44904" y="0"/>
                      <a:pt x="53612" y="8626"/>
                      <a:pt x="53612" y="19050"/>
                    </a:cubicBezTo>
                    <a:cubicBezTo>
                      <a:pt x="53612" y="29473"/>
                      <a:pt x="44904" y="37740"/>
                      <a:pt x="34381" y="37740"/>
                    </a:cubicBezTo>
                    <a:cubicBezTo>
                      <a:pt x="24221" y="37740"/>
                      <a:pt x="15875" y="29473"/>
                      <a:pt x="15875" y="19050"/>
                    </a:cubicBezTo>
                    <a:cubicBezTo>
                      <a:pt x="15875" y="8626"/>
                      <a:pt x="24221" y="0"/>
                      <a:pt x="34381" y="0"/>
                    </a:cubicBezTo>
                    <a:close/>
                  </a:path>
                </a:pathLst>
              </a:custGeom>
              <a:solidFill>
                <a:schemeClr val="bg1"/>
              </a:solidFill>
              <a:ln>
                <a:noFill/>
              </a:ln>
              <a:effectLst/>
            </p:spPr>
            <p:txBody>
              <a:bodyPr anchor="ctr"/>
              <a:lstStyle/>
              <a:p>
                <a:endParaRPr lang="en-US" sz="675">
                  <a:latin typeface="Lato Light" panose="020F0502020204030203" pitchFamily="34" charset="0"/>
                </a:endParaRPr>
              </a:p>
            </p:txBody>
          </p:sp>
        </p:grpSp>
        <p:pic>
          <p:nvPicPr>
            <p:cNvPr id="8" name="Graphic 7" descr="Blueprint outline">
              <a:extLst>
                <a:ext uri="{FF2B5EF4-FFF2-40B4-BE49-F238E27FC236}">
                  <a16:creationId xmlns:a16="http://schemas.microsoft.com/office/drawing/2014/main" id="{782AF0DD-C1BB-9950-7EDC-2E56E7C576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29669" y="3248768"/>
              <a:ext cx="914400" cy="914400"/>
            </a:xfrm>
            <a:prstGeom prst="rect">
              <a:avLst/>
            </a:prstGeom>
          </p:spPr>
        </p:pic>
        <p:sp>
          <p:nvSpPr>
            <p:cNvPr id="9" name="TextBox 8">
              <a:extLst>
                <a:ext uri="{FF2B5EF4-FFF2-40B4-BE49-F238E27FC236}">
                  <a16:creationId xmlns:a16="http://schemas.microsoft.com/office/drawing/2014/main" id="{700C03E8-32C3-7553-3D63-D9D52FE97E00}"/>
                </a:ext>
              </a:extLst>
            </p:cNvPr>
            <p:cNvSpPr txBox="1"/>
            <p:nvPr/>
          </p:nvSpPr>
          <p:spPr>
            <a:xfrm>
              <a:off x="2508088" y="1699861"/>
              <a:ext cx="570285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Arial"/>
              </a:endParaRPr>
            </a:p>
          </p:txBody>
        </p:sp>
        <p:sp>
          <p:nvSpPr>
            <p:cNvPr id="10" name="TextBox 9">
              <a:extLst>
                <a:ext uri="{FF2B5EF4-FFF2-40B4-BE49-F238E27FC236}">
                  <a16:creationId xmlns:a16="http://schemas.microsoft.com/office/drawing/2014/main" id="{8AD6855E-72C8-39DE-2768-69B4D472B0A0}"/>
                </a:ext>
              </a:extLst>
            </p:cNvPr>
            <p:cNvSpPr txBox="1"/>
            <p:nvPr/>
          </p:nvSpPr>
          <p:spPr>
            <a:xfrm>
              <a:off x="2508088" y="3588296"/>
              <a:ext cx="570285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11" name="TextBox 10">
              <a:extLst>
                <a:ext uri="{FF2B5EF4-FFF2-40B4-BE49-F238E27FC236}">
                  <a16:creationId xmlns:a16="http://schemas.microsoft.com/office/drawing/2014/main" id="{8135235D-9D4A-604D-C04F-971F12EF88E1}"/>
                </a:ext>
              </a:extLst>
            </p:cNvPr>
            <p:cNvSpPr txBox="1"/>
            <p:nvPr/>
          </p:nvSpPr>
          <p:spPr>
            <a:xfrm>
              <a:off x="2508088" y="5520904"/>
              <a:ext cx="570285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Arial"/>
              </a:endParaRPr>
            </a:p>
          </p:txBody>
        </p:sp>
        <p:pic>
          <p:nvPicPr>
            <p:cNvPr id="12" name="Picture 11" descr="A white line drawing of a maze&#10;&#10;Description automatically generated">
              <a:extLst>
                <a:ext uri="{FF2B5EF4-FFF2-40B4-BE49-F238E27FC236}">
                  <a16:creationId xmlns:a16="http://schemas.microsoft.com/office/drawing/2014/main" id="{947C8EC4-757A-4114-3058-D44C396A210D}"/>
                </a:ext>
              </a:extLst>
            </p:cNvPr>
            <p:cNvPicPr>
              <a:picLocks noChangeAspect="1"/>
            </p:cNvPicPr>
            <p:nvPr/>
          </p:nvPicPr>
          <p:blipFill>
            <a:blip r:embed="rId5"/>
            <a:stretch>
              <a:fillRect/>
            </a:stretch>
          </p:blipFill>
          <p:spPr>
            <a:xfrm>
              <a:off x="1044087" y="5504718"/>
              <a:ext cx="854320" cy="912936"/>
            </a:xfrm>
            <a:prstGeom prst="rect">
              <a:avLst/>
            </a:prstGeom>
          </p:spPr>
        </p:pic>
      </p:grpSp>
      <p:sp>
        <p:nvSpPr>
          <p:cNvPr id="2" name="TextBox 1">
            <a:extLst>
              <a:ext uri="{FF2B5EF4-FFF2-40B4-BE49-F238E27FC236}">
                <a16:creationId xmlns:a16="http://schemas.microsoft.com/office/drawing/2014/main" id="{FC720F8D-E6F2-B51F-F5CA-3FBE707B5258}"/>
              </a:ext>
            </a:extLst>
          </p:cNvPr>
          <p:cNvSpPr txBox="1"/>
          <p:nvPr/>
        </p:nvSpPr>
        <p:spPr>
          <a:xfrm>
            <a:off x="3653016" y="1578319"/>
            <a:ext cx="7522984" cy="646331"/>
          </a:xfrm>
          <a:prstGeom prst="rect">
            <a:avLst/>
          </a:prstGeom>
          <a:noFill/>
        </p:spPr>
        <p:txBody>
          <a:bodyPr wrap="square" rtlCol="0">
            <a:spAutoFit/>
          </a:bodyPr>
          <a:lstStyle/>
          <a:p>
            <a:r>
              <a:rPr lang="en-US">
                <a:solidFill>
                  <a:srgbClr val="384967"/>
                </a:solidFill>
              </a:rPr>
              <a:t>Progress reports bring together evidence of trainee performance over a period of time</a:t>
            </a:r>
          </a:p>
        </p:txBody>
      </p:sp>
      <p:sp>
        <p:nvSpPr>
          <p:cNvPr id="5" name="TextBox 4">
            <a:extLst>
              <a:ext uri="{FF2B5EF4-FFF2-40B4-BE49-F238E27FC236}">
                <a16:creationId xmlns:a16="http://schemas.microsoft.com/office/drawing/2014/main" id="{12A0DC65-5A91-2A1E-DA97-DD823B94DD87}"/>
              </a:ext>
            </a:extLst>
          </p:cNvPr>
          <p:cNvSpPr txBox="1"/>
          <p:nvPr/>
        </p:nvSpPr>
        <p:spPr>
          <a:xfrm>
            <a:off x="3653016" y="3464757"/>
            <a:ext cx="7876995" cy="646331"/>
          </a:xfrm>
          <a:prstGeom prst="rect">
            <a:avLst/>
          </a:prstGeom>
          <a:noFill/>
        </p:spPr>
        <p:txBody>
          <a:bodyPr wrap="square" lIns="91440" tIns="45720" rIns="91440" bIns="45720" rtlCol="0" anchor="t">
            <a:spAutoFit/>
          </a:bodyPr>
          <a:lstStyle/>
          <a:p>
            <a:r>
              <a:rPr lang="en-US">
                <a:solidFill>
                  <a:srgbClr val="384967"/>
                </a:solidFill>
              </a:rPr>
              <a:t>Progression criteria outlines the standard of achievement expected by the of a phase </a:t>
            </a:r>
            <a:endParaRPr lang="en-US" b="1">
              <a:solidFill>
                <a:srgbClr val="384967"/>
              </a:solidFill>
            </a:endParaRPr>
          </a:p>
        </p:txBody>
      </p:sp>
      <p:sp>
        <p:nvSpPr>
          <p:cNvPr id="17" name="TextBox 16">
            <a:extLst>
              <a:ext uri="{FF2B5EF4-FFF2-40B4-BE49-F238E27FC236}">
                <a16:creationId xmlns:a16="http://schemas.microsoft.com/office/drawing/2014/main" id="{54269227-BB82-4860-DAC3-9A9C3D8958C1}"/>
              </a:ext>
            </a:extLst>
          </p:cNvPr>
          <p:cNvSpPr txBox="1"/>
          <p:nvPr/>
        </p:nvSpPr>
        <p:spPr>
          <a:xfrm>
            <a:off x="3653016" y="5522656"/>
            <a:ext cx="6250365" cy="646331"/>
          </a:xfrm>
          <a:prstGeom prst="rect">
            <a:avLst/>
          </a:prstGeom>
          <a:noFill/>
        </p:spPr>
        <p:txBody>
          <a:bodyPr wrap="square" rtlCol="0">
            <a:spAutoFit/>
          </a:bodyPr>
          <a:lstStyle/>
          <a:p>
            <a:r>
              <a:rPr lang="en-US">
                <a:solidFill>
                  <a:srgbClr val="384967"/>
                </a:solidFill>
              </a:rPr>
              <a:t>Supervisors make progression recommendations, progress decisions will be made by Progress Review Panels  </a:t>
            </a:r>
          </a:p>
        </p:txBody>
      </p:sp>
      <p:sp>
        <p:nvSpPr>
          <p:cNvPr id="14" name="Straight Connector 13">
            <a:extLst>
              <a:ext uri="{FF2B5EF4-FFF2-40B4-BE49-F238E27FC236}">
                <a16:creationId xmlns:a16="http://schemas.microsoft.com/office/drawing/2014/main" id="{92D02671-C0D6-D750-04A0-5F7F2D08E5F8}"/>
              </a:ext>
            </a:extLst>
          </p:cNvPr>
          <p:cNvSpPr/>
          <p:nvPr/>
        </p:nvSpPr>
        <p:spPr>
          <a:xfrm flipV="1">
            <a:off x="721518" y="905744"/>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8" name="Title 6">
            <a:extLst>
              <a:ext uri="{FF2B5EF4-FFF2-40B4-BE49-F238E27FC236}">
                <a16:creationId xmlns:a16="http://schemas.microsoft.com/office/drawing/2014/main" id="{C0097BB7-B290-A255-3DA1-CC82F62523D3}"/>
              </a:ext>
            </a:extLst>
          </p:cNvPr>
          <p:cNvSpPr txBox="1">
            <a:spLocks/>
          </p:cNvSpPr>
          <p:nvPr/>
        </p:nvSpPr>
        <p:spPr>
          <a:xfrm>
            <a:off x="0" y="102091"/>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In Summary,</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3250E865-150E-1D98-843D-BD513C17BD8F}"/>
              </a:ext>
            </a:extLst>
          </p:cNvPr>
          <p:cNvGrpSpPr/>
          <p:nvPr/>
        </p:nvGrpSpPr>
        <p:grpSpPr>
          <a:xfrm>
            <a:off x="9904313" y="5590206"/>
            <a:ext cx="2152650" cy="1052961"/>
            <a:chOff x="10026392" y="5781678"/>
            <a:chExt cx="2152650" cy="1052961"/>
          </a:xfrm>
        </p:grpSpPr>
        <p:grpSp>
          <p:nvGrpSpPr>
            <p:cNvPr id="19" name="Group 18">
              <a:extLst>
                <a:ext uri="{FF2B5EF4-FFF2-40B4-BE49-F238E27FC236}">
                  <a16:creationId xmlns:a16="http://schemas.microsoft.com/office/drawing/2014/main" id="{50F8F63A-3D9E-E8E1-0F1A-4C8D7D433A74}"/>
                </a:ext>
              </a:extLst>
            </p:cNvPr>
            <p:cNvGrpSpPr/>
            <p:nvPr/>
          </p:nvGrpSpPr>
          <p:grpSpPr>
            <a:xfrm>
              <a:off x="10147095" y="5781678"/>
              <a:ext cx="1835229" cy="398850"/>
              <a:chOff x="4463971" y="4036987"/>
              <a:chExt cx="2436884" cy="552424"/>
            </a:xfrm>
          </p:grpSpPr>
          <p:sp>
            <p:nvSpPr>
              <p:cNvPr id="20" name="Rectangle: Rounded Corners 19">
                <a:extLst>
                  <a:ext uri="{FF2B5EF4-FFF2-40B4-BE49-F238E27FC236}">
                    <a16:creationId xmlns:a16="http://schemas.microsoft.com/office/drawing/2014/main" id="{9DCEA194-672D-5048-DEAA-A58758233F87}"/>
                  </a:ext>
                </a:extLst>
              </p:cNvPr>
              <p:cNvSpPr/>
              <p:nvPr/>
            </p:nvSpPr>
            <p:spPr>
              <a:xfrm>
                <a:off x="4463971" y="4036987"/>
                <a:ext cx="2436884" cy="552424"/>
              </a:xfrm>
              <a:prstGeom prst="roundRect">
                <a:avLst/>
              </a:prstGeom>
              <a:solidFill>
                <a:srgbClr val="20466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1" name="Picture 20">
                <a:hlinkClick r:id="rId6"/>
                <a:extLst>
                  <a:ext uri="{FF2B5EF4-FFF2-40B4-BE49-F238E27FC236}">
                    <a16:creationId xmlns:a16="http://schemas.microsoft.com/office/drawing/2014/main" id="{2CCA9892-4397-4522-9799-088583BD27C9}"/>
                  </a:ext>
                </a:extLst>
              </p:cNvPr>
              <p:cNvPicPr>
                <a:picLocks noChangeAspect="1"/>
              </p:cNvPicPr>
              <p:nvPr/>
            </p:nvPicPr>
            <p:blipFill>
              <a:blip r:embed="rId7"/>
              <a:stretch>
                <a:fillRect/>
              </a:stretch>
            </p:blipFill>
            <p:spPr>
              <a:xfrm>
                <a:off x="4533040" y="4058205"/>
                <a:ext cx="2312653" cy="480223"/>
              </a:xfrm>
              <a:prstGeom prst="rect">
                <a:avLst/>
              </a:prstGeom>
            </p:spPr>
          </p:pic>
        </p:grpSp>
        <p:sp>
          <p:nvSpPr>
            <p:cNvPr id="22" name="TextBox 21">
              <a:extLst>
                <a:ext uri="{FF2B5EF4-FFF2-40B4-BE49-F238E27FC236}">
                  <a16:creationId xmlns:a16="http://schemas.microsoft.com/office/drawing/2014/main" id="{25C9AB40-5F2B-6669-90F5-9B566C3379AC}"/>
                </a:ext>
              </a:extLst>
            </p:cNvPr>
            <p:cNvSpPr txBox="1"/>
            <p:nvPr/>
          </p:nvSpPr>
          <p:spPr>
            <a:xfrm>
              <a:off x="10026392" y="6188308"/>
              <a:ext cx="2152650" cy="646331"/>
            </a:xfrm>
            <a:prstGeom prst="rect">
              <a:avLst/>
            </a:prstGeom>
            <a:noFill/>
          </p:spPr>
          <p:txBody>
            <a:bodyPr wrap="square" rtlCol="0">
              <a:spAutoFit/>
            </a:bodyPr>
            <a:lstStyle/>
            <a:p>
              <a:pPr algn="ctr"/>
              <a:r>
                <a:rPr lang="en-AU" sz="1200">
                  <a:effectLst/>
                  <a:latin typeface="Aptos" panose="020B0004020202020204" pitchFamily="34" charset="0"/>
                  <a:ea typeface="Aptos" panose="020B0004020202020204" pitchFamily="34" charset="0"/>
                  <a:cs typeface="Aptos" panose="020B0004020202020204" pitchFamily="34" charset="0"/>
                </a:rPr>
                <a:t>More information and resources can be found </a:t>
              </a:r>
              <a:r>
                <a:rPr lang="en-AU" sz="1200" u="sng">
                  <a:solidFill>
                    <a:srgbClr val="467886"/>
                  </a:solidFill>
                  <a:effectLst/>
                  <a:latin typeface="Aptos" panose="020B0004020202020204" pitchFamily="34" charset="0"/>
                  <a:ea typeface="Aptos" panose="020B0004020202020204" pitchFamily="34" charset="0"/>
                  <a:cs typeface="Aptos" panose="020B0004020202020204" pitchFamily="34" charset="0"/>
                  <a:hlinkClick r:id="rId8"/>
                </a:rPr>
                <a:t>https://elearning.racp.edu.au</a:t>
              </a:r>
              <a:endParaRPr lang="en-AU" sz="1200">
                <a:solidFill>
                  <a:srgbClr val="E97132"/>
                </a:solidFill>
              </a:endParaRPr>
            </a:p>
          </p:txBody>
        </p:sp>
      </p:grpSp>
    </p:spTree>
    <p:extLst>
      <p:ext uri="{BB962C8B-B14F-4D97-AF65-F5344CB8AC3E}">
        <p14:creationId xmlns:p14="http://schemas.microsoft.com/office/powerpoint/2010/main" val="424863956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id="{7A464796-2B3A-175C-573D-EE2D981B94FC}"/>
              </a:ext>
            </a:extLst>
          </p:cNvPr>
          <p:cNvSpPr/>
          <p:nvPr/>
        </p:nvSpPr>
        <p:spPr>
          <a:xfrm flipV="1">
            <a:off x="721518" y="905744"/>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Title 6">
            <a:extLst>
              <a:ext uri="{FF2B5EF4-FFF2-40B4-BE49-F238E27FC236}">
                <a16:creationId xmlns:a16="http://schemas.microsoft.com/office/drawing/2014/main" id="{6567380A-CFFD-A592-811B-EBBC7CD04B89}"/>
              </a:ext>
            </a:extLst>
          </p:cNvPr>
          <p:cNvSpPr txBox="1">
            <a:spLocks/>
          </p:cNvSpPr>
          <p:nvPr/>
        </p:nvSpPr>
        <p:spPr>
          <a:xfrm>
            <a:off x="0" y="102091"/>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600">
                <a:solidFill>
                  <a:srgbClr val="384967"/>
                </a:solidFill>
                <a:latin typeface="Georgia" panose="02040502050405020303" pitchFamily="18" charset="0"/>
              </a:rPr>
              <a:t>Practical Activity</a:t>
            </a:r>
            <a:endParaRPr lang="en-AU" sz="36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grpSp>
        <p:nvGrpSpPr>
          <p:cNvPr id="9" name="Group 8">
            <a:extLst>
              <a:ext uri="{FF2B5EF4-FFF2-40B4-BE49-F238E27FC236}">
                <a16:creationId xmlns:a16="http://schemas.microsoft.com/office/drawing/2014/main" id="{3A4ED616-5FB0-8AEA-60C0-6C97E9C92382}"/>
              </a:ext>
            </a:extLst>
          </p:cNvPr>
          <p:cNvGrpSpPr/>
          <p:nvPr/>
        </p:nvGrpSpPr>
        <p:grpSpPr>
          <a:xfrm>
            <a:off x="2938913" y="1815041"/>
            <a:ext cx="6314173" cy="3227917"/>
            <a:chOff x="224279" y="2031379"/>
            <a:chExt cx="6314173" cy="3227917"/>
          </a:xfrm>
        </p:grpSpPr>
        <p:sp>
          <p:nvSpPr>
            <p:cNvPr id="4" name="Rectangle: Rounded Corners 3">
              <a:extLst>
                <a:ext uri="{FF2B5EF4-FFF2-40B4-BE49-F238E27FC236}">
                  <a16:creationId xmlns:a16="http://schemas.microsoft.com/office/drawing/2014/main" id="{7676EB6B-9C41-2B96-B327-9C8EB643EDB8}"/>
                </a:ext>
              </a:extLst>
            </p:cNvPr>
            <p:cNvSpPr/>
            <p:nvPr/>
          </p:nvSpPr>
          <p:spPr>
            <a:xfrm>
              <a:off x="224279" y="2031379"/>
              <a:ext cx="6314173" cy="3227917"/>
            </a:xfrm>
            <a:prstGeom prst="roundRect">
              <a:avLst/>
            </a:prstGeom>
            <a:noFill/>
            <a:ln>
              <a:solidFill>
                <a:srgbClr val="384967"/>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2000"/>
            </a:p>
          </p:txBody>
        </p:sp>
        <p:grpSp>
          <p:nvGrpSpPr>
            <p:cNvPr id="17" name="Group 16">
              <a:extLst>
                <a:ext uri="{FF2B5EF4-FFF2-40B4-BE49-F238E27FC236}">
                  <a16:creationId xmlns:a16="http://schemas.microsoft.com/office/drawing/2014/main" id="{E441E453-1576-EEAF-3E50-698FF1C59C21}"/>
                </a:ext>
              </a:extLst>
            </p:cNvPr>
            <p:cNvGrpSpPr/>
            <p:nvPr/>
          </p:nvGrpSpPr>
          <p:grpSpPr>
            <a:xfrm>
              <a:off x="635818" y="2412803"/>
              <a:ext cx="5764984" cy="2532780"/>
              <a:chOff x="3772307" y="2682936"/>
              <a:chExt cx="5764984" cy="2532780"/>
            </a:xfrm>
          </p:grpSpPr>
          <p:grpSp>
            <p:nvGrpSpPr>
              <p:cNvPr id="28" name="Group 27">
                <a:extLst>
                  <a:ext uri="{FF2B5EF4-FFF2-40B4-BE49-F238E27FC236}">
                    <a16:creationId xmlns:a16="http://schemas.microsoft.com/office/drawing/2014/main" id="{6CF91338-3631-0F4D-9C06-BA0BE12FEA4E}"/>
                  </a:ext>
                </a:extLst>
              </p:cNvPr>
              <p:cNvGrpSpPr/>
              <p:nvPr/>
            </p:nvGrpSpPr>
            <p:grpSpPr>
              <a:xfrm>
                <a:off x="3774445" y="2682936"/>
                <a:ext cx="5762846" cy="2427194"/>
                <a:chOff x="4747491" y="2714008"/>
                <a:chExt cx="4823849" cy="2118679"/>
              </a:xfrm>
            </p:grpSpPr>
            <p:sp>
              <p:nvSpPr>
                <p:cNvPr id="29" name="TextBox 28">
                  <a:extLst>
                    <a:ext uri="{FF2B5EF4-FFF2-40B4-BE49-F238E27FC236}">
                      <a16:creationId xmlns:a16="http://schemas.microsoft.com/office/drawing/2014/main" id="{2C99FEFF-B775-9B4A-1A6B-AE1038F6BB97}"/>
                    </a:ext>
                  </a:extLst>
                </p:cNvPr>
                <p:cNvSpPr txBox="1"/>
                <p:nvPr/>
              </p:nvSpPr>
              <p:spPr>
                <a:xfrm>
                  <a:off x="5263143" y="2817768"/>
                  <a:ext cx="4308197" cy="2014919"/>
                </a:xfrm>
                <a:prstGeom prst="rect">
                  <a:avLst/>
                </a:prstGeom>
                <a:noFill/>
              </p:spPr>
              <p:txBody>
                <a:bodyPr wrap="square" lIns="91440" tIns="45720" rIns="91440" bIns="45720" rtlCol="0" anchor="t">
                  <a:spAutoFit/>
                </a:bodyPr>
                <a:lstStyle/>
                <a:p>
                  <a:r>
                    <a:rPr lang="en-US" sz="1600">
                      <a:solidFill>
                        <a:srgbClr val="384967"/>
                      </a:solidFill>
                    </a:rPr>
                    <a:t>Download the supervisor activity template</a:t>
                  </a:r>
                  <a:endParaRPr lang="en-US" sz="1600">
                    <a:solidFill>
                      <a:srgbClr val="384967"/>
                    </a:solidFill>
                    <a:cs typeface="Arial"/>
                  </a:endParaRPr>
                </a:p>
                <a:p>
                  <a:br>
                    <a:rPr lang="en-US" sz="1600">
                      <a:solidFill>
                        <a:srgbClr val="384967"/>
                      </a:solidFill>
                    </a:rPr>
                  </a:br>
                  <a:endParaRPr lang="en-US" sz="1600">
                    <a:solidFill>
                      <a:srgbClr val="384967"/>
                    </a:solidFill>
                  </a:endParaRPr>
                </a:p>
                <a:p>
                  <a:endParaRPr lang="en-US" sz="1600">
                    <a:solidFill>
                      <a:srgbClr val="384967"/>
                    </a:solidFill>
                  </a:endParaRPr>
                </a:p>
                <a:p>
                  <a:r>
                    <a:rPr lang="en-US" sz="1600">
                      <a:solidFill>
                        <a:srgbClr val="384967"/>
                      </a:solidFill>
                    </a:rPr>
                    <a:t>Review the scenario </a:t>
                  </a:r>
                </a:p>
                <a:p>
                  <a:endParaRPr lang="en-US" sz="1600">
                    <a:solidFill>
                      <a:srgbClr val="384967"/>
                    </a:solidFill>
                  </a:endParaRPr>
                </a:p>
                <a:p>
                  <a:endParaRPr lang="en-US" sz="1600">
                    <a:solidFill>
                      <a:srgbClr val="384967"/>
                    </a:solidFill>
                  </a:endParaRPr>
                </a:p>
                <a:p>
                  <a:endParaRPr lang="en-US" sz="1600">
                    <a:solidFill>
                      <a:srgbClr val="384967"/>
                    </a:solidFill>
                  </a:endParaRPr>
                </a:p>
                <a:p>
                  <a:r>
                    <a:rPr lang="en-US" sz="1600">
                      <a:solidFill>
                        <a:srgbClr val="384967"/>
                      </a:solidFill>
                    </a:rPr>
                    <a:t>Outline your review comments for the trainee. </a:t>
                  </a:r>
                </a:p>
              </p:txBody>
            </p:sp>
            <p:pic>
              <p:nvPicPr>
                <p:cNvPr id="31" name="Graphic 30" descr="Download with solid fill">
                  <a:extLst>
                    <a:ext uri="{FF2B5EF4-FFF2-40B4-BE49-F238E27FC236}">
                      <a16:creationId xmlns:a16="http://schemas.microsoft.com/office/drawing/2014/main" id="{16044F0E-134C-D851-7DF5-C57AC979F0D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47491" y="2714008"/>
                  <a:ext cx="456587" cy="457720"/>
                </a:xfrm>
                <a:prstGeom prst="rect">
                  <a:avLst/>
                </a:prstGeom>
              </p:spPr>
            </p:pic>
          </p:grpSp>
          <p:pic>
            <p:nvPicPr>
              <p:cNvPr id="8" name="Graphic 7" descr="Folder Search with solid fill">
                <a:extLst>
                  <a:ext uri="{FF2B5EF4-FFF2-40B4-BE49-F238E27FC236}">
                    <a16:creationId xmlns:a16="http://schemas.microsoft.com/office/drawing/2014/main" id="{787664E2-3742-8813-B494-7BEF1F9EC08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74442" y="3720124"/>
                <a:ext cx="544947" cy="544947"/>
              </a:xfrm>
              <a:prstGeom prst="rect">
                <a:avLst/>
              </a:prstGeom>
            </p:spPr>
          </p:pic>
          <p:pic>
            <p:nvPicPr>
              <p:cNvPr id="11" name="Graphic 10" descr="Comment Heart with solid fill">
                <a:extLst>
                  <a:ext uri="{FF2B5EF4-FFF2-40B4-BE49-F238E27FC236}">
                    <a16:creationId xmlns:a16="http://schemas.microsoft.com/office/drawing/2014/main" id="{7ABBFDCD-0B63-F783-31B3-55A92EB41A4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772307" y="4670769"/>
                <a:ext cx="544947" cy="544947"/>
              </a:xfrm>
              <a:prstGeom prst="rect">
                <a:avLst/>
              </a:prstGeom>
            </p:spPr>
          </p:pic>
        </p:grpSp>
      </p:grpSp>
    </p:spTree>
    <p:extLst>
      <p:ext uri="{BB962C8B-B14F-4D97-AF65-F5344CB8AC3E}">
        <p14:creationId xmlns:p14="http://schemas.microsoft.com/office/powerpoint/2010/main" val="4187363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text&#10;&#10;Description automatically generated">
            <a:extLst>
              <a:ext uri="{FF2B5EF4-FFF2-40B4-BE49-F238E27FC236}">
                <a16:creationId xmlns:a16="http://schemas.microsoft.com/office/drawing/2014/main" id="{F86DBC2B-46AB-1D76-B2AF-6B4489C76F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21286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background with white text&#10;&#10;Description automatically generated">
            <a:extLst>
              <a:ext uri="{FF2B5EF4-FFF2-40B4-BE49-F238E27FC236}">
                <a16:creationId xmlns:a16="http://schemas.microsoft.com/office/drawing/2014/main" id="{6D678EE2-27A8-EB74-EB57-D0FE38CB74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11242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traight Connector 3">
            <a:extLst>
              <a:ext uri="{FF2B5EF4-FFF2-40B4-BE49-F238E27FC236}">
                <a16:creationId xmlns:a16="http://schemas.microsoft.com/office/drawing/2014/main" id="{6B2B9BEB-3B18-4FCD-820E-56F92DEFDC9F}"/>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5" name="Title 6">
            <a:extLst>
              <a:ext uri="{FF2B5EF4-FFF2-40B4-BE49-F238E27FC236}">
                <a16:creationId xmlns:a16="http://schemas.microsoft.com/office/drawing/2014/main" id="{BB6CBA8B-7523-4AB1-AADA-E0C30C1AF633}"/>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About this session</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6" name="Content Placeholder 2">
            <a:extLst>
              <a:ext uri="{FF2B5EF4-FFF2-40B4-BE49-F238E27FC236}">
                <a16:creationId xmlns:a16="http://schemas.microsoft.com/office/drawing/2014/main" id="{2E53D049-8588-448C-A977-11B3F57C9354}"/>
              </a:ext>
            </a:extLst>
          </p:cNvPr>
          <p:cNvSpPr txBox="1">
            <a:spLocks/>
          </p:cNvSpPr>
          <p:nvPr/>
        </p:nvSpPr>
        <p:spPr>
          <a:xfrm>
            <a:off x="657675" y="2720215"/>
            <a:ext cx="9707521" cy="2355478"/>
          </a:xfrm>
          <a:prstGeom prst="rect">
            <a:avLst/>
          </a:prstGeom>
        </p:spPr>
        <p:txBody>
          <a:bodyPr vert="horz" lIns="91440" tIns="45720" rIns="91440" bIns="45720" rtlCol="0" anchor="t">
            <a:noAutofit/>
          </a:bodyPr>
          <a:lstStyle>
            <a:lvl1pPr marL="457200" indent="-4572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1pPr>
            <a:lvl2pPr marL="914400" indent="-4572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CB972B"/>
              </a:buClr>
              <a:buFont typeface="Arial" panose="020B0604020202020204" pitchFamily="34" charset="0"/>
              <a:buChar cha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4pPr>
            <a:lvl5pPr marL="21717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600"/>
              </a:spcBef>
              <a:spcAft>
                <a:spcPts val="600"/>
              </a:spcAft>
              <a:buNone/>
            </a:pPr>
            <a:r>
              <a:rPr lang="en-US" b="1">
                <a:solidFill>
                  <a:srgbClr val="CB972B"/>
                </a:solidFill>
                <a:ea typeface="Calibri"/>
                <a:cs typeface="Calibri"/>
              </a:rPr>
              <a:t>At the end of this session, participants will be able to:</a:t>
            </a:r>
          </a:p>
        </p:txBody>
      </p:sp>
      <p:sp>
        <p:nvSpPr>
          <p:cNvPr id="2" name="Content Placeholder 2">
            <a:extLst>
              <a:ext uri="{FF2B5EF4-FFF2-40B4-BE49-F238E27FC236}">
                <a16:creationId xmlns:a16="http://schemas.microsoft.com/office/drawing/2014/main" id="{58F64C50-7964-3C78-88B2-3F92729A6E1D}"/>
              </a:ext>
            </a:extLst>
          </p:cNvPr>
          <p:cNvSpPr txBox="1">
            <a:spLocks/>
          </p:cNvSpPr>
          <p:nvPr/>
        </p:nvSpPr>
        <p:spPr>
          <a:xfrm>
            <a:off x="600075" y="3429000"/>
            <a:ext cx="10808494" cy="2355478"/>
          </a:xfrm>
          <a:prstGeom prst="rect">
            <a:avLst/>
          </a:prstGeom>
        </p:spPr>
        <p:txBody>
          <a:bodyPr vert="horz" lIns="91440" tIns="45720" rIns="91440" bIns="45720" rtlCol="0" anchor="t">
            <a:noAutofit/>
          </a:bodyPr>
          <a:lstStyle>
            <a:lvl1pPr marL="457200" indent="-4572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1pPr>
            <a:lvl2pPr marL="914400" indent="-4572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CB972B"/>
              </a:buClr>
              <a:buFont typeface="Arial" panose="020B0604020202020204" pitchFamily="34" charset="0"/>
              <a:buChar cha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4pPr>
            <a:lvl5pPr marL="21717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indent="-342900">
              <a:lnSpc>
                <a:spcPct val="115000"/>
              </a:lnSpc>
              <a:buClr>
                <a:srgbClr val="244061"/>
              </a:buClr>
              <a:buFont typeface="Symbol" panose="05050102010706020507" pitchFamily="18" charset="2"/>
              <a:buChar char=""/>
            </a:pPr>
            <a:r>
              <a:rPr lang="en-AU"/>
              <a:t>Recognise the purpose of progress reports and how they fit into the learning and assessment cycle </a:t>
            </a:r>
          </a:p>
          <a:p>
            <a:pPr marL="342900" indent="-342900">
              <a:lnSpc>
                <a:spcPct val="115000"/>
              </a:lnSpc>
              <a:buClr>
                <a:srgbClr val="244061"/>
              </a:buClr>
              <a:buFont typeface="Symbol" panose="05050102010706020507" pitchFamily="18" charset="2"/>
              <a:buChar char=""/>
            </a:pPr>
            <a:r>
              <a:rPr lang="en-AU"/>
              <a:t>Discuss the interim approach to progress reports for the 2025 curriculum rollout</a:t>
            </a:r>
            <a:endParaRPr lang="en-AU">
              <a:solidFill>
                <a:srgbClr val="404040"/>
              </a:solidFill>
              <a:ea typeface="Times New Roman" panose="02020603050405020304" pitchFamily="18" charset="0"/>
              <a:cs typeface="Times New Roman"/>
            </a:endParaRPr>
          </a:p>
        </p:txBody>
      </p:sp>
      <p:sp>
        <p:nvSpPr>
          <p:cNvPr id="3" name="Content Placeholder 2">
            <a:extLst>
              <a:ext uri="{FF2B5EF4-FFF2-40B4-BE49-F238E27FC236}">
                <a16:creationId xmlns:a16="http://schemas.microsoft.com/office/drawing/2014/main" id="{3177F9C4-B6A5-65FC-2B30-E44411B37F88}"/>
              </a:ext>
            </a:extLst>
          </p:cNvPr>
          <p:cNvSpPr txBox="1">
            <a:spLocks/>
          </p:cNvSpPr>
          <p:nvPr/>
        </p:nvSpPr>
        <p:spPr>
          <a:xfrm>
            <a:off x="2100713" y="1542476"/>
            <a:ext cx="8235458" cy="2355478"/>
          </a:xfrm>
          <a:prstGeom prst="rect">
            <a:avLst/>
          </a:prstGeom>
        </p:spPr>
        <p:txBody>
          <a:bodyPr vert="horz" lIns="91440" tIns="45720" rIns="91440" bIns="45720" rtlCol="0" anchor="t">
            <a:noAutofit/>
          </a:bodyPr>
          <a:lstStyle>
            <a:lvl1pPr marL="457200" indent="-4572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1pPr>
            <a:lvl2pPr marL="914400" indent="-4572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CB972B"/>
              </a:buClr>
              <a:buFont typeface="Arial" panose="020B0604020202020204" pitchFamily="34" charset="0"/>
              <a:buChar cha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4pPr>
            <a:lvl5pPr marL="21717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15000"/>
              </a:lnSpc>
              <a:buClr>
                <a:srgbClr val="244061"/>
              </a:buClr>
              <a:buNone/>
            </a:pPr>
            <a:r>
              <a:rPr lang="en-AU" i="1">
                <a:solidFill>
                  <a:srgbClr val="404040"/>
                </a:solidFill>
                <a:ea typeface="Times New Roman" panose="02020603050405020304" pitchFamily="18" charset="0"/>
                <a:cs typeface="Times New Roman"/>
              </a:rPr>
              <a:t>Please allow 15 minutes to complete this module</a:t>
            </a:r>
          </a:p>
        </p:txBody>
      </p:sp>
    </p:spTree>
    <p:extLst>
      <p:ext uri="{BB962C8B-B14F-4D97-AF65-F5344CB8AC3E}">
        <p14:creationId xmlns:p14="http://schemas.microsoft.com/office/powerpoint/2010/main" val="3600043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798D85-FBDF-18D3-D575-EFF5D7680901}"/>
              </a:ext>
            </a:extLst>
          </p:cNvPr>
          <p:cNvSpPr/>
          <p:nvPr/>
        </p:nvSpPr>
        <p:spPr>
          <a:xfrm>
            <a:off x="1225326" y="4315826"/>
            <a:ext cx="2995579" cy="1452793"/>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56" name="TextBox 55">
            <a:extLst>
              <a:ext uri="{FF2B5EF4-FFF2-40B4-BE49-F238E27FC236}">
                <a16:creationId xmlns:a16="http://schemas.microsoft.com/office/drawing/2014/main" id="{2437C544-9A12-4E49-A008-43FF04C5E0A2}"/>
              </a:ext>
            </a:extLst>
          </p:cNvPr>
          <p:cNvSpPr txBox="1"/>
          <p:nvPr/>
        </p:nvSpPr>
        <p:spPr>
          <a:xfrm>
            <a:off x="6921807" y="4967888"/>
            <a:ext cx="3088657" cy="1107996"/>
          </a:xfrm>
          <a:prstGeom prst="rect">
            <a:avLst/>
          </a:prstGeom>
          <a:noFill/>
        </p:spPr>
        <p:txBody>
          <a:bodyPr wrap="square" rtlCol="0" anchor="t" anchorCtr="0">
            <a:spAutoFit/>
          </a:bodyPr>
          <a:lstStyle/>
          <a:p>
            <a:r>
              <a:rPr lang="en-US" sz="1100" b="1">
                <a:solidFill>
                  <a:schemeClr val="accent3"/>
                </a:solidFill>
                <a:latin typeface="Poppins" pitchFamily="2" charset="77"/>
                <a:ea typeface="League Spartan" charset="0"/>
                <a:cs typeface="Poppins" pitchFamily="2" charset="77"/>
              </a:rPr>
              <a:t>Assessment tools </a:t>
            </a:r>
          </a:p>
          <a:p>
            <a:pPr marL="128588" indent="-128588">
              <a:buFont typeface="Arial" panose="020B0604020202020204" pitchFamily="34" charset="0"/>
              <a:buChar char="•"/>
            </a:pPr>
            <a:r>
              <a:rPr lang="en-US" sz="1100">
                <a:solidFill>
                  <a:schemeClr val="accent3"/>
                </a:solidFill>
                <a:latin typeface="Poppins" pitchFamily="2" charset="77"/>
                <a:ea typeface="League Spartan" charset="0"/>
                <a:cs typeface="Poppins" pitchFamily="2" charset="77"/>
              </a:rPr>
              <a:t>Complete work-based tasks and assessment activities throughout the rotation</a:t>
            </a:r>
          </a:p>
          <a:p>
            <a:pPr marL="128588" indent="-128588">
              <a:buFont typeface="Arial" panose="020B0604020202020204" pitchFamily="34" charset="0"/>
              <a:buChar char="•"/>
            </a:pPr>
            <a:r>
              <a:rPr lang="en-US" sz="1100">
                <a:solidFill>
                  <a:schemeClr val="accent3"/>
                </a:solidFill>
                <a:latin typeface="Poppins" pitchFamily="2" charset="77"/>
                <a:ea typeface="League Spartan" charset="0"/>
                <a:cs typeface="Poppins" pitchFamily="2" charset="77"/>
              </a:rPr>
              <a:t>The five-point rating scale is used to assess each assessment encounter</a:t>
            </a:r>
          </a:p>
        </p:txBody>
      </p:sp>
      <p:grpSp>
        <p:nvGrpSpPr>
          <p:cNvPr id="60" name="Group 59">
            <a:extLst>
              <a:ext uri="{FF2B5EF4-FFF2-40B4-BE49-F238E27FC236}">
                <a16:creationId xmlns:a16="http://schemas.microsoft.com/office/drawing/2014/main" id="{59114344-4074-6726-5AB5-6BFBA1CD8451}"/>
              </a:ext>
            </a:extLst>
          </p:cNvPr>
          <p:cNvGrpSpPr/>
          <p:nvPr/>
        </p:nvGrpSpPr>
        <p:grpSpPr>
          <a:xfrm>
            <a:off x="1318791" y="1421140"/>
            <a:ext cx="8752624" cy="4280547"/>
            <a:chOff x="821012" y="1989308"/>
            <a:chExt cx="6803417" cy="3441097"/>
          </a:xfrm>
        </p:grpSpPr>
        <p:sp>
          <p:nvSpPr>
            <p:cNvPr id="4" name="Фигура">
              <a:extLst>
                <a:ext uri="{FF2B5EF4-FFF2-40B4-BE49-F238E27FC236}">
                  <a16:creationId xmlns:a16="http://schemas.microsoft.com/office/drawing/2014/main" id="{4D264406-7E33-AB41-8718-808AC2649D2B}"/>
                </a:ext>
              </a:extLst>
            </p:cNvPr>
            <p:cNvSpPr>
              <a:spLocks/>
            </p:cNvSpPr>
            <p:nvPr/>
          </p:nvSpPr>
          <p:spPr bwMode="auto">
            <a:xfrm>
              <a:off x="3798579" y="2325167"/>
              <a:ext cx="1434419" cy="1048240"/>
            </a:xfrm>
            <a:custGeom>
              <a:avLst/>
              <a:gdLst>
                <a:gd name="T0" fmla="*/ 2550073 w 21600"/>
                <a:gd name="T1" fmla="*/ 1863511 h 21010"/>
                <a:gd name="T2" fmla="*/ 2550073 w 21600"/>
                <a:gd name="T3" fmla="*/ 1863511 h 21010"/>
                <a:gd name="T4" fmla="*/ 2550073 w 21600"/>
                <a:gd name="T5" fmla="*/ 1863511 h 21010"/>
                <a:gd name="T6" fmla="*/ 2550073 w 21600"/>
                <a:gd name="T7" fmla="*/ 1863511 h 2101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010" extrusionOk="0">
                  <a:moveTo>
                    <a:pt x="21600" y="8145"/>
                  </a:moveTo>
                  <a:cubicBezTo>
                    <a:pt x="19118" y="4624"/>
                    <a:pt x="15943" y="2102"/>
                    <a:pt x="12437" y="865"/>
                  </a:cubicBezTo>
                  <a:cubicBezTo>
                    <a:pt x="8312" y="-590"/>
                    <a:pt x="3942" y="-201"/>
                    <a:pt x="0" y="1973"/>
                  </a:cubicBezTo>
                  <a:lnTo>
                    <a:pt x="0" y="21010"/>
                  </a:lnTo>
                  <a:cubicBezTo>
                    <a:pt x="500" y="19693"/>
                    <a:pt x="1192" y="18521"/>
                    <a:pt x="2034" y="17562"/>
                  </a:cubicBezTo>
                  <a:cubicBezTo>
                    <a:pt x="2905" y="16572"/>
                    <a:pt x="3919" y="15829"/>
                    <a:pt x="5014" y="15380"/>
                  </a:cubicBezTo>
                  <a:lnTo>
                    <a:pt x="21600" y="8145"/>
                  </a:lnTo>
                  <a:close/>
                </a:path>
              </a:pathLst>
            </a:custGeom>
            <a:solidFill>
              <a:schemeClr val="accent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10715" tIns="10715" rIns="10715" bIns="10715" anchor="ctr"/>
            <a:lstStyle/>
            <a:p>
              <a:endParaRPr lang="en-US" sz="1100">
                <a:latin typeface="Lato Light" panose="020F0502020204030203" pitchFamily="34" charset="0"/>
              </a:endParaRPr>
            </a:p>
          </p:txBody>
        </p:sp>
        <p:sp>
          <p:nvSpPr>
            <p:cNvPr id="5" name="Фигура">
              <a:extLst>
                <a:ext uri="{FF2B5EF4-FFF2-40B4-BE49-F238E27FC236}">
                  <a16:creationId xmlns:a16="http://schemas.microsoft.com/office/drawing/2014/main" id="{96164498-B210-9946-80C0-DDA71EE54115}"/>
                </a:ext>
              </a:extLst>
            </p:cNvPr>
            <p:cNvSpPr/>
            <p:nvPr/>
          </p:nvSpPr>
          <p:spPr bwMode="auto">
            <a:xfrm>
              <a:off x="2995848" y="2448398"/>
              <a:ext cx="911275" cy="1569840"/>
            </a:xfrm>
            <a:custGeom>
              <a:avLst/>
              <a:gdLst/>
              <a:ahLst/>
              <a:cxnLst>
                <a:cxn ang="0">
                  <a:pos x="wd2" y="hd2"/>
                </a:cxn>
                <a:cxn ang="5400000">
                  <a:pos x="wd2" y="hd2"/>
                </a:cxn>
                <a:cxn ang="10800000">
                  <a:pos x="wd2" y="hd2"/>
                </a:cxn>
                <a:cxn ang="16200000">
                  <a:pos x="wd2" y="hd2"/>
                </a:cxn>
              </a:cxnLst>
              <a:rect l="0" t="0" r="r" b="b"/>
              <a:pathLst>
                <a:path w="21156" h="21600" extrusionOk="0">
                  <a:moveTo>
                    <a:pt x="17200" y="0"/>
                  </a:moveTo>
                  <a:cubicBezTo>
                    <a:pt x="12221" y="1401"/>
                    <a:pt x="7988" y="3585"/>
                    <a:pt x="4962" y="6316"/>
                  </a:cubicBezTo>
                  <a:cubicBezTo>
                    <a:pt x="1268" y="9650"/>
                    <a:pt x="-444" y="13619"/>
                    <a:pt x="98" y="17595"/>
                  </a:cubicBezTo>
                  <a:lnTo>
                    <a:pt x="21156" y="21600"/>
                  </a:lnTo>
                  <a:cubicBezTo>
                    <a:pt x="19937" y="20911"/>
                    <a:pt x="18965" y="20084"/>
                    <a:pt x="18298" y="19168"/>
                  </a:cubicBezTo>
                  <a:cubicBezTo>
                    <a:pt x="17547" y="18136"/>
                    <a:pt x="17200" y="17017"/>
                    <a:pt x="17283" y="15894"/>
                  </a:cubicBezTo>
                  <a:lnTo>
                    <a:pt x="17200" y="0"/>
                  </a:lnTo>
                  <a:close/>
                </a:path>
              </a:pathLst>
            </a:custGeom>
            <a:solidFill>
              <a:schemeClr val="accent5"/>
            </a:solidFill>
            <a:ln w="12700" cap="flat">
              <a:noFill/>
              <a:miter lim="400000"/>
            </a:ln>
            <a:effectLst/>
          </p:spPr>
          <p:txBody>
            <a:bodyPr lIns="10715" tIns="10715" rIns="10715" bIns="10715" anchor="ctr"/>
            <a:lstStyle/>
            <a:p>
              <a:pPr>
                <a:defRPr sz="3200">
                  <a:solidFill>
                    <a:srgbClr val="FFFFFF"/>
                  </a:solidFill>
                </a:defRPr>
              </a:pPr>
              <a:endParaRPr sz="1100"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6" name="Фигура">
              <a:extLst>
                <a:ext uri="{FF2B5EF4-FFF2-40B4-BE49-F238E27FC236}">
                  <a16:creationId xmlns:a16="http://schemas.microsoft.com/office/drawing/2014/main" id="{DBA7487D-1887-F54C-AB6A-ADDD0A9B7543}"/>
                </a:ext>
              </a:extLst>
            </p:cNvPr>
            <p:cNvSpPr/>
            <p:nvPr/>
          </p:nvSpPr>
          <p:spPr bwMode="auto">
            <a:xfrm>
              <a:off x="3007456" y="3789636"/>
              <a:ext cx="1538585" cy="1093887"/>
            </a:xfrm>
            <a:custGeom>
              <a:avLst/>
              <a:gdLst/>
              <a:ahLst/>
              <a:cxnLst>
                <a:cxn ang="0">
                  <a:pos x="wd2" y="hd2"/>
                </a:cxn>
                <a:cxn ang="5400000">
                  <a:pos x="wd2" y="hd2"/>
                </a:cxn>
                <a:cxn ang="10800000">
                  <a:pos x="wd2" y="hd2"/>
                </a:cxn>
                <a:cxn ang="16200000">
                  <a:pos x="wd2" y="hd2"/>
                </a:cxn>
              </a:cxnLst>
              <a:rect l="0" t="0" r="r" b="b"/>
              <a:pathLst>
                <a:path w="21600" h="21600" extrusionOk="0">
                  <a:moveTo>
                    <a:pt x="21600" y="6445"/>
                  </a:moveTo>
                  <a:lnTo>
                    <a:pt x="13829" y="21600"/>
                  </a:lnTo>
                  <a:cubicBezTo>
                    <a:pt x="10009" y="20297"/>
                    <a:pt x="6587" y="17300"/>
                    <a:pt x="4071" y="13051"/>
                  </a:cubicBezTo>
                  <a:cubicBezTo>
                    <a:pt x="1866" y="9328"/>
                    <a:pt x="455" y="4804"/>
                    <a:pt x="0" y="0"/>
                  </a:cubicBezTo>
                  <a:lnTo>
                    <a:pt x="15759" y="7124"/>
                  </a:lnTo>
                  <a:cubicBezTo>
                    <a:pt x="16726" y="7545"/>
                    <a:pt x="17742" y="7698"/>
                    <a:pt x="18751" y="7576"/>
                  </a:cubicBezTo>
                  <a:cubicBezTo>
                    <a:pt x="19743" y="7456"/>
                    <a:pt x="20710" y="7073"/>
                    <a:pt x="21600" y="6445"/>
                  </a:cubicBezTo>
                  <a:close/>
                </a:path>
              </a:pathLst>
            </a:custGeom>
            <a:solidFill>
              <a:schemeClr val="accent4"/>
            </a:solidFill>
            <a:ln w="12700" cap="flat">
              <a:noFill/>
              <a:miter lim="400000"/>
            </a:ln>
            <a:effectLst/>
          </p:spPr>
          <p:txBody>
            <a:bodyPr lIns="10715" tIns="10715" rIns="10715" bIns="10715" anchor="ctr"/>
            <a:lstStyle/>
            <a:p>
              <a:pPr>
                <a:defRPr sz="3200">
                  <a:solidFill>
                    <a:srgbClr val="FFFFFF"/>
                  </a:solidFill>
                </a:defRPr>
              </a:pPr>
              <a:endParaRPr sz="1100"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8" name="Фигура">
              <a:extLst>
                <a:ext uri="{FF2B5EF4-FFF2-40B4-BE49-F238E27FC236}">
                  <a16:creationId xmlns:a16="http://schemas.microsoft.com/office/drawing/2014/main" id="{0CA247C6-B109-9D4F-93AF-F289AEE8E8AD}"/>
                </a:ext>
              </a:extLst>
            </p:cNvPr>
            <p:cNvSpPr/>
            <p:nvPr/>
          </p:nvSpPr>
          <p:spPr bwMode="auto">
            <a:xfrm>
              <a:off x="4057588" y="3527997"/>
              <a:ext cx="1339899" cy="1389013"/>
            </a:xfrm>
            <a:custGeom>
              <a:avLst/>
              <a:gdLst/>
              <a:ahLst/>
              <a:cxnLst>
                <a:cxn ang="0">
                  <a:pos x="wd2" y="hd2"/>
                </a:cxn>
                <a:cxn ang="5400000">
                  <a:pos x="wd2" y="hd2"/>
                </a:cxn>
                <a:cxn ang="10800000">
                  <a:pos x="wd2" y="hd2"/>
                </a:cxn>
                <a:cxn ang="16200000">
                  <a:pos x="wd2" y="hd2"/>
                </a:cxn>
              </a:cxnLst>
              <a:rect l="0" t="0" r="r" b="b"/>
              <a:pathLst>
                <a:path w="21600" h="21243" extrusionOk="0">
                  <a:moveTo>
                    <a:pt x="12593" y="0"/>
                  </a:moveTo>
                  <a:lnTo>
                    <a:pt x="21600" y="11784"/>
                  </a:lnTo>
                  <a:cubicBezTo>
                    <a:pt x="19267" y="15419"/>
                    <a:pt x="15759" y="18239"/>
                    <a:pt x="11598" y="19826"/>
                  </a:cubicBezTo>
                  <a:cubicBezTo>
                    <a:pt x="7919" y="21229"/>
                    <a:pt x="3894" y="21600"/>
                    <a:pt x="0" y="20896"/>
                  </a:cubicBezTo>
                  <a:lnTo>
                    <a:pt x="10857" y="6567"/>
                  </a:lnTo>
                  <a:cubicBezTo>
                    <a:pt x="11599" y="5663"/>
                    <a:pt x="12137" y="4623"/>
                    <a:pt x="12439" y="3514"/>
                  </a:cubicBezTo>
                  <a:cubicBezTo>
                    <a:pt x="12751" y="2366"/>
                    <a:pt x="12804" y="1168"/>
                    <a:pt x="12593" y="0"/>
                  </a:cubicBezTo>
                  <a:close/>
                </a:path>
              </a:pathLst>
            </a:custGeom>
            <a:solidFill>
              <a:schemeClr val="accent3"/>
            </a:solidFill>
            <a:ln w="12700" cap="flat">
              <a:noFill/>
              <a:miter lim="400000"/>
            </a:ln>
            <a:effectLst/>
          </p:spPr>
          <p:txBody>
            <a:bodyPr lIns="10715" tIns="10715" rIns="10715" bIns="10715" anchor="ctr"/>
            <a:lstStyle/>
            <a:p>
              <a:pPr>
                <a:defRPr sz="3200">
                  <a:solidFill>
                    <a:srgbClr val="FFFFFF"/>
                  </a:solidFill>
                </a:defRPr>
              </a:pPr>
              <a:endParaRPr sz="1100"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9" name="Фигура">
              <a:extLst>
                <a:ext uri="{FF2B5EF4-FFF2-40B4-BE49-F238E27FC236}">
                  <a16:creationId xmlns:a16="http://schemas.microsoft.com/office/drawing/2014/main" id="{D140CE1D-9348-CE40-9375-9B90CCCC42C7}"/>
                </a:ext>
              </a:extLst>
            </p:cNvPr>
            <p:cNvSpPr>
              <a:spLocks/>
            </p:cNvSpPr>
            <p:nvPr/>
          </p:nvSpPr>
          <p:spPr bwMode="auto">
            <a:xfrm>
              <a:off x="4378036" y="2778509"/>
              <a:ext cx="1210250" cy="1464822"/>
            </a:xfrm>
            <a:custGeom>
              <a:avLst/>
              <a:gdLst>
                <a:gd name="T0" fmla="*/ 2151549 w 21337"/>
                <a:gd name="T1" fmla="*/ 2604088 h 21600"/>
                <a:gd name="T2" fmla="*/ 2151549 w 21337"/>
                <a:gd name="T3" fmla="*/ 2604088 h 21600"/>
                <a:gd name="T4" fmla="*/ 2151549 w 21337"/>
                <a:gd name="T5" fmla="*/ 2604088 h 21600"/>
                <a:gd name="T6" fmla="*/ 2151549 w 21337"/>
                <a:gd name="T7" fmla="*/ 260408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337" h="21600" extrusionOk="0">
                  <a:moveTo>
                    <a:pt x="0" y="4387"/>
                  </a:moveTo>
                  <a:lnTo>
                    <a:pt x="15846" y="0"/>
                  </a:lnTo>
                  <a:cubicBezTo>
                    <a:pt x="19012" y="3104"/>
                    <a:pt x="20914" y="6970"/>
                    <a:pt x="21275" y="11038"/>
                  </a:cubicBezTo>
                  <a:cubicBezTo>
                    <a:pt x="21600" y="14704"/>
                    <a:pt x="20656" y="18371"/>
                    <a:pt x="18557" y="21600"/>
                  </a:cubicBezTo>
                  <a:lnTo>
                    <a:pt x="6371" y="7619"/>
                  </a:lnTo>
                  <a:cubicBezTo>
                    <a:pt x="5672" y="6816"/>
                    <a:pt x="4801" y="6128"/>
                    <a:pt x="3803" y="5590"/>
                  </a:cubicBezTo>
                  <a:cubicBezTo>
                    <a:pt x="2651" y="4968"/>
                    <a:pt x="1355" y="4558"/>
                    <a:pt x="0" y="4387"/>
                  </a:cubicBezTo>
                  <a:close/>
                </a:path>
              </a:pathLst>
            </a:custGeom>
            <a:solidFill>
              <a:schemeClr val="accent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10715" tIns="10715" rIns="10715" bIns="10715" anchor="ctr"/>
            <a:lstStyle/>
            <a:p>
              <a:endParaRPr lang="en-US" sz="1100">
                <a:latin typeface="Lato Light" panose="020F0502020204030203" pitchFamily="34" charset="0"/>
              </a:endParaRPr>
            </a:p>
          </p:txBody>
        </p:sp>
        <p:sp>
          <p:nvSpPr>
            <p:cNvPr id="12" name="TextBox 11">
              <a:extLst>
                <a:ext uri="{FF2B5EF4-FFF2-40B4-BE49-F238E27FC236}">
                  <a16:creationId xmlns:a16="http://schemas.microsoft.com/office/drawing/2014/main" id="{713146FD-DEFE-5B40-97DC-C93B994DE4A6}"/>
                </a:ext>
              </a:extLst>
            </p:cNvPr>
            <p:cNvSpPr txBox="1"/>
            <p:nvPr/>
          </p:nvSpPr>
          <p:spPr>
            <a:xfrm>
              <a:off x="4183253" y="2581470"/>
              <a:ext cx="255682" cy="195980"/>
            </a:xfrm>
            <a:prstGeom prst="rect">
              <a:avLst/>
            </a:prstGeom>
            <a:noFill/>
          </p:spPr>
          <p:txBody>
            <a:bodyPr wrap="none" rtlCol="0" anchor="ctr">
              <a:spAutoFit/>
            </a:bodyPr>
            <a:lstStyle/>
            <a:p>
              <a:pPr algn="ctr"/>
              <a:r>
                <a:rPr lang="en-US" sz="1100" b="1">
                  <a:solidFill>
                    <a:schemeClr val="bg1"/>
                  </a:solidFill>
                  <a:latin typeface="Poppins" pitchFamily="2" charset="77"/>
                  <a:cs typeface="Poppins" pitchFamily="2" charset="77"/>
                </a:rPr>
                <a:t>01</a:t>
              </a:r>
            </a:p>
          </p:txBody>
        </p:sp>
        <p:sp>
          <p:nvSpPr>
            <p:cNvPr id="50" name="TextBox 49">
              <a:extLst>
                <a:ext uri="{FF2B5EF4-FFF2-40B4-BE49-F238E27FC236}">
                  <a16:creationId xmlns:a16="http://schemas.microsoft.com/office/drawing/2014/main" id="{18FAA475-E2B8-8D46-82DA-2D8D2DB65F57}"/>
                </a:ext>
              </a:extLst>
            </p:cNvPr>
            <p:cNvSpPr txBox="1"/>
            <p:nvPr/>
          </p:nvSpPr>
          <p:spPr>
            <a:xfrm>
              <a:off x="5071096" y="3309785"/>
              <a:ext cx="276865" cy="195980"/>
            </a:xfrm>
            <a:prstGeom prst="rect">
              <a:avLst/>
            </a:prstGeom>
            <a:noFill/>
          </p:spPr>
          <p:txBody>
            <a:bodyPr wrap="none" rtlCol="0" anchor="ctr">
              <a:spAutoFit/>
            </a:bodyPr>
            <a:lstStyle/>
            <a:p>
              <a:pPr algn="ctr"/>
              <a:r>
                <a:rPr lang="en-US" sz="1100" b="1">
                  <a:solidFill>
                    <a:schemeClr val="bg1"/>
                  </a:solidFill>
                  <a:latin typeface="Poppins" pitchFamily="2" charset="77"/>
                  <a:cs typeface="Poppins" pitchFamily="2" charset="77"/>
                </a:rPr>
                <a:t>02</a:t>
              </a:r>
            </a:p>
          </p:txBody>
        </p:sp>
        <p:sp>
          <p:nvSpPr>
            <p:cNvPr id="51" name="TextBox 50">
              <a:extLst>
                <a:ext uri="{FF2B5EF4-FFF2-40B4-BE49-F238E27FC236}">
                  <a16:creationId xmlns:a16="http://schemas.microsoft.com/office/drawing/2014/main" id="{6CD4CB9D-64BF-9643-A5C0-999EFA63F492}"/>
                </a:ext>
              </a:extLst>
            </p:cNvPr>
            <p:cNvSpPr txBox="1"/>
            <p:nvPr/>
          </p:nvSpPr>
          <p:spPr>
            <a:xfrm>
              <a:off x="4621336" y="4371473"/>
              <a:ext cx="280602" cy="195980"/>
            </a:xfrm>
            <a:prstGeom prst="rect">
              <a:avLst/>
            </a:prstGeom>
            <a:noFill/>
          </p:spPr>
          <p:txBody>
            <a:bodyPr wrap="none" rtlCol="0" anchor="ctr">
              <a:spAutoFit/>
            </a:bodyPr>
            <a:lstStyle/>
            <a:p>
              <a:pPr algn="ctr"/>
              <a:r>
                <a:rPr lang="en-US" sz="1100" b="1">
                  <a:solidFill>
                    <a:schemeClr val="bg1"/>
                  </a:solidFill>
                  <a:latin typeface="Poppins" pitchFamily="2" charset="77"/>
                  <a:cs typeface="Poppins" pitchFamily="2" charset="77"/>
                </a:rPr>
                <a:t>03</a:t>
              </a:r>
            </a:p>
          </p:txBody>
        </p:sp>
        <p:sp>
          <p:nvSpPr>
            <p:cNvPr id="52" name="TextBox 51">
              <a:extLst>
                <a:ext uri="{FF2B5EF4-FFF2-40B4-BE49-F238E27FC236}">
                  <a16:creationId xmlns:a16="http://schemas.microsoft.com/office/drawing/2014/main" id="{167EF39A-72FD-F948-801F-9F312818B44F}"/>
                </a:ext>
              </a:extLst>
            </p:cNvPr>
            <p:cNvSpPr txBox="1"/>
            <p:nvPr/>
          </p:nvSpPr>
          <p:spPr>
            <a:xfrm>
              <a:off x="3526010" y="4274424"/>
              <a:ext cx="289325" cy="195980"/>
            </a:xfrm>
            <a:prstGeom prst="rect">
              <a:avLst/>
            </a:prstGeom>
            <a:noFill/>
          </p:spPr>
          <p:txBody>
            <a:bodyPr wrap="none" rtlCol="0" anchor="ctr">
              <a:spAutoFit/>
            </a:bodyPr>
            <a:lstStyle/>
            <a:p>
              <a:pPr algn="ctr"/>
              <a:r>
                <a:rPr lang="en-US" sz="1100" b="1">
                  <a:solidFill>
                    <a:schemeClr val="bg1"/>
                  </a:solidFill>
                  <a:latin typeface="Poppins" pitchFamily="2" charset="77"/>
                  <a:cs typeface="Poppins" pitchFamily="2" charset="77"/>
                </a:rPr>
                <a:t>04</a:t>
              </a:r>
            </a:p>
          </p:txBody>
        </p:sp>
        <p:sp>
          <p:nvSpPr>
            <p:cNvPr id="53" name="TextBox 52">
              <a:extLst>
                <a:ext uri="{FF2B5EF4-FFF2-40B4-BE49-F238E27FC236}">
                  <a16:creationId xmlns:a16="http://schemas.microsoft.com/office/drawing/2014/main" id="{7D7B583D-B4A9-C54C-9818-F3B15979FED3}"/>
                </a:ext>
              </a:extLst>
            </p:cNvPr>
            <p:cNvSpPr txBox="1"/>
            <p:nvPr/>
          </p:nvSpPr>
          <p:spPr>
            <a:xfrm>
              <a:off x="3277647" y="3173492"/>
              <a:ext cx="285586" cy="195980"/>
            </a:xfrm>
            <a:prstGeom prst="rect">
              <a:avLst/>
            </a:prstGeom>
            <a:noFill/>
          </p:spPr>
          <p:txBody>
            <a:bodyPr wrap="none" rtlCol="0" anchor="ctr">
              <a:spAutoFit/>
            </a:bodyPr>
            <a:lstStyle/>
            <a:p>
              <a:pPr algn="ctr"/>
              <a:r>
                <a:rPr lang="en-US" sz="1100" b="1">
                  <a:solidFill>
                    <a:schemeClr val="bg1"/>
                  </a:solidFill>
                  <a:latin typeface="Poppins" pitchFamily="2" charset="77"/>
                  <a:cs typeface="Poppins" pitchFamily="2" charset="77"/>
                </a:rPr>
                <a:t>05</a:t>
              </a:r>
            </a:p>
          </p:txBody>
        </p:sp>
        <p:sp>
          <p:nvSpPr>
            <p:cNvPr id="54" name="TextBox 53">
              <a:extLst>
                <a:ext uri="{FF2B5EF4-FFF2-40B4-BE49-F238E27FC236}">
                  <a16:creationId xmlns:a16="http://schemas.microsoft.com/office/drawing/2014/main" id="{EFEB7F97-E035-5244-A072-4CCF81FD6355}"/>
                </a:ext>
              </a:extLst>
            </p:cNvPr>
            <p:cNvSpPr txBox="1"/>
            <p:nvPr/>
          </p:nvSpPr>
          <p:spPr>
            <a:xfrm>
              <a:off x="5071096" y="1989308"/>
              <a:ext cx="2553333" cy="482467"/>
            </a:xfrm>
            <a:prstGeom prst="rect">
              <a:avLst/>
            </a:prstGeom>
            <a:noFill/>
          </p:spPr>
          <p:txBody>
            <a:bodyPr wrap="square" rtlCol="0" anchor="t" anchorCtr="0">
              <a:spAutoFit/>
            </a:bodyPr>
            <a:lstStyle/>
            <a:p>
              <a:r>
                <a:rPr lang="en-US" sz="1100" b="1">
                  <a:solidFill>
                    <a:schemeClr val="accent1"/>
                  </a:solidFill>
                  <a:latin typeface="Poppins" pitchFamily="2" charset="77"/>
                  <a:ea typeface="League Spartan" charset="0"/>
                  <a:cs typeface="Poppins" pitchFamily="2" charset="77"/>
                </a:rPr>
                <a:t>Entry application </a:t>
              </a:r>
            </a:p>
            <a:p>
              <a:r>
                <a:rPr lang="en-US" sz="1100">
                  <a:solidFill>
                    <a:schemeClr val="accent1"/>
                  </a:solidFill>
                  <a:latin typeface="Poppins" pitchFamily="2" charset="77"/>
                  <a:ea typeface="League Spartan" charset="0"/>
                  <a:cs typeface="Poppins" pitchFamily="2" charset="77"/>
                </a:rPr>
                <a:t>Apply for and be approved to enter an RACP</a:t>
              </a:r>
            </a:p>
            <a:p>
              <a:r>
                <a:rPr lang="en-US" sz="1100">
                  <a:solidFill>
                    <a:schemeClr val="accent1"/>
                  </a:solidFill>
                  <a:latin typeface="Poppins" pitchFamily="2" charset="77"/>
                  <a:ea typeface="League Spartan" charset="0"/>
                  <a:cs typeface="Poppins" pitchFamily="2" charset="77"/>
                </a:rPr>
                <a:t>Training Program </a:t>
              </a:r>
            </a:p>
          </p:txBody>
        </p:sp>
        <p:sp>
          <p:nvSpPr>
            <p:cNvPr id="55" name="TextBox 54">
              <a:extLst>
                <a:ext uri="{FF2B5EF4-FFF2-40B4-BE49-F238E27FC236}">
                  <a16:creationId xmlns:a16="http://schemas.microsoft.com/office/drawing/2014/main" id="{54D6BA26-24E7-8641-9460-6FDD300A672C}"/>
                </a:ext>
              </a:extLst>
            </p:cNvPr>
            <p:cNvSpPr txBox="1"/>
            <p:nvPr/>
          </p:nvSpPr>
          <p:spPr>
            <a:xfrm>
              <a:off x="5671353" y="3095493"/>
              <a:ext cx="1905697" cy="736072"/>
            </a:xfrm>
            <a:prstGeom prst="rect">
              <a:avLst/>
            </a:prstGeom>
            <a:noFill/>
          </p:spPr>
          <p:txBody>
            <a:bodyPr wrap="square" lIns="68580" tIns="34290" rIns="68580" bIns="34290" rtlCol="0" anchor="t" anchorCtr="0">
              <a:spAutoFit/>
            </a:bodyPr>
            <a:lstStyle/>
            <a:p>
              <a:r>
                <a:rPr lang="en-US" sz="1100" b="1">
                  <a:solidFill>
                    <a:schemeClr val="accent2"/>
                  </a:solidFill>
                  <a:latin typeface="Poppins"/>
                  <a:ea typeface="League Spartan" charset="0"/>
                  <a:cs typeface="Poppins"/>
                </a:rPr>
                <a:t>Plan and support learning</a:t>
              </a:r>
            </a:p>
            <a:p>
              <a:r>
                <a:rPr lang="en-US" sz="1100">
                  <a:solidFill>
                    <a:schemeClr val="accent2"/>
                  </a:solidFill>
                  <a:latin typeface="Poppins" pitchFamily="2" charset="77"/>
                  <a:ea typeface="League Spartan" charset="0"/>
                  <a:cs typeface="Poppins" pitchFamily="2" charset="77"/>
                </a:rPr>
                <a:t>Plan goals for a rotation based on the curriculum Learning Goals and opportunities available at the setting with a supervisor</a:t>
              </a:r>
            </a:p>
          </p:txBody>
        </p:sp>
        <p:sp>
          <p:nvSpPr>
            <p:cNvPr id="57" name="TextBox 56">
              <a:extLst>
                <a:ext uri="{FF2B5EF4-FFF2-40B4-BE49-F238E27FC236}">
                  <a16:creationId xmlns:a16="http://schemas.microsoft.com/office/drawing/2014/main" id="{A182FDBF-A82F-A84D-83E1-FB7D75EA3965}"/>
                </a:ext>
              </a:extLst>
            </p:cNvPr>
            <p:cNvSpPr txBox="1"/>
            <p:nvPr/>
          </p:nvSpPr>
          <p:spPr>
            <a:xfrm>
              <a:off x="821012" y="2282995"/>
              <a:ext cx="2036770" cy="1026790"/>
            </a:xfrm>
            <a:prstGeom prst="rect">
              <a:avLst/>
            </a:prstGeom>
            <a:noFill/>
          </p:spPr>
          <p:txBody>
            <a:bodyPr wrap="square" rtlCol="0" anchor="t" anchorCtr="0">
              <a:spAutoFit/>
            </a:bodyPr>
            <a:lstStyle/>
            <a:p>
              <a:r>
                <a:rPr lang="en-US" sz="1100" b="1">
                  <a:solidFill>
                    <a:schemeClr val="accent5"/>
                  </a:solidFill>
                  <a:latin typeface="Poppins" pitchFamily="2" charset="77"/>
                  <a:ea typeface="League Spartan" charset="0"/>
                  <a:cs typeface="Poppins" pitchFamily="2" charset="77"/>
                </a:rPr>
                <a:t>Progression decision</a:t>
              </a:r>
            </a:p>
            <a:p>
              <a:r>
                <a:rPr lang="en-US" sz="1100">
                  <a:solidFill>
                    <a:schemeClr val="accent5"/>
                  </a:solidFill>
                  <a:latin typeface="Poppins" pitchFamily="2" charset="77"/>
                  <a:ea typeface="League Spartan" charset="0"/>
                  <a:cs typeface="Poppins" pitchFamily="2" charset="77"/>
                </a:rPr>
                <a:t>The supervisor rating and evidence of trainee performance are reviewed by a Progress Review Panel who decide if/how the trainee progresses in the training program</a:t>
              </a:r>
            </a:p>
          </p:txBody>
        </p:sp>
        <p:sp>
          <p:nvSpPr>
            <p:cNvPr id="58" name="TextBox 57">
              <a:extLst>
                <a:ext uri="{FF2B5EF4-FFF2-40B4-BE49-F238E27FC236}">
                  <a16:creationId xmlns:a16="http://schemas.microsoft.com/office/drawing/2014/main" id="{03EEA286-BAA8-B745-B2BC-B15C3EE63F6D}"/>
                </a:ext>
              </a:extLst>
            </p:cNvPr>
            <p:cNvSpPr txBox="1"/>
            <p:nvPr/>
          </p:nvSpPr>
          <p:spPr>
            <a:xfrm>
              <a:off x="914768" y="4403615"/>
              <a:ext cx="2143777" cy="1026790"/>
            </a:xfrm>
            <a:prstGeom prst="rect">
              <a:avLst/>
            </a:prstGeom>
            <a:noFill/>
          </p:spPr>
          <p:txBody>
            <a:bodyPr wrap="square" rtlCol="0" anchor="t" anchorCtr="0">
              <a:spAutoFit/>
            </a:bodyPr>
            <a:lstStyle/>
            <a:p>
              <a:r>
                <a:rPr lang="en-US" sz="1100" b="1">
                  <a:solidFill>
                    <a:schemeClr val="accent4"/>
                  </a:solidFill>
                  <a:latin typeface="Poppins" pitchFamily="2" charset="77"/>
                  <a:ea typeface="League Spartan" charset="0"/>
                  <a:cs typeface="Poppins" pitchFamily="2" charset="77"/>
                </a:rPr>
                <a:t>Progress Report </a:t>
              </a:r>
            </a:p>
            <a:p>
              <a:pPr marL="128588" indent="-128588">
                <a:buFont typeface="Arial" panose="020B0604020202020204" pitchFamily="34" charset="0"/>
                <a:buChar char="•"/>
              </a:pPr>
              <a:r>
                <a:rPr lang="en-US" sz="1100">
                  <a:solidFill>
                    <a:schemeClr val="accent4"/>
                  </a:solidFill>
                  <a:latin typeface="Poppins" pitchFamily="2" charset="77"/>
                  <a:ea typeface="League Spartan" charset="0"/>
                  <a:cs typeface="Poppins" pitchFamily="2" charset="77"/>
                </a:rPr>
                <a:t>Reflect on and discuss progress during the rotation</a:t>
              </a:r>
            </a:p>
            <a:p>
              <a:pPr marL="128588" indent="-128588">
                <a:buFont typeface="Arial" panose="020B0604020202020204" pitchFamily="34" charset="0"/>
                <a:buChar char="•"/>
              </a:pPr>
              <a:r>
                <a:rPr lang="en-US" sz="1100">
                  <a:solidFill>
                    <a:schemeClr val="accent4"/>
                  </a:solidFill>
                  <a:latin typeface="Poppins" pitchFamily="2" charset="77"/>
                  <a:ea typeface="League Spartan" charset="0"/>
                  <a:cs typeface="Poppins" pitchFamily="2" charset="77"/>
                </a:rPr>
                <a:t>Trainee and supervisor meet </a:t>
              </a:r>
            </a:p>
            <a:p>
              <a:pPr marL="128588" indent="-128588">
                <a:buFont typeface="Arial" panose="020B0604020202020204" pitchFamily="34" charset="0"/>
                <a:buChar char="•"/>
              </a:pPr>
              <a:r>
                <a:rPr lang="en-US" sz="1100">
                  <a:solidFill>
                    <a:schemeClr val="accent4"/>
                  </a:solidFill>
                  <a:latin typeface="Poppins" pitchFamily="2" charset="77"/>
                  <a:ea typeface="League Spartan" charset="0"/>
                  <a:cs typeface="Poppins" pitchFamily="2" charset="77"/>
                </a:rPr>
                <a:t>Supervisor provides feedback and an overall rating against each learning goal </a:t>
              </a:r>
              <a:endParaRPr lang="en-US" sz="1100" b="1">
                <a:solidFill>
                  <a:schemeClr val="accent4"/>
                </a:solidFill>
                <a:latin typeface="Poppins" pitchFamily="2" charset="77"/>
                <a:ea typeface="League Spartan" charset="0"/>
                <a:cs typeface="Poppins" pitchFamily="2" charset="77"/>
              </a:endParaRPr>
            </a:p>
          </p:txBody>
        </p:sp>
      </p:grpSp>
      <p:sp>
        <p:nvSpPr>
          <p:cNvPr id="2" name="Straight Connector 1">
            <a:extLst>
              <a:ext uri="{FF2B5EF4-FFF2-40B4-BE49-F238E27FC236}">
                <a16:creationId xmlns:a16="http://schemas.microsoft.com/office/drawing/2014/main" id="{32DE86CC-5227-1090-41E5-07910C9B6A54}"/>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3" name="Title 6">
            <a:extLst>
              <a:ext uri="{FF2B5EF4-FFF2-40B4-BE49-F238E27FC236}">
                <a16:creationId xmlns:a16="http://schemas.microsoft.com/office/drawing/2014/main" id="{FC93E932-F35D-EA67-5EEE-1E66E1E167DE}"/>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Learning and assessment cycle</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85599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E2C708C-C028-57FF-AF3E-03DD178DD1CC}"/>
              </a:ext>
            </a:extLst>
          </p:cNvPr>
          <p:cNvSpPr txBox="1"/>
          <p:nvPr/>
        </p:nvSpPr>
        <p:spPr>
          <a:xfrm>
            <a:off x="1005598" y="1470957"/>
            <a:ext cx="10354477" cy="3416320"/>
          </a:xfrm>
          <a:prstGeom prst="rect">
            <a:avLst/>
          </a:prstGeom>
          <a:noFill/>
        </p:spPr>
        <p:txBody>
          <a:bodyPr wrap="square" lIns="91440" tIns="45720" rIns="91440" bIns="45720" rtlCol="0" anchor="t">
            <a:spAutoFit/>
          </a:bodyPr>
          <a:lstStyle/>
          <a:p>
            <a:r>
              <a:rPr lang="en-US" b="1">
                <a:solidFill>
                  <a:srgbClr val="384967"/>
                </a:solidFill>
              </a:rPr>
              <a:t>Rotation progress report definition</a:t>
            </a:r>
            <a:r>
              <a:rPr lang="en-US" b="1"/>
              <a:t>: </a:t>
            </a:r>
            <a:r>
              <a:rPr lang="en-AU"/>
              <a:t>This assessment documents trainees’ and supervisors’ assessment of trainee progress against the training program learning goals over the course of a training rotation/s. The report is completed by a Rotation Supervisor. </a:t>
            </a:r>
            <a:endParaRPr lang="en-US"/>
          </a:p>
          <a:p>
            <a:endParaRPr lang="en-US" b="1"/>
          </a:p>
          <a:p>
            <a:r>
              <a:rPr lang="en-US" b="1">
                <a:solidFill>
                  <a:srgbClr val="384967"/>
                </a:solidFill>
              </a:rPr>
              <a:t>Phase progress report </a:t>
            </a:r>
            <a:r>
              <a:rPr lang="en-US" b="1">
                <a:solidFill>
                  <a:srgbClr val="294864"/>
                </a:solidFill>
              </a:rPr>
              <a:t>definition (BT only): </a:t>
            </a:r>
            <a:r>
              <a:rPr lang="en-AU">
                <a:solidFill>
                  <a:srgbClr val="433E35"/>
                </a:solidFill>
              </a:rPr>
              <a:t>This assessment documents trainees’ and supervisors’ assessment of trainee progress against the training program learning goals over the course of a phase. This report relates to the Basic Training Program and is completed by an Education Supervisor.</a:t>
            </a:r>
            <a:endParaRPr lang="en-US"/>
          </a:p>
          <a:p>
            <a:endParaRPr lang="en-AU">
              <a:solidFill>
                <a:srgbClr val="433E35"/>
              </a:solidFill>
            </a:endParaRPr>
          </a:p>
          <a:p>
            <a:r>
              <a:rPr lang="en-US" b="1">
                <a:solidFill>
                  <a:srgbClr val="384967"/>
                </a:solidFill>
              </a:rPr>
              <a:t>Purpose</a:t>
            </a:r>
            <a:r>
              <a:rPr lang="en-US"/>
              <a:t>: to assess knowledge and skill development, track progress against the phase criteria, and provide targeted feedback for improvement.</a:t>
            </a:r>
          </a:p>
          <a:p>
            <a:endParaRPr lang="en-US"/>
          </a:p>
        </p:txBody>
      </p:sp>
      <p:sp>
        <p:nvSpPr>
          <p:cNvPr id="7" name="Straight Connector 6">
            <a:extLst>
              <a:ext uri="{FF2B5EF4-FFF2-40B4-BE49-F238E27FC236}">
                <a16:creationId xmlns:a16="http://schemas.microsoft.com/office/drawing/2014/main" id="{0DB68204-AAC1-B399-E5DD-996F1E90C338}"/>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itle 6">
            <a:extLst>
              <a:ext uri="{FF2B5EF4-FFF2-40B4-BE49-F238E27FC236}">
                <a16:creationId xmlns:a16="http://schemas.microsoft.com/office/drawing/2014/main" id="{7A87D299-B58F-EFCD-4B7F-2591D12FE234}"/>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600">
                <a:solidFill>
                  <a:srgbClr val="384967"/>
                </a:solidFill>
                <a:latin typeface="Georgia"/>
              </a:rPr>
              <a:t> </a:t>
            </a:r>
            <a:r>
              <a:rPr lang="en-US" sz="3100">
                <a:solidFill>
                  <a:srgbClr val="384967"/>
                </a:solidFill>
                <a:latin typeface="Georgia"/>
              </a:rPr>
              <a:t>Progress reports</a:t>
            </a:r>
            <a:endParaRPr lang="en-AU" sz="3100" baseline="50000">
              <a:solidFill>
                <a:srgbClr val="384967"/>
              </a:solidFill>
              <a:latin typeface="Georgia"/>
              <a:ea typeface="Tahoma" panose="020B0604030504040204" pitchFamily="34" charset="0"/>
              <a:cs typeface="Tahoma" panose="020B0604030504040204" pitchFamily="34" charset="0"/>
            </a:endParaRPr>
          </a:p>
        </p:txBody>
      </p:sp>
      <p:pic>
        <p:nvPicPr>
          <p:cNvPr id="6" name="Picture 5">
            <a:extLst>
              <a:ext uri="{FF2B5EF4-FFF2-40B4-BE49-F238E27FC236}">
                <a16:creationId xmlns:a16="http://schemas.microsoft.com/office/drawing/2014/main" id="{CB7C55F5-E4E7-EF8D-0B78-F27D92708A3B}"/>
              </a:ext>
            </a:extLst>
          </p:cNvPr>
          <p:cNvPicPr>
            <a:picLocks noChangeAspect="1"/>
          </p:cNvPicPr>
          <p:nvPr/>
        </p:nvPicPr>
        <p:blipFill>
          <a:blip r:embed="rId3"/>
          <a:stretch>
            <a:fillRect/>
          </a:stretch>
        </p:blipFill>
        <p:spPr>
          <a:xfrm>
            <a:off x="7258401" y="4327330"/>
            <a:ext cx="4992093" cy="2530789"/>
          </a:xfrm>
          <a:prstGeom prst="rect">
            <a:avLst/>
          </a:prstGeom>
        </p:spPr>
      </p:pic>
    </p:spTree>
    <p:custDataLst>
      <p:tags r:id="rId1"/>
    </p:custDataLst>
    <p:extLst>
      <p:ext uri="{BB962C8B-B14F-4D97-AF65-F5344CB8AC3E}">
        <p14:creationId xmlns:p14="http://schemas.microsoft.com/office/powerpoint/2010/main" val="806634380"/>
      </p:ext>
    </p:extLst>
  </p:cSld>
  <p:clrMapOvr>
    <a:masterClrMapping/>
  </p:clrMapOvr>
  <mc:AlternateContent xmlns:mc="http://schemas.openxmlformats.org/markup-compatibility/2006" xmlns:p14="http://schemas.microsoft.com/office/powerpoint/2010/main">
    <mc:Choice Requires="p14">
      <p:transition spd="slow" p14:dur="2000" advTm="19969"/>
    </mc:Choice>
    <mc:Fallback xmlns="">
      <p:transition spd="slow" advTm="1996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traight Connector 3">
            <a:extLst>
              <a:ext uri="{FF2B5EF4-FFF2-40B4-BE49-F238E27FC236}">
                <a16:creationId xmlns:a16="http://schemas.microsoft.com/office/drawing/2014/main" id="{53FC81B3-9AED-A03A-D385-87DCFCE212D7}"/>
              </a:ext>
            </a:extLst>
          </p:cNvPr>
          <p:cNvSpPr/>
          <p:nvPr/>
        </p:nvSpPr>
        <p:spPr>
          <a:xfrm flipV="1">
            <a:off x="720328" y="961614"/>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6" name="Rectangle: Rounded Corners 15">
            <a:extLst>
              <a:ext uri="{FF2B5EF4-FFF2-40B4-BE49-F238E27FC236}">
                <a16:creationId xmlns:a16="http://schemas.microsoft.com/office/drawing/2014/main" id="{78CB3CED-1A7C-08C6-2D6C-92DFC152D7B0}"/>
              </a:ext>
            </a:extLst>
          </p:cNvPr>
          <p:cNvSpPr/>
          <p:nvPr/>
        </p:nvSpPr>
        <p:spPr>
          <a:xfrm>
            <a:off x="6523788" y="1207884"/>
            <a:ext cx="5096736" cy="2804414"/>
          </a:xfrm>
          <a:prstGeom prst="roundRect">
            <a:avLst/>
          </a:prstGeom>
          <a:noFill/>
          <a:ln>
            <a:solidFill>
              <a:srgbClr val="8FA1B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a:extLst>
              <a:ext uri="{FF2B5EF4-FFF2-40B4-BE49-F238E27FC236}">
                <a16:creationId xmlns:a16="http://schemas.microsoft.com/office/drawing/2014/main" id="{2F1712C8-6D15-D816-8F38-056D3671F381}"/>
              </a:ext>
            </a:extLst>
          </p:cNvPr>
          <p:cNvSpPr txBox="1"/>
          <p:nvPr/>
        </p:nvSpPr>
        <p:spPr>
          <a:xfrm>
            <a:off x="6567026" y="1723574"/>
            <a:ext cx="4932815" cy="203132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1400"/>
              <a:t>provide more direct, structured feedback using simple assessment tools.</a:t>
            </a:r>
          </a:p>
          <a:p>
            <a:pPr marL="285750" indent="-285750">
              <a:buFont typeface="Arial" panose="020B0604020202020204" pitchFamily="34" charset="0"/>
              <a:buChar char="•"/>
            </a:pPr>
            <a:endParaRPr lang="en-US" sz="1400"/>
          </a:p>
          <a:p>
            <a:pPr marL="285750" indent="-285750">
              <a:buFont typeface="Arial" panose="020B0604020202020204" pitchFamily="34" charset="0"/>
              <a:buChar char="•"/>
            </a:pPr>
            <a:r>
              <a:rPr lang="en-US" sz="1400"/>
              <a:t>have a better picture of trainee progress against clear standards.</a:t>
            </a:r>
          </a:p>
          <a:p>
            <a:pPr marL="285750" indent="-285750">
              <a:buFont typeface="Arial" panose="020B0604020202020204" pitchFamily="34" charset="0"/>
              <a:buChar char="•"/>
            </a:pPr>
            <a:endParaRPr lang="en-US" sz="1400"/>
          </a:p>
          <a:p>
            <a:pPr marL="285750" indent="-285750">
              <a:buFont typeface="Arial" panose="020B0604020202020204" pitchFamily="34" charset="0"/>
              <a:buChar char="•"/>
            </a:pPr>
            <a:r>
              <a:rPr lang="en-US" sz="1400"/>
              <a:t>better identify trainees’ needs and support their learning.</a:t>
            </a:r>
          </a:p>
          <a:p>
            <a:pPr marL="285750" indent="-285750">
              <a:buFont typeface="Arial" panose="020B0604020202020204" pitchFamily="34" charset="0"/>
              <a:buChar char="•"/>
            </a:pPr>
            <a:endParaRPr lang="en-US" sz="1400"/>
          </a:p>
          <a:p>
            <a:pPr marL="285750" indent="-285750">
              <a:buFont typeface="Arial" panose="020B0604020202020204" pitchFamily="34" charset="0"/>
              <a:buChar char="•"/>
            </a:pPr>
            <a:r>
              <a:rPr lang="en-US" sz="1400"/>
              <a:t>maintain better continuity with their trainees. </a:t>
            </a:r>
          </a:p>
        </p:txBody>
      </p:sp>
      <p:sp>
        <p:nvSpPr>
          <p:cNvPr id="5" name="Rectangle: Rounded Corners 4">
            <a:extLst>
              <a:ext uri="{FF2B5EF4-FFF2-40B4-BE49-F238E27FC236}">
                <a16:creationId xmlns:a16="http://schemas.microsoft.com/office/drawing/2014/main" id="{7676EB6B-9C41-2B96-B327-9C8EB643EDB8}"/>
              </a:ext>
            </a:extLst>
          </p:cNvPr>
          <p:cNvSpPr/>
          <p:nvPr/>
        </p:nvSpPr>
        <p:spPr>
          <a:xfrm>
            <a:off x="528240" y="1207884"/>
            <a:ext cx="5096736" cy="2804414"/>
          </a:xfrm>
          <a:prstGeom prst="roundRect">
            <a:avLst/>
          </a:prstGeom>
          <a:noFill/>
          <a:ln>
            <a:solidFill>
              <a:srgbClr val="80BC7E"/>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6A5660D0-4BB9-A4F5-B25B-5FDE0CAE823F}"/>
              </a:ext>
            </a:extLst>
          </p:cNvPr>
          <p:cNvSpPr txBox="1"/>
          <p:nvPr/>
        </p:nvSpPr>
        <p:spPr>
          <a:xfrm>
            <a:off x="1834431" y="1314617"/>
            <a:ext cx="1522597" cy="369332"/>
          </a:xfrm>
          <a:prstGeom prst="rect">
            <a:avLst/>
          </a:prstGeom>
          <a:noFill/>
        </p:spPr>
        <p:txBody>
          <a:bodyPr wrap="none" rtlCol="0">
            <a:spAutoFit/>
          </a:bodyPr>
          <a:lstStyle/>
          <a:p>
            <a:pPr algn="ctr"/>
            <a:r>
              <a:rPr lang="en-US">
                <a:solidFill>
                  <a:srgbClr val="80BC7E"/>
                </a:solidFill>
              </a:rPr>
              <a:t>Trainees will </a:t>
            </a:r>
            <a:endParaRPr lang="en-AU">
              <a:solidFill>
                <a:srgbClr val="80BC7E"/>
              </a:solidFill>
            </a:endParaRPr>
          </a:p>
        </p:txBody>
      </p:sp>
      <p:sp>
        <p:nvSpPr>
          <p:cNvPr id="17" name="TextBox 16">
            <a:extLst>
              <a:ext uri="{FF2B5EF4-FFF2-40B4-BE49-F238E27FC236}">
                <a16:creationId xmlns:a16="http://schemas.microsoft.com/office/drawing/2014/main" id="{7378B902-1A37-04D1-C643-EE1DFF26F887}"/>
              </a:ext>
            </a:extLst>
          </p:cNvPr>
          <p:cNvSpPr txBox="1"/>
          <p:nvPr/>
        </p:nvSpPr>
        <p:spPr>
          <a:xfrm>
            <a:off x="688977" y="1683058"/>
            <a:ext cx="4986137" cy="224676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1400"/>
              <a:t>undertake frequent, but meaningful, authentic, low-stakes assessments based on what they are expected to be, do and know. </a:t>
            </a:r>
          </a:p>
          <a:p>
            <a:pPr marL="285750" indent="-285750">
              <a:buFont typeface="Arial" panose="020B0604020202020204" pitchFamily="34" charset="0"/>
              <a:buChar char="•"/>
            </a:pPr>
            <a:endParaRPr lang="en-US" sz="1400"/>
          </a:p>
          <a:p>
            <a:pPr marL="285750" indent="-285750">
              <a:buFont typeface="Arial" panose="020B0604020202020204" pitchFamily="34" charset="0"/>
              <a:buChar char="•"/>
            </a:pPr>
            <a:r>
              <a:rPr lang="en-US" sz="1400"/>
              <a:t>have their progress judged more on their day-to-day work</a:t>
            </a:r>
          </a:p>
          <a:p>
            <a:pPr marL="285750" indent="-285750">
              <a:buFont typeface="Arial" panose="020B0604020202020204" pitchFamily="34" charset="0"/>
              <a:buChar char="•"/>
            </a:pPr>
            <a:endParaRPr lang="en-US" sz="1400"/>
          </a:p>
          <a:p>
            <a:pPr marL="285750" indent="-285750">
              <a:buFont typeface="Arial" panose="020B0604020202020204" pitchFamily="34" charset="0"/>
              <a:buChar char="•"/>
            </a:pPr>
            <a:r>
              <a:rPr lang="en-US" sz="1400"/>
              <a:t>obtain continuous, targeted and structured feedback on areas for improvement.</a:t>
            </a:r>
          </a:p>
          <a:p>
            <a:pPr marL="285750" indent="-285750">
              <a:buFont typeface="Arial" panose="020B0604020202020204" pitchFamily="34" charset="0"/>
              <a:buChar char="•"/>
            </a:pPr>
            <a:endParaRPr lang="en-US" sz="1400"/>
          </a:p>
          <a:p>
            <a:pPr marL="285750" indent="-285750">
              <a:buFont typeface="Arial" panose="020B0604020202020204" pitchFamily="34" charset="0"/>
              <a:buChar char="•"/>
            </a:pPr>
            <a:r>
              <a:rPr lang="en-US" sz="1400"/>
              <a:t>focus their training on improving core competencies.</a:t>
            </a:r>
            <a:endParaRPr lang="en-AU" sz="1400">
              <a:cs typeface="Arial"/>
            </a:endParaRPr>
          </a:p>
        </p:txBody>
      </p:sp>
      <p:sp>
        <p:nvSpPr>
          <p:cNvPr id="36" name="Title 6">
            <a:extLst>
              <a:ext uri="{FF2B5EF4-FFF2-40B4-BE49-F238E27FC236}">
                <a16:creationId xmlns:a16="http://schemas.microsoft.com/office/drawing/2014/main" id="{3D3EDD27-97CE-3CF1-213B-F91EF4BD939C}"/>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Roles in assessment </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grpSp>
        <p:nvGrpSpPr>
          <p:cNvPr id="20" name="Group 19">
            <a:extLst>
              <a:ext uri="{FF2B5EF4-FFF2-40B4-BE49-F238E27FC236}">
                <a16:creationId xmlns:a16="http://schemas.microsoft.com/office/drawing/2014/main" id="{E1CB543F-DC0C-0337-66F2-F6CF739CD3F1}"/>
              </a:ext>
            </a:extLst>
          </p:cNvPr>
          <p:cNvGrpSpPr/>
          <p:nvPr/>
        </p:nvGrpSpPr>
        <p:grpSpPr>
          <a:xfrm>
            <a:off x="6674165" y="324080"/>
            <a:ext cx="4815084" cy="1345589"/>
            <a:chOff x="6674165" y="324080"/>
            <a:chExt cx="4815084" cy="1345589"/>
          </a:xfrm>
        </p:grpSpPr>
        <p:grpSp>
          <p:nvGrpSpPr>
            <p:cNvPr id="6" name="Group 5">
              <a:extLst>
                <a:ext uri="{FF2B5EF4-FFF2-40B4-BE49-F238E27FC236}">
                  <a16:creationId xmlns:a16="http://schemas.microsoft.com/office/drawing/2014/main" id="{A8A10BEA-87B7-7CEF-5B3A-9D29379977AA}"/>
                </a:ext>
              </a:extLst>
            </p:cNvPr>
            <p:cNvGrpSpPr/>
            <p:nvPr/>
          </p:nvGrpSpPr>
          <p:grpSpPr>
            <a:xfrm>
              <a:off x="6674165" y="324080"/>
              <a:ext cx="4743914" cy="1345589"/>
              <a:chOff x="-1292494" y="3873730"/>
              <a:chExt cx="2596399" cy="952536"/>
            </a:xfrm>
          </p:grpSpPr>
          <p:pic>
            <p:nvPicPr>
              <p:cNvPr id="10" name="Graphic 9" descr="Male profile with solid fill">
                <a:extLst>
                  <a:ext uri="{FF2B5EF4-FFF2-40B4-BE49-F238E27FC236}">
                    <a16:creationId xmlns:a16="http://schemas.microsoft.com/office/drawing/2014/main" id="{649C8B6F-E296-924B-21AF-026C5DFCB7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0316" y="3873730"/>
                <a:ext cx="673589" cy="673589"/>
              </a:xfrm>
              <a:prstGeom prst="rect">
                <a:avLst/>
              </a:prstGeom>
            </p:spPr>
          </p:pic>
          <p:sp>
            <p:nvSpPr>
              <p:cNvPr id="8" name="TextBox 7">
                <a:extLst>
                  <a:ext uri="{FF2B5EF4-FFF2-40B4-BE49-F238E27FC236}">
                    <a16:creationId xmlns:a16="http://schemas.microsoft.com/office/drawing/2014/main" id="{FA698FF7-8CD6-52CC-874D-1E5E99783BE1}"/>
                  </a:ext>
                </a:extLst>
              </p:cNvPr>
              <p:cNvSpPr txBox="1"/>
              <p:nvPr/>
            </p:nvSpPr>
            <p:spPr>
              <a:xfrm>
                <a:off x="-1292494" y="4564818"/>
                <a:ext cx="1116357" cy="261448"/>
              </a:xfrm>
              <a:prstGeom prst="rect">
                <a:avLst/>
              </a:prstGeom>
              <a:noFill/>
            </p:spPr>
            <p:txBody>
              <a:bodyPr wrap="square" rtlCol="0">
                <a:spAutoFit/>
              </a:bodyPr>
              <a:lstStyle/>
              <a:p>
                <a:pPr algn="ctr"/>
                <a:r>
                  <a:rPr lang="en-US">
                    <a:solidFill>
                      <a:srgbClr val="8FA1B1"/>
                    </a:solidFill>
                  </a:rPr>
                  <a:t>Supervisors will </a:t>
                </a:r>
                <a:endParaRPr lang="en-AU">
                  <a:solidFill>
                    <a:srgbClr val="8FA1B1"/>
                  </a:solidFill>
                </a:endParaRPr>
              </a:p>
            </p:txBody>
          </p:sp>
        </p:grpSp>
        <p:sp>
          <p:nvSpPr>
            <p:cNvPr id="2" name="Rectangle 1">
              <a:extLst>
                <a:ext uri="{FF2B5EF4-FFF2-40B4-BE49-F238E27FC236}">
                  <a16:creationId xmlns:a16="http://schemas.microsoft.com/office/drawing/2014/main" id="{8FEFE5DB-C7A7-5980-DEF0-AE2BE72E64E7}"/>
                </a:ext>
              </a:extLst>
            </p:cNvPr>
            <p:cNvSpPr/>
            <p:nvPr/>
          </p:nvSpPr>
          <p:spPr>
            <a:xfrm>
              <a:off x="11200806" y="1484246"/>
              <a:ext cx="187721" cy="18174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a:extLst>
                <a:ext uri="{FF2B5EF4-FFF2-40B4-BE49-F238E27FC236}">
                  <a16:creationId xmlns:a16="http://schemas.microsoft.com/office/drawing/2014/main" id="{23B6955C-0181-3335-65CC-B3C3A007026C}"/>
                </a:ext>
              </a:extLst>
            </p:cNvPr>
            <p:cNvSpPr/>
            <p:nvPr/>
          </p:nvSpPr>
          <p:spPr>
            <a:xfrm>
              <a:off x="11268937" y="1114728"/>
              <a:ext cx="187721" cy="18174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a:extLst>
                <a:ext uri="{FF2B5EF4-FFF2-40B4-BE49-F238E27FC236}">
                  <a16:creationId xmlns:a16="http://schemas.microsoft.com/office/drawing/2014/main" id="{03FA075B-5006-1A77-3D16-58BED884DEC1}"/>
                </a:ext>
              </a:extLst>
            </p:cNvPr>
            <p:cNvSpPr/>
            <p:nvPr/>
          </p:nvSpPr>
          <p:spPr>
            <a:xfrm rot="2067698">
              <a:off x="11301528" y="1300729"/>
              <a:ext cx="187721" cy="9566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17">
              <a:extLst>
                <a:ext uri="{FF2B5EF4-FFF2-40B4-BE49-F238E27FC236}">
                  <a16:creationId xmlns:a16="http://schemas.microsoft.com/office/drawing/2014/main" id="{82934D59-75E5-2EC1-5498-24C085F3B551}"/>
                </a:ext>
              </a:extLst>
            </p:cNvPr>
            <p:cNvSpPr/>
            <p:nvPr/>
          </p:nvSpPr>
          <p:spPr>
            <a:xfrm rot="17704973">
              <a:off x="11281536" y="1364182"/>
              <a:ext cx="187721" cy="457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ectangle 18">
              <a:extLst>
                <a:ext uri="{FF2B5EF4-FFF2-40B4-BE49-F238E27FC236}">
                  <a16:creationId xmlns:a16="http://schemas.microsoft.com/office/drawing/2014/main" id="{5E9BB261-EE6D-5F3B-5346-7899D8CA61D9}"/>
                </a:ext>
              </a:extLst>
            </p:cNvPr>
            <p:cNvSpPr/>
            <p:nvPr/>
          </p:nvSpPr>
          <p:spPr>
            <a:xfrm rot="16200000">
              <a:off x="11258676" y="1512108"/>
              <a:ext cx="187721" cy="457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12" name="Picture 11">
            <a:extLst>
              <a:ext uri="{FF2B5EF4-FFF2-40B4-BE49-F238E27FC236}">
                <a16:creationId xmlns:a16="http://schemas.microsoft.com/office/drawing/2014/main" id="{50456273-3C18-7AB7-AB99-4683825F0138}"/>
              </a:ext>
            </a:extLst>
          </p:cNvPr>
          <p:cNvPicPr>
            <a:picLocks noChangeAspect="1"/>
          </p:cNvPicPr>
          <p:nvPr/>
        </p:nvPicPr>
        <p:blipFill>
          <a:blip r:embed="rId5"/>
          <a:stretch>
            <a:fillRect/>
          </a:stretch>
        </p:blipFill>
        <p:spPr>
          <a:xfrm>
            <a:off x="692158" y="268951"/>
            <a:ext cx="1127498" cy="1456658"/>
          </a:xfrm>
          <a:prstGeom prst="rect">
            <a:avLst/>
          </a:prstGeom>
        </p:spPr>
      </p:pic>
      <p:grpSp>
        <p:nvGrpSpPr>
          <p:cNvPr id="22" name="Group 21">
            <a:extLst>
              <a:ext uri="{FF2B5EF4-FFF2-40B4-BE49-F238E27FC236}">
                <a16:creationId xmlns:a16="http://schemas.microsoft.com/office/drawing/2014/main" id="{CE8CC8B1-FFCC-FB60-F830-931B9AB34789}"/>
              </a:ext>
            </a:extLst>
          </p:cNvPr>
          <p:cNvGrpSpPr/>
          <p:nvPr/>
        </p:nvGrpSpPr>
        <p:grpSpPr>
          <a:xfrm>
            <a:off x="10187241" y="229179"/>
            <a:ext cx="1301760" cy="1493243"/>
            <a:chOff x="2594725" y="4278679"/>
            <a:chExt cx="1210847" cy="1492373"/>
          </a:xfrm>
        </p:grpSpPr>
        <p:pic>
          <p:nvPicPr>
            <p:cNvPr id="23" name="Picture 22">
              <a:extLst>
                <a:ext uri="{FF2B5EF4-FFF2-40B4-BE49-F238E27FC236}">
                  <a16:creationId xmlns:a16="http://schemas.microsoft.com/office/drawing/2014/main" id="{738A75C6-43B7-F12D-14DD-EF54E526AF64}"/>
                </a:ext>
              </a:extLst>
            </p:cNvPr>
            <p:cNvPicPr>
              <a:picLocks noChangeAspect="1"/>
            </p:cNvPicPr>
            <p:nvPr/>
          </p:nvPicPr>
          <p:blipFill>
            <a:blip r:embed="rId6"/>
            <a:srcRect t="1205"/>
            <a:stretch/>
          </p:blipFill>
          <p:spPr>
            <a:xfrm>
              <a:off x="2594725" y="4278679"/>
              <a:ext cx="1141919" cy="1492373"/>
            </a:xfrm>
            <a:prstGeom prst="rect">
              <a:avLst/>
            </a:prstGeom>
          </p:spPr>
        </p:pic>
        <p:sp>
          <p:nvSpPr>
            <p:cNvPr id="24" name="Rectangle 23">
              <a:extLst>
                <a:ext uri="{FF2B5EF4-FFF2-40B4-BE49-F238E27FC236}">
                  <a16:creationId xmlns:a16="http://schemas.microsoft.com/office/drawing/2014/main" id="{DCC44CFE-33A6-B716-333B-E73FD85DCD50}"/>
                </a:ext>
              </a:extLst>
            </p:cNvPr>
            <p:cNvSpPr/>
            <p:nvPr/>
          </p:nvSpPr>
          <p:spPr>
            <a:xfrm>
              <a:off x="3579415" y="5249280"/>
              <a:ext cx="226157" cy="51714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ln>
                  <a:solidFill>
                    <a:schemeClr val="bg1"/>
                  </a:solidFill>
                </a:ln>
                <a:solidFill>
                  <a:schemeClr val="bg1"/>
                </a:solidFill>
              </a:endParaRPr>
            </a:p>
          </p:txBody>
        </p:sp>
      </p:grpSp>
      <p:sp>
        <p:nvSpPr>
          <p:cNvPr id="13" name="Rectangle 3">
            <a:extLst>
              <a:ext uri="{FF2B5EF4-FFF2-40B4-BE49-F238E27FC236}">
                <a16:creationId xmlns:a16="http://schemas.microsoft.com/office/drawing/2014/main" id="{F1F0C1F1-0D97-668D-E9DE-BC6511387BB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grpSp>
        <p:nvGrpSpPr>
          <p:cNvPr id="3" name="Group 2">
            <a:extLst>
              <a:ext uri="{FF2B5EF4-FFF2-40B4-BE49-F238E27FC236}">
                <a16:creationId xmlns:a16="http://schemas.microsoft.com/office/drawing/2014/main" id="{D0A6A4CE-2D01-ACF5-4A21-21ECCD4FD6D2}"/>
              </a:ext>
            </a:extLst>
          </p:cNvPr>
          <p:cNvGrpSpPr/>
          <p:nvPr/>
        </p:nvGrpSpPr>
        <p:grpSpPr>
          <a:xfrm>
            <a:off x="918258" y="4212294"/>
            <a:ext cx="8653307" cy="2518431"/>
            <a:chOff x="816659" y="3933629"/>
            <a:chExt cx="8653307" cy="2518431"/>
          </a:xfrm>
        </p:grpSpPr>
        <p:sp>
          <p:nvSpPr>
            <p:cNvPr id="21" name="TextBox 20">
              <a:extLst>
                <a:ext uri="{FF2B5EF4-FFF2-40B4-BE49-F238E27FC236}">
                  <a16:creationId xmlns:a16="http://schemas.microsoft.com/office/drawing/2014/main" id="{786E6880-3245-2561-ABA2-C3FDE9123B59}"/>
                </a:ext>
              </a:extLst>
            </p:cNvPr>
            <p:cNvSpPr txBox="1"/>
            <p:nvPr/>
          </p:nvSpPr>
          <p:spPr>
            <a:xfrm>
              <a:off x="3411291" y="4445978"/>
              <a:ext cx="5673442" cy="1877437"/>
            </a:xfrm>
            <a:prstGeom prst="rect">
              <a:avLst/>
            </a:prstGeom>
            <a:noFill/>
          </p:spPr>
          <p:txBody>
            <a:bodyPr wrap="square">
              <a:spAutoFit/>
            </a:bodyPr>
            <a:lstStyle/>
            <a:p>
              <a:pPr marL="285750" indent="-285750">
                <a:buFont typeface="Arial" panose="020B0604020202020204" pitchFamily="34" charset="0"/>
                <a:buChar char="•"/>
              </a:pPr>
              <a:r>
                <a:rPr lang="en-US" sz="1400"/>
                <a:t>make robust judgements around trainees’ progression based on more evidence that is aligned to the outcomes of the program. </a:t>
              </a:r>
            </a:p>
            <a:p>
              <a:pPr marL="285750" indent="-285750">
                <a:buFont typeface="Arial" panose="020B0604020202020204" pitchFamily="34" charset="0"/>
                <a:buChar char="•"/>
              </a:pPr>
              <a:endParaRPr lang="en-US" sz="1400"/>
            </a:p>
            <a:p>
              <a:pPr marL="285750" indent="-285750">
                <a:buFont typeface="Arial" panose="020B0604020202020204" pitchFamily="34" charset="0"/>
                <a:buChar char="•"/>
              </a:pPr>
              <a:r>
                <a:rPr lang="en-US" sz="1400"/>
                <a:t>better link learning and assessment with expected program and practice-level outcomes. </a:t>
              </a:r>
            </a:p>
            <a:p>
              <a:pPr marL="285750" indent="-285750">
                <a:buFont typeface="Arial" panose="020B0604020202020204" pitchFamily="34" charset="0"/>
                <a:buChar char="•"/>
              </a:pPr>
              <a:endParaRPr lang="en-US" sz="1400"/>
            </a:p>
            <a:p>
              <a:pPr marL="285750" indent="-285750">
                <a:buFont typeface="Arial" panose="020B0604020202020204" pitchFamily="34" charset="0"/>
                <a:buChar char="•"/>
              </a:pPr>
              <a:r>
                <a:rPr lang="en-US" sz="1400"/>
                <a:t>enable the development of physicians who are better prepared for work in evolving healthcare teams and environments</a:t>
              </a:r>
              <a:r>
                <a:rPr lang="en-US"/>
                <a:t>.</a:t>
              </a:r>
              <a:endParaRPr lang="en-AU"/>
            </a:p>
          </p:txBody>
        </p:sp>
        <p:sp>
          <p:nvSpPr>
            <p:cNvPr id="25" name="Rectangle: Rounded Corners 24">
              <a:extLst>
                <a:ext uri="{FF2B5EF4-FFF2-40B4-BE49-F238E27FC236}">
                  <a16:creationId xmlns:a16="http://schemas.microsoft.com/office/drawing/2014/main" id="{113D205A-FB7A-F76F-C2F5-19FA2AC1C208}"/>
                </a:ext>
              </a:extLst>
            </p:cNvPr>
            <p:cNvSpPr/>
            <p:nvPr/>
          </p:nvSpPr>
          <p:spPr>
            <a:xfrm>
              <a:off x="2722033" y="3933629"/>
              <a:ext cx="6747933" cy="2518431"/>
            </a:xfrm>
            <a:prstGeom prst="roundRect">
              <a:avLst/>
            </a:prstGeom>
            <a:noFill/>
            <a:ln>
              <a:solidFill>
                <a:srgbClr val="8B7BDB"/>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TextBox 25">
              <a:extLst>
                <a:ext uri="{FF2B5EF4-FFF2-40B4-BE49-F238E27FC236}">
                  <a16:creationId xmlns:a16="http://schemas.microsoft.com/office/drawing/2014/main" id="{F94015D8-AE50-E4FD-9A3B-852AAAEF17BF}"/>
                </a:ext>
              </a:extLst>
            </p:cNvPr>
            <p:cNvSpPr txBox="1"/>
            <p:nvPr/>
          </p:nvSpPr>
          <p:spPr>
            <a:xfrm>
              <a:off x="3100996" y="4066463"/>
              <a:ext cx="3147016" cy="369332"/>
            </a:xfrm>
            <a:prstGeom prst="rect">
              <a:avLst/>
            </a:prstGeom>
            <a:noFill/>
          </p:spPr>
          <p:txBody>
            <a:bodyPr wrap="none" rtlCol="0">
              <a:spAutoFit/>
            </a:bodyPr>
            <a:lstStyle/>
            <a:p>
              <a:pPr algn="ctr"/>
              <a:r>
                <a:rPr lang="en-US">
                  <a:solidFill>
                    <a:srgbClr val="8B7BDB"/>
                  </a:solidFill>
                </a:rPr>
                <a:t>Progress Review Panels will </a:t>
              </a:r>
              <a:endParaRPr lang="en-AU">
                <a:solidFill>
                  <a:srgbClr val="8B7BDB"/>
                </a:solidFill>
              </a:endParaRPr>
            </a:p>
          </p:txBody>
        </p:sp>
        <p:pic>
          <p:nvPicPr>
            <p:cNvPr id="28" name="Picture 27">
              <a:extLst>
                <a:ext uri="{FF2B5EF4-FFF2-40B4-BE49-F238E27FC236}">
                  <a16:creationId xmlns:a16="http://schemas.microsoft.com/office/drawing/2014/main" id="{FF0EE402-1A5A-0F5B-1C73-ED4901C2346F}"/>
                </a:ext>
              </a:extLst>
            </p:cNvPr>
            <p:cNvPicPr>
              <a:picLocks noChangeAspect="1"/>
            </p:cNvPicPr>
            <p:nvPr/>
          </p:nvPicPr>
          <p:blipFill>
            <a:blip r:embed="rId7"/>
            <a:stretch>
              <a:fillRect/>
            </a:stretch>
          </p:blipFill>
          <p:spPr>
            <a:xfrm>
              <a:off x="816659" y="4445978"/>
              <a:ext cx="2536254" cy="1511998"/>
            </a:xfrm>
            <a:prstGeom prst="rect">
              <a:avLst/>
            </a:prstGeom>
          </p:spPr>
        </p:pic>
      </p:grpSp>
    </p:spTree>
    <p:extLst>
      <p:ext uri="{BB962C8B-B14F-4D97-AF65-F5344CB8AC3E}">
        <p14:creationId xmlns:p14="http://schemas.microsoft.com/office/powerpoint/2010/main" val="1121386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7ED39865-F7AD-2A91-C85B-51897359C25B}"/>
              </a:ext>
            </a:extLst>
          </p:cNvPr>
          <p:cNvGrpSpPr/>
          <p:nvPr/>
        </p:nvGrpSpPr>
        <p:grpSpPr>
          <a:xfrm>
            <a:off x="2440932" y="1295400"/>
            <a:ext cx="9596874" cy="5176264"/>
            <a:chOff x="205119" y="1201413"/>
            <a:chExt cx="8731790" cy="4764326"/>
          </a:xfrm>
        </p:grpSpPr>
        <p:grpSp>
          <p:nvGrpSpPr>
            <p:cNvPr id="4" name="Group 3">
              <a:extLst>
                <a:ext uri="{FF2B5EF4-FFF2-40B4-BE49-F238E27FC236}">
                  <a16:creationId xmlns:a16="http://schemas.microsoft.com/office/drawing/2014/main" id="{31CF4317-166F-E5FE-86ED-0DF10889C11D}"/>
                </a:ext>
              </a:extLst>
            </p:cNvPr>
            <p:cNvGrpSpPr/>
            <p:nvPr/>
          </p:nvGrpSpPr>
          <p:grpSpPr>
            <a:xfrm>
              <a:off x="205119" y="1201413"/>
              <a:ext cx="8731790" cy="4764326"/>
              <a:chOff x="1700303" y="1227787"/>
              <a:chExt cx="8731790" cy="4764326"/>
            </a:xfrm>
          </p:grpSpPr>
          <p:grpSp>
            <p:nvGrpSpPr>
              <p:cNvPr id="23" name="Group 22">
                <a:extLst>
                  <a:ext uri="{FF2B5EF4-FFF2-40B4-BE49-F238E27FC236}">
                    <a16:creationId xmlns:a16="http://schemas.microsoft.com/office/drawing/2014/main" id="{B9552899-E2DC-A024-913D-3D0A88870EF5}"/>
                  </a:ext>
                </a:extLst>
              </p:cNvPr>
              <p:cNvGrpSpPr/>
              <p:nvPr/>
            </p:nvGrpSpPr>
            <p:grpSpPr>
              <a:xfrm>
                <a:off x="1700303" y="3710330"/>
                <a:ext cx="8731783" cy="2281783"/>
                <a:chOff x="1700303" y="3710330"/>
                <a:chExt cx="8731783" cy="2281783"/>
              </a:xfrm>
            </p:grpSpPr>
            <p:cxnSp>
              <p:nvCxnSpPr>
                <p:cNvPr id="40" name="Straight Arrow Connector 39">
                  <a:extLst>
                    <a:ext uri="{FF2B5EF4-FFF2-40B4-BE49-F238E27FC236}">
                      <a16:creationId xmlns:a16="http://schemas.microsoft.com/office/drawing/2014/main" id="{667C0D65-222E-BB64-ABD3-68A4FF42F97D}"/>
                    </a:ext>
                  </a:extLst>
                </p:cNvPr>
                <p:cNvCxnSpPr>
                  <a:cxnSpLocks/>
                </p:cNvCxnSpPr>
                <p:nvPr/>
              </p:nvCxnSpPr>
              <p:spPr>
                <a:xfrm flipV="1">
                  <a:off x="4855212" y="3942972"/>
                  <a:ext cx="763519" cy="345923"/>
                </a:xfrm>
                <a:prstGeom prst="straightConnector1">
                  <a:avLst/>
                </a:prstGeom>
                <a:ln>
                  <a:solidFill>
                    <a:schemeClr val="tx1"/>
                  </a:solidFill>
                  <a:tailEnd type="triangle"/>
                </a:ln>
              </p:spPr>
              <p:style>
                <a:lnRef idx="1">
                  <a:schemeClr val="accent2"/>
                </a:lnRef>
                <a:fillRef idx="0">
                  <a:schemeClr val="accent2"/>
                </a:fillRef>
                <a:effectRef idx="0">
                  <a:schemeClr val="accent2"/>
                </a:effectRef>
                <a:fontRef idx="minor">
                  <a:schemeClr val="tx1"/>
                </a:fontRef>
              </p:style>
            </p:cxnSp>
            <p:grpSp>
              <p:nvGrpSpPr>
                <p:cNvPr id="42" name="Group 41">
                  <a:extLst>
                    <a:ext uri="{FF2B5EF4-FFF2-40B4-BE49-F238E27FC236}">
                      <a16:creationId xmlns:a16="http://schemas.microsoft.com/office/drawing/2014/main" id="{7BD43BE9-A53A-168F-5408-0D5FC0BF83B2}"/>
                    </a:ext>
                  </a:extLst>
                </p:cNvPr>
                <p:cNvGrpSpPr/>
                <p:nvPr/>
              </p:nvGrpSpPr>
              <p:grpSpPr>
                <a:xfrm>
                  <a:off x="1700303" y="3710330"/>
                  <a:ext cx="8731783" cy="2281783"/>
                  <a:chOff x="1700303" y="3710330"/>
                  <a:chExt cx="8731783" cy="2281783"/>
                </a:xfrm>
              </p:grpSpPr>
              <p:sp>
                <p:nvSpPr>
                  <p:cNvPr id="44" name="TextBox 43">
                    <a:extLst>
                      <a:ext uri="{FF2B5EF4-FFF2-40B4-BE49-F238E27FC236}">
                        <a16:creationId xmlns:a16="http://schemas.microsoft.com/office/drawing/2014/main" id="{7DC82324-2AF1-344A-CDE5-E17B4E395536}"/>
                      </a:ext>
                    </a:extLst>
                  </p:cNvPr>
                  <p:cNvSpPr txBox="1"/>
                  <p:nvPr/>
                </p:nvSpPr>
                <p:spPr>
                  <a:xfrm>
                    <a:off x="1822726" y="5120141"/>
                    <a:ext cx="1171471" cy="339940"/>
                  </a:xfrm>
                  <a:prstGeom prst="rect">
                    <a:avLst/>
                  </a:prstGeom>
                  <a:noFill/>
                </p:spPr>
                <p:txBody>
                  <a:bodyPr wrap="none" rtlCol="0">
                    <a:spAutoFit/>
                  </a:bodyPr>
                  <a:lstStyle/>
                  <a:p>
                    <a:r>
                      <a:rPr lang="en-US">
                        <a:solidFill>
                          <a:srgbClr val="8FA1B1"/>
                        </a:solidFill>
                      </a:rPr>
                      <a:t>Supervisor</a:t>
                    </a:r>
                    <a:endParaRPr lang="en-AU">
                      <a:solidFill>
                        <a:srgbClr val="8FA1B1"/>
                      </a:solidFill>
                    </a:endParaRPr>
                  </a:p>
                </p:txBody>
              </p:sp>
              <p:sp>
                <p:nvSpPr>
                  <p:cNvPr id="45" name="Rectangle: Rounded Corners 44">
                    <a:extLst>
                      <a:ext uri="{FF2B5EF4-FFF2-40B4-BE49-F238E27FC236}">
                        <a16:creationId xmlns:a16="http://schemas.microsoft.com/office/drawing/2014/main" id="{01785C58-767D-7740-C131-0D6ABCA1BCF8}"/>
                      </a:ext>
                    </a:extLst>
                  </p:cNvPr>
                  <p:cNvSpPr/>
                  <p:nvPr/>
                </p:nvSpPr>
                <p:spPr>
                  <a:xfrm>
                    <a:off x="1700303" y="3710330"/>
                    <a:ext cx="8731783" cy="2281783"/>
                  </a:xfrm>
                  <a:prstGeom prst="roundRect">
                    <a:avLst/>
                  </a:prstGeom>
                  <a:noFill/>
                  <a:ln>
                    <a:solidFill>
                      <a:srgbClr val="8FA1B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6" name="TextBox 45">
                    <a:extLst>
                      <a:ext uri="{FF2B5EF4-FFF2-40B4-BE49-F238E27FC236}">
                        <a16:creationId xmlns:a16="http://schemas.microsoft.com/office/drawing/2014/main" id="{BFEF5BF0-E1F7-3BC2-F237-B724809DD5CA}"/>
                      </a:ext>
                    </a:extLst>
                  </p:cNvPr>
                  <p:cNvSpPr txBox="1"/>
                  <p:nvPr/>
                </p:nvSpPr>
                <p:spPr>
                  <a:xfrm>
                    <a:off x="3039310" y="4216315"/>
                    <a:ext cx="5170180" cy="1770520"/>
                  </a:xfrm>
                  <a:prstGeom prst="rect">
                    <a:avLst/>
                  </a:prstGeom>
                  <a:noFill/>
                </p:spPr>
                <p:txBody>
                  <a:bodyPr wrap="square" rtlCol="0">
                    <a:spAutoFit/>
                  </a:bodyPr>
                  <a:lstStyle/>
                  <a:p>
                    <a:r>
                      <a:rPr lang="en-US" sz="1400" u="sng"/>
                      <a:t>Assess learning</a:t>
                    </a:r>
                  </a:p>
                  <a:p>
                    <a:pPr marL="285741" indent="-285741">
                      <a:buFont typeface="Arial" panose="020B0604020202020204" pitchFamily="34" charset="0"/>
                      <a:buChar char="•"/>
                    </a:pPr>
                    <a:r>
                      <a:rPr lang="en-US" sz="1300"/>
                      <a:t>Review the rotation plan and consider trainee progress that has been made over the rotation </a:t>
                    </a:r>
                  </a:p>
                  <a:p>
                    <a:pPr marL="285741" indent="-285741">
                      <a:buFont typeface="Arial" panose="020B0604020202020204" pitchFamily="34" charset="0"/>
                      <a:buChar char="•"/>
                    </a:pPr>
                    <a:r>
                      <a:rPr lang="en-US" sz="1300"/>
                      <a:t>Reflect on your encounters with the trainee </a:t>
                    </a:r>
                  </a:p>
                  <a:p>
                    <a:pPr marL="285741" indent="-285741">
                      <a:buFont typeface="Arial" panose="020B0604020202020204" pitchFamily="34" charset="0"/>
                      <a:buChar char="•"/>
                    </a:pPr>
                    <a:r>
                      <a:rPr lang="en-US" sz="1300"/>
                      <a:t>Review evidence from work-based assessments conducted over the rotation </a:t>
                    </a:r>
                  </a:p>
                  <a:p>
                    <a:pPr marL="285741" indent="-285741">
                      <a:buFont typeface="Arial" panose="020B0604020202020204" pitchFamily="34" charset="0"/>
                      <a:buChar char="•"/>
                    </a:pPr>
                    <a:r>
                      <a:rPr lang="en-US" sz="1300"/>
                      <a:t>Plan a discussion with the trainee and meet with them to review the information and your supervisor rating for the term </a:t>
                    </a:r>
                  </a:p>
                  <a:p>
                    <a:pPr marL="285741" indent="-285741">
                      <a:buFont typeface="Arial" panose="020B0604020202020204" pitchFamily="34" charset="0"/>
                      <a:buChar char="•"/>
                    </a:pPr>
                    <a:endParaRPr lang="en-AU" sz="1400"/>
                  </a:p>
                </p:txBody>
              </p:sp>
            </p:grpSp>
          </p:grpSp>
          <p:grpSp>
            <p:nvGrpSpPr>
              <p:cNvPr id="14" name="Group 13">
                <a:extLst>
                  <a:ext uri="{FF2B5EF4-FFF2-40B4-BE49-F238E27FC236}">
                    <a16:creationId xmlns:a16="http://schemas.microsoft.com/office/drawing/2014/main" id="{1D7B5003-B6B2-F415-06F3-17425AC1D6AB}"/>
                  </a:ext>
                </a:extLst>
              </p:cNvPr>
              <p:cNvGrpSpPr/>
              <p:nvPr/>
            </p:nvGrpSpPr>
            <p:grpSpPr>
              <a:xfrm>
                <a:off x="1700303" y="1227787"/>
                <a:ext cx="8731790" cy="2281779"/>
                <a:chOff x="400287" y="1219199"/>
                <a:chExt cx="8410338" cy="2281779"/>
              </a:xfrm>
            </p:grpSpPr>
            <p:sp>
              <p:nvSpPr>
                <p:cNvPr id="28" name="TextBox 27">
                  <a:extLst>
                    <a:ext uri="{FF2B5EF4-FFF2-40B4-BE49-F238E27FC236}">
                      <a16:creationId xmlns:a16="http://schemas.microsoft.com/office/drawing/2014/main" id="{8C36ABD4-A11C-FA1B-6AB8-6975F826BB85}"/>
                    </a:ext>
                  </a:extLst>
                </p:cNvPr>
                <p:cNvSpPr txBox="1"/>
                <p:nvPr/>
              </p:nvSpPr>
              <p:spPr>
                <a:xfrm>
                  <a:off x="587635" y="2585445"/>
                  <a:ext cx="839852" cy="339940"/>
                </a:xfrm>
                <a:prstGeom prst="rect">
                  <a:avLst/>
                </a:prstGeom>
                <a:noFill/>
              </p:spPr>
              <p:txBody>
                <a:bodyPr wrap="none" rtlCol="0">
                  <a:spAutoFit/>
                </a:bodyPr>
                <a:lstStyle/>
                <a:p>
                  <a:r>
                    <a:rPr lang="en-US">
                      <a:solidFill>
                        <a:srgbClr val="80BC7E"/>
                      </a:solidFill>
                    </a:rPr>
                    <a:t>Trainee</a:t>
                  </a:r>
                  <a:endParaRPr lang="en-AU">
                    <a:solidFill>
                      <a:srgbClr val="80BC7E"/>
                    </a:solidFill>
                  </a:endParaRPr>
                </a:p>
              </p:txBody>
            </p:sp>
            <p:sp>
              <p:nvSpPr>
                <p:cNvPr id="30" name="Rectangle: Rounded Corners 29">
                  <a:extLst>
                    <a:ext uri="{FF2B5EF4-FFF2-40B4-BE49-F238E27FC236}">
                      <a16:creationId xmlns:a16="http://schemas.microsoft.com/office/drawing/2014/main" id="{86EE27B0-4DC2-9D3E-0B0F-02F60B5D1792}"/>
                    </a:ext>
                  </a:extLst>
                </p:cNvPr>
                <p:cNvSpPr/>
                <p:nvPr/>
              </p:nvSpPr>
              <p:spPr>
                <a:xfrm>
                  <a:off x="400287" y="1219199"/>
                  <a:ext cx="8410338" cy="2281779"/>
                </a:xfrm>
                <a:prstGeom prst="roundRect">
                  <a:avLst/>
                </a:prstGeom>
                <a:noFill/>
                <a:ln>
                  <a:solidFill>
                    <a:srgbClr val="80BC7E"/>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rgbClr val="3D6B99"/>
                    </a:solidFill>
                  </a:endParaRPr>
                </a:p>
              </p:txBody>
            </p:sp>
            <p:sp>
              <p:nvSpPr>
                <p:cNvPr id="15" name="TextBox 14">
                  <a:extLst>
                    <a:ext uri="{FF2B5EF4-FFF2-40B4-BE49-F238E27FC236}">
                      <a16:creationId xmlns:a16="http://schemas.microsoft.com/office/drawing/2014/main" id="{A574B4E0-16C6-4D54-4AFB-3D12C7B6BCF3}"/>
                    </a:ext>
                  </a:extLst>
                </p:cNvPr>
                <p:cNvSpPr txBox="1"/>
                <p:nvPr/>
              </p:nvSpPr>
              <p:spPr>
                <a:xfrm>
                  <a:off x="1821686" y="1391563"/>
                  <a:ext cx="4584182" cy="1033983"/>
                </a:xfrm>
                <a:prstGeom prst="rect">
                  <a:avLst/>
                </a:prstGeom>
                <a:noFill/>
              </p:spPr>
              <p:txBody>
                <a:bodyPr wrap="none" rtlCol="0">
                  <a:spAutoFit/>
                </a:bodyPr>
                <a:lstStyle/>
                <a:p>
                  <a:r>
                    <a:rPr lang="en-US" sz="1400" u="sng">
                      <a:solidFill>
                        <a:srgbClr val="433E35"/>
                      </a:solidFill>
                    </a:rPr>
                    <a:t>Review and reflect on learning</a:t>
                  </a:r>
                </a:p>
                <a:p>
                  <a:pPr marL="285741" indent="-285741">
                    <a:buFont typeface="Arial" panose="020B0604020202020204" pitchFamily="34" charset="0"/>
                    <a:buChar char="•"/>
                  </a:pPr>
                  <a:r>
                    <a:rPr lang="en-US" sz="1300">
                      <a:solidFill>
                        <a:srgbClr val="433E35"/>
                      </a:solidFill>
                    </a:rPr>
                    <a:t>Review rotation plan</a:t>
                  </a:r>
                </a:p>
                <a:p>
                  <a:pPr marL="285741" indent="-285741">
                    <a:buFont typeface="Arial" panose="020B0604020202020204" pitchFamily="34" charset="0"/>
                    <a:buChar char="•"/>
                  </a:pPr>
                  <a:r>
                    <a:rPr lang="en-US" sz="1300">
                      <a:solidFill>
                        <a:srgbClr val="433E35"/>
                      </a:solidFill>
                    </a:rPr>
                    <a:t>Reflect on progress and learning experiences during the rotation</a:t>
                  </a:r>
                </a:p>
                <a:p>
                  <a:pPr marL="285741" indent="-285741">
                    <a:buFont typeface="Arial" panose="020B0604020202020204" pitchFamily="34" charset="0"/>
                    <a:buChar char="•"/>
                  </a:pPr>
                  <a:r>
                    <a:rPr lang="en-US" sz="1300">
                      <a:solidFill>
                        <a:srgbClr val="433E35"/>
                      </a:solidFill>
                    </a:rPr>
                    <a:t>Plan a discussion meeting with your supervisor  </a:t>
                  </a:r>
                </a:p>
                <a:p>
                  <a:endParaRPr lang="en-AU" sz="1400">
                    <a:solidFill>
                      <a:srgbClr val="433E35"/>
                    </a:solidFill>
                  </a:endParaRPr>
                </a:p>
              </p:txBody>
            </p:sp>
            <p:cxnSp>
              <p:nvCxnSpPr>
                <p:cNvPr id="37" name="Straight Arrow Connector 36">
                  <a:extLst>
                    <a:ext uri="{FF2B5EF4-FFF2-40B4-BE49-F238E27FC236}">
                      <a16:creationId xmlns:a16="http://schemas.microsoft.com/office/drawing/2014/main" id="{A3D053C9-353E-DFED-3DBB-F21F92AC852E}"/>
                    </a:ext>
                  </a:extLst>
                </p:cNvPr>
                <p:cNvCxnSpPr>
                  <a:cxnSpLocks/>
                </p:cNvCxnSpPr>
                <p:nvPr/>
              </p:nvCxnSpPr>
              <p:spPr>
                <a:xfrm>
                  <a:off x="3439052" y="2430663"/>
                  <a:ext cx="750631" cy="400255"/>
                </a:xfrm>
                <a:prstGeom prst="straightConnector1">
                  <a:avLst/>
                </a:prstGeom>
                <a:ln>
                  <a:solidFill>
                    <a:schemeClr val="tx1"/>
                  </a:solidFill>
                  <a:tailEnd type="triangle"/>
                </a:ln>
              </p:spPr>
              <p:style>
                <a:lnRef idx="1">
                  <a:schemeClr val="accent2"/>
                </a:lnRef>
                <a:fillRef idx="0">
                  <a:schemeClr val="accent2"/>
                </a:fillRef>
                <a:effectRef idx="0">
                  <a:schemeClr val="accent2"/>
                </a:effectRef>
                <a:fontRef idx="minor">
                  <a:schemeClr val="tx1"/>
                </a:fontRef>
              </p:style>
            </p:cxnSp>
          </p:grpSp>
        </p:grpSp>
        <p:grpSp>
          <p:nvGrpSpPr>
            <p:cNvPr id="48" name="Group 47">
              <a:extLst>
                <a:ext uri="{FF2B5EF4-FFF2-40B4-BE49-F238E27FC236}">
                  <a16:creationId xmlns:a16="http://schemas.microsoft.com/office/drawing/2014/main" id="{953233E4-9C66-A5F8-78BD-941A3E796992}"/>
                </a:ext>
              </a:extLst>
            </p:cNvPr>
            <p:cNvGrpSpPr/>
            <p:nvPr/>
          </p:nvGrpSpPr>
          <p:grpSpPr>
            <a:xfrm>
              <a:off x="4361421" y="2522960"/>
              <a:ext cx="4370169" cy="1947784"/>
              <a:chOff x="5747481" y="2555055"/>
              <a:chExt cx="4370169" cy="1947784"/>
            </a:xfrm>
          </p:grpSpPr>
          <p:sp>
            <p:nvSpPr>
              <p:cNvPr id="49" name="TextBox 48">
                <a:extLst>
                  <a:ext uri="{FF2B5EF4-FFF2-40B4-BE49-F238E27FC236}">
                    <a16:creationId xmlns:a16="http://schemas.microsoft.com/office/drawing/2014/main" id="{DE33192D-C1A5-70C9-ED34-FAD3DCBF31E1}"/>
                  </a:ext>
                </a:extLst>
              </p:cNvPr>
              <p:cNvSpPr txBox="1"/>
              <p:nvPr/>
            </p:nvSpPr>
            <p:spPr>
              <a:xfrm>
                <a:off x="8225595" y="4219555"/>
                <a:ext cx="1892055" cy="283284"/>
              </a:xfrm>
              <a:prstGeom prst="rect">
                <a:avLst/>
              </a:prstGeom>
              <a:noFill/>
            </p:spPr>
            <p:txBody>
              <a:bodyPr wrap="square" lIns="91440" tIns="45720" rIns="91440" bIns="45720" rtlCol="0" anchor="t">
                <a:spAutoFit/>
              </a:bodyPr>
              <a:lstStyle/>
              <a:p>
                <a:endParaRPr lang="en-US" sz="1400" u="sng"/>
              </a:p>
            </p:txBody>
          </p:sp>
          <p:cxnSp>
            <p:nvCxnSpPr>
              <p:cNvPr id="52" name="Straight Arrow Connector 51">
                <a:extLst>
                  <a:ext uri="{FF2B5EF4-FFF2-40B4-BE49-F238E27FC236}">
                    <a16:creationId xmlns:a16="http://schemas.microsoft.com/office/drawing/2014/main" id="{D25948A6-A666-557D-10D0-2DBCA48B90BC}"/>
                  </a:ext>
                </a:extLst>
              </p:cNvPr>
              <p:cNvCxnSpPr>
                <a:cxnSpLocks/>
              </p:cNvCxnSpPr>
              <p:nvPr/>
            </p:nvCxnSpPr>
            <p:spPr>
              <a:xfrm>
                <a:off x="8100366" y="3309401"/>
                <a:ext cx="284594" cy="0"/>
              </a:xfrm>
              <a:prstGeom prst="straightConnector1">
                <a:avLst/>
              </a:prstGeom>
              <a:ln>
                <a:solidFill>
                  <a:schemeClr val="tx1"/>
                </a:solidFill>
                <a:tailEnd type="triangle"/>
              </a:ln>
            </p:spPr>
            <p:style>
              <a:lnRef idx="1">
                <a:schemeClr val="accent2"/>
              </a:lnRef>
              <a:fillRef idx="0">
                <a:schemeClr val="accent2"/>
              </a:fillRef>
              <a:effectRef idx="0">
                <a:schemeClr val="accent2"/>
              </a:effectRef>
              <a:fontRef idx="minor">
                <a:schemeClr val="tx1"/>
              </a:fontRef>
            </p:style>
          </p:cxnSp>
          <p:grpSp>
            <p:nvGrpSpPr>
              <p:cNvPr id="58" name="Group 57">
                <a:extLst>
                  <a:ext uri="{FF2B5EF4-FFF2-40B4-BE49-F238E27FC236}">
                    <a16:creationId xmlns:a16="http://schemas.microsoft.com/office/drawing/2014/main" id="{E283CA16-2F54-B14E-EF28-5731DBEF55D5}"/>
                  </a:ext>
                </a:extLst>
              </p:cNvPr>
              <p:cNvGrpSpPr/>
              <p:nvPr/>
            </p:nvGrpSpPr>
            <p:grpSpPr>
              <a:xfrm>
                <a:off x="5747481" y="2555055"/>
                <a:ext cx="2362201" cy="1765676"/>
                <a:chOff x="5954362" y="2509043"/>
                <a:chExt cx="2362200" cy="1765677"/>
              </a:xfrm>
            </p:grpSpPr>
            <p:sp>
              <p:nvSpPr>
                <p:cNvPr id="60" name="Rectangle: Rounded Corners 59">
                  <a:extLst>
                    <a:ext uri="{FF2B5EF4-FFF2-40B4-BE49-F238E27FC236}">
                      <a16:creationId xmlns:a16="http://schemas.microsoft.com/office/drawing/2014/main" id="{AAD1112C-A0BC-6847-EEDF-A04533C966FD}"/>
                    </a:ext>
                  </a:extLst>
                </p:cNvPr>
                <p:cNvSpPr/>
                <p:nvPr/>
              </p:nvSpPr>
              <p:spPr>
                <a:xfrm>
                  <a:off x="5954362" y="2509043"/>
                  <a:ext cx="2362200" cy="1765677"/>
                </a:xfrm>
                <a:prstGeom prst="roundRect">
                  <a:avLst/>
                </a:prstGeom>
                <a:solidFill>
                  <a:schemeClr val="bg1"/>
                </a:solidFill>
                <a:ln>
                  <a:solidFill>
                    <a:srgbClr val="CD941B"/>
                  </a:solidFill>
                  <a:prstDash val="dash"/>
                  <a:extLst>
                    <a:ext uri="{C807C97D-BFC1-408E-A445-0C87EB9F89A2}">
                      <ask:lineSketchStyleProps xmlns:ask="http://schemas.microsoft.com/office/drawing/2018/sketchyshapes">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1" name="TextBox 60">
                  <a:extLst>
                    <a:ext uri="{FF2B5EF4-FFF2-40B4-BE49-F238E27FC236}">
                      <a16:creationId xmlns:a16="http://schemas.microsoft.com/office/drawing/2014/main" id="{18C0C0BE-2FD4-53D8-6889-87791847AE80}"/>
                    </a:ext>
                  </a:extLst>
                </p:cNvPr>
                <p:cNvSpPr txBox="1"/>
                <p:nvPr/>
              </p:nvSpPr>
              <p:spPr>
                <a:xfrm>
                  <a:off x="6369525" y="3380367"/>
                  <a:ext cx="1447336" cy="594895"/>
                </a:xfrm>
                <a:prstGeom prst="rect">
                  <a:avLst/>
                </a:prstGeom>
                <a:noFill/>
                <a:ln>
                  <a:noFill/>
                </a:ln>
              </p:spPr>
              <p:txBody>
                <a:bodyPr wrap="square" lIns="91440" tIns="45720" rIns="91440" bIns="45720" rtlCol="0" anchor="t">
                  <a:spAutoFit/>
                </a:bodyPr>
                <a:lstStyle/>
                <a:p>
                  <a:pPr algn="ctr"/>
                  <a:r>
                    <a:rPr lang="en-US">
                      <a:solidFill>
                        <a:srgbClr val="D3A440"/>
                      </a:solidFill>
                    </a:rPr>
                    <a:t>Discussion meeting </a:t>
                  </a:r>
                  <a:endParaRPr lang="en-AU">
                    <a:solidFill>
                      <a:srgbClr val="D3A440"/>
                    </a:solidFill>
                    <a:cs typeface="Arial"/>
                  </a:endParaRPr>
                </a:p>
              </p:txBody>
            </p:sp>
          </p:grpSp>
        </p:grpSp>
      </p:grpSp>
      <p:sp>
        <p:nvSpPr>
          <p:cNvPr id="70" name="Title 6">
            <a:extLst>
              <a:ext uri="{FF2B5EF4-FFF2-40B4-BE49-F238E27FC236}">
                <a16:creationId xmlns:a16="http://schemas.microsoft.com/office/drawing/2014/main" id="{2BCDE8F1-9FF6-F10B-A242-6C265CB9FD54}"/>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Progress report workflow – interim 2025</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3" name="Straight Connector 2">
            <a:extLst>
              <a:ext uri="{FF2B5EF4-FFF2-40B4-BE49-F238E27FC236}">
                <a16:creationId xmlns:a16="http://schemas.microsoft.com/office/drawing/2014/main" id="{746451D4-820E-215D-3A00-B8DDD00516D8}"/>
              </a:ext>
            </a:extLst>
          </p:cNvPr>
          <p:cNvSpPr/>
          <p:nvPr/>
        </p:nvSpPr>
        <p:spPr>
          <a:xfrm flipV="1">
            <a:off x="834628" y="971956"/>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b="1"/>
          </a:p>
        </p:txBody>
      </p:sp>
      <p:grpSp>
        <p:nvGrpSpPr>
          <p:cNvPr id="13" name="Group 12">
            <a:extLst>
              <a:ext uri="{FF2B5EF4-FFF2-40B4-BE49-F238E27FC236}">
                <a16:creationId xmlns:a16="http://schemas.microsoft.com/office/drawing/2014/main" id="{EE9F9D14-8816-21FF-9829-3C2D5A697D0C}"/>
              </a:ext>
            </a:extLst>
          </p:cNvPr>
          <p:cNvGrpSpPr/>
          <p:nvPr/>
        </p:nvGrpSpPr>
        <p:grpSpPr>
          <a:xfrm>
            <a:off x="260288" y="1092550"/>
            <a:ext cx="1899365" cy="3487294"/>
            <a:chOff x="248007" y="1998133"/>
            <a:chExt cx="1899365" cy="3976509"/>
          </a:xfrm>
        </p:grpSpPr>
        <p:sp>
          <p:nvSpPr>
            <p:cNvPr id="5" name="Rectangle: Rounded Corners 4">
              <a:extLst>
                <a:ext uri="{FF2B5EF4-FFF2-40B4-BE49-F238E27FC236}">
                  <a16:creationId xmlns:a16="http://schemas.microsoft.com/office/drawing/2014/main" id="{C588DF81-D91A-42A2-629B-EF49B0BF9682}"/>
                </a:ext>
              </a:extLst>
            </p:cNvPr>
            <p:cNvSpPr/>
            <p:nvPr/>
          </p:nvSpPr>
          <p:spPr>
            <a:xfrm>
              <a:off x="271497" y="1998133"/>
              <a:ext cx="1875875" cy="3838326"/>
            </a:xfrm>
            <a:prstGeom prst="roundRect">
              <a:avLst>
                <a:gd name="adj" fmla="val 6557"/>
              </a:avLst>
            </a:prstGeom>
            <a:ln>
              <a:solidFill>
                <a:srgbClr val="2948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BF2C82E0-3C58-D61C-233E-57395C699ECC}"/>
                </a:ext>
              </a:extLst>
            </p:cNvPr>
            <p:cNvSpPr txBox="1"/>
            <p:nvPr/>
          </p:nvSpPr>
          <p:spPr>
            <a:xfrm>
              <a:off x="303973" y="2184906"/>
              <a:ext cx="1793240" cy="1245883"/>
            </a:xfrm>
            <a:prstGeom prst="rect">
              <a:avLst/>
            </a:prstGeom>
            <a:noFill/>
          </p:spPr>
          <p:txBody>
            <a:bodyPr wrap="square">
              <a:spAutoFit/>
            </a:bodyPr>
            <a:lstStyle/>
            <a:p>
              <a:pPr lvl="0" algn="ctr" rtl="0"/>
              <a:r>
                <a:rPr lang="en-US" sz="1300">
                  <a:solidFill>
                    <a:schemeClr val="bg1"/>
                  </a:solidFill>
                  <a:latin typeface="Arial"/>
                  <a:cs typeface="Arial"/>
                </a:rPr>
                <a:t>This is an interim workflow; the progress report will be available on TMP from mid-2025</a:t>
              </a:r>
            </a:p>
          </p:txBody>
        </p:sp>
        <p:sp>
          <p:nvSpPr>
            <p:cNvPr id="10" name="TextBox 9">
              <a:extLst>
                <a:ext uri="{FF2B5EF4-FFF2-40B4-BE49-F238E27FC236}">
                  <a16:creationId xmlns:a16="http://schemas.microsoft.com/office/drawing/2014/main" id="{914042A4-C178-92D9-B27B-5821EFE9FB9A}"/>
                </a:ext>
              </a:extLst>
            </p:cNvPr>
            <p:cNvSpPr txBox="1"/>
            <p:nvPr/>
          </p:nvSpPr>
          <p:spPr>
            <a:xfrm>
              <a:off x="248007" y="3588161"/>
              <a:ext cx="1793240" cy="2386481"/>
            </a:xfrm>
            <a:prstGeom prst="rect">
              <a:avLst/>
            </a:prstGeom>
            <a:noFill/>
          </p:spPr>
          <p:txBody>
            <a:bodyPr wrap="square">
              <a:spAutoFit/>
            </a:bodyPr>
            <a:lstStyle/>
            <a:p>
              <a:pPr lvl="0" algn="ctr" rtl="0"/>
              <a:r>
                <a:rPr lang="en-US" sz="1300" spc="-11">
                  <a:solidFill>
                    <a:schemeClr val="bg1"/>
                  </a:solidFill>
                  <a:cs typeface="Poppins"/>
                </a:rPr>
                <a:t>From late-2025 settings will have Progress Review Panels who will make progression decisions based on progression recommendations from supervisors</a:t>
              </a:r>
            </a:p>
            <a:p>
              <a:pPr lvl="0" algn="ctr" rtl="0"/>
              <a:endParaRPr lang="en-US" sz="1300" spc="-11">
                <a:solidFill>
                  <a:schemeClr val="bg1"/>
                </a:solidFill>
                <a:cs typeface="Poppins"/>
              </a:endParaRPr>
            </a:p>
            <a:p>
              <a:pPr lvl="0" rtl="0"/>
              <a:endParaRPr lang="en-US" sz="1300" spc="-11">
                <a:solidFill>
                  <a:schemeClr val="bg1"/>
                </a:solidFill>
                <a:cs typeface="Poppins"/>
              </a:endParaRPr>
            </a:p>
          </p:txBody>
        </p:sp>
      </p:grpSp>
      <p:grpSp>
        <p:nvGrpSpPr>
          <p:cNvPr id="16" name="Group 15">
            <a:extLst>
              <a:ext uri="{FF2B5EF4-FFF2-40B4-BE49-F238E27FC236}">
                <a16:creationId xmlns:a16="http://schemas.microsoft.com/office/drawing/2014/main" id="{795A0651-D944-3FF0-7BFB-6079E000BE97}"/>
              </a:ext>
            </a:extLst>
          </p:cNvPr>
          <p:cNvGrpSpPr/>
          <p:nvPr/>
        </p:nvGrpSpPr>
        <p:grpSpPr>
          <a:xfrm>
            <a:off x="10040406" y="1748800"/>
            <a:ext cx="1896185" cy="4051335"/>
            <a:chOff x="202023" y="1809059"/>
            <a:chExt cx="1896185" cy="4910601"/>
          </a:xfrm>
        </p:grpSpPr>
        <p:sp>
          <p:nvSpPr>
            <p:cNvPr id="17" name="Rectangle: Rounded Corners 16">
              <a:extLst>
                <a:ext uri="{FF2B5EF4-FFF2-40B4-BE49-F238E27FC236}">
                  <a16:creationId xmlns:a16="http://schemas.microsoft.com/office/drawing/2014/main" id="{10B43BA0-3D45-8506-7364-85590E24633B}"/>
                </a:ext>
              </a:extLst>
            </p:cNvPr>
            <p:cNvSpPr/>
            <p:nvPr/>
          </p:nvSpPr>
          <p:spPr>
            <a:xfrm>
              <a:off x="202023" y="1809059"/>
              <a:ext cx="1875875" cy="4910601"/>
            </a:xfrm>
            <a:prstGeom prst="roundRect">
              <a:avLst>
                <a:gd name="adj" fmla="val 6557"/>
              </a:avLst>
            </a:prstGeom>
            <a:solidFill>
              <a:srgbClr val="E2BF78"/>
            </a:solidFill>
            <a:ln>
              <a:solidFill>
                <a:srgbClr val="CB972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TextBox 17">
              <a:extLst>
                <a:ext uri="{FF2B5EF4-FFF2-40B4-BE49-F238E27FC236}">
                  <a16:creationId xmlns:a16="http://schemas.microsoft.com/office/drawing/2014/main" id="{9F7B9F59-541F-46B3-358D-2893CB119C1D}"/>
                </a:ext>
              </a:extLst>
            </p:cNvPr>
            <p:cNvSpPr txBox="1"/>
            <p:nvPr/>
          </p:nvSpPr>
          <p:spPr>
            <a:xfrm>
              <a:off x="222334" y="1887709"/>
              <a:ext cx="1875874" cy="4607221"/>
            </a:xfrm>
            <a:prstGeom prst="rect">
              <a:avLst/>
            </a:prstGeom>
            <a:noFill/>
          </p:spPr>
          <p:txBody>
            <a:bodyPr wrap="square">
              <a:spAutoFit/>
            </a:bodyPr>
            <a:lstStyle/>
            <a:p>
              <a:pPr marL="342900" indent="-342900">
                <a:buFont typeface="+mj-lt"/>
                <a:buAutoNum type="arabicPeriod"/>
              </a:pPr>
              <a:r>
                <a:rPr lang="en-US" sz="1300"/>
                <a:t>Feedback discussion</a:t>
              </a:r>
            </a:p>
            <a:p>
              <a:pPr marL="342900" indent="-342900">
                <a:buFont typeface="+mj-lt"/>
                <a:buAutoNum type="arabicPeriod"/>
              </a:pPr>
              <a:endParaRPr lang="en-US" sz="1300"/>
            </a:p>
            <a:p>
              <a:pPr marL="342900" indent="-342900">
                <a:buFont typeface="+mj-lt"/>
                <a:buAutoNum type="arabicPeriod"/>
              </a:pPr>
              <a:r>
                <a:rPr lang="en-US" sz="1300"/>
                <a:t>Complete a WSC report or the manual RACP form </a:t>
              </a:r>
            </a:p>
            <a:p>
              <a:pPr marL="342900" indent="-342900">
                <a:buFont typeface="+mj-lt"/>
                <a:buAutoNum type="arabicPeriod"/>
              </a:pPr>
              <a:endParaRPr lang="en-US" sz="1300"/>
            </a:p>
            <a:p>
              <a:pPr marL="342900" indent="-342900">
                <a:buFont typeface="+mj-lt"/>
                <a:buAutoNum type="arabicPeriod"/>
              </a:pPr>
              <a:r>
                <a:rPr lang="en-US" sz="1300" b="1"/>
                <a:t>Basic training: </a:t>
              </a:r>
              <a:r>
                <a:rPr lang="en-US" sz="1300"/>
                <a:t>submit your form as per advice from your DPE* </a:t>
              </a:r>
              <a:r>
                <a:rPr lang="en-US" sz="1000"/>
                <a:t>for rotations ending before June 2025</a:t>
              </a:r>
            </a:p>
            <a:p>
              <a:pPr marL="342900" indent="-342900">
                <a:buFont typeface="+mj-lt"/>
                <a:buAutoNum type="arabicPeriod"/>
              </a:pPr>
              <a:endParaRPr lang="en-US" sz="1300" b="1"/>
            </a:p>
            <a:p>
              <a:pPr marL="342900" indent="-342900">
                <a:buFont typeface="+mj-lt"/>
                <a:buAutoNum type="arabicPeriod"/>
              </a:pPr>
              <a:r>
                <a:rPr lang="en-US" sz="1300" b="1"/>
                <a:t>Advanced Training: </a:t>
              </a:r>
              <a:r>
                <a:rPr lang="en-US" sz="1300"/>
                <a:t>submit a manual form to the RACP</a:t>
              </a:r>
            </a:p>
          </p:txBody>
        </p:sp>
      </p:grpSp>
      <p:pic>
        <p:nvPicPr>
          <p:cNvPr id="21" name="Picture 20">
            <a:extLst>
              <a:ext uri="{FF2B5EF4-FFF2-40B4-BE49-F238E27FC236}">
                <a16:creationId xmlns:a16="http://schemas.microsoft.com/office/drawing/2014/main" id="{CA54C8EB-16D3-59DA-3622-76A1454581CB}"/>
              </a:ext>
            </a:extLst>
          </p:cNvPr>
          <p:cNvPicPr>
            <a:picLocks noChangeAspect="1"/>
          </p:cNvPicPr>
          <p:nvPr/>
        </p:nvPicPr>
        <p:blipFill>
          <a:blip r:embed="rId3"/>
          <a:stretch>
            <a:fillRect/>
          </a:stretch>
        </p:blipFill>
        <p:spPr>
          <a:xfrm>
            <a:off x="2671692" y="1480983"/>
            <a:ext cx="936795" cy="1320542"/>
          </a:xfrm>
          <a:prstGeom prst="rect">
            <a:avLst/>
          </a:prstGeom>
        </p:spPr>
      </p:pic>
      <p:pic>
        <p:nvPicPr>
          <p:cNvPr id="22" name="Picture 21">
            <a:extLst>
              <a:ext uri="{FF2B5EF4-FFF2-40B4-BE49-F238E27FC236}">
                <a16:creationId xmlns:a16="http://schemas.microsoft.com/office/drawing/2014/main" id="{4CFEE94C-EAAA-0ECC-A99E-84CDD969063E}"/>
              </a:ext>
            </a:extLst>
          </p:cNvPr>
          <p:cNvPicPr>
            <a:picLocks noChangeAspect="1"/>
          </p:cNvPicPr>
          <p:nvPr/>
        </p:nvPicPr>
        <p:blipFill>
          <a:blip r:embed="rId3"/>
          <a:stretch>
            <a:fillRect/>
          </a:stretch>
        </p:blipFill>
        <p:spPr>
          <a:xfrm>
            <a:off x="8349711" y="2964441"/>
            <a:ext cx="543387" cy="765979"/>
          </a:xfrm>
          <a:prstGeom prst="rect">
            <a:avLst/>
          </a:prstGeom>
        </p:spPr>
      </p:pic>
      <p:pic>
        <p:nvPicPr>
          <p:cNvPr id="24" name="Picture 23">
            <a:extLst>
              <a:ext uri="{FF2B5EF4-FFF2-40B4-BE49-F238E27FC236}">
                <a16:creationId xmlns:a16="http://schemas.microsoft.com/office/drawing/2014/main" id="{C73AC5C6-D1BA-E2F7-3FF6-85BBF73D571D}"/>
              </a:ext>
            </a:extLst>
          </p:cNvPr>
          <p:cNvPicPr>
            <a:picLocks noChangeAspect="1"/>
          </p:cNvPicPr>
          <p:nvPr/>
        </p:nvPicPr>
        <p:blipFill>
          <a:blip r:embed="rId4"/>
          <a:srcRect t="1205"/>
          <a:stretch/>
        </p:blipFill>
        <p:spPr>
          <a:xfrm>
            <a:off x="2606823" y="4224822"/>
            <a:ext cx="1016406" cy="1365988"/>
          </a:xfrm>
          <a:prstGeom prst="rect">
            <a:avLst/>
          </a:prstGeom>
        </p:spPr>
      </p:pic>
      <p:sp>
        <p:nvSpPr>
          <p:cNvPr id="26" name="Rectangle 25">
            <a:extLst>
              <a:ext uri="{FF2B5EF4-FFF2-40B4-BE49-F238E27FC236}">
                <a16:creationId xmlns:a16="http://schemas.microsoft.com/office/drawing/2014/main" id="{22090387-D8F4-EFB7-45D0-2409D2BC2309}"/>
              </a:ext>
            </a:extLst>
          </p:cNvPr>
          <p:cNvSpPr/>
          <p:nvPr/>
        </p:nvSpPr>
        <p:spPr>
          <a:xfrm>
            <a:off x="3542505" y="5135690"/>
            <a:ext cx="201299" cy="47335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ln>
                <a:solidFill>
                  <a:schemeClr val="bg1"/>
                </a:solidFill>
              </a:ln>
              <a:solidFill>
                <a:schemeClr val="bg1"/>
              </a:solidFill>
            </a:endParaRPr>
          </a:p>
        </p:txBody>
      </p:sp>
      <p:sp>
        <p:nvSpPr>
          <p:cNvPr id="29" name="Rectangle 28">
            <a:extLst>
              <a:ext uri="{FF2B5EF4-FFF2-40B4-BE49-F238E27FC236}">
                <a16:creationId xmlns:a16="http://schemas.microsoft.com/office/drawing/2014/main" id="{9C98ECBD-BE76-047F-07AA-DA84FA59AEBB}"/>
              </a:ext>
            </a:extLst>
          </p:cNvPr>
          <p:cNvSpPr/>
          <p:nvPr/>
        </p:nvSpPr>
        <p:spPr>
          <a:xfrm>
            <a:off x="9324230" y="3447776"/>
            <a:ext cx="201299" cy="47335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ln>
                <a:solidFill>
                  <a:schemeClr val="bg1"/>
                </a:solidFill>
              </a:ln>
              <a:solidFill>
                <a:schemeClr val="bg1"/>
              </a:solidFill>
            </a:endParaRPr>
          </a:p>
        </p:txBody>
      </p:sp>
      <p:sp>
        <p:nvSpPr>
          <p:cNvPr id="7" name="Straight Connector 6">
            <a:extLst>
              <a:ext uri="{FF2B5EF4-FFF2-40B4-BE49-F238E27FC236}">
                <a16:creationId xmlns:a16="http://schemas.microsoft.com/office/drawing/2014/main" id="{1147C4C1-BD3B-023B-2027-D6E80DDDB4AA}"/>
              </a:ext>
            </a:extLst>
          </p:cNvPr>
          <p:cNvSpPr/>
          <p:nvPr/>
        </p:nvSpPr>
        <p:spPr>
          <a:xfrm flipV="1">
            <a:off x="373634" y="2411438"/>
            <a:ext cx="1505047" cy="0"/>
          </a:xfrm>
          <a:prstGeom prst="line">
            <a:avLst/>
          </a:prstGeom>
          <a:ln>
            <a:solidFill>
              <a:schemeClr val="bg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2" name="Rectangle: Rounded Corners 11">
            <a:extLst>
              <a:ext uri="{FF2B5EF4-FFF2-40B4-BE49-F238E27FC236}">
                <a16:creationId xmlns:a16="http://schemas.microsoft.com/office/drawing/2014/main" id="{DCFA400B-E653-9F6A-7C22-9BA884E9CBE1}"/>
              </a:ext>
            </a:extLst>
          </p:cNvPr>
          <p:cNvSpPr/>
          <p:nvPr/>
        </p:nvSpPr>
        <p:spPr>
          <a:xfrm>
            <a:off x="112416" y="4539629"/>
            <a:ext cx="2197795" cy="2213666"/>
          </a:xfrm>
          <a:prstGeom prst="roundRect">
            <a:avLst/>
          </a:prstGeom>
          <a:solidFill>
            <a:srgbClr val="8FA1B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rtl="0"/>
            <a:endParaRPr lang="en-US" sz="1300" spc="-11">
              <a:solidFill>
                <a:schemeClr val="bg1"/>
              </a:solidFill>
              <a:cs typeface="Poppins"/>
            </a:endParaRPr>
          </a:p>
          <a:p>
            <a:pPr lvl="0" rtl="0"/>
            <a:endParaRPr lang="en-US" sz="1300" spc="-11">
              <a:solidFill>
                <a:schemeClr val="bg1"/>
              </a:solidFill>
              <a:cs typeface="Poppins"/>
            </a:endParaRPr>
          </a:p>
          <a:p>
            <a:pPr lvl="0" rtl="0"/>
            <a:r>
              <a:rPr lang="en-US" sz="1300" spc="-11">
                <a:solidFill>
                  <a:schemeClr val="bg1"/>
                </a:solidFill>
                <a:cs typeface="Poppins"/>
              </a:rPr>
              <a:t>Basic Trainees will  have two reports</a:t>
            </a:r>
          </a:p>
          <a:p>
            <a:pPr marL="342900" lvl="0" indent="-342900" rtl="0">
              <a:buFont typeface="+mj-lt"/>
              <a:buAutoNum type="arabicPeriod"/>
            </a:pPr>
            <a:r>
              <a:rPr lang="en-US" sz="1300" spc="-11">
                <a:solidFill>
                  <a:schemeClr val="bg1"/>
                </a:solidFill>
                <a:cs typeface="Poppins"/>
              </a:rPr>
              <a:t>Rotation progress report  from their Rotation Supervisors </a:t>
            </a:r>
          </a:p>
          <a:p>
            <a:pPr marL="342900" lvl="0" indent="-342900" rtl="0">
              <a:buFont typeface="+mj-lt"/>
              <a:buAutoNum type="arabicPeriod"/>
            </a:pPr>
            <a:r>
              <a:rPr lang="en-US" sz="1300" spc="-11">
                <a:solidFill>
                  <a:schemeClr val="bg1"/>
                </a:solidFill>
                <a:cs typeface="Poppins"/>
              </a:rPr>
              <a:t>Phase progress report from their Education supervisor </a:t>
            </a:r>
          </a:p>
          <a:p>
            <a:pPr lvl="0" rtl="0"/>
            <a:endParaRPr lang="en-US" sz="1300" spc="-11">
              <a:solidFill>
                <a:schemeClr val="bg1"/>
              </a:solidFill>
              <a:cs typeface="Poppins"/>
            </a:endParaRPr>
          </a:p>
          <a:p>
            <a:pPr lvl="0" algn="ctr" rtl="0"/>
            <a:endParaRPr lang="en-US" sz="1300" spc="-11">
              <a:solidFill>
                <a:schemeClr val="bg1"/>
              </a:solidFill>
              <a:cs typeface="Poppins"/>
            </a:endParaRPr>
          </a:p>
        </p:txBody>
      </p:sp>
      <p:grpSp>
        <p:nvGrpSpPr>
          <p:cNvPr id="6" name="Group 5">
            <a:extLst>
              <a:ext uri="{FF2B5EF4-FFF2-40B4-BE49-F238E27FC236}">
                <a16:creationId xmlns:a16="http://schemas.microsoft.com/office/drawing/2014/main" id="{2F2819B3-B672-1C92-8EFF-E34B37397E7E}"/>
              </a:ext>
            </a:extLst>
          </p:cNvPr>
          <p:cNvGrpSpPr/>
          <p:nvPr/>
        </p:nvGrpSpPr>
        <p:grpSpPr>
          <a:xfrm>
            <a:off x="7632101" y="2839859"/>
            <a:ext cx="647870" cy="844593"/>
            <a:chOff x="7632101" y="2839859"/>
            <a:chExt cx="647870" cy="844593"/>
          </a:xfrm>
        </p:grpSpPr>
        <p:pic>
          <p:nvPicPr>
            <p:cNvPr id="25" name="Picture 24">
              <a:extLst>
                <a:ext uri="{FF2B5EF4-FFF2-40B4-BE49-F238E27FC236}">
                  <a16:creationId xmlns:a16="http://schemas.microsoft.com/office/drawing/2014/main" id="{B4775464-FED1-CD9E-01ED-AE3E97AA4E35}"/>
                </a:ext>
              </a:extLst>
            </p:cNvPr>
            <p:cNvPicPr>
              <a:picLocks noChangeAspect="1"/>
            </p:cNvPicPr>
            <p:nvPr/>
          </p:nvPicPr>
          <p:blipFill>
            <a:blip r:embed="rId4"/>
            <a:srcRect t="1205"/>
            <a:stretch/>
          </p:blipFill>
          <p:spPr>
            <a:xfrm>
              <a:off x="7632101" y="2839859"/>
              <a:ext cx="628446" cy="844593"/>
            </a:xfrm>
            <a:prstGeom prst="rect">
              <a:avLst/>
            </a:prstGeom>
          </p:spPr>
        </p:pic>
        <p:sp>
          <p:nvSpPr>
            <p:cNvPr id="2" name="Rectangle 1">
              <a:extLst>
                <a:ext uri="{FF2B5EF4-FFF2-40B4-BE49-F238E27FC236}">
                  <a16:creationId xmlns:a16="http://schemas.microsoft.com/office/drawing/2014/main" id="{661E6ED7-6036-87D2-3D62-E158D972F292}"/>
                </a:ext>
              </a:extLst>
            </p:cNvPr>
            <p:cNvSpPr/>
            <p:nvPr/>
          </p:nvSpPr>
          <p:spPr>
            <a:xfrm>
              <a:off x="8222315" y="3378615"/>
              <a:ext cx="57656" cy="29352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ln>
                  <a:solidFill>
                    <a:schemeClr val="bg1"/>
                  </a:solidFill>
                </a:ln>
                <a:solidFill>
                  <a:schemeClr val="bg1"/>
                </a:solidFill>
              </a:endParaRPr>
            </a:p>
          </p:txBody>
        </p:sp>
      </p:grpSp>
    </p:spTree>
    <p:extLst>
      <p:ext uri="{BB962C8B-B14F-4D97-AF65-F5344CB8AC3E}">
        <p14:creationId xmlns:p14="http://schemas.microsoft.com/office/powerpoint/2010/main" val="2319707564"/>
      </p:ext>
    </p:extLst>
  </p:cSld>
  <p:clrMapOvr>
    <a:masterClrMapping/>
  </p:clrMapOvr>
  <mc:AlternateContent xmlns:mc="http://schemas.openxmlformats.org/markup-compatibility/2006" xmlns:p14="http://schemas.microsoft.com/office/powerpoint/2010/main">
    <mc:Choice Requires="p14">
      <p:transition spd="slow" p14:dur="2000" advTm="60322"/>
    </mc:Choice>
    <mc:Fallback xmlns="">
      <p:transition spd="slow" advTm="60322"/>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78CB3CED-1A7C-08C6-2D6C-92DFC152D7B0}"/>
              </a:ext>
            </a:extLst>
          </p:cNvPr>
          <p:cNvSpPr/>
          <p:nvPr/>
        </p:nvSpPr>
        <p:spPr>
          <a:xfrm>
            <a:off x="6042965" y="895779"/>
            <a:ext cx="5574185" cy="5584362"/>
          </a:xfrm>
          <a:prstGeom prst="roundRect">
            <a:avLst/>
          </a:prstGeom>
          <a:noFill/>
          <a:ln>
            <a:solidFill>
              <a:srgbClr val="8FA1B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a:extLst>
              <a:ext uri="{FF2B5EF4-FFF2-40B4-BE49-F238E27FC236}">
                <a16:creationId xmlns:a16="http://schemas.microsoft.com/office/drawing/2014/main" id="{2F1712C8-6D15-D816-8F38-056D3671F381}"/>
              </a:ext>
            </a:extLst>
          </p:cNvPr>
          <p:cNvSpPr txBox="1"/>
          <p:nvPr/>
        </p:nvSpPr>
        <p:spPr>
          <a:xfrm>
            <a:off x="6367468" y="1339768"/>
            <a:ext cx="4691023" cy="907941"/>
          </a:xfrm>
          <a:prstGeom prst="rect">
            <a:avLst/>
          </a:prstGeom>
          <a:noFill/>
        </p:spPr>
        <p:txBody>
          <a:bodyPr wrap="square" lIns="91440" tIns="45720" rIns="91440" bIns="45720" rtlCol="0" anchor="t">
            <a:spAutoFit/>
          </a:bodyPr>
          <a:lstStyle/>
          <a:p>
            <a:r>
              <a:rPr lang="en-US" sz="1400" b="1">
                <a:solidFill>
                  <a:srgbClr val="204666"/>
                </a:solidFill>
              </a:rPr>
              <a:t>Observe</a:t>
            </a:r>
            <a:endParaRPr lang="en-US" sz="1400" b="1">
              <a:solidFill>
                <a:srgbClr val="204666"/>
              </a:solidFill>
              <a:cs typeface="Arial"/>
            </a:endParaRPr>
          </a:p>
          <a:p>
            <a:pPr marL="285750" indent="-285750">
              <a:buFont typeface="Arial" panose="020B0604020202020204" pitchFamily="34" charset="0"/>
              <a:buChar char="•"/>
            </a:pPr>
            <a:r>
              <a:rPr lang="en-US" sz="1300">
                <a:solidFill>
                  <a:srgbClr val="384967"/>
                </a:solidFill>
              </a:rPr>
              <a:t>How is the trainee performing in their day-to-day tasks?</a:t>
            </a:r>
          </a:p>
          <a:p>
            <a:pPr marL="285750" indent="-285750">
              <a:buFont typeface="Arial" panose="020B0604020202020204" pitchFamily="34" charset="0"/>
              <a:buChar char="•"/>
            </a:pPr>
            <a:r>
              <a:rPr lang="en-US" sz="1300">
                <a:solidFill>
                  <a:srgbClr val="384967"/>
                </a:solidFill>
                <a:cs typeface="Arial"/>
              </a:rPr>
              <a:t>Is the trainee on track with their learning goals?</a:t>
            </a:r>
          </a:p>
          <a:p>
            <a:pPr marL="285750" indent="-285750">
              <a:buFont typeface="Arial" panose="020B0604020202020204" pitchFamily="34" charset="0"/>
              <a:buChar char="•"/>
            </a:pPr>
            <a:r>
              <a:rPr lang="en-US" sz="1300">
                <a:solidFill>
                  <a:srgbClr val="384967"/>
                </a:solidFill>
                <a:cs typeface="Arial"/>
              </a:rPr>
              <a:t>Are we regularly checking in to keep the trainee on track?</a:t>
            </a:r>
            <a:endParaRPr lang="en-AU" sz="1300">
              <a:solidFill>
                <a:srgbClr val="384967"/>
              </a:solidFill>
              <a:cs typeface="Arial"/>
            </a:endParaRPr>
          </a:p>
        </p:txBody>
      </p:sp>
      <p:sp>
        <p:nvSpPr>
          <p:cNvPr id="13" name="TextBox 12">
            <a:extLst>
              <a:ext uri="{FF2B5EF4-FFF2-40B4-BE49-F238E27FC236}">
                <a16:creationId xmlns:a16="http://schemas.microsoft.com/office/drawing/2014/main" id="{D20C3F51-D2DE-0E07-97DF-47DB382C4A85}"/>
              </a:ext>
            </a:extLst>
          </p:cNvPr>
          <p:cNvSpPr txBox="1"/>
          <p:nvPr/>
        </p:nvSpPr>
        <p:spPr>
          <a:xfrm>
            <a:off x="6304705" y="3943276"/>
            <a:ext cx="5312445" cy="2970044"/>
          </a:xfrm>
          <a:prstGeom prst="rect">
            <a:avLst/>
          </a:prstGeom>
          <a:noFill/>
        </p:spPr>
        <p:txBody>
          <a:bodyPr wrap="square" lIns="91440" tIns="45720" rIns="91440" bIns="45720" rtlCol="0" anchor="t">
            <a:spAutoFit/>
          </a:bodyPr>
          <a:lstStyle/>
          <a:p>
            <a:r>
              <a:rPr lang="en-US" sz="1400" b="1">
                <a:solidFill>
                  <a:srgbClr val="204666"/>
                </a:solidFill>
              </a:rPr>
              <a:t>Overall rating</a:t>
            </a:r>
            <a:endParaRPr lang="en-US" sz="1400" b="1">
              <a:solidFill>
                <a:srgbClr val="204666"/>
              </a:solidFill>
              <a:cs typeface="Arial"/>
            </a:endParaRPr>
          </a:p>
          <a:p>
            <a:pPr marL="285750" indent="-285750">
              <a:buFont typeface="Arial" panose="020B0604020202020204" pitchFamily="34" charset="0"/>
              <a:buChar char="•"/>
            </a:pPr>
            <a:r>
              <a:rPr lang="en-US" sz="1300">
                <a:solidFill>
                  <a:srgbClr val="384967"/>
                </a:solidFill>
              </a:rPr>
              <a:t>How much supervision did the trainee require in each of the learning goals?</a:t>
            </a:r>
          </a:p>
          <a:p>
            <a:pPr marL="285750" indent="-285750">
              <a:buFont typeface="Arial" panose="020B0604020202020204" pitchFamily="34" charset="0"/>
              <a:buChar char="•"/>
            </a:pPr>
            <a:r>
              <a:rPr lang="en-US" sz="1300">
                <a:solidFill>
                  <a:srgbClr val="384967"/>
                </a:solidFill>
              </a:rPr>
              <a:t>Use the rating scale related to the learning goal type to assess the overall rating. For example, an EPA learning goal:</a:t>
            </a:r>
          </a:p>
          <a:p>
            <a:pPr marL="742950" lvl="1" indent="-285750">
              <a:buFont typeface="Wingdings" panose="05000000000000000000" pitchFamily="2" charset="2"/>
              <a:buChar char="q"/>
            </a:pPr>
            <a:r>
              <a:rPr lang="en-US" sz="1300">
                <a:solidFill>
                  <a:srgbClr val="384967"/>
                </a:solidFill>
                <a:cs typeface="Arial"/>
              </a:rPr>
              <a:t>Present and observing</a:t>
            </a:r>
          </a:p>
          <a:p>
            <a:pPr marL="742950" lvl="1" indent="-285750">
              <a:buFont typeface="Wingdings" panose="05000000000000000000" pitchFamily="2" charset="2"/>
              <a:buChar char="q"/>
            </a:pPr>
            <a:r>
              <a:rPr lang="en-US" sz="1300">
                <a:solidFill>
                  <a:srgbClr val="384967"/>
                </a:solidFill>
                <a:cs typeface="Arial"/>
              </a:rPr>
              <a:t>Direct supervision</a:t>
            </a:r>
          </a:p>
          <a:p>
            <a:pPr marL="742950" lvl="1" indent="-285750">
              <a:buFont typeface="Wingdings" panose="05000000000000000000" pitchFamily="2" charset="2"/>
              <a:buChar char="q"/>
            </a:pPr>
            <a:r>
              <a:rPr lang="en-US" sz="1300">
                <a:solidFill>
                  <a:srgbClr val="384967"/>
                </a:solidFill>
                <a:cs typeface="Arial"/>
              </a:rPr>
              <a:t>Indirect supervision</a:t>
            </a:r>
          </a:p>
          <a:p>
            <a:pPr marL="742950" lvl="1" indent="-285750">
              <a:buFont typeface="Wingdings" panose="05000000000000000000" pitchFamily="2" charset="2"/>
              <a:buChar char="q"/>
            </a:pPr>
            <a:r>
              <a:rPr lang="en-US" sz="1300">
                <a:solidFill>
                  <a:srgbClr val="384967"/>
                </a:solidFill>
                <a:cs typeface="Arial"/>
              </a:rPr>
              <a:t>Supervision at a distance</a:t>
            </a:r>
          </a:p>
          <a:p>
            <a:pPr marL="742950" lvl="1" indent="-285750">
              <a:buFont typeface="Wingdings" panose="05000000000000000000" pitchFamily="2" charset="2"/>
              <a:buChar char="q"/>
            </a:pPr>
            <a:r>
              <a:rPr lang="en-US" sz="1300">
                <a:solidFill>
                  <a:srgbClr val="384967"/>
                </a:solidFill>
                <a:cs typeface="Arial"/>
              </a:rPr>
              <a:t>Provide supervision</a:t>
            </a:r>
          </a:p>
          <a:p>
            <a:r>
              <a:rPr lang="en-US" sz="1400">
                <a:solidFill>
                  <a:srgbClr val="384967"/>
                </a:solidFill>
                <a:cs typeface="Arial"/>
              </a:rPr>
              <a:t> </a:t>
            </a:r>
          </a:p>
          <a:p>
            <a:pPr marL="285750" indent="-285750">
              <a:buFont typeface="Arial" panose="020B0604020202020204" pitchFamily="34" charset="0"/>
              <a:buChar char="•"/>
            </a:pPr>
            <a:endParaRPr lang="en-US" sz="1400">
              <a:solidFill>
                <a:srgbClr val="384967"/>
              </a:solidFill>
              <a:cs typeface="Arial"/>
            </a:endParaRPr>
          </a:p>
          <a:p>
            <a:endParaRPr lang="en-US" sz="1400" b="1">
              <a:solidFill>
                <a:srgbClr val="384967"/>
              </a:solidFill>
              <a:cs typeface="Arial"/>
            </a:endParaRPr>
          </a:p>
          <a:p>
            <a:endParaRPr lang="en-AU" sz="1400" i="1">
              <a:solidFill>
                <a:srgbClr val="384967"/>
              </a:solidFill>
              <a:cs typeface="Arial"/>
            </a:endParaRPr>
          </a:p>
        </p:txBody>
      </p:sp>
      <p:sp>
        <p:nvSpPr>
          <p:cNvPr id="19" name="TextBox 18">
            <a:extLst>
              <a:ext uri="{FF2B5EF4-FFF2-40B4-BE49-F238E27FC236}">
                <a16:creationId xmlns:a16="http://schemas.microsoft.com/office/drawing/2014/main" id="{4DD4BF26-CB73-4AE2-040B-C7CC913C2BF1}"/>
              </a:ext>
            </a:extLst>
          </p:cNvPr>
          <p:cNvSpPr txBox="1"/>
          <p:nvPr/>
        </p:nvSpPr>
        <p:spPr>
          <a:xfrm>
            <a:off x="459595" y="4612543"/>
            <a:ext cx="5313369" cy="907941"/>
          </a:xfrm>
          <a:prstGeom prst="rect">
            <a:avLst/>
          </a:prstGeom>
          <a:noFill/>
        </p:spPr>
        <p:txBody>
          <a:bodyPr wrap="square" lIns="91440" tIns="45720" rIns="91440" bIns="45720" rtlCol="0" anchor="t">
            <a:spAutoFit/>
          </a:bodyPr>
          <a:lstStyle/>
          <a:p>
            <a:r>
              <a:rPr lang="en-US" sz="1400" b="1"/>
              <a:t>Reflect on and discuss with supervisor </a:t>
            </a:r>
            <a:endParaRPr lang="en-US" sz="1400" b="1">
              <a:cs typeface="Arial"/>
            </a:endParaRPr>
          </a:p>
          <a:p>
            <a:pPr marL="285750" indent="-285750">
              <a:buFont typeface="Arial" panose="020B0604020202020204" pitchFamily="34" charset="0"/>
              <a:buChar char="•"/>
            </a:pPr>
            <a:r>
              <a:rPr lang="en-US" sz="1300"/>
              <a:t>What went well in this rotation?</a:t>
            </a:r>
            <a:endParaRPr lang="en-US" sz="1300">
              <a:cs typeface="Arial"/>
            </a:endParaRPr>
          </a:p>
          <a:p>
            <a:pPr marL="285750" indent="-285750">
              <a:buFont typeface="Arial" panose="020B0604020202020204" pitchFamily="34" charset="0"/>
              <a:buChar char="•"/>
            </a:pPr>
            <a:r>
              <a:rPr lang="en-US" sz="1300"/>
              <a:t>What areas do I feel need improvement?</a:t>
            </a:r>
            <a:endParaRPr lang="en-US" sz="1300">
              <a:cs typeface="Arial"/>
            </a:endParaRPr>
          </a:p>
          <a:p>
            <a:pPr marL="285750" indent="-285750">
              <a:buFont typeface="Arial" panose="020B0604020202020204" pitchFamily="34" charset="0"/>
              <a:buChar char="•"/>
            </a:pPr>
            <a:r>
              <a:rPr lang="en-US" sz="1300"/>
              <a:t>What should I be focusing on in my next rotation?</a:t>
            </a:r>
            <a:endParaRPr lang="en-US" sz="1300">
              <a:cs typeface="Arial"/>
            </a:endParaRPr>
          </a:p>
        </p:txBody>
      </p:sp>
      <p:sp>
        <p:nvSpPr>
          <p:cNvPr id="22" name="TextBox 21">
            <a:extLst>
              <a:ext uri="{FF2B5EF4-FFF2-40B4-BE49-F238E27FC236}">
                <a16:creationId xmlns:a16="http://schemas.microsoft.com/office/drawing/2014/main" id="{C7DD19BB-A9A0-2782-8D5F-D92FBF29033B}"/>
              </a:ext>
            </a:extLst>
          </p:cNvPr>
          <p:cNvSpPr txBox="1"/>
          <p:nvPr/>
        </p:nvSpPr>
        <p:spPr>
          <a:xfrm>
            <a:off x="437477" y="3532111"/>
            <a:ext cx="5327226" cy="707886"/>
          </a:xfrm>
          <a:prstGeom prst="rect">
            <a:avLst/>
          </a:prstGeom>
          <a:noFill/>
        </p:spPr>
        <p:txBody>
          <a:bodyPr wrap="square" lIns="91440" tIns="45720" rIns="91440" bIns="45720" rtlCol="0" anchor="t">
            <a:spAutoFit/>
          </a:bodyPr>
          <a:lstStyle/>
          <a:p>
            <a:r>
              <a:rPr lang="en-US" sz="1400" b="1"/>
              <a:t>Do</a:t>
            </a:r>
            <a:endParaRPr lang="en-US" sz="1400" b="1">
              <a:cs typeface="Arial"/>
            </a:endParaRPr>
          </a:p>
          <a:p>
            <a:pPr marL="285750" indent="-285750">
              <a:buFont typeface="Arial" panose="020B0604020202020204" pitchFamily="34" charset="0"/>
              <a:buChar char="•"/>
            </a:pPr>
            <a:r>
              <a:rPr lang="en-US" sz="1300"/>
              <a:t>What progress have I made toward my goal this rotation?</a:t>
            </a:r>
          </a:p>
          <a:p>
            <a:pPr marL="285750" indent="-285750">
              <a:buFont typeface="Arial" panose="020B0604020202020204" pitchFamily="34" charset="0"/>
              <a:buChar char="•"/>
            </a:pPr>
            <a:r>
              <a:rPr lang="en-US" sz="1300">
                <a:cs typeface="Arial"/>
              </a:rPr>
              <a:t>Am I on track to meet the phase requirements?</a:t>
            </a:r>
            <a:endParaRPr lang="en-AU" sz="1300">
              <a:cs typeface="Arial"/>
            </a:endParaRPr>
          </a:p>
        </p:txBody>
      </p:sp>
      <p:sp>
        <p:nvSpPr>
          <p:cNvPr id="5" name="Rectangle: Rounded Corners 4">
            <a:extLst>
              <a:ext uri="{FF2B5EF4-FFF2-40B4-BE49-F238E27FC236}">
                <a16:creationId xmlns:a16="http://schemas.microsoft.com/office/drawing/2014/main" id="{7676EB6B-9C41-2B96-B327-9C8EB643EDB8}"/>
              </a:ext>
            </a:extLst>
          </p:cNvPr>
          <p:cNvSpPr/>
          <p:nvPr/>
        </p:nvSpPr>
        <p:spPr>
          <a:xfrm>
            <a:off x="130249" y="844756"/>
            <a:ext cx="5634454" cy="5654531"/>
          </a:xfrm>
          <a:prstGeom prst="roundRect">
            <a:avLst/>
          </a:prstGeom>
          <a:noFill/>
          <a:ln>
            <a:solidFill>
              <a:srgbClr val="80BC7E"/>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TextBox 16">
            <a:extLst>
              <a:ext uri="{FF2B5EF4-FFF2-40B4-BE49-F238E27FC236}">
                <a16:creationId xmlns:a16="http://schemas.microsoft.com/office/drawing/2014/main" id="{7378B902-1A37-04D1-C643-EE1DFF26F887}"/>
              </a:ext>
            </a:extLst>
          </p:cNvPr>
          <p:cNvSpPr txBox="1"/>
          <p:nvPr/>
        </p:nvSpPr>
        <p:spPr>
          <a:xfrm>
            <a:off x="509551" y="1760702"/>
            <a:ext cx="5003143" cy="1323439"/>
          </a:xfrm>
          <a:prstGeom prst="rect">
            <a:avLst/>
          </a:prstGeom>
          <a:noFill/>
        </p:spPr>
        <p:txBody>
          <a:bodyPr wrap="square" lIns="91440" tIns="45720" rIns="91440" bIns="45720" rtlCol="0" anchor="t">
            <a:spAutoFit/>
          </a:bodyPr>
          <a:lstStyle/>
          <a:p>
            <a:r>
              <a:rPr lang="en-US" sz="1400" b="1" i="1"/>
              <a:t>Before initiating a progress report, trainees must ensure that they have:</a:t>
            </a:r>
            <a:endParaRPr lang="en-US" sz="1400" b="1" i="1">
              <a:cs typeface="Arial"/>
            </a:endParaRPr>
          </a:p>
          <a:p>
            <a:pPr marL="285750" indent="-285750">
              <a:buFont typeface="Wingdings" panose="05000000000000000000" pitchFamily="2" charset="2"/>
              <a:buChar char="ü"/>
            </a:pPr>
            <a:r>
              <a:rPr lang="en-US" sz="1300" i="1"/>
              <a:t>Completed the work-based activities and tasks as outlined in the rotation plan. </a:t>
            </a:r>
            <a:endParaRPr lang="en-US" sz="1300" i="1">
              <a:cs typeface="Arial"/>
            </a:endParaRPr>
          </a:p>
          <a:p>
            <a:pPr marL="285750" indent="-285750">
              <a:buFont typeface="Wingdings" panose="05000000000000000000" pitchFamily="2" charset="2"/>
              <a:buChar char="ü"/>
            </a:pPr>
            <a:r>
              <a:rPr lang="en-US" sz="1300" i="1"/>
              <a:t>Completed learning and assessment activities </a:t>
            </a:r>
          </a:p>
          <a:p>
            <a:pPr marL="285750" indent="-285750">
              <a:buFont typeface="Wingdings" panose="05000000000000000000" pitchFamily="2" charset="2"/>
              <a:buChar char="ü"/>
            </a:pPr>
            <a:r>
              <a:rPr lang="en-US" sz="1300" i="1">
                <a:cs typeface="Arial"/>
              </a:rPr>
              <a:t>Met with their supervisor regularly to check-in </a:t>
            </a:r>
          </a:p>
        </p:txBody>
      </p:sp>
      <p:sp>
        <p:nvSpPr>
          <p:cNvPr id="36" name="Title 6">
            <a:extLst>
              <a:ext uri="{FF2B5EF4-FFF2-40B4-BE49-F238E27FC236}">
                <a16:creationId xmlns:a16="http://schemas.microsoft.com/office/drawing/2014/main" id="{3D3EDD27-97CE-3CF1-213B-F91EF4BD939C}"/>
              </a:ext>
            </a:extLst>
          </p:cNvPr>
          <p:cNvSpPr txBox="1">
            <a:spLocks/>
          </p:cNvSpPr>
          <p:nvPr/>
        </p:nvSpPr>
        <p:spPr>
          <a:xfrm>
            <a:off x="0" y="85214"/>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Trainee and supervisor roles</a:t>
            </a:r>
            <a:endParaRPr lang="en-AU" sz="3100" baseline="50000">
              <a:solidFill>
                <a:srgbClr val="384967"/>
              </a:solidFill>
              <a:latin typeface="Georgia"/>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23F8DEC3-3804-143B-949D-C99F8B887FDF}"/>
              </a:ext>
            </a:extLst>
          </p:cNvPr>
          <p:cNvSpPr txBox="1"/>
          <p:nvPr/>
        </p:nvSpPr>
        <p:spPr>
          <a:xfrm>
            <a:off x="6367469" y="2510251"/>
            <a:ext cx="5194900" cy="1523494"/>
          </a:xfrm>
          <a:prstGeom prst="rect">
            <a:avLst/>
          </a:prstGeom>
          <a:noFill/>
        </p:spPr>
        <p:txBody>
          <a:bodyPr wrap="square" lIns="91440" tIns="45720" rIns="91440" bIns="45720" rtlCol="0" anchor="t">
            <a:spAutoFit/>
          </a:bodyPr>
          <a:lstStyle/>
          <a:p>
            <a:r>
              <a:rPr lang="en-US" sz="1400" b="1">
                <a:solidFill>
                  <a:srgbClr val="204666"/>
                </a:solidFill>
              </a:rPr>
              <a:t>Reflect on performance </a:t>
            </a:r>
            <a:endParaRPr lang="en-US" sz="1400" b="1">
              <a:solidFill>
                <a:srgbClr val="204666"/>
              </a:solidFill>
              <a:cs typeface="Arial"/>
            </a:endParaRPr>
          </a:p>
          <a:p>
            <a:pPr marL="285750" indent="-285750">
              <a:buFont typeface="Arial" panose="020B0604020202020204" pitchFamily="34" charset="0"/>
              <a:buChar char="•"/>
            </a:pPr>
            <a:r>
              <a:rPr lang="en-US" sz="1300">
                <a:solidFill>
                  <a:srgbClr val="384967"/>
                </a:solidFill>
              </a:rPr>
              <a:t>How does the trainee’s performance this rotation align with the progression criteria?</a:t>
            </a:r>
          </a:p>
          <a:p>
            <a:pPr marL="285750" indent="-285750">
              <a:buFont typeface="Arial" panose="020B0604020202020204" pitchFamily="34" charset="0"/>
              <a:buChar char="•"/>
            </a:pPr>
            <a:r>
              <a:rPr lang="en-US" sz="1300">
                <a:solidFill>
                  <a:srgbClr val="384967"/>
                </a:solidFill>
              </a:rPr>
              <a:t>What feedback have colleagues provided about the trainee?</a:t>
            </a:r>
            <a:endParaRPr lang="en-US" sz="1300">
              <a:solidFill>
                <a:srgbClr val="384967"/>
              </a:solidFill>
              <a:cs typeface="Arial"/>
            </a:endParaRPr>
          </a:p>
          <a:p>
            <a:pPr marL="285750" indent="-285750">
              <a:buFont typeface="Arial" panose="020B0604020202020204" pitchFamily="34" charset="0"/>
              <a:buChar char="•"/>
            </a:pPr>
            <a:r>
              <a:rPr lang="en-US" sz="1300">
                <a:solidFill>
                  <a:srgbClr val="384967"/>
                </a:solidFill>
              </a:rPr>
              <a:t>What are the trainee’s strengths, and what areas need development?</a:t>
            </a:r>
            <a:endParaRPr lang="en-US" sz="1300">
              <a:solidFill>
                <a:srgbClr val="384967"/>
              </a:solidFill>
              <a:cs typeface="Arial"/>
            </a:endParaRPr>
          </a:p>
          <a:p>
            <a:pPr marL="285750" indent="-285750">
              <a:buFont typeface="Arial" panose="020B0604020202020204" pitchFamily="34" charset="0"/>
              <a:buChar char="•"/>
            </a:pPr>
            <a:endParaRPr lang="en-AU" sz="1400">
              <a:solidFill>
                <a:srgbClr val="384967"/>
              </a:solidFill>
              <a:cs typeface="Arial"/>
            </a:endParaRPr>
          </a:p>
        </p:txBody>
      </p:sp>
      <p:sp>
        <p:nvSpPr>
          <p:cNvPr id="18" name="TextBox 17">
            <a:extLst>
              <a:ext uri="{FF2B5EF4-FFF2-40B4-BE49-F238E27FC236}">
                <a16:creationId xmlns:a16="http://schemas.microsoft.com/office/drawing/2014/main" id="{0A5E79BB-5404-FBBC-FCA9-0FBE4A53A467}"/>
              </a:ext>
            </a:extLst>
          </p:cNvPr>
          <p:cNvSpPr txBox="1"/>
          <p:nvPr/>
        </p:nvSpPr>
        <p:spPr>
          <a:xfrm>
            <a:off x="250421" y="1448923"/>
            <a:ext cx="958339" cy="369332"/>
          </a:xfrm>
          <a:prstGeom prst="rect">
            <a:avLst/>
          </a:prstGeom>
          <a:noFill/>
        </p:spPr>
        <p:txBody>
          <a:bodyPr wrap="none" rtlCol="0">
            <a:spAutoFit/>
          </a:bodyPr>
          <a:lstStyle/>
          <a:p>
            <a:pPr algn="ctr"/>
            <a:r>
              <a:rPr lang="en-US">
                <a:solidFill>
                  <a:srgbClr val="80BC7E"/>
                </a:solidFill>
              </a:rPr>
              <a:t>Trainee</a:t>
            </a:r>
            <a:endParaRPr lang="en-AU">
              <a:solidFill>
                <a:srgbClr val="80BC7E"/>
              </a:solidFill>
            </a:endParaRPr>
          </a:p>
        </p:txBody>
      </p:sp>
      <p:pic>
        <p:nvPicPr>
          <p:cNvPr id="20" name="Picture 19">
            <a:extLst>
              <a:ext uri="{FF2B5EF4-FFF2-40B4-BE49-F238E27FC236}">
                <a16:creationId xmlns:a16="http://schemas.microsoft.com/office/drawing/2014/main" id="{26799896-EA89-B9D8-B594-F80A113AF175}"/>
              </a:ext>
            </a:extLst>
          </p:cNvPr>
          <p:cNvPicPr>
            <a:picLocks noChangeAspect="1"/>
          </p:cNvPicPr>
          <p:nvPr/>
        </p:nvPicPr>
        <p:blipFill>
          <a:blip r:embed="rId3"/>
          <a:stretch>
            <a:fillRect/>
          </a:stretch>
        </p:blipFill>
        <p:spPr>
          <a:xfrm>
            <a:off x="267037" y="184485"/>
            <a:ext cx="936795" cy="1320542"/>
          </a:xfrm>
          <a:prstGeom prst="rect">
            <a:avLst/>
          </a:prstGeom>
        </p:spPr>
      </p:pic>
      <p:pic>
        <p:nvPicPr>
          <p:cNvPr id="25" name="Graphic 24" descr="Male profile with solid fill">
            <a:extLst>
              <a:ext uri="{FF2B5EF4-FFF2-40B4-BE49-F238E27FC236}">
                <a16:creationId xmlns:a16="http://schemas.microsoft.com/office/drawing/2014/main" id="{649C8B6F-E296-924B-21AF-026C5DFCB7D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87711" y="-52524"/>
            <a:ext cx="1230723" cy="951539"/>
          </a:xfrm>
          <a:prstGeom prst="rect">
            <a:avLst/>
          </a:prstGeom>
        </p:spPr>
      </p:pic>
      <p:pic>
        <p:nvPicPr>
          <p:cNvPr id="27" name="Picture 26">
            <a:extLst>
              <a:ext uri="{FF2B5EF4-FFF2-40B4-BE49-F238E27FC236}">
                <a16:creationId xmlns:a16="http://schemas.microsoft.com/office/drawing/2014/main" id="{2EE1389C-BB78-3FBF-8939-E9DAAE275179}"/>
              </a:ext>
            </a:extLst>
          </p:cNvPr>
          <p:cNvPicPr>
            <a:picLocks noChangeAspect="1"/>
          </p:cNvPicPr>
          <p:nvPr/>
        </p:nvPicPr>
        <p:blipFill>
          <a:blip r:embed="rId6"/>
          <a:srcRect t="1205"/>
          <a:stretch/>
        </p:blipFill>
        <p:spPr>
          <a:xfrm>
            <a:off x="10833175" y="85214"/>
            <a:ext cx="953000" cy="1280774"/>
          </a:xfrm>
          <a:prstGeom prst="rect">
            <a:avLst/>
          </a:prstGeom>
        </p:spPr>
      </p:pic>
      <p:sp>
        <p:nvSpPr>
          <p:cNvPr id="28" name="Rectangle 27">
            <a:extLst>
              <a:ext uri="{FF2B5EF4-FFF2-40B4-BE49-F238E27FC236}">
                <a16:creationId xmlns:a16="http://schemas.microsoft.com/office/drawing/2014/main" id="{9D4437AE-4A6C-BF9B-2C3A-6FB28EDDA971}"/>
              </a:ext>
            </a:extLst>
          </p:cNvPr>
          <p:cNvSpPr/>
          <p:nvPr/>
        </p:nvSpPr>
        <p:spPr>
          <a:xfrm>
            <a:off x="11701807" y="850116"/>
            <a:ext cx="201299" cy="47335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ln>
                <a:solidFill>
                  <a:schemeClr val="bg1"/>
                </a:solidFill>
              </a:ln>
              <a:solidFill>
                <a:schemeClr val="bg1"/>
              </a:solidFill>
            </a:endParaRPr>
          </a:p>
        </p:txBody>
      </p:sp>
      <p:sp>
        <p:nvSpPr>
          <p:cNvPr id="2" name="Rectangle 1">
            <a:extLst>
              <a:ext uri="{FF2B5EF4-FFF2-40B4-BE49-F238E27FC236}">
                <a16:creationId xmlns:a16="http://schemas.microsoft.com/office/drawing/2014/main" id="{CB6F8CB8-AABF-7AFF-F7E7-3791B7AD786E}"/>
              </a:ext>
            </a:extLst>
          </p:cNvPr>
          <p:cNvSpPr/>
          <p:nvPr/>
        </p:nvSpPr>
        <p:spPr>
          <a:xfrm>
            <a:off x="10833175" y="1365988"/>
            <a:ext cx="953000" cy="36986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FA698FF7-8CD6-52CC-874D-1E5E99783BE1}"/>
              </a:ext>
            </a:extLst>
          </p:cNvPr>
          <p:cNvSpPr txBox="1"/>
          <p:nvPr/>
        </p:nvSpPr>
        <p:spPr>
          <a:xfrm>
            <a:off x="10687711" y="1274561"/>
            <a:ext cx="1416883" cy="369332"/>
          </a:xfrm>
          <a:prstGeom prst="rect">
            <a:avLst/>
          </a:prstGeom>
          <a:noFill/>
        </p:spPr>
        <p:txBody>
          <a:bodyPr wrap="square" rtlCol="0">
            <a:spAutoFit/>
          </a:bodyPr>
          <a:lstStyle/>
          <a:p>
            <a:pPr algn="ctr"/>
            <a:r>
              <a:rPr lang="en-US">
                <a:solidFill>
                  <a:srgbClr val="8FA1B1"/>
                </a:solidFill>
              </a:rPr>
              <a:t>Supervisor </a:t>
            </a:r>
            <a:endParaRPr lang="en-AU">
              <a:solidFill>
                <a:srgbClr val="8FA1B1"/>
              </a:solidFill>
            </a:endParaRPr>
          </a:p>
        </p:txBody>
      </p:sp>
    </p:spTree>
    <p:custDataLst>
      <p:tags r:id="rId1"/>
    </p:custDataLst>
    <p:extLst>
      <p:ext uri="{BB962C8B-B14F-4D97-AF65-F5344CB8AC3E}">
        <p14:creationId xmlns:p14="http://schemas.microsoft.com/office/powerpoint/2010/main" val="282713292"/>
      </p:ext>
    </p:extLst>
  </p:cSld>
  <p:clrMapOvr>
    <a:masterClrMapping/>
  </p:clrMapOvr>
  <mc:AlternateContent xmlns:mc="http://schemas.openxmlformats.org/markup-compatibility/2006" xmlns:p14="http://schemas.microsoft.com/office/powerpoint/2010/main">
    <mc:Choice Requires="p14">
      <p:transition spd="slow" p14:dur="2000" advTm="70774"/>
    </mc:Choice>
    <mc:Fallback xmlns="">
      <p:transition spd="slow" advTm="70774"/>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0861-9D28-9E57-C2FA-E9A26378A140}"/>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Continuous assessment and progression</a:t>
            </a:r>
            <a:endParaRPr lang="en-AU" sz="2800"/>
          </a:p>
        </p:txBody>
      </p:sp>
      <p:grpSp>
        <p:nvGrpSpPr>
          <p:cNvPr id="13" name="Group 12">
            <a:extLst>
              <a:ext uri="{FF2B5EF4-FFF2-40B4-BE49-F238E27FC236}">
                <a16:creationId xmlns:a16="http://schemas.microsoft.com/office/drawing/2014/main" id="{93022379-CC44-838E-9CEB-0174AF02D793}"/>
              </a:ext>
            </a:extLst>
          </p:cNvPr>
          <p:cNvGrpSpPr/>
          <p:nvPr/>
        </p:nvGrpSpPr>
        <p:grpSpPr>
          <a:xfrm>
            <a:off x="5676608" y="1030457"/>
            <a:ext cx="6273129" cy="5589061"/>
            <a:chOff x="140590" y="1142351"/>
            <a:chExt cx="6273129" cy="5589061"/>
          </a:xfrm>
        </p:grpSpPr>
        <p:pic>
          <p:nvPicPr>
            <p:cNvPr id="5" name="Picture 4">
              <a:extLst>
                <a:ext uri="{FF2B5EF4-FFF2-40B4-BE49-F238E27FC236}">
                  <a16:creationId xmlns:a16="http://schemas.microsoft.com/office/drawing/2014/main" id="{107078F1-5E92-B81D-8321-A55403407233}"/>
                </a:ext>
              </a:extLst>
            </p:cNvPr>
            <p:cNvPicPr>
              <a:picLocks noChangeAspect="1"/>
            </p:cNvPicPr>
            <p:nvPr/>
          </p:nvPicPr>
          <p:blipFill>
            <a:blip r:embed="rId3"/>
            <a:stretch>
              <a:fillRect/>
            </a:stretch>
          </p:blipFill>
          <p:spPr>
            <a:xfrm>
              <a:off x="561726" y="1142351"/>
              <a:ext cx="5795613" cy="3304803"/>
            </a:xfrm>
            <a:prstGeom prst="rect">
              <a:avLst/>
            </a:prstGeom>
          </p:spPr>
        </p:pic>
        <p:grpSp>
          <p:nvGrpSpPr>
            <p:cNvPr id="4" name="Group 3">
              <a:extLst>
                <a:ext uri="{FF2B5EF4-FFF2-40B4-BE49-F238E27FC236}">
                  <a16:creationId xmlns:a16="http://schemas.microsoft.com/office/drawing/2014/main" id="{32167812-6334-89E1-AE44-16ED6FD65438}"/>
                </a:ext>
              </a:extLst>
            </p:cNvPr>
            <p:cNvGrpSpPr/>
            <p:nvPr/>
          </p:nvGrpSpPr>
          <p:grpSpPr>
            <a:xfrm>
              <a:off x="140590" y="4797950"/>
              <a:ext cx="6273129" cy="1933462"/>
              <a:chOff x="1076254" y="4765389"/>
              <a:chExt cx="6273129" cy="1933462"/>
            </a:xfrm>
          </p:grpSpPr>
          <p:pic>
            <p:nvPicPr>
              <p:cNvPr id="12" name="Picture 11">
                <a:extLst>
                  <a:ext uri="{FF2B5EF4-FFF2-40B4-BE49-F238E27FC236}">
                    <a16:creationId xmlns:a16="http://schemas.microsoft.com/office/drawing/2014/main" id="{EF1FEE1D-A384-5858-FBFA-9BA8F85808B3}"/>
                  </a:ext>
                </a:extLst>
              </p:cNvPr>
              <p:cNvPicPr>
                <a:picLocks noChangeAspect="1"/>
              </p:cNvPicPr>
              <p:nvPr/>
            </p:nvPicPr>
            <p:blipFill>
              <a:blip r:embed="rId4"/>
              <a:srcRect l="32249"/>
              <a:stretch/>
            </p:blipFill>
            <p:spPr>
              <a:xfrm>
                <a:off x="2734654" y="4765389"/>
                <a:ext cx="4614729" cy="1933462"/>
              </a:xfrm>
              <a:prstGeom prst="rect">
                <a:avLst/>
              </a:prstGeom>
            </p:spPr>
          </p:pic>
          <p:pic>
            <p:nvPicPr>
              <p:cNvPr id="3" name="Picture 2">
                <a:extLst>
                  <a:ext uri="{FF2B5EF4-FFF2-40B4-BE49-F238E27FC236}">
                    <a16:creationId xmlns:a16="http://schemas.microsoft.com/office/drawing/2014/main" id="{9DEAA84D-0F0D-99C9-6CE4-AFD3CDEFF112}"/>
                  </a:ext>
                </a:extLst>
              </p:cNvPr>
              <p:cNvPicPr>
                <a:picLocks noChangeAspect="1"/>
              </p:cNvPicPr>
              <p:nvPr/>
            </p:nvPicPr>
            <p:blipFill>
              <a:blip r:embed="rId4"/>
              <a:srcRect r="67869"/>
              <a:stretch/>
            </p:blipFill>
            <p:spPr>
              <a:xfrm>
                <a:off x="1076254" y="4765389"/>
                <a:ext cx="1658400" cy="1933462"/>
              </a:xfrm>
              <a:prstGeom prst="rect">
                <a:avLst/>
              </a:prstGeom>
            </p:spPr>
          </p:pic>
        </p:grpSp>
      </p:grpSp>
      <p:sp>
        <p:nvSpPr>
          <p:cNvPr id="6" name="Straight Connector 5">
            <a:extLst>
              <a:ext uri="{FF2B5EF4-FFF2-40B4-BE49-F238E27FC236}">
                <a16:creationId xmlns:a16="http://schemas.microsoft.com/office/drawing/2014/main" id="{DDA5D575-A6BB-58DE-5D57-383B6E47D10A}"/>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pSp>
        <p:nvGrpSpPr>
          <p:cNvPr id="14" name="Group 13">
            <a:extLst>
              <a:ext uri="{FF2B5EF4-FFF2-40B4-BE49-F238E27FC236}">
                <a16:creationId xmlns:a16="http://schemas.microsoft.com/office/drawing/2014/main" id="{14E4C031-052C-DDF9-9BF7-6DFEADBCC4AE}"/>
              </a:ext>
            </a:extLst>
          </p:cNvPr>
          <p:cNvGrpSpPr/>
          <p:nvPr/>
        </p:nvGrpSpPr>
        <p:grpSpPr>
          <a:xfrm>
            <a:off x="312078" y="1190255"/>
            <a:ext cx="5195838" cy="5429263"/>
            <a:chOff x="6712878" y="1302149"/>
            <a:chExt cx="5195838" cy="5429263"/>
          </a:xfrm>
        </p:grpSpPr>
        <p:grpSp>
          <p:nvGrpSpPr>
            <p:cNvPr id="10" name="Group 9">
              <a:extLst>
                <a:ext uri="{FF2B5EF4-FFF2-40B4-BE49-F238E27FC236}">
                  <a16:creationId xmlns:a16="http://schemas.microsoft.com/office/drawing/2014/main" id="{BF59482A-B804-82D8-C38A-B3AE2E372FFD}"/>
                </a:ext>
              </a:extLst>
            </p:cNvPr>
            <p:cNvGrpSpPr/>
            <p:nvPr/>
          </p:nvGrpSpPr>
          <p:grpSpPr>
            <a:xfrm>
              <a:off x="6846815" y="1302149"/>
              <a:ext cx="5007006" cy="4612428"/>
              <a:chOff x="7209442" y="1457163"/>
              <a:chExt cx="5007006" cy="4612428"/>
            </a:xfrm>
          </p:grpSpPr>
          <p:pic>
            <p:nvPicPr>
              <p:cNvPr id="7" name="Picture 6">
                <a:extLst>
                  <a:ext uri="{FF2B5EF4-FFF2-40B4-BE49-F238E27FC236}">
                    <a16:creationId xmlns:a16="http://schemas.microsoft.com/office/drawing/2014/main" id="{2C85E1B2-D5E4-AE95-33D3-4621F2AA9188}"/>
                  </a:ext>
                </a:extLst>
              </p:cNvPr>
              <p:cNvPicPr>
                <a:picLocks noChangeAspect="1"/>
              </p:cNvPicPr>
              <p:nvPr/>
            </p:nvPicPr>
            <p:blipFill rotWithShape="1">
              <a:blip r:embed="rId5"/>
              <a:srcRect l="5462" r="4202" b="41"/>
              <a:stretch/>
            </p:blipFill>
            <p:spPr>
              <a:xfrm>
                <a:off x="7470583" y="4716084"/>
                <a:ext cx="4216846" cy="1353507"/>
              </a:xfrm>
              <a:prstGeom prst="rect">
                <a:avLst/>
              </a:prstGeom>
            </p:spPr>
          </p:pic>
          <p:sp>
            <p:nvSpPr>
              <p:cNvPr id="9" name="TextBox 8">
                <a:extLst>
                  <a:ext uri="{FF2B5EF4-FFF2-40B4-BE49-F238E27FC236}">
                    <a16:creationId xmlns:a16="http://schemas.microsoft.com/office/drawing/2014/main" id="{BB1F4AEC-56A9-933B-9261-883484F050E3}"/>
                  </a:ext>
                </a:extLst>
              </p:cNvPr>
              <p:cNvSpPr txBox="1"/>
              <p:nvPr/>
            </p:nvSpPr>
            <p:spPr>
              <a:xfrm>
                <a:off x="7209442" y="1457163"/>
                <a:ext cx="5007006" cy="2523768"/>
              </a:xfrm>
              <a:prstGeom prst="rect">
                <a:avLst/>
              </a:prstGeom>
              <a:noFill/>
            </p:spPr>
            <p:txBody>
              <a:bodyPr wrap="square">
                <a:spAutoFit/>
              </a:bodyPr>
              <a:lstStyle/>
              <a:p>
                <a:endParaRPr lang="en-US" sz="1400">
                  <a:solidFill>
                    <a:schemeClr val="accent1">
                      <a:lumMod val="50000"/>
                    </a:schemeClr>
                  </a:solidFill>
                </a:endParaRPr>
              </a:p>
              <a:p>
                <a:r>
                  <a:rPr lang="en-US" sz="1600">
                    <a:solidFill>
                      <a:schemeClr val="accent1">
                        <a:lumMod val="50000"/>
                      </a:schemeClr>
                    </a:solidFill>
                    <a:latin typeface="Arial" panose="020B0604020202020204" pitchFamily="34" charset="0"/>
                    <a:cs typeface="Arial" panose="020B0604020202020204" pitchFamily="34" charset="0"/>
                  </a:rPr>
                  <a:t>Each </a:t>
                </a:r>
                <a:r>
                  <a:rPr lang="en-US" sz="1600" b="1">
                    <a:solidFill>
                      <a:schemeClr val="accent1">
                        <a:lumMod val="50000"/>
                      </a:schemeClr>
                    </a:solidFill>
                    <a:latin typeface="Arial" panose="020B0604020202020204" pitchFamily="34" charset="0"/>
                    <a:cs typeface="Arial" panose="020B0604020202020204" pitchFamily="34" charset="0"/>
                  </a:rPr>
                  <a:t>phase of training </a:t>
                </a:r>
                <a:r>
                  <a:rPr lang="en-US" sz="1600">
                    <a:solidFill>
                      <a:schemeClr val="accent1">
                        <a:lumMod val="50000"/>
                      </a:schemeClr>
                    </a:solidFill>
                    <a:latin typeface="Arial" panose="020B0604020202020204" pitchFamily="34" charset="0"/>
                    <a:cs typeface="Arial" panose="020B0604020202020204" pitchFamily="34" charset="0"/>
                  </a:rPr>
                  <a:t>has clear </a:t>
                </a:r>
                <a:r>
                  <a:rPr lang="en-US" sz="1600" b="1">
                    <a:solidFill>
                      <a:schemeClr val="accent1">
                        <a:lumMod val="50000"/>
                      </a:schemeClr>
                    </a:solidFill>
                    <a:latin typeface="Arial" panose="020B0604020202020204" pitchFamily="34" charset="0"/>
                    <a:cs typeface="Arial" panose="020B0604020202020204" pitchFamily="34" charset="0"/>
                  </a:rPr>
                  <a:t>progression criteria</a:t>
                </a:r>
                <a:r>
                  <a:rPr lang="en-US" sz="1600">
                    <a:solidFill>
                      <a:schemeClr val="tx2"/>
                    </a:solidFill>
                    <a:latin typeface="Arial" panose="020B0604020202020204" pitchFamily="34" charset="0"/>
                    <a:cs typeface="Arial" panose="020B0604020202020204" pitchFamily="34" charset="0"/>
                  </a:rPr>
                  <a:t> </a:t>
                </a:r>
                <a:r>
                  <a:rPr lang="en-US" sz="1600">
                    <a:solidFill>
                      <a:srgbClr val="142432"/>
                    </a:solidFill>
                    <a:latin typeface="Arial" panose="020B0604020202020204" pitchFamily="34" charset="0"/>
                    <a:cs typeface="Arial" panose="020B0604020202020204" pitchFamily="34" charset="0"/>
                  </a:rPr>
                  <a:t>for trainees to meet.</a:t>
                </a:r>
                <a:endParaRPr lang="en-US" sz="1600" b="1">
                  <a:solidFill>
                    <a:schemeClr val="tx2"/>
                  </a:solidFill>
                  <a:latin typeface="Arial" panose="020B0604020202020204" pitchFamily="34" charset="0"/>
                  <a:cs typeface="Arial" panose="020B0604020202020204" pitchFamily="34" charset="0"/>
                </a:endParaRPr>
              </a:p>
              <a:p>
                <a:endParaRPr lang="en-US" sz="1600" b="1">
                  <a:solidFill>
                    <a:schemeClr val="accent1">
                      <a:lumMod val="50000"/>
                    </a:schemeClr>
                  </a:solidFill>
                  <a:latin typeface="Arial" panose="020B0604020202020204" pitchFamily="34" charset="0"/>
                  <a:cs typeface="Arial" panose="020B0604020202020204" pitchFamily="34" charset="0"/>
                </a:endParaRPr>
              </a:p>
              <a:p>
                <a:r>
                  <a:rPr lang="en-US" sz="1600" b="1">
                    <a:solidFill>
                      <a:schemeClr val="accent1">
                        <a:lumMod val="50000"/>
                      </a:schemeClr>
                    </a:solidFill>
                    <a:latin typeface="Arial" panose="020B0604020202020204" pitchFamily="34" charset="0"/>
                    <a:cs typeface="Arial" panose="020B0604020202020204" pitchFamily="34" charset="0"/>
                  </a:rPr>
                  <a:t>Progression decisions </a:t>
                </a:r>
                <a:r>
                  <a:rPr lang="en-US" sz="1600">
                    <a:solidFill>
                      <a:schemeClr val="accent1">
                        <a:lumMod val="50000"/>
                      </a:schemeClr>
                    </a:solidFill>
                    <a:latin typeface="Arial" panose="020B0604020202020204" pitchFamily="34" charset="0"/>
                    <a:cs typeface="Arial" panose="020B0604020202020204" pitchFamily="34" charset="0"/>
                  </a:rPr>
                  <a:t>and </a:t>
                </a:r>
                <a:r>
                  <a:rPr lang="en-US" sz="1600" b="1">
                    <a:solidFill>
                      <a:schemeClr val="accent1">
                        <a:lumMod val="50000"/>
                      </a:schemeClr>
                    </a:solidFill>
                    <a:latin typeface="Arial" panose="020B0604020202020204" pitchFamily="34" charset="0"/>
                    <a:cs typeface="Arial" panose="020B0604020202020204" pitchFamily="34" charset="0"/>
                  </a:rPr>
                  <a:t>completion decisions </a:t>
                </a:r>
                <a:r>
                  <a:rPr lang="en-US" sz="1600">
                    <a:solidFill>
                      <a:schemeClr val="accent1">
                        <a:lumMod val="50000"/>
                      </a:schemeClr>
                    </a:solidFill>
                    <a:latin typeface="Arial" panose="020B0604020202020204" pitchFamily="34" charset="0"/>
                    <a:cs typeface="Arial" panose="020B0604020202020204" pitchFamily="34" charset="0"/>
                  </a:rPr>
                  <a:t>will be based on aggregated assessment data, providing richer evidence.</a:t>
                </a:r>
              </a:p>
              <a:p>
                <a:endParaRPr lang="en-US" sz="1600">
                  <a:solidFill>
                    <a:schemeClr val="accent1">
                      <a:lumMod val="50000"/>
                    </a:schemeClr>
                  </a:solidFill>
                  <a:latin typeface="Arial" panose="020B0604020202020204" pitchFamily="34" charset="0"/>
                  <a:cs typeface="Arial" panose="020B0604020202020204" pitchFamily="34" charset="0"/>
                </a:endParaRPr>
              </a:p>
              <a:p>
                <a:r>
                  <a:rPr lang="en-US" sz="1600">
                    <a:solidFill>
                      <a:schemeClr val="accent1">
                        <a:lumMod val="50000"/>
                      </a:schemeClr>
                    </a:solidFill>
                    <a:latin typeface="Arial" panose="020B0604020202020204" pitchFamily="34" charset="0"/>
                    <a:cs typeface="Arial" panose="020B0604020202020204" pitchFamily="34" charset="0"/>
                  </a:rPr>
                  <a:t>The </a:t>
                </a:r>
                <a:r>
                  <a:rPr lang="en-US" sz="1600" b="1">
                    <a:solidFill>
                      <a:schemeClr val="accent1">
                        <a:lumMod val="50000"/>
                      </a:schemeClr>
                    </a:solidFill>
                    <a:latin typeface="Arial" panose="020B0604020202020204" pitchFamily="34" charset="0"/>
                    <a:cs typeface="Arial" panose="020B0604020202020204" pitchFamily="34" charset="0"/>
                  </a:rPr>
                  <a:t>Progress Review Panel </a:t>
                </a:r>
                <a:r>
                  <a:rPr lang="en-US" sz="1600">
                    <a:solidFill>
                      <a:schemeClr val="accent1">
                        <a:lumMod val="50000"/>
                      </a:schemeClr>
                    </a:solidFill>
                    <a:latin typeface="Arial" panose="020B0604020202020204" pitchFamily="34" charset="0"/>
                    <a:cs typeface="Arial" panose="020B0604020202020204" pitchFamily="34" charset="0"/>
                  </a:rPr>
                  <a:t>will assess the evidence and make one of the following decisions: </a:t>
                </a:r>
              </a:p>
            </p:txBody>
          </p:sp>
        </p:grpSp>
        <p:sp>
          <p:nvSpPr>
            <p:cNvPr id="11" name="TextBox 10">
              <a:extLst>
                <a:ext uri="{FF2B5EF4-FFF2-40B4-BE49-F238E27FC236}">
                  <a16:creationId xmlns:a16="http://schemas.microsoft.com/office/drawing/2014/main" id="{FF4F296F-2488-F1E3-14B2-BD125766684B}"/>
                </a:ext>
              </a:extLst>
            </p:cNvPr>
            <p:cNvSpPr txBox="1"/>
            <p:nvPr/>
          </p:nvSpPr>
          <p:spPr>
            <a:xfrm>
              <a:off x="6712878" y="6269747"/>
              <a:ext cx="5195838" cy="461665"/>
            </a:xfrm>
            <a:prstGeom prst="rect">
              <a:avLst/>
            </a:prstGeom>
            <a:noFill/>
          </p:spPr>
          <p:txBody>
            <a:bodyPr wrap="square" rtlCol="0">
              <a:spAutoFit/>
            </a:bodyPr>
            <a:lstStyle/>
            <a:p>
              <a:pPr algn="ctr"/>
              <a:r>
                <a:rPr lang="en-US" sz="1200">
                  <a:solidFill>
                    <a:srgbClr val="C69214"/>
                  </a:solidFill>
                </a:rPr>
                <a:t>Advanced training programs follow the same assessment structure and have set progression criteria for their program specific learning goals.</a:t>
              </a:r>
              <a:endParaRPr lang="en-AU" sz="1200">
                <a:solidFill>
                  <a:srgbClr val="C69214"/>
                </a:solidFill>
              </a:endParaRPr>
            </a:p>
          </p:txBody>
        </p:sp>
      </p:grpSp>
    </p:spTree>
    <p:extLst>
      <p:ext uri="{BB962C8B-B14F-4D97-AF65-F5344CB8AC3E}">
        <p14:creationId xmlns:p14="http://schemas.microsoft.com/office/powerpoint/2010/main" val="1099610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9E8E98B-41B9-2BD1-1593-619466440361}"/>
              </a:ext>
            </a:extLst>
          </p:cNvPr>
          <p:cNvSpPr/>
          <p:nvPr/>
        </p:nvSpPr>
        <p:spPr>
          <a:xfrm>
            <a:off x="245515" y="6076202"/>
            <a:ext cx="2438418" cy="64633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D75A41E4-AE59-3F84-C9E6-4BDA59573605}"/>
              </a:ext>
            </a:extLst>
          </p:cNvPr>
          <p:cNvSpPr>
            <a:spLocks noGrp="1"/>
          </p:cNvSpPr>
          <p:nvPr>
            <p:ph type="title"/>
          </p:nvPr>
        </p:nvSpPr>
        <p:spPr>
          <a:xfrm>
            <a:off x="609600" y="-148938"/>
            <a:ext cx="10972800" cy="1143000"/>
          </a:xfrm>
        </p:spPr>
        <p:txBody>
          <a:bodyPr>
            <a:normAutofit/>
          </a:bodyPr>
          <a:lstStyle/>
          <a:p>
            <a:r>
              <a:rPr lang="en-US" sz="3100">
                <a:solidFill>
                  <a:srgbClr val="384967"/>
                </a:solidFill>
                <a:latin typeface="Georgia"/>
              </a:rPr>
              <a:t>Rating scales </a:t>
            </a:r>
            <a:endParaRPr lang="en-AU" sz="3100"/>
          </a:p>
        </p:txBody>
      </p:sp>
      <p:sp>
        <p:nvSpPr>
          <p:cNvPr id="3" name="Content Placeholder 2">
            <a:extLst>
              <a:ext uri="{FF2B5EF4-FFF2-40B4-BE49-F238E27FC236}">
                <a16:creationId xmlns:a16="http://schemas.microsoft.com/office/drawing/2014/main" id="{AC3A0F88-5035-7991-670A-ABAD5EE411CA}"/>
              </a:ext>
            </a:extLst>
          </p:cNvPr>
          <p:cNvSpPr>
            <a:spLocks noGrp="1"/>
          </p:cNvSpPr>
          <p:nvPr>
            <p:ph idx="1"/>
          </p:nvPr>
        </p:nvSpPr>
        <p:spPr>
          <a:xfrm>
            <a:off x="519452" y="1255661"/>
            <a:ext cx="10972800" cy="791697"/>
          </a:xfrm>
        </p:spPr>
        <p:txBody>
          <a:bodyPr/>
          <a:lstStyle/>
          <a:p>
            <a:r>
              <a:rPr lang="en-US" sz="1800"/>
              <a:t>The same rating scales used across all work-based assessments including the progress reports </a:t>
            </a:r>
          </a:p>
          <a:p>
            <a:r>
              <a:rPr lang="en-US" sz="1800"/>
              <a:t>‘Point in-time’ assessment versus a ‘global assessment’</a:t>
            </a:r>
          </a:p>
          <a:p>
            <a:pPr marL="0" indent="0">
              <a:buNone/>
            </a:pPr>
            <a:endParaRPr lang="en-AU"/>
          </a:p>
        </p:txBody>
      </p:sp>
      <p:sp>
        <p:nvSpPr>
          <p:cNvPr id="4" name="Straight Connector 3">
            <a:extLst>
              <a:ext uri="{FF2B5EF4-FFF2-40B4-BE49-F238E27FC236}">
                <a16:creationId xmlns:a16="http://schemas.microsoft.com/office/drawing/2014/main" id="{D8C102CE-1314-A0C5-014E-4FF794DF48BF}"/>
              </a:ext>
            </a:extLst>
          </p:cNvPr>
          <p:cNvSpPr/>
          <p:nvPr/>
        </p:nvSpPr>
        <p:spPr>
          <a:xfrm flipV="1">
            <a:off x="831554" y="897435"/>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b="1"/>
          </a:p>
        </p:txBody>
      </p:sp>
      <p:graphicFrame>
        <p:nvGraphicFramePr>
          <p:cNvPr id="5" name="Table 4">
            <a:extLst>
              <a:ext uri="{FF2B5EF4-FFF2-40B4-BE49-F238E27FC236}">
                <a16:creationId xmlns:a16="http://schemas.microsoft.com/office/drawing/2014/main" id="{2B7C8498-B8BC-7562-71F4-F337E3A45067}"/>
              </a:ext>
            </a:extLst>
          </p:cNvPr>
          <p:cNvGraphicFramePr>
            <a:graphicFrameLocks noGrp="1"/>
          </p:cNvGraphicFramePr>
          <p:nvPr>
            <p:extLst>
              <p:ext uri="{D42A27DB-BD31-4B8C-83A1-F6EECF244321}">
                <p14:modId xmlns:p14="http://schemas.microsoft.com/office/powerpoint/2010/main" val="253144450"/>
              </p:ext>
            </p:extLst>
          </p:nvPr>
        </p:nvGraphicFramePr>
        <p:xfrm>
          <a:off x="245515" y="2126347"/>
          <a:ext cx="4059650" cy="4409242"/>
        </p:xfrm>
        <a:graphic>
          <a:graphicData uri="http://schemas.openxmlformats.org/drawingml/2006/table">
            <a:tbl>
              <a:tblPr/>
              <a:tblGrid>
                <a:gridCol w="716410">
                  <a:extLst>
                    <a:ext uri="{9D8B030D-6E8A-4147-A177-3AD203B41FA5}">
                      <a16:colId xmlns:a16="http://schemas.microsoft.com/office/drawing/2014/main" val="216105414"/>
                    </a:ext>
                  </a:extLst>
                </a:gridCol>
                <a:gridCol w="3343240">
                  <a:extLst>
                    <a:ext uri="{9D8B030D-6E8A-4147-A177-3AD203B41FA5}">
                      <a16:colId xmlns:a16="http://schemas.microsoft.com/office/drawing/2014/main" val="327167305"/>
                    </a:ext>
                  </a:extLst>
                </a:gridCol>
              </a:tblGrid>
              <a:tr h="312113">
                <a:tc gridSpan="2">
                  <a:txBody>
                    <a:bodyPr/>
                    <a:lstStyle/>
                    <a:p>
                      <a:pPr algn="ctr" fontAlgn="base"/>
                      <a:r>
                        <a:rPr lang="en-AU" sz="1400" b="1" i="0">
                          <a:solidFill>
                            <a:srgbClr val="384967"/>
                          </a:solidFill>
                          <a:effectLst/>
                          <a:latin typeface="Arial" panose="020B0604020202020204" pitchFamily="34" charset="0"/>
                        </a:rPr>
                        <a:t>Be - Professional behaviours</a:t>
                      </a:r>
                      <a:r>
                        <a:rPr lang="en-AU" sz="1400" b="0" i="0">
                          <a:solidFill>
                            <a:srgbClr val="384967"/>
                          </a:solidFill>
                          <a:effectLst/>
                          <a:latin typeface="Arial" panose="020B0604020202020204" pitchFamily="34" charset="0"/>
                        </a:rPr>
                        <a:t> </a:t>
                      </a:r>
                      <a:r>
                        <a:rPr lang="en-AU" sz="1400" b="0" i="0">
                          <a:solidFill>
                            <a:srgbClr val="433E35"/>
                          </a:solidFill>
                          <a:effectLst/>
                          <a:latin typeface="Arial" panose="020B0604020202020204" pitchFamily="34" charset="0"/>
                        </a:rPr>
                        <a:t>​</a:t>
                      </a:r>
                      <a:endParaRPr lang="en-AU" sz="14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9295758"/>
                  </a:ext>
                </a:extLst>
              </a:tr>
              <a:tr h="312113">
                <a:tc>
                  <a:txBody>
                    <a:bodyPr/>
                    <a:lstStyle/>
                    <a:p>
                      <a:pPr algn="ctr" fontAlgn="base"/>
                      <a:r>
                        <a:rPr lang="en-AU" sz="1400" b="0" i="0">
                          <a:solidFill>
                            <a:srgbClr val="433E35"/>
                          </a:solidFill>
                          <a:effectLst/>
                          <a:latin typeface="Arial" panose="020B0604020202020204" pitchFamily="34" charset="0"/>
                        </a:rPr>
                        <a:t>0 ​</a:t>
                      </a:r>
                      <a:endParaRPr lang="en-AU" sz="14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400" b="0" i="0">
                          <a:solidFill>
                            <a:srgbClr val="000000"/>
                          </a:solidFill>
                          <a:effectLst/>
                          <a:latin typeface="Arial" panose="020B0604020202020204" pitchFamily="34" charset="0"/>
                        </a:rPr>
                        <a:t>unable to rate </a:t>
                      </a:r>
                      <a:r>
                        <a:rPr lang="en-AU" sz="1400" b="0" i="0">
                          <a:solidFill>
                            <a:srgbClr val="433E35"/>
                          </a:solidFill>
                          <a:effectLst/>
                          <a:latin typeface="Arial" panose="020B0604020202020204" pitchFamily="34" charset="0"/>
                        </a:rPr>
                        <a:t>​</a:t>
                      </a:r>
                      <a:endParaRPr lang="en-AU" sz="14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2992036672"/>
                  </a:ext>
                </a:extLst>
              </a:tr>
              <a:tr h="779720">
                <a:tc>
                  <a:txBody>
                    <a:bodyPr/>
                    <a:lstStyle/>
                    <a:p>
                      <a:pPr algn="ctr" fontAlgn="base"/>
                      <a:r>
                        <a:rPr lang="en-AU" sz="1400" b="0" i="0">
                          <a:solidFill>
                            <a:srgbClr val="433E35"/>
                          </a:solidFill>
                          <a:effectLst/>
                          <a:latin typeface="Arial" panose="020B0604020202020204" pitchFamily="34" charset="0"/>
                        </a:rPr>
                        <a:t>1 ​</a:t>
                      </a:r>
                      <a:endParaRPr lang="en-AU" sz="14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400" b="0" i="0">
                          <a:solidFill>
                            <a:srgbClr val="000000"/>
                          </a:solidFill>
                          <a:effectLst/>
                          <a:latin typeface="Arial" panose="020B0604020202020204" pitchFamily="34" charset="0"/>
                        </a:rPr>
                        <a:t>needs to work on their </a:t>
                      </a:r>
                      <a:r>
                        <a:rPr lang="en-US" sz="1400" b="0" i="0" err="1">
                          <a:solidFill>
                            <a:srgbClr val="000000"/>
                          </a:solidFill>
                          <a:effectLst/>
                          <a:latin typeface="Arial" panose="020B0604020202020204" pitchFamily="34" charset="0"/>
                        </a:rPr>
                        <a:t>behaviour</a:t>
                      </a:r>
                      <a:r>
                        <a:rPr lang="en-US" sz="1400" b="0" i="0">
                          <a:solidFill>
                            <a:srgbClr val="000000"/>
                          </a:solidFill>
                          <a:effectLst/>
                          <a:latin typeface="Arial" panose="020B0604020202020204" pitchFamily="34" charset="0"/>
                        </a:rPr>
                        <a:t> in </a:t>
                      </a:r>
                      <a:r>
                        <a:rPr lang="en-US" sz="1400" b="1" i="0">
                          <a:solidFill>
                            <a:srgbClr val="000000"/>
                          </a:solidFill>
                          <a:effectLst/>
                          <a:latin typeface="Arial" panose="020B0604020202020204" pitchFamily="34" charset="0"/>
                        </a:rPr>
                        <a:t>five or more </a:t>
                      </a:r>
                      <a:r>
                        <a:rPr lang="en-US" sz="1400" b="0" i="0">
                          <a:solidFill>
                            <a:srgbClr val="000000"/>
                          </a:solidFill>
                          <a:effectLst/>
                          <a:latin typeface="Arial" panose="020B0604020202020204" pitchFamily="34" charset="0"/>
                        </a:rPr>
                        <a:t>areas of professional practice </a:t>
                      </a:r>
                      <a:r>
                        <a:rPr lang="en-US" sz="1400" b="0" i="0">
                          <a:solidFill>
                            <a:srgbClr val="433E35"/>
                          </a:solidFill>
                          <a:effectLst/>
                          <a:latin typeface="Arial" panose="020B0604020202020204" pitchFamily="34" charset="0"/>
                        </a:rPr>
                        <a:t>​</a:t>
                      </a:r>
                      <a:endParaRPr lang="en-US" sz="14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864160574"/>
                  </a:ext>
                </a:extLst>
              </a:tr>
              <a:tr h="779720">
                <a:tc>
                  <a:txBody>
                    <a:bodyPr/>
                    <a:lstStyle/>
                    <a:p>
                      <a:pPr algn="ctr" fontAlgn="base"/>
                      <a:r>
                        <a:rPr lang="en-AU" sz="1400" b="0" i="0">
                          <a:solidFill>
                            <a:srgbClr val="433E35"/>
                          </a:solidFill>
                          <a:effectLst/>
                          <a:latin typeface="Arial" panose="020B0604020202020204" pitchFamily="34" charset="0"/>
                        </a:rPr>
                        <a:t>2 ​</a:t>
                      </a:r>
                      <a:endParaRPr lang="en-AU" sz="14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400" b="0" i="0">
                          <a:solidFill>
                            <a:srgbClr val="000000"/>
                          </a:solidFill>
                          <a:effectLst/>
                          <a:latin typeface="Arial" panose="020B0604020202020204" pitchFamily="34" charset="0"/>
                        </a:rPr>
                        <a:t>needs to work on their </a:t>
                      </a:r>
                      <a:r>
                        <a:rPr lang="en-US" sz="1400" b="0" i="0" err="1">
                          <a:solidFill>
                            <a:srgbClr val="000000"/>
                          </a:solidFill>
                          <a:effectLst/>
                          <a:latin typeface="Arial" panose="020B0604020202020204" pitchFamily="34" charset="0"/>
                        </a:rPr>
                        <a:t>behaviour</a:t>
                      </a:r>
                      <a:r>
                        <a:rPr lang="en-US" sz="1400" b="0" i="0">
                          <a:solidFill>
                            <a:srgbClr val="000000"/>
                          </a:solidFill>
                          <a:effectLst/>
                          <a:latin typeface="Arial" panose="020B0604020202020204" pitchFamily="34" charset="0"/>
                        </a:rPr>
                        <a:t> in </a:t>
                      </a:r>
                      <a:r>
                        <a:rPr lang="en-US" sz="1400" b="1" i="0">
                          <a:solidFill>
                            <a:srgbClr val="000000"/>
                          </a:solidFill>
                          <a:effectLst/>
                          <a:latin typeface="Arial" panose="020B0604020202020204" pitchFamily="34" charset="0"/>
                        </a:rPr>
                        <a:t>four or five </a:t>
                      </a:r>
                      <a:r>
                        <a:rPr lang="en-US" sz="1400" b="0" i="0">
                          <a:solidFill>
                            <a:srgbClr val="000000"/>
                          </a:solidFill>
                          <a:effectLst/>
                          <a:latin typeface="Arial" panose="020B0604020202020204" pitchFamily="34" charset="0"/>
                        </a:rPr>
                        <a:t>areas of professional practice </a:t>
                      </a:r>
                      <a:r>
                        <a:rPr lang="en-US" sz="1400" b="0" i="0">
                          <a:solidFill>
                            <a:srgbClr val="433E35"/>
                          </a:solidFill>
                          <a:effectLst/>
                          <a:latin typeface="Arial" panose="020B0604020202020204" pitchFamily="34" charset="0"/>
                        </a:rPr>
                        <a:t>​</a:t>
                      </a:r>
                      <a:endParaRPr lang="en-US" sz="14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12935873"/>
                  </a:ext>
                </a:extLst>
              </a:tr>
              <a:tr h="779720">
                <a:tc>
                  <a:txBody>
                    <a:bodyPr/>
                    <a:lstStyle/>
                    <a:p>
                      <a:pPr algn="ctr" fontAlgn="base"/>
                      <a:r>
                        <a:rPr lang="en-AU" sz="1400" b="0" i="0">
                          <a:solidFill>
                            <a:srgbClr val="433E35"/>
                          </a:solidFill>
                          <a:effectLst/>
                          <a:latin typeface="Arial" panose="020B0604020202020204" pitchFamily="34" charset="0"/>
                        </a:rPr>
                        <a:t>3 ​</a:t>
                      </a:r>
                      <a:endParaRPr lang="en-AU" sz="14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400" b="0" i="0">
                          <a:solidFill>
                            <a:srgbClr val="000000"/>
                          </a:solidFill>
                          <a:effectLst/>
                          <a:latin typeface="Arial" panose="020B0604020202020204" pitchFamily="34" charset="0"/>
                        </a:rPr>
                        <a:t>needs to work on their </a:t>
                      </a:r>
                      <a:r>
                        <a:rPr lang="en-US" sz="1400" b="0" i="0" err="1">
                          <a:solidFill>
                            <a:srgbClr val="000000"/>
                          </a:solidFill>
                          <a:effectLst/>
                          <a:latin typeface="Arial" panose="020B0604020202020204" pitchFamily="34" charset="0"/>
                        </a:rPr>
                        <a:t>behaviour</a:t>
                      </a:r>
                      <a:r>
                        <a:rPr lang="en-US" sz="1400" b="0" i="0">
                          <a:solidFill>
                            <a:srgbClr val="000000"/>
                          </a:solidFill>
                          <a:effectLst/>
                          <a:latin typeface="Arial" panose="020B0604020202020204" pitchFamily="34" charset="0"/>
                        </a:rPr>
                        <a:t> in </a:t>
                      </a:r>
                      <a:r>
                        <a:rPr lang="en-US" sz="1400" b="1" i="0">
                          <a:solidFill>
                            <a:srgbClr val="000000"/>
                          </a:solidFill>
                          <a:effectLst/>
                          <a:latin typeface="Arial" panose="020B0604020202020204" pitchFamily="34" charset="0"/>
                        </a:rPr>
                        <a:t>two or three </a:t>
                      </a:r>
                      <a:r>
                        <a:rPr lang="en-US" sz="1400" b="0" i="0">
                          <a:solidFill>
                            <a:srgbClr val="000000"/>
                          </a:solidFill>
                          <a:effectLst/>
                          <a:latin typeface="Arial" panose="020B0604020202020204" pitchFamily="34" charset="0"/>
                        </a:rPr>
                        <a:t>areas of professional practice </a:t>
                      </a:r>
                      <a:r>
                        <a:rPr lang="en-US" sz="1400" b="0" i="0">
                          <a:solidFill>
                            <a:srgbClr val="433E35"/>
                          </a:solidFill>
                          <a:effectLst/>
                          <a:latin typeface="Arial" panose="020B0604020202020204" pitchFamily="34" charset="0"/>
                        </a:rPr>
                        <a:t>​</a:t>
                      </a:r>
                      <a:endParaRPr lang="en-US" sz="14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3218215297"/>
                  </a:ext>
                </a:extLst>
              </a:tr>
              <a:tr h="779720">
                <a:tc>
                  <a:txBody>
                    <a:bodyPr/>
                    <a:lstStyle/>
                    <a:p>
                      <a:pPr algn="ctr" fontAlgn="base"/>
                      <a:r>
                        <a:rPr lang="en-AU" sz="1400" b="0" i="0">
                          <a:solidFill>
                            <a:srgbClr val="FFFFFF"/>
                          </a:solidFill>
                          <a:effectLst/>
                          <a:latin typeface="Arial" panose="020B0604020202020204" pitchFamily="34" charset="0"/>
                        </a:rPr>
                        <a:t>4</a:t>
                      </a:r>
                      <a:r>
                        <a:rPr lang="en-AU" sz="1400" b="0" i="0">
                          <a:solidFill>
                            <a:srgbClr val="433E35"/>
                          </a:solidFill>
                          <a:effectLst/>
                          <a:latin typeface="Arial" panose="020B0604020202020204" pitchFamily="34" charset="0"/>
                        </a:rPr>
                        <a:t> ​</a:t>
                      </a:r>
                      <a:endParaRPr lang="en-AU" sz="14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400" b="0" i="0">
                          <a:solidFill>
                            <a:srgbClr val="000000"/>
                          </a:solidFill>
                          <a:effectLst/>
                          <a:latin typeface="Arial" panose="020B0604020202020204" pitchFamily="34" charset="0"/>
                        </a:rPr>
                        <a:t>needs to work on their </a:t>
                      </a:r>
                      <a:r>
                        <a:rPr lang="en-US" sz="1400" b="0" i="0" err="1">
                          <a:solidFill>
                            <a:srgbClr val="000000"/>
                          </a:solidFill>
                          <a:effectLst/>
                          <a:latin typeface="Arial" panose="020B0604020202020204" pitchFamily="34" charset="0"/>
                        </a:rPr>
                        <a:t>behaviour</a:t>
                      </a:r>
                      <a:r>
                        <a:rPr lang="en-US" sz="1400" b="0" i="0">
                          <a:solidFill>
                            <a:srgbClr val="000000"/>
                          </a:solidFill>
                          <a:effectLst/>
                          <a:latin typeface="Arial" panose="020B0604020202020204" pitchFamily="34" charset="0"/>
                        </a:rPr>
                        <a:t> in </a:t>
                      </a:r>
                      <a:r>
                        <a:rPr lang="en-US" sz="1400" b="1" i="0">
                          <a:solidFill>
                            <a:srgbClr val="000000"/>
                          </a:solidFill>
                          <a:effectLst/>
                          <a:latin typeface="Arial" panose="020B0604020202020204" pitchFamily="34" charset="0"/>
                        </a:rPr>
                        <a:t>one </a:t>
                      </a:r>
                      <a:r>
                        <a:rPr lang="en-US" sz="1400" b="0" i="0">
                          <a:solidFill>
                            <a:srgbClr val="000000"/>
                          </a:solidFill>
                          <a:effectLst/>
                          <a:latin typeface="Arial" panose="020B0604020202020204" pitchFamily="34" charset="0"/>
                        </a:rPr>
                        <a:t>area of professional practice </a:t>
                      </a:r>
                      <a:r>
                        <a:rPr lang="en-US" sz="1400" b="0" i="0">
                          <a:solidFill>
                            <a:srgbClr val="433E35"/>
                          </a:solidFill>
                          <a:effectLst/>
                          <a:latin typeface="Arial" panose="020B0604020202020204" pitchFamily="34" charset="0"/>
                        </a:rPr>
                        <a:t>​</a:t>
                      </a:r>
                      <a:endParaRPr lang="en-US" sz="14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637454580"/>
                  </a:ext>
                </a:extLst>
              </a:tr>
              <a:tr h="666136">
                <a:tc>
                  <a:txBody>
                    <a:bodyPr/>
                    <a:lstStyle/>
                    <a:p>
                      <a:pPr algn="ctr" fontAlgn="base"/>
                      <a:r>
                        <a:rPr lang="en-AU" sz="1400" b="0" i="0">
                          <a:solidFill>
                            <a:srgbClr val="FFFFFF"/>
                          </a:solidFill>
                          <a:effectLst/>
                          <a:latin typeface="Arial" panose="020B0604020202020204" pitchFamily="34" charset="0"/>
                        </a:rPr>
                        <a:t>5</a:t>
                      </a:r>
                      <a:r>
                        <a:rPr lang="en-AU" sz="1400" b="0" i="0">
                          <a:solidFill>
                            <a:srgbClr val="433E35"/>
                          </a:solidFill>
                          <a:effectLst/>
                          <a:latin typeface="Arial" panose="020B0604020202020204" pitchFamily="34" charset="0"/>
                        </a:rPr>
                        <a:t> ​</a:t>
                      </a:r>
                      <a:endParaRPr lang="en-AU" sz="14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400" b="1" i="0">
                          <a:solidFill>
                            <a:srgbClr val="000000"/>
                          </a:solidFill>
                          <a:effectLst/>
                          <a:latin typeface="Arial" panose="020B0604020202020204" pitchFamily="34" charset="0"/>
                        </a:rPr>
                        <a:t>consistently </a:t>
                      </a:r>
                      <a:r>
                        <a:rPr lang="en-US" sz="1400" b="0" i="0">
                          <a:solidFill>
                            <a:srgbClr val="000000"/>
                          </a:solidFill>
                          <a:effectLst/>
                          <a:latin typeface="Arial" panose="020B0604020202020204" pitchFamily="34" charset="0"/>
                        </a:rPr>
                        <a:t>behaves in line with each of the ten areas of professional practice </a:t>
                      </a:r>
                      <a:r>
                        <a:rPr lang="en-US" sz="1400" b="0" i="0">
                          <a:solidFill>
                            <a:srgbClr val="433E35"/>
                          </a:solidFill>
                          <a:effectLst/>
                          <a:latin typeface="Arial" panose="020B0604020202020204" pitchFamily="34" charset="0"/>
                        </a:rPr>
                        <a:t>​</a:t>
                      </a:r>
                      <a:endParaRPr lang="en-US" sz="14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59739311"/>
                  </a:ext>
                </a:extLst>
              </a:tr>
            </a:tbl>
          </a:graphicData>
        </a:graphic>
      </p:graphicFrame>
      <p:sp>
        <p:nvSpPr>
          <p:cNvPr id="6" name="Rectangle 1">
            <a:extLst>
              <a:ext uri="{FF2B5EF4-FFF2-40B4-BE49-F238E27FC236}">
                <a16:creationId xmlns:a16="http://schemas.microsoft.com/office/drawing/2014/main" id="{57B25FA1-5B09-2AA4-3B8A-B9E7D7626BDE}"/>
              </a:ext>
            </a:extLst>
          </p:cNvPr>
          <p:cNvSpPr>
            <a:spLocks noChangeArrowheads="1"/>
          </p:cNvSpPr>
          <p:nvPr/>
        </p:nvSpPr>
        <p:spPr bwMode="auto">
          <a:xfrm>
            <a:off x="1012907" y="1669477"/>
            <a:ext cx="2943515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7" name="Table 6">
            <a:extLst>
              <a:ext uri="{FF2B5EF4-FFF2-40B4-BE49-F238E27FC236}">
                <a16:creationId xmlns:a16="http://schemas.microsoft.com/office/drawing/2014/main" id="{E24A1D37-2C79-6991-611A-1978B08E43E2}"/>
              </a:ext>
            </a:extLst>
          </p:cNvPr>
          <p:cNvGraphicFramePr>
            <a:graphicFrameLocks noGrp="1"/>
          </p:cNvGraphicFramePr>
          <p:nvPr>
            <p:extLst>
              <p:ext uri="{D42A27DB-BD31-4B8C-83A1-F6EECF244321}">
                <p14:modId xmlns:p14="http://schemas.microsoft.com/office/powerpoint/2010/main" val="129033620"/>
              </p:ext>
            </p:extLst>
          </p:nvPr>
        </p:nvGraphicFramePr>
        <p:xfrm>
          <a:off x="8166438" y="2126346"/>
          <a:ext cx="3866462" cy="4393444"/>
        </p:xfrm>
        <a:graphic>
          <a:graphicData uri="http://schemas.openxmlformats.org/drawingml/2006/table">
            <a:tbl>
              <a:tblPr/>
              <a:tblGrid>
                <a:gridCol w="467664">
                  <a:extLst>
                    <a:ext uri="{9D8B030D-6E8A-4147-A177-3AD203B41FA5}">
                      <a16:colId xmlns:a16="http://schemas.microsoft.com/office/drawing/2014/main" val="870808485"/>
                    </a:ext>
                  </a:extLst>
                </a:gridCol>
                <a:gridCol w="3398798">
                  <a:extLst>
                    <a:ext uri="{9D8B030D-6E8A-4147-A177-3AD203B41FA5}">
                      <a16:colId xmlns:a16="http://schemas.microsoft.com/office/drawing/2014/main" val="169882953"/>
                    </a:ext>
                  </a:extLst>
                </a:gridCol>
              </a:tblGrid>
              <a:tr h="313564">
                <a:tc gridSpan="2">
                  <a:txBody>
                    <a:bodyPr/>
                    <a:lstStyle/>
                    <a:p>
                      <a:pPr algn="ctr" fontAlgn="base"/>
                      <a:r>
                        <a:rPr lang="en-AU" sz="1300" b="1" i="0">
                          <a:solidFill>
                            <a:srgbClr val="384967"/>
                          </a:solidFill>
                          <a:effectLst/>
                          <a:latin typeface="Arial" panose="020B0604020202020204" pitchFamily="34" charset="0"/>
                        </a:rPr>
                        <a:t>Know - Knowledge</a:t>
                      </a:r>
                      <a:r>
                        <a:rPr lang="en-AU" sz="1300" b="0" i="0">
                          <a:solidFill>
                            <a:srgbClr val="384967"/>
                          </a:solidFill>
                          <a:effectLst/>
                          <a:latin typeface="Arial" panose="020B0604020202020204" pitchFamily="34" charset="0"/>
                        </a:rPr>
                        <a:t> </a:t>
                      </a:r>
                      <a:r>
                        <a:rPr lang="en-AU" sz="1400" b="0" i="0">
                          <a:solidFill>
                            <a:srgbClr val="433E35"/>
                          </a:solidFill>
                          <a:effectLst/>
                          <a:latin typeface="Arial" panose="020B0604020202020204" pitchFamily="34" charset="0"/>
                        </a:rPr>
                        <a:t>​</a:t>
                      </a:r>
                      <a:endParaRPr lang="en-AU" sz="16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771967700"/>
                  </a:ext>
                </a:extLst>
              </a:tr>
              <a:tr h="313564">
                <a:tc>
                  <a:txBody>
                    <a:bodyPr/>
                    <a:lstStyle/>
                    <a:p>
                      <a:pPr algn="ctr" fontAlgn="base"/>
                      <a:r>
                        <a:rPr lang="en-AU" sz="1300" b="0" i="0">
                          <a:solidFill>
                            <a:srgbClr val="433E35"/>
                          </a:solidFill>
                          <a:effectLst/>
                          <a:latin typeface="Arial" panose="020B0604020202020204" pitchFamily="34" charset="0"/>
                        </a:rPr>
                        <a:t>0 ​</a:t>
                      </a:r>
                      <a:endParaRPr lang="en-AU" sz="16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400" b="0" i="0">
                          <a:solidFill>
                            <a:srgbClr val="000000"/>
                          </a:solidFill>
                          <a:effectLst/>
                          <a:latin typeface="Arial" panose="020B0604020202020204" pitchFamily="34" charset="0"/>
                        </a:rPr>
                        <a:t>unable to rate </a:t>
                      </a:r>
                      <a:r>
                        <a:rPr lang="en-AU" sz="1400" b="0" i="0">
                          <a:solidFill>
                            <a:srgbClr val="433E35"/>
                          </a:solidFill>
                          <a:effectLst/>
                          <a:latin typeface="Arial" panose="020B0604020202020204" pitchFamily="34" charset="0"/>
                        </a:rPr>
                        <a:t>​</a:t>
                      </a:r>
                      <a:endParaRPr lang="en-AU" sz="16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1907217455"/>
                  </a:ext>
                </a:extLst>
              </a:tr>
              <a:tr h="827162">
                <a:tc>
                  <a:txBody>
                    <a:bodyPr/>
                    <a:lstStyle/>
                    <a:p>
                      <a:pPr algn="ctr" fontAlgn="base"/>
                      <a:r>
                        <a:rPr lang="en-AU" sz="1400" b="0" i="0">
                          <a:solidFill>
                            <a:srgbClr val="433E35"/>
                          </a:solidFill>
                          <a:effectLst/>
                          <a:latin typeface="Arial" panose="020B0604020202020204" pitchFamily="34" charset="0"/>
                        </a:rPr>
                        <a:t>1 ​</a:t>
                      </a:r>
                      <a:endParaRPr lang="en-AU" sz="14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400" b="0" i="0">
                          <a:solidFill>
                            <a:srgbClr val="000000"/>
                          </a:solidFill>
                          <a:effectLst/>
                          <a:latin typeface="Arial" panose="020B0604020202020204" pitchFamily="34" charset="0"/>
                        </a:rPr>
                        <a:t>has </a:t>
                      </a:r>
                      <a:r>
                        <a:rPr lang="en-US" sz="1400" b="1" i="0">
                          <a:solidFill>
                            <a:srgbClr val="000000"/>
                          </a:solidFill>
                          <a:effectLst/>
                          <a:latin typeface="Arial" panose="020B0604020202020204" pitchFamily="34" charset="0"/>
                        </a:rPr>
                        <a:t>heard of </a:t>
                      </a:r>
                      <a:r>
                        <a:rPr lang="en-US" sz="1400" b="0" i="0">
                          <a:solidFill>
                            <a:srgbClr val="000000"/>
                          </a:solidFill>
                          <a:effectLst/>
                          <a:latin typeface="Arial" panose="020B0604020202020204" pitchFamily="34" charset="0"/>
                        </a:rPr>
                        <a:t>some of the important medical topics and concepts underpinning patient care (heard of) </a:t>
                      </a:r>
                      <a:r>
                        <a:rPr lang="en-US" sz="1400" b="0" i="0">
                          <a:solidFill>
                            <a:srgbClr val="433E35"/>
                          </a:solidFill>
                          <a:effectLst/>
                          <a:latin typeface="Arial" panose="020B0604020202020204" pitchFamily="34" charset="0"/>
                        </a:rPr>
                        <a:t>​</a:t>
                      </a:r>
                      <a:endParaRPr lang="en-US" sz="14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85507697"/>
                  </a:ext>
                </a:extLst>
              </a:tr>
              <a:tr h="766899">
                <a:tc>
                  <a:txBody>
                    <a:bodyPr/>
                    <a:lstStyle/>
                    <a:p>
                      <a:pPr algn="ctr" fontAlgn="base"/>
                      <a:r>
                        <a:rPr lang="en-AU" sz="1400" b="0" i="0">
                          <a:solidFill>
                            <a:srgbClr val="433E35"/>
                          </a:solidFill>
                          <a:effectLst/>
                          <a:latin typeface="Arial" panose="020B0604020202020204" pitchFamily="34" charset="0"/>
                        </a:rPr>
                        <a:t>2 ​</a:t>
                      </a:r>
                      <a:endParaRPr lang="en-AU" sz="14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400" b="1" i="0">
                          <a:solidFill>
                            <a:srgbClr val="000000"/>
                          </a:solidFill>
                          <a:effectLst/>
                          <a:latin typeface="Arial" panose="020B0604020202020204" pitchFamily="34" charset="0"/>
                        </a:rPr>
                        <a:t>knows </a:t>
                      </a:r>
                      <a:r>
                        <a:rPr lang="en-US" sz="1400" b="0" i="0">
                          <a:solidFill>
                            <a:srgbClr val="000000"/>
                          </a:solidFill>
                          <a:effectLst/>
                          <a:latin typeface="Arial" panose="020B0604020202020204" pitchFamily="34" charset="0"/>
                        </a:rPr>
                        <a:t>the important medical topics and concepts that underpin patient care (know) </a:t>
                      </a:r>
                      <a:r>
                        <a:rPr lang="en-US" sz="1400" b="0" i="0">
                          <a:solidFill>
                            <a:srgbClr val="433E35"/>
                          </a:solidFill>
                          <a:effectLst/>
                          <a:latin typeface="Arial" panose="020B0604020202020204" pitchFamily="34" charset="0"/>
                        </a:rPr>
                        <a:t>​</a:t>
                      </a:r>
                      <a:endParaRPr lang="en-US" sz="14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412758771"/>
                  </a:ext>
                </a:extLst>
              </a:tr>
              <a:tr h="638457">
                <a:tc>
                  <a:txBody>
                    <a:bodyPr/>
                    <a:lstStyle/>
                    <a:p>
                      <a:pPr algn="ctr" fontAlgn="base"/>
                      <a:r>
                        <a:rPr lang="en-AU" sz="1400" b="0" i="0">
                          <a:solidFill>
                            <a:srgbClr val="433E35"/>
                          </a:solidFill>
                          <a:effectLst/>
                          <a:latin typeface="Arial" panose="020B0604020202020204" pitchFamily="34" charset="0"/>
                        </a:rPr>
                        <a:t>3 ​</a:t>
                      </a:r>
                      <a:endParaRPr lang="en-AU" sz="14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400" b="1" i="0">
                          <a:solidFill>
                            <a:srgbClr val="000000"/>
                          </a:solidFill>
                          <a:effectLst/>
                          <a:latin typeface="Arial" panose="020B0604020202020204" pitchFamily="34" charset="0"/>
                        </a:rPr>
                        <a:t>knows how </a:t>
                      </a:r>
                      <a:r>
                        <a:rPr lang="en-US" sz="1400" b="0" i="0">
                          <a:solidFill>
                            <a:srgbClr val="000000"/>
                          </a:solidFill>
                          <a:effectLst/>
                          <a:latin typeface="Arial" panose="020B0604020202020204" pitchFamily="34" charset="0"/>
                        </a:rPr>
                        <a:t>to apply their medical knowledge to patient care (knows how) </a:t>
                      </a:r>
                      <a:r>
                        <a:rPr lang="en-US" sz="1400" b="0" i="0">
                          <a:solidFill>
                            <a:srgbClr val="433E35"/>
                          </a:solidFill>
                          <a:effectLst/>
                          <a:latin typeface="Arial" panose="020B0604020202020204" pitchFamily="34" charset="0"/>
                        </a:rPr>
                        <a:t>​</a:t>
                      </a:r>
                      <a:endParaRPr lang="en-US" sz="14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922005560"/>
                  </a:ext>
                </a:extLst>
              </a:tr>
              <a:tr h="766899">
                <a:tc>
                  <a:txBody>
                    <a:bodyPr/>
                    <a:lstStyle/>
                    <a:p>
                      <a:pPr algn="ctr" fontAlgn="base"/>
                      <a:r>
                        <a:rPr lang="en-AU" sz="1400" b="0" i="0">
                          <a:solidFill>
                            <a:srgbClr val="FFFFFF"/>
                          </a:solidFill>
                          <a:effectLst/>
                          <a:latin typeface="Arial" panose="020B0604020202020204" pitchFamily="34" charset="0"/>
                        </a:rPr>
                        <a:t>4</a:t>
                      </a:r>
                      <a:r>
                        <a:rPr lang="en-AU" sz="1400" b="0" i="0">
                          <a:solidFill>
                            <a:srgbClr val="433E35"/>
                          </a:solidFill>
                          <a:effectLst/>
                          <a:latin typeface="Arial" panose="020B0604020202020204" pitchFamily="34" charset="0"/>
                        </a:rPr>
                        <a:t> ​</a:t>
                      </a:r>
                      <a:endParaRPr lang="en-AU" sz="14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400" b="1" i="0">
                          <a:solidFill>
                            <a:srgbClr val="000000"/>
                          </a:solidFill>
                          <a:effectLst/>
                          <a:latin typeface="Arial" panose="020B0604020202020204" pitchFamily="34" charset="0"/>
                        </a:rPr>
                        <a:t>frequently shows</a:t>
                      </a:r>
                      <a:r>
                        <a:rPr lang="en-US" sz="1400" b="0" i="0">
                          <a:solidFill>
                            <a:srgbClr val="000000"/>
                          </a:solidFill>
                          <a:effectLst/>
                          <a:latin typeface="Arial" panose="020B0604020202020204" pitchFamily="34" charset="0"/>
                        </a:rPr>
                        <a:t> that they can apply their medical knowledge to patient care (shows how) </a:t>
                      </a:r>
                      <a:r>
                        <a:rPr lang="en-US" sz="1400" b="0" i="0">
                          <a:solidFill>
                            <a:srgbClr val="433E35"/>
                          </a:solidFill>
                          <a:effectLst/>
                          <a:latin typeface="Arial" panose="020B0604020202020204" pitchFamily="34" charset="0"/>
                        </a:rPr>
                        <a:t>​</a:t>
                      </a:r>
                      <a:endParaRPr lang="en-US" sz="14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171628888"/>
                  </a:ext>
                </a:extLst>
              </a:tr>
              <a:tr h="766899">
                <a:tc>
                  <a:txBody>
                    <a:bodyPr/>
                    <a:lstStyle/>
                    <a:p>
                      <a:pPr algn="ctr" fontAlgn="base"/>
                      <a:r>
                        <a:rPr lang="en-AU" sz="1400" b="0" i="0">
                          <a:solidFill>
                            <a:srgbClr val="FFFFFF"/>
                          </a:solidFill>
                          <a:effectLst/>
                          <a:latin typeface="Arial" panose="020B0604020202020204" pitchFamily="34" charset="0"/>
                        </a:rPr>
                        <a:t>5</a:t>
                      </a:r>
                      <a:r>
                        <a:rPr lang="en-AU" sz="1400" b="0" i="0">
                          <a:solidFill>
                            <a:srgbClr val="433E35"/>
                          </a:solidFill>
                          <a:effectLst/>
                          <a:latin typeface="Arial" panose="020B0604020202020204" pitchFamily="34" charset="0"/>
                        </a:rPr>
                        <a:t> ​</a:t>
                      </a:r>
                      <a:endParaRPr lang="en-AU" sz="14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400" b="1" i="0">
                          <a:solidFill>
                            <a:srgbClr val="000000"/>
                          </a:solidFill>
                          <a:effectLst/>
                          <a:latin typeface="Arial" panose="020B0604020202020204" pitchFamily="34" charset="0"/>
                        </a:rPr>
                        <a:t>consistently applies</a:t>
                      </a:r>
                      <a:r>
                        <a:rPr lang="en-US" sz="1400" b="0" i="0">
                          <a:solidFill>
                            <a:srgbClr val="000000"/>
                          </a:solidFill>
                          <a:effectLst/>
                          <a:latin typeface="Arial" panose="020B0604020202020204" pitchFamily="34" charset="0"/>
                        </a:rPr>
                        <a:t> a sound medical knowledge base to their care of patients (does) </a:t>
                      </a:r>
                      <a:r>
                        <a:rPr lang="en-US" sz="1400" b="0" i="0">
                          <a:solidFill>
                            <a:srgbClr val="433E35"/>
                          </a:solidFill>
                          <a:effectLst/>
                          <a:latin typeface="Arial" panose="020B0604020202020204" pitchFamily="34" charset="0"/>
                        </a:rPr>
                        <a:t>​</a:t>
                      </a:r>
                      <a:endParaRPr lang="en-US" sz="14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289239446"/>
                  </a:ext>
                </a:extLst>
              </a:tr>
            </a:tbl>
          </a:graphicData>
        </a:graphic>
      </p:graphicFrame>
      <p:sp>
        <p:nvSpPr>
          <p:cNvPr id="8" name="Rectangle 2">
            <a:extLst>
              <a:ext uri="{FF2B5EF4-FFF2-40B4-BE49-F238E27FC236}">
                <a16:creationId xmlns:a16="http://schemas.microsoft.com/office/drawing/2014/main" id="{FD4F8CF9-8272-9D5A-D7DC-436A29A7660B}"/>
              </a:ext>
            </a:extLst>
          </p:cNvPr>
          <p:cNvSpPr>
            <a:spLocks noChangeArrowheads="1"/>
          </p:cNvSpPr>
          <p:nvPr/>
        </p:nvSpPr>
        <p:spPr bwMode="auto">
          <a:xfrm>
            <a:off x="4391418" y="1850513"/>
            <a:ext cx="1339213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3">
            <a:extLst>
              <a:ext uri="{FF2B5EF4-FFF2-40B4-BE49-F238E27FC236}">
                <a16:creationId xmlns:a16="http://schemas.microsoft.com/office/drawing/2014/main" id="{4AC2C480-1862-91BF-15F8-8D42FF0AD0C6}"/>
              </a:ext>
            </a:extLst>
          </p:cNvPr>
          <p:cNvSpPr>
            <a:spLocks noChangeArrowheads="1"/>
          </p:cNvSpPr>
          <p:nvPr/>
        </p:nvSpPr>
        <p:spPr bwMode="auto">
          <a:xfrm>
            <a:off x="4429125" y="1600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1" name="Table 10">
            <a:extLst>
              <a:ext uri="{FF2B5EF4-FFF2-40B4-BE49-F238E27FC236}">
                <a16:creationId xmlns:a16="http://schemas.microsoft.com/office/drawing/2014/main" id="{177F07BD-DD56-1121-9797-8722E8DAE0C4}"/>
              </a:ext>
            </a:extLst>
          </p:cNvPr>
          <p:cNvGraphicFramePr>
            <a:graphicFrameLocks noGrp="1"/>
          </p:cNvGraphicFramePr>
          <p:nvPr>
            <p:extLst>
              <p:ext uri="{D42A27DB-BD31-4B8C-83A1-F6EECF244321}">
                <p14:modId xmlns:p14="http://schemas.microsoft.com/office/powerpoint/2010/main" val="501663870"/>
              </p:ext>
            </p:extLst>
          </p:nvPr>
        </p:nvGraphicFramePr>
        <p:xfrm>
          <a:off x="4425012" y="2126347"/>
          <a:ext cx="3621578" cy="4088171"/>
        </p:xfrm>
        <a:graphic>
          <a:graphicData uri="http://schemas.openxmlformats.org/drawingml/2006/table">
            <a:tbl>
              <a:tblPr/>
              <a:tblGrid>
                <a:gridCol w="553888">
                  <a:extLst>
                    <a:ext uri="{9D8B030D-6E8A-4147-A177-3AD203B41FA5}">
                      <a16:colId xmlns:a16="http://schemas.microsoft.com/office/drawing/2014/main" val="1113798282"/>
                    </a:ext>
                  </a:extLst>
                </a:gridCol>
                <a:gridCol w="3067690">
                  <a:extLst>
                    <a:ext uri="{9D8B030D-6E8A-4147-A177-3AD203B41FA5}">
                      <a16:colId xmlns:a16="http://schemas.microsoft.com/office/drawing/2014/main" val="3054767159"/>
                    </a:ext>
                  </a:extLst>
                </a:gridCol>
              </a:tblGrid>
              <a:tr h="309897">
                <a:tc gridSpan="2">
                  <a:txBody>
                    <a:bodyPr/>
                    <a:lstStyle/>
                    <a:p>
                      <a:pPr algn="ctr" fontAlgn="base"/>
                      <a:r>
                        <a:rPr lang="en-AU" sz="1300" b="1" i="0">
                          <a:solidFill>
                            <a:srgbClr val="384967"/>
                          </a:solidFill>
                          <a:effectLst/>
                          <a:latin typeface="Arial" panose="020B0604020202020204" pitchFamily="34" charset="0"/>
                        </a:rPr>
                        <a:t>Do - Entrustable professional activities</a:t>
                      </a:r>
                      <a:endParaRPr lang="en-AU" b="0" i="0">
                        <a:solidFill>
                          <a:srgbClr val="433E35"/>
                        </a:solidFill>
                        <a:effectLst/>
                      </a:endParaRPr>
                    </a:p>
                  </a:txBody>
                  <a:tcPr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693335022"/>
                  </a:ext>
                </a:extLst>
              </a:tr>
              <a:tr h="326207">
                <a:tc>
                  <a:txBody>
                    <a:bodyPr/>
                    <a:lstStyle/>
                    <a:p>
                      <a:pPr algn="ctr" fontAlgn="base"/>
                      <a:r>
                        <a:rPr lang="en-AU" sz="1400" b="0" i="0">
                          <a:solidFill>
                            <a:srgbClr val="433E35"/>
                          </a:solidFill>
                          <a:effectLst/>
                          <a:latin typeface="Arial"/>
                        </a:rPr>
                        <a:t>0 ​</a:t>
                      </a:r>
                    </a:p>
                  </a:txBody>
                  <a:tcPr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400" b="0" i="0">
                          <a:solidFill>
                            <a:srgbClr val="000000"/>
                          </a:solidFill>
                          <a:effectLst/>
                          <a:latin typeface="Arial"/>
                        </a:rPr>
                        <a:t>unable to rate </a:t>
                      </a:r>
                      <a:r>
                        <a:rPr lang="en-AU" sz="1400" b="0" i="0">
                          <a:solidFill>
                            <a:srgbClr val="433E35"/>
                          </a:solidFill>
                          <a:effectLst/>
                          <a:latin typeface="Arial"/>
                        </a:rPr>
                        <a:t>​</a:t>
                      </a:r>
                    </a:p>
                  </a:txBody>
                  <a:tcPr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3614347178"/>
                  </a:ext>
                </a:extLst>
              </a:tr>
              <a:tr h="639606">
                <a:tc>
                  <a:txBody>
                    <a:bodyPr/>
                    <a:lstStyle/>
                    <a:p>
                      <a:pPr algn="ctr" fontAlgn="base"/>
                      <a:r>
                        <a:rPr lang="en-AU" sz="1400" b="0" i="0">
                          <a:solidFill>
                            <a:srgbClr val="433E35"/>
                          </a:solidFill>
                          <a:effectLst/>
                          <a:latin typeface="Arial"/>
                        </a:rPr>
                        <a:t>1 ​</a:t>
                      </a:r>
                    </a:p>
                  </a:txBody>
                  <a:tcPr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400" b="0" i="0">
                          <a:solidFill>
                            <a:srgbClr val="000000"/>
                          </a:solidFill>
                          <a:effectLst/>
                          <a:latin typeface="Arial"/>
                        </a:rPr>
                        <a:t>can be </a:t>
                      </a:r>
                      <a:r>
                        <a:rPr lang="en-US" sz="1400" b="1" i="0">
                          <a:solidFill>
                            <a:srgbClr val="000000"/>
                          </a:solidFill>
                          <a:effectLst/>
                          <a:latin typeface="Arial"/>
                        </a:rPr>
                        <a:t>present and observe</a:t>
                      </a:r>
                      <a:r>
                        <a:rPr lang="en-US" sz="1400" b="0" i="0">
                          <a:solidFill>
                            <a:srgbClr val="000000"/>
                          </a:solidFill>
                          <a:effectLst/>
                          <a:latin typeface="Arial"/>
                        </a:rPr>
                        <a:t> </a:t>
                      </a:r>
                      <a:r>
                        <a:rPr lang="en-US" sz="1400" b="0" i="0">
                          <a:solidFill>
                            <a:srgbClr val="433E35"/>
                          </a:solidFill>
                          <a:effectLst/>
                          <a:latin typeface="Arial"/>
                        </a:rPr>
                        <a:t>​</a:t>
                      </a:r>
                    </a:p>
                  </a:txBody>
                  <a:tcPr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481921942"/>
                  </a:ext>
                </a:extLst>
              </a:tr>
              <a:tr h="639606">
                <a:tc>
                  <a:txBody>
                    <a:bodyPr/>
                    <a:lstStyle/>
                    <a:p>
                      <a:pPr algn="ctr" fontAlgn="base"/>
                      <a:r>
                        <a:rPr lang="en-AU" sz="1400" b="0" i="0">
                          <a:solidFill>
                            <a:srgbClr val="433E35"/>
                          </a:solidFill>
                          <a:effectLst/>
                          <a:latin typeface="Arial"/>
                        </a:rPr>
                        <a:t>2 ​</a:t>
                      </a:r>
                    </a:p>
                  </a:txBody>
                  <a:tcPr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400" b="0" i="0">
                          <a:solidFill>
                            <a:srgbClr val="000000"/>
                          </a:solidFill>
                          <a:effectLst/>
                          <a:latin typeface="Arial"/>
                        </a:rPr>
                        <a:t>can act with </a:t>
                      </a:r>
                      <a:r>
                        <a:rPr lang="en-US" sz="1400" b="1" i="0">
                          <a:solidFill>
                            <a:srgbClr val="000000"/>
                          </a:solidFill>
                          <a:effectLst/>
                          <a:latin typeface="Arial"/>
                        </a:rPr>
                        <a:t>direct supervision</a:t>
                      </a:r>
                      <a:r>
                        <a:rPr lang="en-US" sz="1400" b="0" i="0">
                          <a:solidFill>
                            <a:srgbClr val="000000"/>
                          </a:solidFill>
                          <a:effectLst/>
                          <a:latin typeface="Arial"/>
                        </a:rPr>
                        <a:t> </a:t>
                      </a:r>
                      <a:r>
                        <a:rPr lang="en-US" sz="1400" b="0" i="0">
                          <a:solidFill>
                            <a:srgbClr val="433E35"/>
                          </a:solidFill>
                          <a:effectLst/>
                          <a:latin typeface="Arial"/>
                        </a:rPr>
                        <a:t>​</a:t>
                      </a:r>
                      <a:endParaRPr lang="en-US"/>
                    </a:p>
                  </a:txBody>
                  <a:tcPr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088956521"/>
                  </a:ext>
                </a:extLst>
              </a:tr>
              <a:tr h="1011243">
                <a:tc>
                  <a:txBody>
                    <a:bodyPr/>
                    <a:lstStyle/>
                    <a:p>
                      <a:pPr algn="ctr" fontAlgn="base"/>
                      <a:r>
                        <a:rPr lang="en-AU" sz="1400" b="0" i="0">
                          <a:solidFill>
                            <a:srgbClr val="433E35"/>
                          </a:solidFill>
                          <a:effectLst/>
                          <a:latin typeface="Arial"/>
                        </a:rPr>
                        <a:t>3 ​</a:t>
                      </a:r>
                    </a:p>
                  </a:txBody>
                  <a:tcPr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lvl="0" algn="l">
                        <a:buNone/>
                      </a:pPr>
                      <a:r>
                        <a:rPr lang="en-US" sz="1400" b="0" i="0" u="none" strike="noStrike" noProof="0">
                          <a:solidFill>
                            <a:srgbClr val="000000"/>
                          </a:solidFill>
                          <a:effectLst/>
                          <a:latin typeface="Arial"/>
                        </a:rPr>
                        <a:t>can act with </a:t>
                      </a:r>
                      <a:r>
                        <a:rPr lang="en-US" sz="1400" b="1" i="0" u="none" strike="noStrike" noProof="0">
                          <a:solidFill>
                            <a:srgbClr val="000000"/>
                          </a:solidFill>
                          <a:effectLst/>
                          <a:latin typeface="Arial"/>
                        </a:rPr>
                        <a:t>indirect supervision</a:t>
                      </a:r>
                      <a:r>
                        <a:rPr lang="en-US" sz="1400" b="0" i="0" u="none" strike="noStrike" noProof="0">
                          <a:solidFill>
                            <a:srgbClr val="000000"/>
                          </a:solidFill>
                          <a:effectLst/>
                          <a:latin typeface="Arial"/>
                        </a:rPr>
                        <a:t> </a:t>
                      </a:r>
                      <a:r>
                        <a:rPr lang="en-US" sz="1400"/>
                        <a:t>(e.g. supervisor is physically located within the training setting) </a:t>
                      </a:r>
                      <a:endParaRPr lang="en-US" sz="1400" b="0" i="0" u="none" strike="noStrike" noProof="0">
                        <a:solidFill>
                          <a:srgbClr val="433E35"/>
                        </a:solidFill>
                        <a:effectLst/>
                        <a:latin typeface="Arial"/>
                      </a:endParaRPr>
                    </a:p>
                  </a:txBody>
                  <a:tcPr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285263219"/>
                  </a:ext>
                </a:extLst>
              </a:tr>
              <a:tr h="782898">
                <a:tc>
                  <a:txBody>
                    <a:bodyPr/>
                    <a:lstStyle/>
                    <a:p>
                      <a:pPr algn="ctr" fontAlgn="base"/>
                      <a:r>
                        <a:rPr lang="en-AU" sz="1400" b="0" i="0">
                          <a:solidFill>
                            <a:srgbClr val="FFFFFF"/>
                          </a:solidFill>
                          <a:effectLst/>
                          <a:latin typeface="Arial"/>
                        </a:rPr>
                        <a:t>4</a:t>
                      </a:r>
                      <a:r>
                        <a:rPr lang="en-AU" sz="1400" b="0" i="0">
                          <a:solidFill>
                            <a:srgbClr val="433E35"/>
                          </a:solidFill>
                          <a:effectLst/>
                          <a:latin typeface="Arial"/>
                        </a:rPr>
                        <a:t> ​</a:t>
                      </a:r>
                    </a:p>
                  </a:txBody>
                  <a:tcPr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lvl="0" algn="l">
                        <a:lnSpc>
                          <a:spcPct val="100000"/>
                        </a:lnSpc>
                        <a:spcBef>
                          <a:spcPts val="0"/>
                        </a:spcBef>
                        <a:spcAft>
                          <a:spcPts val="0"/>
                        </a:spcAft>
                        <a:buNone/>
                      </a:pPr>
                      <a:r>
                        <a:rPr lang="en-US" sz="1400" b="0" i="0" u="none" strike="noStrike" noProof="0">
                          <a:solidFill>
                            <a:srgbClr val="000000"/>
                          </a:solidFill>
                          <a:effectLst/>
                          <a:latin typeface="Arial"/>
                        </a:rPr>
                        <a:t>can act with</a:t>
                      </a:r>
                      <a:r>
                        <a:rPr lang="en-US" sz="1400" b="1" i="0" u="none" strike="noStrike" noProof="0">
                          <a:solidFill>
                            <a:srgbClr val="000000"/>
                          </a:solidFill>
                          <a:effectLst/>
                          <a:latin typeface="Arial"/>
                        </a:rPr>
                        <a:t> supervision as a distance</a:t>
                      </a:r>
                      <a:r>
                        <a:rPr lang="en-US" sz="1400" b="0" i="0" u="none" strike="noStrike" noProof="0">
                          <a:solidFill>
                            <a:srgbClr val="000000"/>
                          </a:solidFill>
                          <a:effectLst/>
                          <a:latin typeface="Arial"/>
                        </a:rPr>
                        <a:t> </a:t>
                      </a:r>
                      <a:r>
                        <a:rPr lang="en-US" sz="1400"/>
                        <a:t>(e.g. supervisor available to assist via phone)</a:t>
                      </a:r>
                      <a:endParaRPr lang="en-US" sz="1400" b="0" i="0" u="none" strike="noStrike" noProof="0">
                        <a:solidFill>
                          <a:srgbClr val="433E35"/>
                        </a:solidFill>
                        <a:effectLst/>
                        <a:latin typeface="Arial"/>
                      </a:endParaRPr>
                    </a:p>
                  </a:txBody>
                  <a:tcPr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833793905"/>
                  </a:ext>
                </a:extLst>
              </a:tr>
              <a:tr h="378714">
                <a:tc>
                  <a:txBody>
                    <a:bodyPr/>
                    <a:lstStyle/>
                    <a:p>
                      <a:pPr algn="ctr" fontAlgn="base"/>
                      <a:r>
                        <a:rPr lang="en-AU" sz="1400" b="0" i="0">
                          <a:solidFill>
                            <a:srgbClr val="FFFFFF"/>
                          </a:solidFill>
                          <a:effectLst/>
                          <a:latin typeface="Arial"/>
                        </a:rPr>
                        <a:t>5</a:t>
                      </a:r>
                      <a:r>
                        <a:rPr lang="en-AU" sz="1400" b="0" i="0">
                          <a:solidFill>
                            <a:srgbClr val="433E35"/>
                          </a:solidFill>
                          <a:effectLst/>
                          <a:latin typeface="Arial"/>
                        </a:rPr>
                        <a:t> ​</a:t>
                      </a:r>
                    </a:p>
                  </a:txBody>
                  <a:tcPr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AU" sz="1400" b="0" i="0">
                          <a:solidFill>
                            <a:srgbClr val="000000"/>
                          </a:solidFill>
                          <a:effectLst/>
                          <a:latin typeface="Arial" panose="020B0604020202020204" pitchFamily="34" charset="0"/>
                        </a:rPr>
                        <a:t>can </a:t>
                      </a:r>
                      <a:r>
                        <a:rPr lang="en-AU" sz="1400" b="1" i="0">
                          <a:solidFill>
                            <a:srgbClr val="000000"/>
                          </a:solidFill>
                          <a:effectLst/>
                          <a:latin typeface="Arial" panose="020B0604020202020204" pitchFamily="34" charset="0"/>
                        </a:rPr>
                        <a:t>provide supervision</a:t>
                      </a:r>
                      <a:r>
                        <a:rPr lang="en-AU" sz="1400" b="0" i="0">
                          <a:solidFill>
                            <a:srgbClr val="000000"/>
                          </a:solidFill>
                          <a:effectLst/>
                          <a:latin typeface="Arial" panose="020B0604020202020204" pitchFamily="34" charset="0"/>
                        </a:rPr>
                        <a:t> </a:t>
                      </a:r>
                      <a:r>
                        <a:rPr lang="en-AU" sz="1400" b="0" i="0">
                          <a:solidFill>
                            <a:srgbClr val="433E35"/>
                          </a:solidFill>
                          <a:effectLst/>
                          <a:latin typeface="Arial" panose="020B0604020202020204" pitchFamily="34" charset="0"/>
                        </a:rPr>
                        <a:t>​</a:t>
                      </a:r>
                      <a:endParaRPr lang="en-AU" sz="1400" b="0" i="0">
                        <a:solidFill>
                          <a:srgbClr val="433E35"/>
                        </a:solidFill>
                        <a:effectLst/>
                      </a:endParaRPr>
                    </a:p>
                  </a:txBody>
                  <a:tcPr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847799647"/>
                  </a:ext>
                </a:extLst>
              </a:tr>
            </a:tbl>
          </a:graphicData>
        </a:graphic>
      </p:graphicFrame>
      <p:sp>
        <p:nvSpPr>
          <p:cNvPr id="12" name="Rectangle 4">
            <a:extLst>
              <a:ext uri="{FF2B5EF4-FFF2-40B4-BE49-F238E27FC236}">
                <a16:creationId xmlns:a16="http://schemas.microsoft.com/office/drawing/2014/main" id="{7551BC9A-609A-F6C7-5384-EAF9965B877D}"/>
              </a:ext>
            </a:extLst>
          </p:cNvPr>
          <p:cNvSpPr>
            <a:spLocks noChangeArrowheads="1"/>
          </p:cNvSpPr>
          <p:nvPr/>
        </p:nvSpPr>
        <p:spPr bwMode="auto">
          <a:xfrm>
            <a:off x="8166438" y="220528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048266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9.3"/>
</p:tagLst>
</file>

<file path=ppt/tags/tag2.xml><?xml version="1.0" encoding="utf-8"?>
<p:tagLst xmlns:a="http://schemas.openxmlformats.org/drawingml/2006/main" xmlns:r="http://schemas.openxmlformats.org/officeDocument/2006/relationships" xmlns:p="http://schemas.openxmlformats.org/presentationml/2006/main">
  <p:tag name="TIMING" val="|0.6|10.1|6.3|8|7.3|6|14.8|4"/>
</p:tagLst>
</file>

<file path=ppt/theme/theme1.xml><?xml version="1.0" encoding="utf-8"?>
<a:theme xmlns:a="http://schemas.openxmlformats.org/drawingml/2006/main" name="1_Office Theme">
  <a:themeElements>
    <a:clrScheme name="RACP New Brand">
      <a:dk1>
        <a:srgbClr val="433E35"/>
      </a:dk1>
      <a:lt1>
        <a:sysClr val="window" lastClr="FFFFFF"/>
      </a:lt1>
      <a:dk2>
        <a:srgbClr val="294864"/>
      </a:dk2>
      <a:lt2>
        <a:srgbClr val="EEECE1"/>
      </a:lt2>
      <a:accent1>
        <a:srgbClr val="294864"/>
      </a:accent1>
      <a:accent2>
        <a:srgbClr val="CB972B"/>
      </a:accent2>
      <a:accent3>
        <a:srgbClr val="433E35"/>
      </a:accent3>
      <a:accent4>
        <a:srgbClr val="70685A"/>
      </a:accent4>
      <a:accent5>
        <a:srgbClr val="003D79"/>
      </a:accent5>
      <a:accent6>
        <a:srgbClr val="F79646"/>
      </a:accent6>
      <a:hlink>
        <a:srgbClr val="CB972B"/>
      </a:hlink>
      <a:folHlink>
        <a:srgbClr val="CB972B"/>
      </a:folHlink>
    </a:clrScheme>
    <a:fontScheme name="RACP New Brand Fin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0b77cf3b-53b0-4276-95d6-69a9c81ff526" xsi:nil="true"/>
    <number xmlns="8a45df18-1b1a-499d-90c6-d04be75f9f9a" xsi:nil="true"/>
    <lcf76f155ced4ddcb4097134ff3c332f xmlns="8a45df18-1b1a-499d-90c6-d04be75f9f9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9AC724EA9FAAA43A1F79233C37E1B8C" ma:contentTypeVersion="15" ma:contentTypeDescription="Create a new document." ma:contentTypeScope="" ma:versionID="3f1c4bb06078c0b8159917b6f3bbc4de">
  <xsd:schema xmlns:xsd="http://www.w3.org/2001/XMLSchema" xmlns:xs="http://www.w3.org/2001/XMLSchema" xmlns:p="http://schemas.microsoft.com/office/2006/metadata/properties" xmlns:ns2="8a45df18-1b1a-499d-90c6-d04be75f9f9a" xmlns:ns3="0b77cf3b-53b0-4276-95d6-69a9c81ff526" targetNamespace="http://schemas.microsoft.com/office/2006/metadata/properties" ma:root="true" ma:fieldsID="8173c7416ebc8f11e2edb3996938d084" ns2:_="" ns3:_="">
    <xsd:import namespace="8a45df18-1b1a-499d-90c6-d04be75f9f9a"/>
    <xsd:import namespace="0b77cf3b-53b0-4276-95d6-69a9c81ff52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number"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45df18-1b1a-499d-90c6-d04be75f9f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number" ma:index="11" nillable="true" ma:displayName="number" ma:format="Dropdown" ma:internalName="number" ma:percentage="FALSE">
      <xsd:simpleType>
        <xsd:restriction base="dms:Number"/>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acd75f2-112b-4bdb-b5f6-bb7ce9b5a1b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b77cf3b-53b0-4276-95d6-69a9c81ff52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2bb30202-f0f6-4428-8a4b-8548b02ff135}" ma:internalName="TaxCatchAll" ma:showField="CatchAllData" ma:web="0b77cf3b-53b0-4276-95d6-69a9c81ff5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EF10AA-2B8B-4CFB-9B43-46B2F72DB037}">
  <ds:schemaRefs>
    <ds:schemaRef ds:uri="http://schemas.microsoft.com/sharepoint/v3/contenttype/forms"/>
  </ds:schemaRefs>
</ds:datastoreItem>
</file>

<file path=customXml/itemProps2.xml><?xml version="1.0" encoding="utf-8"?>
<ds:datastoreItem xmlns:ds="http://schemas.openxmlformats.org/officeDocument/2006/customXml" ds:itemID="{27828305-EE30-498F-A162-22DAD1C7C4D2}">
  <ds:schemaRefs>
    <ds:schemaRef ds:uri="0b77cf3b-53b0-4276-95d6-69a9c81ff526"/>
    <ds:schemaRef ds:uri="8a45df18-1b1a-499d-90c6-d04be75f9f9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A814106-B1A8-4123-A107-958E74316CEB}">
  <ds:schemaRefs>
    <ds:schemaRef ds:uri="0b77cf3b-53b0-4276-95d6-69a9c81ff526"/>
    <ds:schemaRef ds:uri="8a45df18-1b1a-499d-90c6-d04be75f9f9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18</Slides>
  <Notes>13</Notes>
  <HiddenSlides>0</HiddenSlide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Rating scales </vt:lpstr>
      <vt:lpstr>Progression recommendations and decisions </vt:lpstr>
      <vt:lpstr>Assessing performance using evidence</vt:lpstr>
      <vt:lpstr>Case study: Competence</vt:lpstr>
      <vt:lpstr>Case study: Compliance</vt:lpstr>
      <vt:lpstr>Assessing performance using evidence</vt:lpstr>
      <vt:lpstr>PowerPoint Presentation</vt:lpstr>
      <vt:lpstr>PowerPoint Presentation</vt:lpstr>
      <vt:lpstr>PowerPoint Presentation</vt:lpstr>
      <vt:lpstr>PowerPoint Presentation</vt:lpstr>
    </vt:vector>
  </TitlesOfParts>
  <Company>Royal Australasian College of Physicians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Assessment Tools 2025 Implementation </dc:title>
  <dc:creator>Haidar Noor</dc:creator>
  <cp:revision>4</cp:revision>
  <cp:lastPrinted>2019-03-29T01:57:58Z</cp:lastPrinted>
  <dcterms:created xsi:type="dcterms:W3CDTF">2016-05-05T00:00:36Z</dcterms:created>
  <dcterms:modified xsi:type="dcterms:W3CDTF">2025-03-27T22:35:00Z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0x01010029AC724EA9FAAA43A1F79233C37E1B8C</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_activity">
    <vt:lpwstr>{"FileActivityType":"9","FileActivityTimeStamp":"2024-10-22T03:10:07.243Z","FileActivityUsersOnPage":[{"DisplayName":"Sarah Buxton","Id":"sarah.buxton@racp.edu.au"},{"DisplayName":"Yen Ho","Id":"yen.ho@racp.edu.au"},{"DisplayName":"Lana Middleton","Id":"lana.middleton@racp.edu.au"},{"DisplayName":"Sarah Buxton","Id":"sarah.buxton@racp.edu.au"},{"DisplayName":"Janet McNally","Id":"janet.mcnally@racp.edu.au"},{"DisplayName":"Rebecca Sum","Id":"rebecca.sum@racp.edu.au"},{"DisplayName":"Erin Micali","Id":"erin.micali@racp.edu.au"},{"DisplayName":"Meredith Rule","Id":"meredith.rule@racp.edu.au"},{"DisplayName":"Ruth Adair","Id":"ruth.adair@racp.edu.au"},{"DisplayName":"Sally Timmins","Id":"sally.timmins@racp.edu.au"},{"DisplayName":"Susi McCarthy","Id":"susi.mccarthy@racp.edu.au"},{"DisplayName":"Sinead McElhinney","Id":"sinead.mcelhinney@racp.edu.au"},{"DisplayName":"Susan Hando","Id":"susan.hando@racp.edu.au"}],"FileActivityNavigationId":null}</vt:lpwstr>
  </property>
  <property fmtid="{D5CDD505-2E9C-101B-9397-08002B2CF9AE}" pid="7" name="TriggerFlowInfo">
    <vt:lpwstr/>
  </property>
</Properties>
</file>