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52" r:id="rId11"/>
    <p:sldId id="2147481453" r:id="rId12"/>
    <p:sldId id="2147481469" r:id="rId13"/>
    <p:sldId id="2147481495" r:id="rId14"/>
    <p:sldId id="2147481496" r:id="rId15"/>
    <p:sldId id="2147481484" r:id="rId16"/>
    <p:sldId id="2147481497" r:id="rId17"/>
    <p:sldId id="2147481458" r:id="rId18"/>
    <p:sldId id="2147481467" r:id="rId19"/>
    <p:sldId id="2147481480"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52"/>
            <p14:sldId id="2147481453"/>
            <p14:sldId id="2147481469"/>
            <p14:sldId id="2147481495"/>
            <p14:sldId id="2147481496"/>
            <p14:sldId id="2147481484"/>
            <p14:sldId id="2147481497"/>
            <p14:sldId id="2147481458"/>
            <p14:sldId id="2147481467"/>
            <p14:sldId id="2147481480"/>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E77"/>
    <a:srgbClr val="E9B32B"/>
    <a:srgbClr val="FBF2DD"/>
    <a:srgbClr val="F8E8C0"/>
    <a:srgbClr val="CB972B"/>
    <a:srgbClr val="384965"/>
    <a:srgbClr val="B3BFD5"/>
    <a:srgbClr val="8699BC"/>
    <a:srgbClr val="6880AC"/>
    <a:srgbClr val="3849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9A1211-8AD7-E4C0-47CA-211D574352A7}" v="25" dt="2024-12-02T03:17:48.805"/>
    <p1510:client id="{B914E83A-6EA9-469C-95F4-96373C558BCE}" v="8" dt="2024-12-02T01:15:06.0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245" autoAdjust="0"/>
  </p:normalViewPr>
  <p:slideViewPr>
    <p:cSldViewPr snapToGrid="0">
      <p:cViewPr varScale="1">
        <p:scale>
          <a:sx n="74" d="100"/>
          <a:sy n="74" d="100"/>
        </p:scale>
        <p:origin x="112" y="6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2/12/2024</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2/12/2024</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sz="1200" dirty="0">
                <a:solidFill>
                  <a:schemeClr val="accent2"/>
                </a:solidFill>
              </a:rPr>
              <a:t>Geriatric medicine </a:t>
            </a:r>
            <a:r>
              <a:rPr lang="en-US" dirty="0"/>
              <a:t>program, 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Please note that the number of observation captures and learning captures will be reduced for the first 6-12 months of the new curriculum in 2025.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1271388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does this all come together? </a:t>
            </a:r>
          </a:p>
          <a:p>
            <a:r>
              <a:rPr lang="en-US" dirty="0"/>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the other learning and assessment requirements. For more details, please visit the program LTA.</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dirty="0"/>
          </a:p>
          <a:p>
            <a:r>
              <a:rPr lang="en-US" dirty="0"/>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dirty="0"/>
          </a:p>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 new curricula in Advanced Training programs use the same framework</a:t>
            </a:r>
            <a:r>
              <a:rPr lang="en-AU" b="0" dirty="0"/>
              <a:t>. </a:t>
            </a:r>
            <a:r>
              <a:rPr lang="en-US" b="0" dirty="0"/>
              <a:t>You can see here the ten learning goals, the three phases of the training program and the learning, teaching and assessment requirements as outlined in the program requirements. We will go though each of these areas in more detail.  </a:t>
            </a:r>
            <a:endParaRPr lang="en-AU"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dirty="0"/>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dirty="0"/>
              <a:t>The learning, teaching and assessment programs outline the entry requirements, teaching program requirements, learning program requirements and the assessment program requirements </a:t>
            </a:r>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36 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2/12/2024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2/12/2024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2/12/2024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2/12/2024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2/12/2024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2/12/2024</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4.pn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2025 implementation – Advanced Training: Geriatric Medicine</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E3E95EAC-5DBD-0349-435D-3799132FEF05}"/>
              </a:ext>
            </a:extLst>
          </p:cNvPr>
          <p:cNvSpPr/>
          <p:nvPr/>
        </p:nvSpPr>
        <p:spPr>
          <a:xfrm>
            <a:off x="691753" y="3364260"/>
            <a:ext cx="10190612" cy="25658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learning captures  </a:t>
            </a:r>
            <a:endParaRPr lang="en-AU" dirty="0">
              <a:solidFill>
                <a:schemeClr val="bg1"/>
              </a:solidFill>
            </a:endParaRPr>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
        <p:nvSpPr>
          <p:cNvPr id="3" name="Rectangle 2">
            <a:extLst>
              <a:ext uri="{FF2B5EF4-FFF2-40B4-BE49-F238E27FC236}">
                <a16:creationId xmlns:a16="http://schemas.microsoft.com/office/drawing/2014/main" id="{C47F8C36-B945-F46A-C8B7-6EA5727F4A41}"/>
              </a:ext>
            </a:extLst>
          </p:cNvPr>
          <p:cNvSpPr/>
          <p:nvPr/>
        </p:nvSpPr>
        <p:spPr>
          <a:xfrm>
            <a:off x="8524969" y="3238100"/>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2" name="Rectangle 1">
            <a:extLst>
              <a:ext uri="{FF2B5EF4-FFF2-40B4-BE49-F238E27FC236}">
                <a16:creationId xmlns:a16="http://schemas.microsoft.com/office/drawing/2014/main" id="{BB5EFAA4-1588-1301-F84D-57D9855C2FAC}"/>
              </a:ext>
            </a:extLst>
          </p:cNvPr>
          <p:cNvSpPr/>
          <p:nvPr/>
        </p:nvSpPr>
        <p:spPr>
          <a:xfrm>
            <a:off x="3514725" y="4585579"/>
            <a:ext cx="1466850"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D4DEA8E-6087-7D14-FDD6-B0585A3E6C67}"/>
              </a:ext>
            </a:extLst>
          </p:cNvPr>
          <p:cNvSpPr/>
          <p:nvPr/>
        </p:nvSpPr>
        <p:spPr>
          <a:xfrm>
            <a:off x="5787059" y="4585578"/>
            <a:ext cx="165899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80F1CD21-8424-9379-8EB8-225442B6711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Tree>
    <p:extLst>
      <p:ext uri="{BB962C8B-B14F-4D97-AF65-F5344CB8AC3E}">
        <p14:creationId xmlns:p14="http://schemas.microsoft.com/office/powerpoint/2010/main" val="39439837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67794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rotation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endParaRPr lang="en-AU" sz="1200" dirty="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15109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3917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15612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8" y="1533804"/>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923330"/>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Knowledge (3 specific knowledge guide learning goals selected)</a:t>
            </a:r>
            <a:endParaRPr lang="en-AU" sz="900" b="0" i="0" kern="1200" dirty="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dirty="0">
                <a:latin typeface="Aptos"/>
              </a:rPr>
              <a:t>Learning captures</a:t>
            </a:r>
            <a:endParaRPr lang="en-AU" sz="1100" b="1" dirty="0">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596498"/>
            <a:ext cx="1595309" cy="261610"/>
          </a:xfrm>
          <a:prstGeom prst="rect">
            <a:avLst/>
          </a:prstGeom>
          <a:noFill/>
          <a:ln>
            <a:noFill/>
          </a:ln>
        </p:spPr>
        <p:txBody>
          <a:bodyPr wrap="none" lIns="91440" tIns="45720" rIns="91440" bIns="45720" rtlCol="0" anchor="t">
            <a:spAutoFit/>
          </a:bodyPr>
          <a:lstStyle/>
          <a:p>
            <a:r>
              <a:rPr lang="en-US" sz="1100" b="1" dirty="0">
                <a:latin typeface="Aptos"/>
              </a:rPr>
              <a:t>Observation captures</a:t>
            </a:r>
            <a:endParaRPr lang="en-AU" sz="1100" b="1" dirty="0">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8846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Clinical and social sciences</a:t>
            </a:r>
            <a:endParaRPr lang="en-AU" sz="900" i="0" dirty="0">
              <a:solidFill>
                <a:schemeClr val="dk1"/>
              </a:solidFill>
              <a:latin typeface="Aptos" panose="020B0004020202020204" pitchFamily="34" charset="0"/>
              <a:cs typeface="Aria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Falls and mobility</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743108" y="189489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dirty="0">
                <a:latin typeface="Aptos" panose="020B0004020202020204" pitchFamily="34" charset="0"/>
              </a:rPr>
              <a:t>Apply for program</a:t>
            </a:r>
          </a:p>
          <a:p>
            <a:pPr marL="171450" indent="-171450">
              <a:buFont typeface="Wingdings" panose="05000000000000000000" pitchFamily="2" charset="2"/>
              <a:buChar char="ü"/>
            </a:pPr>
            <a:r>
              <a:rPr lang="en-US" sz="1200" dirty="0">
                <a:latin typeface="Aptos" panose="020B0004020202020204" pitchFamily="34" charset="0"/>
              </a:rPr>
              <a:t>Application approved</a:t>
            </a:r>
            <a:endParaRPr lang="en-AU" sz="1200" dirty="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dirty="0">
                <a:latin typeface="Aptos" panose="020B0004020202020204" pitchFamily="34" charset="0"/>
              </a:endParaRPr>
            </a:p>
            <a:p>
              <a:pPr algn="ctr"/>
              <a:r>
                <a:rPr lang="en-US" sz="1200" b="1" dirty="0">
                  <a:latin typeface="Aptos" panose="020B0004020202020204" pitchFamily="34" charset="0"/>
                </a:rPr>
                <a:t>End of phase progression</a:t>
              </a:r>
            </a:p>
            <a:p>
              <a:endParaRPr lang="en-US" sz="1200" b="1" dirty="0">
                <a:latin typeface="Aptos" panose="020B0004020202020204" pitchFamily="34" charset="0"/>
              </a:endParaRPr>
            </a:p>
            <a:p>
              <a:r>
                <a:rPr lang="en-US" sz="1200" dirty="0">
                  <a:latin typeface="Aptos" panose="020B0004020202020204" pitchFamily="34" charset="0"/>
                </a:rPr>
                <a:t>The Rotation Supervisor makes an overall progress recommendation at the end of the phase.</a:t>
              </a:r>
            </a:p>
            <a:p>
              <a:r>
                <a:rPr lang="en-US" sz="1200" dirty="0">
                  <a:latin typeface="Aptos" panose="020B0004020202020204" pitchFamily="34" charset="0"/>
                </a:rPr>
                <a:t> </a:t>
              </a:r>
            </a:p>
            <a:p>
              <a:r>
                <a:rPr lang="en-US" sz="1200" dirty="0">
                  <a:latin typeface="Aptos"/>
                </a:rPr>
                <a:t>The Progress Review Panel (from Q4 2025) make a progression decision based on:</a:t>
              </a:r>
            </a:p>
            <a:p>
              <a:pPr marL="171450" indent="-171450">
                <a:buFont typeface="Arial" panose="020B0604020202020204" pitchFamily="34" charset="0"/>
                <a:buChar char="•"/>
              </a:pPr>
              <a:r>
                <a:rPr lang="en-US" sz="1200" dirty="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dirty="0">
                  <a:latin typeface="Aptos" panose="020B0004020202020204" pitchFamily="34" charset="0"/>
                </a:rPr>
                <a:t>Evidence of competence (assessment data)</a:t>
              </a:r>
            </a:p>
            <a:p>
              <a:pPr marL="171450" indent="-171450">
                <a:buFont typeface="Arial" panose="020B0604020202020204" pitchFamily="34" charset="0"/>
                <a:buChar char="•"/>
              </a:pPr>
              <a:r>
                <a:rPr lang="en-US" sz="1200" dirty="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Geriatric Medicine 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dirty="0">
                <a:latin typeface="Aptos" panose="020B0004020202020204" pitchFamily="34" charset="0"/>
              </a:rPr>
              <a:t>12 months core training – training setting 1</a:t>
            </a:r>
            <a:endParaRPr lang="en-AU" sz="1400" dirty="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dirty="0"/>
              <a:t>Q1</a:t>
            </a:r>
            <a:endParaRPr lang="en-AU" sz="1100" dirty="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dirty="0"/>
              <a:t>Q2</a:t>
            </a:r>
            <a:endParaRPr lang="en-AU" sz="1100" dirty="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dirty="0"/>
              <a:t>Q3</a:t>
            </a:r>
            <a:endParaRPr lang="en-AU" sz="1100" dirty="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dirty="0"/>
              <a:t>Q4</a:t>
            </a:r>
            <a:endParaRPr lang="en-AU" sz="1100" dirty="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dirty="0">
                <a:latin typeface="Aptos" panose="020B0004020202020204" pitchFamily="34" charset="0"/>
              </a:rPr>
              <a:t>Learning and assessment activities</a:t>
            </a:r>
          </a:p>
          <a:p>
            <a:pPr marL="171450" indent="-171450">
              <a:buFont typeface="Wingdings" panose="05000000000000000000" pitchFamily="2" charset="2"/>
              <a:buChar char="ü"/>
            </a:pPr>
            <a:r>
              <a:rPr lang="en-US" sz="1200" dirty="0">
                <a:latin typeface="Aptos"/>
              </a:rPr>
              <a:t>Progress report   </a:t>
            </a:r>
            <a:endParaRPr lang="en-AU" sz="1200" dirty="0">
              <a:latin typeface="Aptos" panose="020B0004020202020204" pitchFamily="34" charset="0"/>
            </a:endParaRPr>
          </a:p>
        </p:txBody>
      </p:sp>
    </p:spTree>
    <p:extLst>
      <p:ext uri="{BB962C8B-B14F-4D97-AF65-F5344CB8AC3E}">
        <p14:creationId xmlns:p14="http://schemas.microsoft.com/office/powerpoint/2010/main" val="250799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dirty="0">
                  <a:solidFill>
                    <a:schemeClr val="accent2"/>
                  </a:solidFill>
                  <a:latin typeface="Poppins"/>
                  <a:ea typeface="League Spartan" charset="0"/>
                  <a:cs typeface="Poppins"/>
                </a:rPr>
                <a:t>Plan and support learning</a:t>
              </a:r>
            </a:p>
            <a:p>
              <a:r>
                <a:rPr lang="en-US" sz="1400" dirty="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dirty="0">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dirty="0">
                  <a:solidFill>
                    <a:schemeClr val="accent4"/>
                  </a:solidFill>
                  <a:latin typeface="Poppins"/>
                  <a:ea typeface="League Spartan" charset="0"/>
                  <a:cs typeface="Poppins"/>
                </a:rPr>
                <a:t>Supervisor provides feedback and an overall rating against each learning goal </a:t>
              </a:r>
              <a:endParaRPr lang="en-US" sz="1400" b="1" dirty="0">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a:t>
            </a:r>
            <a:r>
              <a:rPr lang="en-US" b="1" dirty="0">
                <a:solidFill>
                  <a:srgbClr val="384967"/>
                </a:solidFill>
              </a:rPr>
              <a:t>plan</a:t>
            </a:r>
            <a:endParaRPr lang="en-US" b="1">
              <a:solidFill>
                <a:srgbClr val="384967"/>
              </a:solidFill>
            </a:endParaRP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dirty="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a:t>
            </a:r>
            <a:r>
              <a:rPr lang="en-US" b="1" dirty="0">
                <a:solidFill>
                  <a:srgbClr val="384967"/>
                </a:solidFill>
              </a:rPr>
              <a:t>capture</a:t>
            </a:r>
            <a:endParaRPr lang="en-US" b="1">
              <a:solidFill>
                <a:srgbClr val="384967"/>
              </a:solidFill>
            </a:endParaRP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dirty="0">
                <a:solidFill>
                  <a:srgbClr val="384967"/>
                </a:solidFill>
              </a:rPr>
              <a:t>Progress reports</a:t>
            </a:r>
          </a:p>
          <a:p>
            <a:pPr algn="ctr"/>
            <a:endParaRPr lang="en-US" b="1" dirty="0">
              <a:solidFill>
                <a:srgbClr val="384967"/>
              </a:solidFill>
            </a:endParaRPr>
          </a:p>
          <a:p>
            <a:pPr algn="ctr"/>
            <a:r>
              <a:rPr lang="en-US" sz="1400" dirty="0">
                <a:solidFill>
                  <a:srgbClr val="384967"/>
                </a:solidFill>
              </a:rPr>
              <a:t>Supervisors document trainee progress against learning goals.</a:t>
            </a:r>
            <a:endParaRPr lang="en-US" sz="1400" dirty="0">
              <a:solidFill>
                <a:srgbClr val="384967"/>
              </a:solidFill>
              <a:cs typeface="Arial"/>
            </a:endParaRPr>
          </a:p>
          <a:p>
            <a:pPr algn="ctr"/>
            <a:endParaRPr lang="en-US" sz="1600" dirty="0">
              <a:solidFill>
                <a:srgbClr val="384967"/>
              </a:solidFill>
            </a:endParaRPr>
          </a:p>
          <a:p>
            <a:pPr algn="ctr"/>
            <a:endParaRPr lang="en-US" sz="1600" dirty="0">
              <a:solidFill>
                <a:srgbClr val="384967"/>
              </a:solidFill>
            </a:endParaRPr>
          </a:p>
          <a:p>
            <a:pPr algn="ctr"/>
            <a:endParaRPr lang="en-US" sz="1200" dirty="0">
              <a:solidFill>
                <a:srgbClr val="384967"/>
              </a:solidFill>
            </a:endParaRPr>
          </a:p>
          <a:p>
            <a:pPr algn="ctr"/>
            <a:endParaRPr lang="en-US" sz="1500" dirty="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Other learning and assessment requirements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1540890" y="1378752"/>
            <a:ext cx="3108147" cy="1969770"/>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426763" y="1378752"/>
            <a:ext cx="3224346" cy="1754326"/>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endParaRPr lang="en-US" b="1" dirty="0">
              <a:solidFill>
                <a:srgbClr val="384967"/>
              </a:solidFill>
            </a:endParaRPr>
          </a:p>
          <a:p>
            <a:endParaRPr lang="en-US" sz="1400" b="1" dirty="0">
              <a:solidFill>
                <a:srgbClr val="384967"/>
              </a:solidFill>
            </a:endParaRPr>
          </a:p>
          <a:p>
            <a:r>
              <a:rPr lang="en-US" sz="1400" dirty="0">
                <a:solidFill>
                  <a:srgbClr val="384967"/>
                </a:solidFill>
              </a:rPr>
              <a:t>A trainee-led study involving significant involvement in design, conduct and analysis.</a:t>
            </a:r>
            <a:endParaRPr lang="en-US" sz="1400" dirty="0"/>
          </a:p>
          <a:p>
            <a:pPr lvl="1" algn="ctr"/>
            <a:r>
              <a:rPr lang="en-US" sz="1600" dirty="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376977" y="4903078"/>
            <a:ext cx="3244046" cy="1384995"/>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a:solidFill>
                  <a:srgbClr val="384967"/>
                </a:solidFill>
              </a:rPr>
              <a:t>Training</a:t>
            </a:r>
            <a:endParaRPr lang="en-US" sz="1400">
              <a:solidFill>
                <a:srgbClr val="384967"/>
              </a:solidFil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7426764" y="4808659"/>
            <a:ext cx="3224346"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a:t>
            </a:r>
            <a:r>
              <a:rPr lang="en-US" sz="1400" dirty="0" err="1">
                <a:solidFill>
                  <a:srgbClr val="384967"/>
                </a:solidFill>
              </a:rPr>
              <a:t>Rraining</a:t>
            </a:r>
            <a:endParaRPr lang="en-US" sz="1400" dirty="0" err="1">
              <a:solidFill>
                <a:srgbClr val="384967"/>
              </a:solidFill>
              <a:cs typeface="Arial"/>
            </a:endParaRPr>
          </a:p>
          <a:p>
            <a:endParaRPr lang="en-US" sz="1400" dirty="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a:solidFill>
                  <a:srgbClr val="384967"/>
                </a:solidFill>
              </a:rPr>
              <a:t>Research </a:t>
            </a:r>
            <a:r>
              <a:rPr lang="en-US" sz="1400" dirty="0">
                <a:solidFill>
                  <a:srgbClr val="384967"/>
                </a:solidFill>
              </a:rPr>
              <a:t>Project Supervisor</a:t>
            </a:r>
            <a:endParaRPr lang="en-US" sz="1400" dirty="0">
              <a:solidFill>
                <a:srgbClr val="384967"/>
              </a:solidFill>
              <a:cs typeface="Arial"/>
            </a:endParaRPr>
          </a:p>
        </p:txBody>
      </p: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5736837" y="1266986"/>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8111984" y="3140205"/>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5"/>
          <a:stretch>
            <a:fillRect/>
          </a:stretch>
        </p:blipFill>
        <p:spPr>
          <a:xfrm>
            <a:off x="2061604" y="3416231"/>
            <a:ext cx="1497539" cy="1278484"/>
          </a:xfrm>
          <a:prstGeom prst="rect">
            <a:avLst/>
          </a:prstGeom>
        </p:spPr>
      </p:pic>
    </p:spTree>
    <p:custDataLst>
      <p:tags r:id="rId1"/>
    </p:custDataLst>
    <p:extLst>
      <p:ext uri="{BB962C8B-B14F-4D97-AF65-F5344CB8AC3E}">
        <p14:creationId xmlns:p14="http://schemas.microsoft.com/office/powerpoint/2010/main" val="3574654052"/>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dirty="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endParaRPr lang="en-US"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endParaRPr lang="en-AU" sz="1100" b="0" i="0" dirty="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dirty="0">
                <a:solidFill>
                  <a:schemeClr val="accent1">
                    <a:lumMod val="50000"/>
                  </a:schemeClr>
                </a:solidFill>
                <a:latin typeface="Arial"/>
                <a:cs typeface="Arial"/>
              </a:rPr>
              <a:t>Each </a:t>
            </a:r>
            <a:r>
              <a:rPr lang="en-US" sz="1600" b="1" dirty="0">
                <a:solidFill>
                  <a:schemeClr val="accent1">
                    <a:lumMod val="50000"/>
                  </a:schemeClr>
                </a:solidFill>
                <a:latin typeface="Arial"/>
                <a:cs typeface="Arial"/>
              </a:rPr>
              <a:t>phase of training </a:t>
            </a:r>
            <a:r>
              <a:rPr lang="en-US" sz="1600" dirty="0">
                <a:solidFill>
                  <a:schemeClr val="accent1">
                    <a:lumMod val="50000"/>
                  </a:schemeClr>
                </a:solidFill>
                <a:latin typeface="Arial"/>
                <a:cs typeface="Arial"/>
              </a:rPr>
              <a:t>has clear </a:t>
            </a:r>
            <a:r>
              <a:rPr lang="en-US" sz="1600" b="1" dirty="0">
                <a:solidFill>
                  <a:schemeClr val="accent1">
                    <a:lumMod val="50000"/>
                  </a:schemeClr>
                </a:solidFill>
                <a:latin typeface="Arial"/>
                <a:cs typeface="Arial"/>
              </a:rPr>
              <a:t>progression criteria. </a:t>
            </a:r>
            <a:r>
              <a:rPr lang="en-US" sz="1600" dirty="0">
                <a:solidFill>
                  <a:schemeClr val="tx2"/>
                </a:solidFill>
                <a:latin typeface="Arial"/>
                <a:cs typeface="Arial"/>
              </a:rPr>
              <a:t>Trainees must meet these standards to progress to the next phase or complete the program. </a:t>
            </a:r>
            <a:endParaRPr lang="en-US" sz="1600" b="1" dirty="0">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dirty="0">
                <a:solidFill>
                  <a:schemeClr val="accent1">
                    <a:lumMod val="50000"/>
                  </a:schemeClr>
                </a:solidFill>
                <a:latin typeface="Arial"/>
                <a:cs typeface="Arial"/>
              </a:rPr>
              <a:t>Progression decisions </a:t>
            </a:r>
            <a:r>
              <a:rPr lang="en-US" sz="1600" dirty="0">
                <a:solidFill>
                  <a:schemeClr val="accent1">
                    <a:lumMod val="50000"/>
                  </a:schemeClr>
                </a:solidFill>
                <a:latin typeface="Arial"/>
                <a:cs typeface="Arial"/>
              </a:rPr>
              <a:t>and </a:t>
            </a:r>
            <a:r>
              <a:rPr lang="en-US" sz="1600" b="1" dirty="0">
                <a:solidFill>
                  <a:schemeClr val="accent1">
                    <a:lumMod val="50000"/>
                  </a:schemeClr>
                </a:solidFill>
                <a:latin typeface="Arial"/>
                <a:cs typeface="Arial"/>
              </a:rPr>
              <a:t>completion decisions </a:t>
            </a:r>
            <a:r>
              <a:rPr lang="en-US" sz="1600" dirty="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dirty="0">
                <a:solidFill>
                  <a:schemeClr val="accent1">
                    <a:lumMod val="50000"/>
                  </a:schemeClr>
                </a:solidFill>
                <a:latin typeface="Arial"/>
                <a:cs typeface="Arial"/>
              </a:rPr>
              <a:t>The </a:t>
            </a:r>
            <a:r>
              <a:rPr lang="en-US" sz="1600" b="1" dirty="0">
                <a:solidFill>
                  <a:schemeClr val="accent1">
                    <a:lumMod val="50000"/>
                  </a:schemeClr>
                </a:solidFill>
                <a:latin typeface="Arial"/>
                <a:cs typeface="Arial"/>
              </a:rPr>
              <a:t>Progress Review Panel </a:t>
            </a:r>
            <a:r>
              <a:rPr lang="en-US" sz="1600" dirty="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42699"/>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117925457"/>
              </p:ext>
            </p:extLst>
          </p:nvPr>
        </p:nvGraphicFramePr>
        <p:xfrm>
          <a:off x="299070" y="730649"/>
          <a:ext cx="11201176" cy="6040160"/>
        </p:xfrm>
        <a:graphic>
          <a:graphicData uri="http://schemas.openxmlformats.org/drawingml/2006/table">
            <a:tbl>
              <a:tblPr firstRow="1" firstCol="1" bandRow="1"/>
              <a:tblGrid>
                <a:gridCol w="6958940">
                  <a:extLst>
                    <a:ext uri="{9D8B030D-6E8A-4147-A177-3AD203B41FA5}">
                      <a16:colId xmlns:a16="http://schemas.microsoft.com/office/drawing/2014/main" val="503044453"/>
                    </a:ext>
                  </a:extLst>
                </a:gridCol>
                <a:gridCol w="1448789">
                  <a:extLst>
                    <a:ext uri="{9D8B030D-6E8A-4147-A177-3AD203B41FA5}">
                      <a16:colId xmlns:a16="http://schemas.microsoft.com/office/drawing/2014/main" val="935343356"/>
                    </a:ext>
                  </a:extLst>
                </a:gridCol>
                <a:gridCol w="1377538">
                  <a:extLst>
                    <a:ext uri="{9D8B030D-6E8A-4147-A177-3AD203B41FA5}">
                      <a16:colId xmlns:a16="http://schemas.microsoft.com/office/drawing/2014/main" val="397025310"/>
                    </a:ext>
                  </a:extLst>
                </a:gridCol>
                <a:gridCol w="1415909">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dirty="0">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02. Team leadership</a:t>
                      </a:r>
                      <a:endParaRPr lang="en-AU" sz="11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03. Supervision and teaching</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04.</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Quality improvement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BF2DD"/>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05.</a:t>
                      </a:r>
                      <a:r>
                        <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AU" sz="11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Clinical assessment and management</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06.</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Management of transitions in care</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a:ea typeface="Calibri"/>
                          <a:cs typeface="Times New Roman"/>
                        </a:rPr>
                        <a:t>07</a:t>
                      </a:r>
                      <a:r>
                        <a:rPr lang="en-AU" sz="1200" dirty="0">
                          <a:solidFill>
                            <a:srgbClr val="404040"/>
                          </a:solidFill>
                          <a:effectLst/>
                          <a:highlight>
                            <a:srgbClr val="F2F2F2"/>
                          </a:highlight>
                          <a:latin typeface="Arial"/>
                          <a:ea typeface="Calibri"/>
                          <a:cs typeface="Times New Roman"/>
                        </a:rPr>
                        <a:t>. </a:t>
                      </a:r>
                      <a:r>
                        <a:rPr lang="en-US" sz="1200" b="1" dirty="0">
                          <a:highlight>
                            <a:srgbClr val="F2F2F2"/>
                          </a:highlight>
                        </a:rPr>
                        <a:t>Acute care</a:t>
                      </a:r>
                      <a:endParaRPr lang="en-AU" sz="1200" dirty="0">
                        <a:solidFill>
                          <a:srgbClr val="404040"/>
                        </a:solidFill>
                        <a:effectLst/>
                        <a:highlight>
                          <a:srgbClr val="F2F2F2"/>
                        </a:highligh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a:ea typeface="Calibri"/>
                          <a:cs typeface="Times New Roman"/>
                        </a:rPr>
                        <a:t>Level 5</a:t>
                      </a:r>
                      <a:endParaRPr lang="en-AU" sz="1200" dirty="0">
                        <a:solidFill>
                          <a:srgbClr val="404040"/>
                        </a:solidFill>
                        <a:effectLst/>
                        <a:latin typeface="Arial"/>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200" b="1" i="0" u="none" strike="noStrike" noProof="0" dirty="0">
                          <a:solidFill>
                            <a:srgbClr val="404040"/>
                          </a:solidFill>
                          <a:effectLst/>
                          <a:highlight>
                            <a:srgbClr val="F2F2F2"/>
                          </a:highlight>
                          <a:latin typeface="Arial"/>
                        </a:rPr>
                        <a:t>08.</a:t>
                      </a:r>
                      <a:r>
                        <a:rPr lang="en-AU" sz="1200" b="0" i="0" u="none" strike="noStrike" noProof="0" dirty="0">
                          <a:solidFill>
                            <a:srgbClr val="404040"/>
                          </a:solidFill>
                          <a:effectLst/>
                          <a:highlight>
                            <a:srgbClr val="F2F2F2"/>
                          </a:highlight>
                          <a:latin typeface="Arial"/>
                        </a:rPr>
                        <a:t> </a:t>
                      </a:r>
                      <a:r>
                        <a:rPr lang="en-US" sz="1200" b="1" dirty="0">
                          <a:highlight>
                            <a:srgbClr val="F2F2F2"/>
                          </a:highlight>
                        </a:rPr>
                        <a:t>Longitudinal care</a:t>
                      </a:r>
                      <a:endParaRPr lang="en-AU" sz="1200" b="1" i="0" u="none" strike="noStrike" noProof="0" dirty="0">
                        <a:solidFill>
                          <a:srgbClr val="404040"/>
                        </a:solidFill>
                        <a:effectLst/>
                        <a:highlight>
                          <a:srgbClr val="F2F2F2"/>
                        </a:highlight>
                        <a:latin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09.</a:t>
                      </a:r>
                      <a:r>
                        <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 </a:t>
                      </a:r>
                      <a:r>
                        <a:rPr lang="en-US" sz="1200" b="1" dirty="0">
                          <a:highlight>
                            <a:srgbClr val="F2F2F2"/>
                          </a:highlight>
                        </a:rPr>
                        <a:t>Communication with patients</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10. </a:t>
                      </a:r>
                      <a:r>
                        <a:rPr lang="en-US" sz="1200" b="1" dirty="0">
                          <a:highlight>
                            <a:srgbClr val="F2F2F2"/>
                          </a:highlight>
                        </a:rPr>
                        <a:t>Prescribing</a:t>
                      </a:r>
                      <a:endParaRPr lang="en-AU" sz="1200"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200" b="1" dirty="0">
                          <a:highlight>
                            <a:srgbClr val="F2F2F2"/>
                          </a:highlight>
                        </a:rPr>
                        <a:t>11. Investigations</a:t>
                      </a:r>
                      <a:endParaRPr lang="en-AU" sz="1200" dirty="0">
                        <a:highlight>
                          <a:srgbClr val="F2F2F2"/>
                        </a:highlight>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mn-lt"/>
                          <a:ea typeface="Calibri"/>
                          <a:cs typeface="Arial"/>
                        </a:rPr>
                        <a:t>Level 3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12. </a:t>
                      </a:r>
                      <a:r>
                        <a:rPr lang="en-AU" sz="1200" b="1" dirty="0">
                          <a:highlight>
                            <a:srgbClr val="F2F2F2"/>
                          </a:highlight>
                        </a:rPr>
                        <a:t>Clinic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13. </a:t>
                      </a:r>
                      <a:r>
                        <a:rPr lang="en-US" sz="1200" b="1" dirty="0">
                          <a:highlight>
                            <a:srgbClr val="F2F2F2"/>
                          </a:highlight>
                        </a:rPr>
                        <a:t>End-of-life care</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14. </a:t>
                      </a:r>
                      <a:r>
                        <a:rPr lang="en-US" sz="1200" b="1" dirty="0">
                          <a:highlight>
                            <a:srgbClr val="F2F2F2"/>
                          </a:highlight>
                        </a:rPr>
                        <a:t>Cognitive assessment and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15. </a:t>
                      </a:r>
                      <a:r>
                        <a:rPr lang="en-US" sz="1200" b="1" dirty="0">
                          <a:highlight>
                            <a:srgbClr val="F2F2F2"/>
                          </a:highlight>
                        </a:rPr>
                        <a:t>Comprehensive geriatric assessment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16 </a:t>
                      </a:r>
                      <a:r>
                        <a:rPr lang="en-US" sz="1200" b="1" dirty="0">
                          <a:highlight>
                            <a:srgbClr val="F2F2F2"/>
                          </a:highlight>
                        </a:rPr>
                        <a:t>Complex family meetings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17. </a:t>
                      </a:r>
                      <a:r>
                        <a:rPr lang="en-AU" sz="1200" b="1">
                          <a:highlight>
                            <a:srgbClr val="F2F2F2"/>
                          </a:highlight>
                        </a:rPr>
                        <a:t>Clinical and social sciences</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18. </a:t>
                      </a:r>
                      <a:r>
                        <a:rPr lang="en-AU" sz="1200" b="1">
                          <a:highlight>
                            <a:srgbClr val="F2F2F2"/>
                          </a:highlight>
                        </a:rPr>
                        <a:t>Cognition and mental state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19. </a:t>
                      </a:r>
                      <a:r>
                        <a:rPr lang="en-AU" sz="1200" b="1">
                          <a:highlight>
                            <a:srgbClr val="F2F2F2"/>
                          </a:highlight>
                        </a:rPr>
                        <a:t>Falls and mobility</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20. </a:t>
                      </a:r>
                      <a:r>
                        <a:rPr lang="en-AU" sz="1200" b="1">
                          <a:highlight>
                            <a:srgbClr val="F2F2F2"/>
                          </a:highlight>
                        </a:rPr>
                        <a:t>Frailty and functional decline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21. </a:t>
                      </a:r>
                      <a:r>
                        <a:rPr lang="en-AU" sz="1200" b="1">
                          <a:highlight>
                            <a:srgbClr val="F2F2F2"/>
                          </a:highlight>
                        </a:rPr>
                        <a:t>Continence</a:t>
                      </a:r>
                      <a:endParaRPr lang="en-AU" sz="1200" b="1">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200" b="1" dirty="0">
                          <a:highlight>
                            <a:srgbClr val="F2F2F2"/>
                          </a:highlight>
                        </a:rPr>
                        <a:t>22. Pain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200" b="1" dirty="0">
                          <a:highlight>
                            <a:srgbClr val="F2F2F2"/>
                          </a:highlight>
                        </a:rPr>
                        <a:t>23. Neurological disorders</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5</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96884954"/>
                  </a:ext>
                </a:extLst>
              </a:tr>
              <a:tr h="215840">
                <a:tc>
                  <a:txBody>
                    <a:bodyPr/>
                    <a:lstStyle/>
                    <a:p>
                      <a:pPr>
                        <a:lnSpc>
                          <a:spcPct val="115000"/>
                        </a:lnSpc>
                        <a:spcBef>
                          <a:spcPts val="800"/>
                        </a:spcBef>
                        <a:spcAft>
                          <a:spcPts val="800"/>
                        </a:spcAft>
                      </a:pPr>
                      <a:r>
                        <a:rPr lang="en-US" sz="1200" b="1" dirty="0">
                          <a:highlight>
                            <a:srgbClr val="F2F2F2"/>
                          </a:highlight>
                        </a:rPr>
                        <a:t>24. Specialty medical conditions as they apply to ageing </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 </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4016523483"/>
                  </a:ext>
                </a:extLst>
              </a:tr>
              <a:tr h="215840">
                <a:tc>
                  <a:txBody>
                    <a:bodyPr/>
                    <a:lstStyle/>
                    <a:p>
                      <a:pPr>
                        <a:lnSpc>
                          <a:spcPct val="115000"/>
                        </a:lnSpc>
                        <a:spcBef>
                          <a:spcPts val="800"/>
                        </a:spcBef>
                        <a:spcAft>
                          <a:spcPts val="800"/>
                        </a:spcAft>
                      </a:pPr>
                      <a:r>
                        <a:rPr lang="en-US" sz="1200" b="1" dirty="0">
                          <a:highlight>
                            <a:srgbClr val="F2F2F2"/>
                          </a:highlight>
                        </a:rPr>
                        <a:t>25. Perioperative assessment and management</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5</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783535816"/>
                  </a:ext>
                </a:extLst>
              </a:tr>
              <a:tr h="215840">
                <a:tc>
                  <a:txBody>
                    <a:bodyPr/>
                    <a:lstStyle/>
                    <a:p>
                      <a:pPr>
                        <a:lnSpc>
                          <a:spcPct val="115000"/>
                        </a:lnSpc>
                        <a:spcBef>
                          <a:spcPts val="800"/>
                        </a:spcBef>
                        <a:spcAft>
                          <a:spcPts val="800"/>
                        </a:spcAft>
                      </a:pPr>
                      <a:r>
                        <a:rPr lang="en-US" sz="1200" b="1" dirty="0">
                          <a:highlight>
                            <a:srgbClr val="F2F2F2"/>
                          </a:highlight>
                        </a:rPr>
                        <a:t>26. Rehabilitation of specific conditions as applied to ageing</a:t>
                      </a:r>
                      <a:endParaRPr lang="en-AU" sz="12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2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20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8E8C0"/>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2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Level 4</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extLst>
                  <a:ext uri="{0D108BD9-81ED-4DB2-BD59-A6C34878D82A}">
                    <a16:rowId xmlns:a16="http://schemas.microsoft.com/office/drawing/2014/main" val="4204139190"/>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dirty="0"/>
              <a:t>Apply for your training program before the close date (28 Feb 2025)</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hlinkClick r:id="rId3"/>
              </a:rPr>
              <a:t>RACP eLearning portal  </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Geriatric Medicine teaching requirements for the upcoming rotation. A list of eligible supervisors can be found on </a:t>
            </a:r>
            <a:r>
              <a:rPr lang="en-US" dirty="0" err="1">
                <a:hlinkClick r:id="rId4"/>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dirty="0">
                  <a:solidFill>
                    <a:srgbClr val="404040"/>
                  </a:solidFill>
                  <a:ea typeface="Times New Roman" panose="02020603050405020304" pitchFamily="18" charset="0"/>
                  <a:cs typeface="Times New Roman"/>
                </a:rPr>
                <a:t>Progression</a:t>
              </a:r>
              <a:r>
                <a:rPr lang="en-AU" sz="2000" dirty="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dirty="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dirty="0">
                  <a:solidFill>
                    <a:srgbClr val="E9B32B"/>
                  </a:solidFill>
                </a:rPr>
                <a:t>Please note, </a:t>
              </a:r>
              <a:r>
                <a:rPr lang="en-US" sz="1400" dirty="0"/>
                <a:t>2025 is a transition year offering a reduced assessments. </a:t>
              </a:r>
            </a:p>
            <a:p>
              <a:r>
                <a:rPr lang="en-US" sz="1400" dirty="0"/>
                <a:t>All trainees in this program will:</a:t>
              </a:r>
            </a:p>
            <a:p>
              <a:pPr marL="285750" indent="-285750">
                <a:buFont typeface="Arial" panose="020B0604020202020204" pitchFamily="34" charset="0"/>
                <a:buChar char="•"/>
              </a:pPr>
              <a:r>
                <a:rPr lang="en-US" sz="1400" dirty="0"/>
                <a:t>Follow the new curriculum structure and assessment requirements. </a:t>
              </a:r>
            </a:p>
            <a:p>
              <a:pPr marL="285750" indent="-285750">
                <a:buFont typeface="Arial" panose="020B0604020202020204" pitchFamily="34" charset="0"/>
                <a:buChar char="•"/>
              </a:pPr>
              <a:r>
                <a:rPr lang="en-US" sz="1400" dirty="0"/>
                <a:t>Use the TMP platform to manage your program and complete assessments</a:t>
              </a:r>
              <a:endParaRPr lang="en-AU" sz="1400" dirty="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panose="02040502050405020303" pitchFamily="18" charset="0"/>
              </a:rPr>
              <a:t>Supervision overview </a:t>
            </a:r>
            <a:endParaRPr lang="en-AU" sz="3100">
              <a:solidFill>
                <a:srgbClr val="384967"/>
              </a:solidFill>
              <a:latin typeface="Georgia" panose="02040502050405020303" pitchFamily="18" charset="0"/>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801314"/>
          </a:xfrm>
          <a:prstGeom prst="rect">
            <a:avLst/>
          </a:prstGeom>
          <a:noFill/>
        </p:spPr>
        <p:txBody>
          <a:bodyPr wrap="square">
            <a:spAutoFit/>
          </a:bodyPr>
          <a:lstStyle/>
          <a:p>
            <a:pPr algn="ctr"/>
            <a:r>
              <a:rPr lang="en-US" b="1">
                <a:solidFill>
                  <a:srgbClr val="CB972B"/>
                </a:solidFill>
              </a:rPr>
              <a:t>The same </a:t>
            </a:r>
          </a:p>
          <a:p>
            <a:endParaRPr lang="en-US">
              <a:solidFill>
                <a:schemeClr val="tx1"/>
              </a:solidFill>
            </a:endParaRPr>
          </a:p>
          <a:p>
            <a:pPr marL="285750" indent="-285750">
              <a:buFont typeface="Arial" panose="020B0604020202020204" pitchFamily="34" charset="0"/>
              <a:buChar char="•"/>
            </a:pPr>
            <a:r>
              <a:rPr lang="en-US">
                <a:solidFill>
                  <a:schemeClr val="tx1"/>
                </a:solidFill>
              </a:rPr>
              <a:t>Plan learning for a rotation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Work with and observe trainees doing their job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Provide feedback to trainees on their performance and progress</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Assess trainees through rotation and at the end via a report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Contribute to the learning and understanding of the curriculum </a:t>
            </a: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solidFill>
                  <a:schemeClr val="tx1"/>
                </a:solidFill>
              </a:rPr>
              <a:t>Enter learning and assessment information onto an online platform</a:t>
            </a: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Impacts for supervisors</a:t>
            </a:r>
          </a:p>
          <a:p>
            <a:r>
              <a:rPr lang="en-US" b="1" dirty="0"/>
              <a:t> </a:t>
            </a:r>
            <a:endParaRPr lang="en-US" b="1" dirty="0">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dirty="0">
              <a:solidFill>
                <a:srgbClr val="384967"/>
              </a:solidFill>
              <a:cs typeface="Arial"/>
            </a:endParaRPr>
          </a:p>
          <a:p>
            <a:pPr marL="742950" lvl="1" indent="-285750">
              <a:buFont typeface="Arial" panose="020B0604020202020204" pitchFamily="34" charset="0"/>
              <a:buChar char="•"/>
            </a:pPr>
            <a:r>
              <a:rPr lang="en-US" sz="1600" dirty="0"/>
              <a:t>New curriculum learning goals </a:t>
            </a:r>
            <a:endParaRPr lang="en-US" sz="1600" dirty="0">
              <a:cs typeface="Arial"/>
            </a:endParaRPr>
          </a:p>
          <a:p>
            <a:pPr marL="742950" lvl="1" indent="-285750">
              <a:buFont typeface="Arial" panose="020B0604020202020204" pitchFamily="34" charset="0"/>
              <a:buChar char="•"/>
            </a:pPr>
            <a:r>
              <a:rPr lang="en-US" sz="1600" dirty="0"/>
              <a:t>PREP and PQC</a:t>
            </a:r>
            <a:endParaRPr lang="en-US" sz="1600" dirty="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dirty="0">
                <a:ea typeface="Calibri"/>
                <a:cs typeface="Calibri"/>
              </a:rPr>
              <a:t>PREP portal  </a:t>
            </a:r>
          </a:p>
          <a:p>
            <a:pPr marL="742950" lvl="1" indent="-285750">
              <a:buFont typeface="Arial" panose="020B0604020202020204" pitchFamily="34" charset="0"/>
              <a:buChar char="•"/>
            </a:pPr>
            <a:r>
              <a:rPr lang="en-US" sz="1600" dirty="0">
                <a:ea typeface="Calibri"/>
                <a:cs typeface="Calibri"/>
              </a:rPr>
              <a:t>TMP</a:t>
            </a:r>
          </a:p>
          <a:p>
            <a:pPr lvl="1"/>
            <a:r>
              <a:rPr lang="en-US" sz="1600" dirty="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dirty="0">
                <a:ea typeface="Calibri"/>
                <a:cs typeface="Calibri"/>
              </a:rPr>
              <a:t>LNA or rotation plan </a:t>
            </a:r>
          </a:p>
          <a:p>
            <a:pPr marL="742950" lvl="1" indent="-285750">
              <a:buFont typeface="Arial" panose="020B0604020202020204" pitchFamily="34" charset="0"/>
              <a:buChar char="•"/>
            </a:pPr>
            <a:r>
              <a:rPr lang="en-US" sz="1600" dirty="0">
                <a:ea typeface="Calibri"/>
                <a:cs typeface="Calibri"/>
              </a:rPr>
              <a:t>Mini-CEX/</a:t>
            </a:r>
            <a:r>
              <a:rPr lang="en-US" sz="1600" dirty="0" err="1">
                <a:ea typeface="Calibri"/>
                <a:cs typeface="Calibri"/>
              </a:rPr>
              <a:t>CbD</a:t>
            </a:r>
            <a:r>
              <a:rPr lang="en-US" sz="1600" dirty="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dirty="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dirty="0"/>
              <a:t>All new curricula in Advanced Training programs use the same framework</a:t>
            </a:r>
            <a:endParaRPr lang="en-AU" dirty="0"/>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0" name="Picture 19">
            <a:extLst>
              <a:ext uri="{FF2B5EF4-FFF2-40B4-BE49-F238E27FC236}">
                <a16:creationId xmlns:a16="http://schemas.microsoft.com/office/drawing/2014/main" id="{87594867-1C32-9327-75B2-85C46314E8D4}"/>
              </a:ext>
            </a:extLst>
          </p:cNvPr>
          <p:cNvPicPr>
            <a:picLocks noChangeAspect="1"/>
          </p:cNvPicPr>
          <p:nvPr/>
        </p:nvPicPr>
        <p:blipFill>
          <a:blip r:embed="rId5"/>
          <a:stretch>
            <a:fillRect/>
          </a:stretch>
        </p:blipFill>
        <p:spPr>
          <a:xfrm>
            <a:off x="1450183" y="1439567"/>
            <a:ext cx="3412649" cy="1978499"/>
          </a:xfrm>
          <a:prstGeom prst="rect">
            <a:avLst/>
          </a:prstGeom>
          <a:ln>
            <a:solidFill>
              <a:srgbClr val="B3BFD5"/>
            </a:solidFill>
          </a:ln>
        </p:spPr>
      </p:pic>
      <p:pic>
        <p:nvPicPr>
          <p:cNvPr id="22" name="Picture 21">
            <a:extLst>
              <a:ext uri="{FF2B5EF4-FFF2-40B4-BE49-F238E27FC236}">
                <a16:creationId xmlns:a16="http://schemas.microsoft.com/office/drawing/2014/main" id="{8BD98EFE-4915-0DF7-80DA-308B4B6ABA15}"/>
              </a:ext>
            </a:extLst>
          </p:cNvPr>
          <p:cNvPicPr>
            <a:picLocks noChangeAspect="1"/>
          </p:cNvPicPr>
          <p:nvPr/>
        </p:nvPicPr>
        <p:blipFill>
          <a:blip r:embed="rId6"/>
          <a:stretch>
            <a:fillRect/>
          </a:stretch>
        </p:blipFill>
        <p:spPr>
          <a:xfrm>
            <a:off x="6758971" y="1489030"/>
            <a:ext cx="4076279" cy="132220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2" name="Picture 11" descr="A list of medical information&#10;&#10;Description automatically generated">
            <a:extLst>
              <a:ext uri="{FF2B5EF4-FFF2-40B4-BE49-F238E27FC236}">
                <a16:creationId xmlns:a16="http://schemas.microsoft.com/office/drawing/2014/main" id="{BD8C8612-3C46-1690-D8B6-EA9C7404A2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1971" y="811269"/>
            <a:ext cx="4234603" cy="5845167"/>
          </a:xfrm>
          <a:prstGeom prst="rect">
            <a:avLst/>
          </a:prstGeom>
        </p:spPr>
      </p:pic>
      <p:sp>
        <p:nvSpPr>
          <p:cNvPr id="13" name="TextBox 12">
            <a:extLst>
              <a:ext uri="{FF2B5EF4-FFF2-40B4-BE49-F238E27FC236}">
                <a16:creationId xmlns:a16="http://schemas.microsoft.com/office/drawing/2014/main" id="{BFA49761-8287-CBDD-B486-1F5825244060}"/>
              </a:ext>
            </a:extLst>
          </p:cNvPr>
          <p:cNvSpPr txBox="1"/>
          <p:nvPr/>
        </p:nvSpPr>
        <p:spPr>
          <a:xfrm>
            <a:off x="846728" y="2110367"/>
            <a:ext cx="4234603" cy="1754326"/>
          </a:xfrm>
          <a:prstGeom prst="rect">
            <a:avLst/>
          </a:prstGeom>
          <a:noFill/>
        </p:spPr>
        <p:txBody>
          <a:bodyPr wrap="square" lIns="91440" tIns="45720" rIns="91440" bIns="45720" rtlCol="0" anchor="t">
            <a:spAutoFit/>
          </a:bodyPr>
          <a:lstStyle/>
          <a:p>
            <a:pPr algn="ctr"/>
            <a:r>
              <a:rPr lang="en-US" u="sng" dirty="0">
                <a:solidFill>
                  <a:srgbClr val="384967"/>
                </a:solidFill>
              </a:rPr>
              <a:t>Geriatric medicine</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604129" y="1847521"/>
            <a:ext cx="6694214" cy="1600438"/>
          </a:xfrm>
          <a:prstGeom prst="rect">
            <a:avLst/>
          </a:prstGeom>
          <a:noFill/>
        </p:spPr>
        <p:txBody>
          <a:bodyPr wrap="square" rtlCol="0">
            <a:spAutoFit/>
          </a:bodyPr>
          <a:lstStyle/>
          <a:p>
            <a:pPr algn="ctr"/>
            <a:r>
              <a:rPr lang="en-US" sz="1400" i="1" dirty="0"/>
              <a:t>Dr. Alex, a First-Year Advanced Trainee in Geriatric Medicine, is completing a subspecialty rotation in a busy hospital-based geriatric unit. During a multidisciplinary team meeting, Dr. Alex is tasked with assessing an 82-year-old patient admitted following a fall at home. The patient presents with confusion, reduced mobility, and concerns of functional decline. The assessment includes addressing potential causes of frailty, managing acute medical issues, and planning a safe discharge strategy with community supports in place.</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Leadership, management &amp; teamwork</a:t>
              </a:r>
            </a:p>
            <a:p>
              <a:pPr marL="671513" lvl="1" indent="-214313">
                <a:buFont typeface="Arial" panose="020B0604020202020204" pitchFamily="34" charset="0"/>
                <a:buChar char="•"/>
              </a:pPr>
              <a:r>
                <a:rPr lang="en-US" sz="1200" dirty="0">
                  <a:solidFill>
                    <a:srgbClr val="384967"/>
                  </a:solidFill>
                </a:rPr>
                <a:t>Cultural competence</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278586" y="4576732"/>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a:t>
              </a:r>
              <a:r>
                <a:rPr lang="en-US" sz="1200" dirty="0">
                  <a:solidFill>
                    <a:srgbClr val="384965"/>
                  </a:solidFill>
                </a:rPr>
                <a:t>Team Leadership</a:t>
              </a:r>
            </a:p>
            <a:p>
              <a:pPr marL="214313" indent="-214313">
                <a:buFont typeface="Arial" panose="020B0604020202020204" pitchFamily="34" charset="0"/>
                <a:buChar char="•"/>
              </a:pPr>
              <a:r>
                <a:rPr lang="en-US" sz="1200" dirty="0">
                  <a:solidFill>
                    <a:srgbClr val="384965"/>
                  </a:solidFill>
                </a:rPr>
                <a:t>05. Clinical assessment and management</a:t>
              </a:r>
            </a:p>
            <a:p>
              <a:pPr marL="214313" indent="-214313">
                <a:buFont typeface="Arial" panose="020B0604020202020204" pitchFamily="34" charset="0"/>
                <a:buChar char="•"/>
              </a:pPr>
              <a:r>
                <a:rPr lang="en-US" sz="1200" dirty="0">
                  <a:solidFill>
                    <a:srgbClr val="384965"/>
                  </a:solidFill>
                </a:rPr>
                <a:t>06. Management of transitions in care</a:t>
              </a:r>
            </a:p>
            <a:p>
              <a:pPr marL="214313" indent="-214313">
                <a:buFont typeface="Arial" panose="020B0604020202020204" pitchFamily="34" charset="0"/>
                <a:buChar char="•"/>
              </a:pPr>
              <a:r>
                <a:rPr lang="en-AU" sz="1200" dirty="0">
                  <a:solidFill>
                    <a:srgbClr val="384965"/>
                  </a:solidFill>
                </a:rPr>
                <a:t>08. Longitudinal care</a:t>
              </a:r>
            </a:p>
            <a:p>
              <a:pPr marL="214313" indent="-214313">
                <a:buFont typeface="Arial" panose="020B0604020202020204" pitchFamily="34" charset="0"/>
                <a:buChar char="•"/>
              </a:pPr>
              <a:r>
                <a:rPr lang="en-AU" sz="1200" dirty="0">
                  <a:solidFill>
                    <a:srgbClr val="384965"/>
                  </a:solidFill>
                </a:rPr>
                <a:t>16. Complex family meetings</a:t>
              </a:r>
              <a:endParaRPr lang="en-US" sz="1200" dirty="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7891975" y="3081747"/>
            <a:ext cx="3608272" cy="2618963"/>
            <a:chOff x="2718866" y="5043077"/>
            <a:chExt cx="3334394" cy="2275611"/>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718866" y="6135327"/>
              <a:ext cx="3334394" cy="1183361"/>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5"/>
                  </a:solidFill>
                </a:rPr>
                <a:t>17. Clinical and social sciences</a:t>
              </a:r>
            </a:p>
            <a:p>
              <a:pPr marL="214313" indent="-214313">
                <a:buFont typeface="Arial" panose="020B0604020202020204" pitchFamily="34" charset="0"/>
                <a:buChar char="•"/>
              </a:pPr>
              <a:r>
                <a:rPr lang="en-US" sz="1200" dirty="0">
                  <a:solidFill>
                    <a:srgbClr val="384965"/>
                  </a:solidFill>
                </a:rPr>
                <a:t>18. Cognition and mental state</a:t>
              </a:r>
            </a:p>
            <a:p>
              <a:pPr marL="214313" indent="-214313">
                <a:buFont typeface="Arial" panose="020B0604020202020204" pitchFamily="34" charset="0"/>
                <a:buChar char="•"/>
              </a:pPr>
              <a:r>
                <a:rPr lang="en-AU" sz="1200" dirty="0">
                  <a:solidFill>
                    <a:srgbClr val="384965"/>
                  </a:solidFill>
                </a:rPr>
                <a:t>19. Falls and mobility</a:t>
              </a:r>
              <a:endParaRPr lang="en-US" sz="1200" b="1" dirty="0">
                <a:solidFill>
                  <a:srgbClr val="384965"/>
                </a:solidFill>
              </a:endParaRPr>
            </a:p>
            <a:p>
              <a:pPr marL="214313" indent="-214313">
                <a:buFont typeface="Arial" panose="020B0604020202020204" pitchFamily="34" charset="0"/>
                <a:buChar char="•"/>
              </a:pPr>
              <a:r>
                <a:rPr lang="en-US" sz="1200" dirty="0">
                  <a:solidFill>
                    <a:srgbClr val="384965"/>
                  </a:solidFill>
                </a:rPr>
                <a:t>20. Frailty and functional decline</a:t>
              </a:r>
              <a:endParaRPr lang="en-US" sz="1200" b="1" dirty="0">
                <a:solidFill>
                  <a:srgbClr val="384965"/>
                </a:solidFill>
              </a:endParaRPr>
            </a:p>
            <a:p>
              <a:pPr marL="214313" indent="-214313">
                <a:buFont typeface="Arial" panose="020B0604020202020204" pitchFamily="34" charset="0"/>
                <a:buChar char="•"/>
              </a:pPr>
              <a:r>
                <a:rPr lang="en-AU" sz="1200" dirty="0">
                  <a:solidFill>
                    <a:srgbClr val="384965"/>
                  </a:solidFill>
                </a:rPr>
                <a:t>22. Pain management</a:t>
              </a:r>
              <a:endParaRPr lang="en-US" sz="1200" b="1" dirty="0">
                <a:solidFill>
                  <a:srgbClr val="384965"/>
                </a:solidFill>
              </a:endParaRPr>
            </a:p>
            <a:p>
              <a:pPr marL="214313" indent="-214313">
                <a:buFont typeface="Arial" panose="020B0604020202020204" pitchFamily="34" charset="0"/>
                <a:buChar char="•"/>
              </a:pPr>
              <a:r>
                <a:rPr lang="en-US" sz="1200" dirty="0">
                  <a:solidFill>
                    <a:srgbClr val="384965"/>
                  </a:solidFill>
                </a:rPr>
                <a:t>26. Rehabilitation of specific conditions as </a:t>
              </a:r>
              <a:br>
                <a:rPr lang="en-US" sz="1200" dirty="0">
                  <a:solidFill>
                    <a:srgbClr val="384965"/>
                  </a:solidFill>
                </a:rPr>
              </a:br>
              <a:r>
                <a:rPr lang="en-US" sz="1200" dirty="0">
                  <a:solidFill>
                    <a:srgbClr val="384965"/>
                  </a:solidFill>
                </a:rPr>
                <a:t>      applied to aging</a:t>
              </a:r>
              <a:endParaRPr lang="en-US" sz="1200" b="1" dirty="0">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3" y="3429001"/>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267311"/>
            <a:ext cx="8999819" cy="1754326"/>
          </a:xfrm>
          <a:prstGeom prst="rect">
            <a:avLst/>
          </a:prstGeom>
          <a:noFill/>
        </p:spPr>
        <p:txBody>
          <a:bodyPr wrap="square" rtlCol="0">
            <a:spAutoFit/>
          </a:bodyPr>
          <a:lstStyle/>
          <a:p>
            <a:r>
              <a:rPr lang="en-US" b="1" dirty="0"/>
              <a:t>Requirements over the course of training </a:t>
            </a:r>
          </a:p>
          <a:p>
            <a:endParaRPr lang="en-US" b="1" dirty="0"/>
          </a:p>
          <a:p>
            <a:pPr marL="285750" indent="-285750">
              <a:buFont typeface="Arial" panose="020B0604020202020204" pitchFamily="34" charset="0"/>
              <a:buChar char="•"/>
            </a:pPr>
            <a:r>
              <a:rPr lang="en-US" dirty="0"/>
              <a:t>1 entry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Learning courses </a:t>
            </a:r>
          </a:p>
          <a:p>
            <a:pPr marL="285750" indent="-285750">
              <a:buFont typeface="Arial" panose="020B0604020202020204" pitchFamily="34" charset="0"/>
              <a:buChar char="•"/>
            </a:pPr>
            <a:r>
              <a:rPr lang="en-US" dirty="0"/>
              <a:t>Research project </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a:t>
            </a:r>
            <a:r>
              <a:rPr lang="en-US" dirty="0"/>
              <a:t>learning captures</a:t>
            </a:r>
            <a:r>
              <a:rPr lang="en-US"/>
              <a:t>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12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 </a:t>
            </a:r>
            <a:r>
              <a:rPr lang="en-US" dirty="0"/>
              <a:t>rotation plan</a:t>
            </a:r>
            <a:r>
              <a:rPr lang="en-US"/>
              <a:t>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4</a:t>
            </a:r>
            <a:r>
              <a:rPr lang="en-US"/>
              <a:t> </a:t>
            </a:r>
            <a:r>
              <a:rPr lang="en-US" dirty="0"/>
              <a:t>progress reports</a:t>
            </a:r>
            <a:endParaRPr lang="en-AU"/>
          </a:p>
        </p:txBody>
      </p:sp>
    </p:spTree>
    <p:extLst>
      <p:ext uri="{BB962C8B-B14F-4D97-AF65-F5344CB8AC3E}">
        <p14:creationId xmlns:p14="http://schemas.microsoft.com/office/powerpoint/2010/main" val="2699727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2.xml><?xml version="1.0" encoding="utf-8"?>
<ds:datastoreItem xmlns:ds="http://schemas.openxmlformats.org/officeDocument/2006/customXml" ds:itemID="{27828305-EE30-498F-A162-22DAD1C7C4D2}">
  <ds:schemaRefs>
    <ds:schemaRef ds:uri="http://www.w3.org/XML/1998/namespace"/>
    <ds:schemaRef ds:uri="0b77cf3b-53b0-4276-95d6-69a9c81ff526"/>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8a45df18-1b1a-499d-90c6-d04be75f9f9a"/>
    <ds:schemaRef ds:uri="http://purl.org/dc/dcmitype/"/>
  </ds:schemaRefs>
</ds:datastoreItem>
</file>

<file path=customXml/itemProps3.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437</TotalTime>
  <Words>3562</Words>
  <Application>Microsoft Office PowerPoint</Application>
  <PresentationFormat>ワイド画面</PresentationFormat>
  <Paragraphs>564</Paragraphs>
  <Slides>22</Slides>
  <Notes>22</Notes>
  <HiddenSlides>0</HiddenSlides>
  <MMClips>0</MMClips>
  <ScaleCrop>false</ScaleCrop>
  <HeadingPairs>
    <vt:vector size="4" baseType="variant">
      <vt:variant>
        <vt:lpstr>テーマ</vt:lpstr>
      </vt:variant>
      <vt:variant>
        <vt:i4>2</vt:i4>
      </vt:variant>
      <vt:variant>
        <vt:lpstr>スライド タイトル</vt:lpstr>
      </vt:variant>
      <vt:variant>
        <vt:i4>22</vt:i4>
      </vt:variant>
    </vt:vector>
  </HeadingPairs>
  <TitlesOfParts>
    <vt:vector size="24" baseType="lpstr">
      <vt:lpstr>1_Office Theme</vt:lpstr>
      <vt:lpstr>ATCR Theme</vt:lpstr>
      <vt:lpstr>Introduction to the new curriculum  2025 implementation – Advanced Training: Geriatric Medicine</vt:lpstr>
      <vt:lpstr>PowerPoint プレゼンテーション</vt:lpstr>
      <vt:lpstr>PowerPoint プレゼンテーション</vt:lpstr>
      <vt:lpstr>Supervision overview </vt:lpstr>
      <vt:lpstr>Framework overview </vt:lpstr>
      <vt:lpstr>Curriculum documents </vt:lpstr>
      <vt:lpstr>Learning goals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Rating scales</vt:lpstr>
      <vt:lpstr>PowerPoint プレゼンテーション</vt:lpstr>
      <vt:lpstr>PowerPoint プレゼンテーション</vt:lpstr>
      <vt:lpstr>PowerPoint プレゼンテーション</vt:lpstr>
      <vt:lpstr>Education policy</vt:lpstr>
      <vt:lpstr>Next steps for new ATs </vt:lpstr>
      <vt:lpstr>PowerPoint プレゼンテーション</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8</cp:revision>
  <cp:lastPrinted>2019-03-29T01:57:58Z</cp:lastPrinted>
  <dcterms:created xsi:type="dcterms:W3CDTF">2016-05-05T00:00:36Z</dcterms:created>
  <dcterms:modified xsi:type="dcterms:W3CDTF">2024-12-03T01:14:33Z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