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ppt/tags/tag6.xml" ContentType="application/vnd.openxmlformats-officedocument.presentationml.tags+xml"/>
  <Override PartName="/ppt/notesSlides/notesSlide11.xml" ContentType="application/vnd.openxmlformats-officedocument.presentationml.notesSlide+xml"/>
  <Override PartName="/ppt/tags/tag7.xml" ContentType="application/vnd.openxmlformats-officedocument.presentationml.tags+xml"/>
  <Override PartName="/ppt/notesSlides/notesSlide12.xml" ContentType="application/vnd.openxmlformats-officedocument.presentationml.notesSlide+xml"/>
  <Override PartName="/ppt/tags/tag8.xml" ContentType="application/vnd.openxmlformats-officedocument.presentationml.tags+xml"/>
  <Override PartName="/ppt/notesSlides/notesSlide13.xml" ContentType="application/vnd.openxmlformats-officedocument.presentationml.notesSlide+xml"/>
  <Override PartName="/ppt/tags/tag9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10.xml" ContentType="application/vnd.openxmlformats-officedocument.presentationml.tags+xml"/>
  <Override PartName="/ppt/notesSlides/notesSlide17.xml" ContentType="application/vnd.openxmlformats-officedocument.presentationml.notesSlide+xml"/>
  <Override PartName="/ppt/tags/tag11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12.xml" ContentType="application/vnd.openxmlformats-officedocument.presentationml.tags+xml"/>
  <Override PartName="/ppt/notesSlides/notesSlide20.xml" ContentType="application/vnd.openxmlformats-officedocument.presentationml.notesSlide+xml"/>
  <Override PartName="/ppt/tags/tag13.xml" ContentType="application/vnd.openxmlformats-officedocument.presentationml.tags+xml"/>
  <Override PartName="/ppt/notesSlides/notesSlide21.xml" ContentType="application/vnd.openxmlformats-officedocument.presentationml.notesSlide+xml"/>
  <Override PartName="/ppt/tags/tag14.xml" ContentType="application/vnd.openxmlformats-officedocument.presentationml.tags+xml"/>
  <Override PartName="/ppt/notesSlides/notesSlide22.xml" ContentType="application/vnd.openxmlformats-officedocument.presentationml.notesSlide+xml"/>
  <Override PartName="/ppt/tags/tag15.xml" ContentType="application/vnd.openxmlformats-officedocument.presentationml.tags+xml"/>
  <Override PartName="/ppt/notesSlides/notesSlide23.xml" ContentType="application/vnd.openxmlformats-officedocument.presentationml.notesSlide+xml"/>
  <Override PartName="/ppt/tags/tag16.xml" ContentType="application/vnd.openxmlformats-officedocument.presentationml.tags+xml"/>
  <Override PartName="/ppt/notesSlides/notesSlide24.xml" ContentType="application/vnd.openxmlformats-officedocument.presentationml.notesSlide+xml"/>
  <Override PartName="/ppt/tags/tag17.xml" ContentType="application/vnd.openxmlformats-officedocument.presentationml.tags+xml"/>
  <Override PartName="/ppt/notesSlides/notesSlide25.xml" ContentType="application/vnd.openxmlformats-officedocument.presentationml.notesSlide+xml"/>
  <Override PartName="/ppt/tags/tag18.xml" ContentType="application/vnd.openxmlformats-officedocument.presentationml.tags+xml"/>
  <Override PartName="/ppt/notesSlides/notesSlide26.xml" ContentType="application/vnd.openxmlformats-officedocument.presentationml.notesSlide+xml"/>
  <Override PartName="/ppt/tags/tag19.xml" ContentType="application/vnd.openxmlformats-officedocument.presentationml.tags+xml"/>
  <Override PartName="/ppt/notesSlides/notesSlide27.xml" ContentType="application/vnd.openxmlformats-officedocument.presentationml.notesSlide+xml"/>
  <Override PartName="/ppt/tags/tag20.xml" ContentType="application/vnd.openxmlformats-officedocument.presentationml.tags+xml"/>
  <Override PartName="/ppt/notesSlides/notesSlide2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3"/>
  </p:notesMasterIdLst>
  <p:sldIdLst>
    <p:sldId id="259" r:id="rId5"/>
    <p:sldId id="2147481514" r:id="rId6"/>
    <p:sldId id="935" r:id="rId7"/>
    <p:sldId id="2147481325" r:id="rId8"/>
    <p:sldId id="2147481515" r:id="rId9"/>
    <p:sldId id="2147481438" r:id="rId10"/>
    <p:sldId id="2147481516" r:id="rId11"/>
    <p:sldId id="2147481533" r:id="rId12"/>
    <p:sldId id="2147481449" r:id="rId13"/>
    <p:sldId id="2147481674" r:id="rId14"/>
    <p:sldId id="2147481534" r:id="rId15"/>
    <p:sldId id="2147481535" r:id="rId16"/>
    <p:sldId id="2147481668" r:id="rId17"/>
    <p:sldId id="2147481536" r:id="rId18"/>
    <p:sldId id="2147481655" r:id="rId19"/>
    <p:sldId id="2147481673" r:id="rId20"/>
    <p:sldId id="2147481538" r:id="rId21"/>
    <p:sldId id="2147481656" r:id="rId22"/>
    <p:sldId id="2147481657" r:id="rId23"/>
    <p:sldId id="2147481658" r:id="rId24"/>
    <p:sldId id="2147481663" r:id="rId25"/>
    <p:sldId id="2147481669" r:id="rId26"/>
    <p:sldId id="2147481672" r:id="rId27"/>
    <p:sldId id="2147481670" r:id="rId28"/>
    <p:sldId id="2147481671" r:id="rId29"/>
    <p:sldId id="2147481667" r:id="rId30"/>
    <p:sldId id="2147481675" r:id="rId31"/>
    <p:sldId id="2147481676" r:id="rId32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D0DB1D-B87E-8D8F-E426-E0FBD711C749}" name="Sarah Buxton" initials="SB" userId="S::Sarah.Buxton@racp.edu.au::d8e8c94f-ffdf-4ba4-bcd4-7e44a3ce999e" providerId="AD"/>
  <p188:author id="{81FBE542-1237-0CE1-7CE5-C670DD8EC929}" name="Erin Micali" initials="EM" userId="S::erin.micali@racp.edu.au::b3b6df5b-34d2-4b86-b892-cf12fc3187c0" providerId="AD"/>
  <p188:author id="{531E4165-904D-4E59-7C28-2A85E2255CCC}" name="Erin Micali" initials="EM" userId="S::Erin.Micali@racp.edu.au::b3b6df5b-34d2-4b86-b892-cf12fc3187c0" providerId="AD"/>
  <p188:author id="{7B4B1576-7769-963E-38B9-8937C0397CA5}" name="Rebecca Sum" initials="RS" userId="S::rebecca.sum@racp.edu.au::c555415a-6beb-4d8b-8b52-1c614491b2b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040"/>
    <a:srgbClr val="D3E1ED"/>
    <a:srgbClr val="F2DBDB"/>
    <a:srgbClr val="FDE9D9"/>
    <a:srgbClr val="EAF1DD"/>
    <a:srgbClr val="DEFFB3"/>
    <a:srgbClr val="EFD8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CBBEC3-F0CE-42CF-8E8B-6A729812AE10}" v="12" dt="2025-07-29T03:55:15.9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886" autoAdjust="0"/>
  </p:normalViewPr>
  <p:slideViewPr>
    <p:cSldViewPr snapToGrid="0">
      <p:cViewPr varScale="1">
        <p:scale>
          <a:sx n="75" d="100"/>
          <a:sy n="75" d="100"/>
        </p:scale>
        <p:origin x="48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F0B0C41A-E214-4824-9C76-99DE7C83CD36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85B576F-C4CE-481E-99D0-50095AA4781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3352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41338" y="755650"/>
            <a:ext cx="6721475" cy="37814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66612">
              <a:defRPr/>
            </a:pPr>
            <a:fld id="{42D314AA-B49A-4172-BE51-BE46CD9CB688}" type="slidenum">
              <a:rPr lang="en-AU">
                <a:solidFill>
                  <a:prstClr val="black"/>
                </a:solidFill>
                <a:latin typeface="Calibri"/>
              </a:rPr>
              <a:pPr defTabSz="966612">
                <a:defRPr/>
              </a:pPr>
              <a:t>1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7649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C477D-08A4-952D-4ECB-D14D0755A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428FE1-7504-B353-BAAC-775753EED8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9E47EA-E98B-CB62-47AB-10DF5D84A4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/>
              <a:t>&lt;delete if panel is Basic Training&gt;</a:t>
            </a:r>
            <a:endParaRPr lang="en-AU" b="0" dirty="0"/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C4D3FA-42C0-7F25-F09D-EF7FEA927F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8CD946-D967-454D-A190-2AC2EA52FA3B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527361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CFB53-3C71-BB03-E08D-D08E94980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DD399C-60F9-C9BE-606A-A4F1A974B4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15B77E-87DB-B472-F59B-D320D087E9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319E2A-4972-AAC1-7E42-45FED50728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8CD946-D967-454D-A190-2AC2EA52FA3B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06767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8C142-4880-CB52-AE92-6832582FE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6D20EF-3B52-5D02-9B34-B1C58B5AE8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0586D5-4A5A-4CC5-8CF0-54553E94CF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4C4BF4-4320-24E5-E957-87EFB55A2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8CD946-D967-454D-A190-2AC2EA52FA3B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621196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1061A-1BBD-B86D-E10D-5733A037E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D6CD28-5210-5C58-CE42-49564F779B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023122-99A7-0AC2-8FEE-089F5A7340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the fields required in TMP when adding conditions 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840D3F-825D-55AA-3594-48F3791549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8CD946-D967-454D-A190-2AC2EA52FA3B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013120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9AAD8-DEFB-CC08-6FD0-461527D5D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53A763-224F-AD1C-8F6C-171019ABDF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DACE8E-ACB4-CFF3-C757-E8C82F5561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6D516F-CC68-602C-8E8A-02C960A510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8CD946-D967-454D-A190-2AC2EA52FA3B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68907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463" y="781050"/>
            <a:ext cx="6954837" cy="3911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/>
              <a:t>&lt;delete if panel is Advanced Training&gt;</a:t>
            </a:r>
            <a:endParaRPr lang="en-AU" b="0" dirty="0"/>
          </a:p>
          <a:p>
            <a:pPr>
              <a:defRPr/>
            </a:pPr>
            <a:endParaRPr lang="en-AU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F2DC6-DCD9-4F08-ACB3-5EAF7A9542C1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59777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84D10-1A46-8564-55B8-E3D79060E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9F2D7F-F6D9-8913-FA69-A4729A3181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4463" y="781050"/>
            <a:ext cx="6954837" cy="39116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21B140-9DCC-C60E-06E4-605D2075FE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/>
              <a:t>&lt;delete if panel is Basic Training&gt;</a:t>
            </a:r>
            <a:endParaRPr lang="en-AU" b="0" dirty="0"/>
          </a:p>
          <a:p>
            <a:pPr>
              <a:defRPr/>
            </a:pPr>
            <a:endParaRPr lang="en-AU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BF1D7-8D3A-5BC8-A7CC-F2DF05C38B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F2DC6-DCD9-4F08-ACB3-5EAF7A9542C1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946448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801FF-5590-EC1E-E309-398BAEB4D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879606-0D16-2306-D497-F34FF9E96B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1C1B23-32B3-2A54-3BEA-1DB96B04D5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AB35EE-54AB-C3D4-B2CC-332FBEFF43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8CD946-D967-454D-A190-2AC2EA52FA3B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56211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4D50D-ED5C-F83B-1F2A-D480D5F77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92AA4C-75A4-F037-9B53-882F2CD740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F202EE-EBD8-464E-F39E-C56ECDFB8E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BB531C-B171-8C82-6F96-A5B0EB1E42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8CD946-D967-454D-A190-2AC2EA52FA3B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174405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08908-7E33-95C5-5635-7810B588F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07B1C7-4523-AB77-7124-4CB74C27FC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41338" y="755650"/>
            <a:ext cx="6721475" cy="37814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112C44-1424-FA5E-539D-4C60A5DC8A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4D55C7-F676-E5F0-028B-D328D461E3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66612">
              <a:defRPr/>
            </a:pPr>
            <a:fld id="{42D314AA-B49A-4172-BE51-BE46CD9CB688}" type="slidenum">
              <a:rPr lang="en-AU">
                <a:solidFill>
                  <a:prstClr val="black"/>
                </a:solidFill>
                <a:latin typeface="Calibri"/>
              </a:rPr>
              <a:pPr defTabSz="966612">
                <a:defRPr/>
              </a:pPr>
              <a:t>19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7355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defTabSz="966612"/>
            <a:endParaRPr lang="en-A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612"/>
            <a:fld id="{42D314AA-B49A-4172-BE51-BE46CD9CB688}" type="slidenum">
              <a:rPr lang="en-AU">
                <a:solidFill>
                  <a:prstClr val="black"/>
                </a:solidFill>
                <a:latin typeface="Calibri"/>
              </a:rPr>
              <a:pPr defTabSz="966612"/>
              <a:t>2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053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1D495-616F-CDE7-4FDE-DC1B457B0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B87D37-5B7F-BC08-0496-8BF0FC5CAF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73D783-C6A6-6698-2B2B-14F5B9C16C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b="1">
                <a:latin typeface="Segoe UI" panose="020B0502040204020203" pitchFamily="34" charset="0"/>
              </a:rPr>
              <a:t>Critical evaluation </a:t>
            </a:r>
            <a:r>
              <a:rPr lang="en-US" sz="1900">
                <a:latin typeface="Segoe UI" panose="020B0502040204020203" pitchFamily="34" charset="0"/>
              </a:rPr>
              <a:t>involves a thorough and unbiased assessment of an idea or argument, examining its strengths and weaknesses. </a:t>
            </a:r>
          </a:p>
          <a:p>
            <a:endParaRPr lang="en-US" sz="1900">
              <a:latin typeface="Segoe UI" panose="020B0502040204020203" pitchFamily="34" charset="0"/>
            </a:endParaRPr>
          </a:p>
          <a:p>
            <a:r>
              <a:rPr lang="en-US" sz="1900" b="1">
                <a:latin typeface="Segoe UI" panose="020B0502040204020203" pitchFamily="34" charset="0"/>
              </a:rPr>
              <a:t>Devil's advocate</a:t>
            </a:r>
            <a:r>
              <a:rPr lang="en-US" sz="1900">
                <a:latin typeface="Segoe UI" panose="020B0502040204020203" pitchFamily="34" charset="0"/>
              </a:rPr>
              <a:t>, on the other hand, deliberately takes a position against a popular opinion or proposal to stimulate discussion and expose potential weaknesses. 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F0C5A2-2540-1942-A42A-37292F6D3D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8CD946-D967-454D-A190-2AC2EA52FA3B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317373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DDACC-5FC6-3FE4-1F9F-D946F6228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9C1F8A-72E9-CD71-536D-7C6DBFCEB5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9F4112-2E78-6334-C1D7-353FEC91A4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Case study data can be found in the Calibration pack on the RACP curriculum training and support resources page</a:t>
            </a:r>
          </a:p>
          <a:p>
            <a:r>
              <a:rPr lang="en-US" dirty="0"/>
              <a:t>Calibration activity template can be found in the </a:t>
            </a:r>
            <a:r>
              <a:rPr lang="en-US" i="1" dirty="0"/>
              <a:t>Understanding Progression – Progress Review Panel</a:t>
            </a:r>
            <a:r>
              <a:rPr lang="en-US" i="0" dirty="0"/>
              <a:t> section on the </a:t>
            </a:r>
            <a:r>
              <a:rPr lang="en-US" dirty="0"/>
              <a:t>RACP curriculum training and support resources page</a:t>
            </a:r>
            <a:endParaRPr lang="en-AU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0AC16B-684A-B47F-E534-C697C0ABC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8CD946-D967-454D-A190-2AC2EA52FA3B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700483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98321-973F-73F0-46B7-F5BF258CC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B07C87-B4B1-9F61-9838-9A61EA9460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48DF99-0DEC-0938-254F-5C12EE94C4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Case study data can be found in the Calibration pack on the RACP curriculum training and support resources page</a:t>
            </a:r>
          </a:p>
          <a:p>
            <a:r>
              <a:rPr lang="en-US" dirty="0"/>
              <a:t>Calibration activity template can be found in the </a:t>
            </a:r>
            <a:r>
              <a:rPr lang="en-US" i="1" dirty="0"/>
              <a:t>Understanding Progression – Progress Review Panel</a:t>
            </a:r>
            <a:r>
              <a:rPr lang="en-US" i="0" dirty="0"/>
              <a:t> section on the </a:t>
            </a:r>
            <a:r>
              <a:rPr lang="en-US" dirty="0"/>
              <a:t>RACP curriculum training and support resources page</a:t>
            </a:r>
            <a:endParaRPr lang="en-AU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2D634-B5B4-1895-54CF-CE330388DC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8CD946-D967-454D-A190-2AC2EA52FA3B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00576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A46B9-84FA-C1FE-4BA7-666583AAC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370DDD-74CA-DE22-E752-8741F02B88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8DB3E9-83A1-C05C-FF89-95D1905CEA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Case study data can be found in the Calibration pack on the RACP curriculum training and support resources page</a:t>
            </a:r>
          </a:p>
          <a:p>
            <a:r>
              <a:rPr lang="en-US" dirty="0"/>
              <a:t>Calibration activity template can be found in the </a:t>
            </a:r>
            <a:r>
              <a:rPr lang="en-US" i="1" dirty="0"/>
              <a:t>Understanding Progression – Progress Review Panel</a:t>
            </a:r>
            <a:r>
              <a:rPr lang="en-US" i="0" dirty="0"/>
              <a:t> section on the </a:t>
            </a:r>
            <a:r>
              <a:rPr lang="en-US" dirty="0"/>
              <a:t>RACP curriculum training and support resources page</a:t>
            </a:r>
            <a:endParaRPr lang="en-AU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069D20-53C9-C256-0B3E-3CBD6065BF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8CD946-D967-454D-A190-2AC2EA52FA3B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91841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498E9-924E-14B1-9513-B5288F52B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AFFAC6-3CC1-8863-4A43-378918554D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13E9EA-7D93-1355-DB9B-AD6A860007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Case study data can be found in the Calibration pack on the RACP curriculum training and support resources page</a:t>
            </a:r>
          </a:p>
          <a:p>
            <a:r>
              <a:rPr lang="en-US" dirty="0"/>
              <a:t>Calibration activity template can be found in the </a:t>
            </a:r>
            <a:r>
              <a:rPr lang="en-US" i="1" dirty="0"/>
              <a:t>Understanding Progression – Progress Review Panel</a:t>
            </a:r>
            <a:r>
              <a:rPr lang="en-US" i="0" dirty="0"/>
              <a:t> section on the </a:t>
            </a:r>
            <a:r>
              <a:rPr lang="en-US" dirty="0"/>
              <a:t>RACP curriculum training and support resources page</a:t>
            </a:r>
            <a:endParaRPr lang="en-AU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878E97-A122-FE3F-587D-4CDD4A64E3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8CD946-D967-454D-A190-2AC2EA52FA3B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46873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0F25-019B-6B56-CA72-7F76BFCCB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AA6297-5141-D560-E281-DEC0A8B603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2B86D4-F9A6-9B61-5ABE-E03608FD43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Case study data can be found in the Calibration pack on the RACP curriculum training and support resources page</a:t>
            </a:r>
          </a:p>
          <a:p>
            <a:r>
              <a:rPr lang="en-US" dirty="0"/>
              <a:t>Calibration activity template can be found in the </a:t>
            </a:r>
            <a:r>
              <a:rPr lang="en-US" i="1" dirty="0"/>
              <a:t>Understanding Progression – Progress Review Panel</a:t>
            </a:r>
            <a:r>
              <a:rPr lang="en-US" i="0" dirty="0"/>
              <a:t> section on the </a:t>
            </a:r>
            <a:r>
              <a:rPr lang="en-US" dirty="0"/>
              <a:t>RACP curriculum training and support resources page</a:t>
            </a:r>
            <a:endParaRPr lang="en-AU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6EC76C-0A7A-F626-F142-691475BAF1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8CD946-D967-454D-A190-2AC2EA52FA3B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34112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A14E3-0521-8101-B0B3-5572A4C93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CB930A-707A-0984-A598-090B026B2B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D1894C-383F-2099-C99F-F2C4C9EF53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9BEFD4-EFAD-357F-07A7-E9CA6FA40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8CD946-D967-454D-A190-2AC2EA52FA3B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88721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C4435-B30F-46F4-1ABA-CAF825A42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74BAE2-3B17-F772-6109-9728DCE3B3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E096AE-EFDA-F1FE-E77F-6341103EF9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66BDB-CEDB-D491-7476-7F49A02AC2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8CD946-D967-454D-A190-2AC2EA52FA3B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81201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8A4B7-DDD1-5876-2B8B-BE1D389C1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8C3EAF-6038-B942-4A99-467405939D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3F22E0-7D8D-114B-680A-D4AB1AA44E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2549B9-D37B-0B50-2F62-9B8B59318B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8CD946-D967-454D-A190-2AC2EA52FA3B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5036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240" indent="-181240" defTabSz="1002086">
              <a:buFont typeface="Arial" panose="020B0604020202020204" pitchFamily="34" charset="0"/>
              <a:buChar char="•"/>
              <a:defRPr/>
            </a:pPr>
            <a:endParaRPr lang="en-AU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BF2DC6-DCD9-4F08-ACB3-5EAF7A9542C1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54907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9750" y="755650"/>
            <a:ext cx="6723063" cy="37814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113">
              <a:defRPr/>
            </a:pPr>
            <a:endParaRPr lang="en-AU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612"/>
            <a:fld id="{42D314AA-B49A-4172-BE51-BE46CD9CB688}" type="slidenum">
              <a:rPr lang="en-AU">
                <a:solidFill>
                  <a:prstClr val="black"/>
                </a:solidFill>
                <a:latin typeface="Calibri"/>
              </a:rPr>
              <a:pPr defTabSz="966612"/>
              <a:t>4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126BD-4F6E-4CA7-8CC5-0DBEF22C97B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defTabSz="966612"/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9543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65677-5A89-5E06-4CC4-5717F8C64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DA0650-389D-FB22-DEDF-24F6D44620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39750" y="755650"/>
            <a:ext cx="6723063" cy="37814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1CD6FB-6B7E-6A69-2C84-1C014D8FCE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113">
              <a:defRPr/>
            </a:pPr>
            <a:endParaRPr lang="en-AU" b="0" i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DEEBCD-5AAD-7E3C-116B-495148ED29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612">
              <a:defRPr/>
            </a:pPr>
            <a:fld id="{42D314AA-B49A-4172-BE51-BE46CD9CB688}" type="slidenum">
              <a:rPr lang="en-AU">
                <a:solidFill>
                  <a:prstClr val="black"/>
                </a:solidFill>
                <a:latin typeface="Calibri"/>
              </a:rPr>
              <a:pPr defTabSz="966612">
                <a:defRPr/>
              </a:pPr>
              <a:t>5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FF79B4-B18A-A581-1F1A-B0556615A38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defTabSz="966612">
              <a:defRPr/>
            </a:pPr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35819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8CD946-D967-454D-A190-2AC2EA52FA3B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90199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E53A8-93EC-40FB-E70D-B68364F58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EC0725-511D-0B36-C19E-30DE954D07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11D4E6-75AD-8E02-E292-954BFFBED1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D281D9-7766-4A7E-B5BC-D77C948A0B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8CD946-D967-454D-A190-2AC2EA52FA3B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5303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0B0E1-5FFF-4D65-BCF8-3C65B5032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054744-1412-25EB-E03A-BE644C5C8F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A698A-EFF2-94A1-3CE7-FB1D8D16D8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8E45DB-181D-ABA4-3462-18ABC8871D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8CD946-D967-454D-A190-2AC2EA52FA3B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03988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CF7C7-42FA-A655-DCBB-D22E223FD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01794F-3B36-4197-739A-A8FDC04D22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04C488-7D05-71CC-5FEE-CB672B9E90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/>
              <a:t>&lt;delete if panel is Advanced Training&gt;</a:t>
            </a:r>
            <a:endParaRPr lang="en-AU" b="0" dirty="0"/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0973E-E6C6-D34E-FE73-92013D5292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8CD946-D967-454D-A190-2AC2EA52FA3B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80942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72B-4AAE-4284-BB41-5F7941530F0A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9DEF-C8E3-4C8C-8987-6A1C15461730}" type="slidenum">
              <a:rPr lang="en-AU" smtClean="0"/>
              <a:t>‹#›</a:t>
            </a:fld>
            <a:endParaRPr lang="en-A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676" y="2688397"/>
            <a:ext cx="7062648" cy="148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283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72B-4AAE-4284-BB41-5F7941530F0A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9DEF-C8E3-4C8C-8987-6A1C15461730}" type="slidenum">
              <a:rPr lang="en-AU" smtClean="0"/>
              <a:t>‹#›</a:t>
            </a:fld>
            <a:endParaRPr lang="en-AU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2" y="6201141"/>
            <a:ext cx="2283185" cy="47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580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>
            <a:normAutofit/>
          </a:bodyPr>
          <a:lstStyle>
            <a:lvl1pPr>
              <a:defRPr sz="4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72B-4AAE-4284-BB41-5F7941530F0A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9DEF-C8E3-4C8C-8987-6A1C1546173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3416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2" y="6201141"/>
            <a:ext cx="2283185" cy="478839"/>
          </a:xfrm>
          <a:prstGeom prst="rect">
            <a:avLst/>
          </a:prstGeom>
        </p:spPr>
      </p:pic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 b="1">
                <a:solidFill>
                  <a:srgbClr val="433E3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CB972B"/>
              </a:buClr>
              <a:buFont typeface="Arial" panose="020B0604020202020204" pitchFamily="34" charset="0"/>
              <a:buChar char="•"/>
              <a:defRPr sz="2400"/>
            </a:lvl1pPr>
            <a:lvl2pPr marL="914400" indent="-457200">
              <a:buClr>
                <a:srgbClr val="CB972B"/>
              </a:buClr>
              <a:buFont typeface="Arial" panose="020B0604020202020204" pitchFamily="34" charset="0"/>
              <a:buChar char="•"/>
              <a:defRPr sz="2000"/>
            </a:lvl2pPr>
            <a:lvl3pPr marL="1257300" indent="-342900">
              <a:buClr>
                <a:srgbClr val="CB972B"/>
              </a:buClr>
              <a:buFont typeface="Arial" panose="020B0604020202020204" pitchFamily="34" charset="0"/>
              <a:buChar char="•"/>
              <a:defRPr sz="1800"/>
            </a:lvl3pPr>
            <a:lvl4pPr marL="1714500" indent="-342900">
              <a:buClr>
                <a:srgbClr val="CB972B"/>
              </a:buClr>
              <a:buFont typeface="Arial" panose="020B0604020202020204" pitchFamily="34" charset="0"/>
              <a:buChar char="•"/>
              <a:defRPr sz="1600"/>
            </a:lvl4pPr>
            <a:lvl5pPr marL="2171700" indent="-342900">
              <a:buClr>
                <a:srgbClr val="CB972B"/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3221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none">
                <a:solidFill>
                  <a:srgbClr val="433E3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rgbClr val="70685B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72B-4AAE-4284-BB41-5F7941530F0A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9DEF-C8E3-4C8C-8987-6A1C15461730}" type="slidenum">
              <a:rPr lang="en-AU" smtClean="0"/>
              <a:t>‹#›</a:t>
            </a:fld>
            <a:endParaRPr lang="en-AU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2" y="6201141"/>
            <a:ext cx="2283185" cy="47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082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72B-4AAE-4284-BB41-5F7941530F0A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9DEF-C8E3-4C8C-8987-6A1C15461730}" type="slidenum">
              <a:rPr lang="en-AU" smtClean="0"/>
              <a:t>‹#›</a:t>
            </a:fld>
            <a:endParaRPr lang="en-A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2" y="6201141"/>
            <a:ext cx="2283185" cy="47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601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72B-4AAE-4284-BB41-5F7941530F0A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9DEF-C8E3-4C8C-8987-6A1C15461730}" type="slidenum">
              <a:rPr lang="en-AU" smtClean="0"/>
              <a:t>‹#›</a:t>
            </a:fld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2" y="6201141"/>
            <a:ext cx="2283185" cy="47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988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72B-4AAE-4284-BB41-5F7941530F0A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9DEF-C8E3-4C8C-8987-6A1C15461730}" type="slidenum">
              <a:rPr lang="en-AU" smtClean="0"/>
              <a:t>‹#›</a:t>
            </a:fld>
            <a:endParaRPr lang="en-AU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2" y="6201141"/>
            <a:ext cx="2283185" cy="47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563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72B-4AAE-4284-BB41-5F7941530F0A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9DEF-C8E3-4C8C-8987-6A1C15461730}" type="slidenum">
              <a:rPr lang="en-AU" smtClean="0"/>
              <a:t>‹#›</a:t>
            </a:fld>
            <a:endParaRPr lang="en-AU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2" y="6201141"/>
            <a:ext cx="2283185" cy="47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088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72B-4AAE-4284-BB41-5F7941530F0A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9DEF-C8E3-4C8C-8987-6A1C15461730}" type="slidenum">
              <a:rPr lang="en-AU" smtClean="0"/>
              <a:t>‹#›</a:t>
            </a:fld>
            <a:endParaRPr lang="en-A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2" y="6201141"/>
            <a:ext cx="2283185" cy="47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023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72B-4AAE-4284-BB41-5F7941530F0A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9DEF-C8E3-4C8C-8987-6A1C15461730}" type="slidenum">
              <a:rPr lang="en-AU" smtClean="0"/>
              <a:t>‹#›</a:t>
            </a:fld>
            <a:endParaRPr lang="en-A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2" y="6201141"/>
            <a:ext cx="2283185" cy="47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874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BA72B-4AAE-4284-BB41-5F7941530F0A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49DEF-C8E3-4C8C-8987-6A1C1546173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47211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CB972B"/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CB972B"/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CB972B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CB972B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CB972B"/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2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8.sv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4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5" Type="http://schemas.openxmlformats.org/officeDocument/2006/relationships/hyperlink" Target="http://_Name:_Dr_Rina" TargetMode="External"/><Relationship Id="rId4" Type="http://schemas.openxmlformats.org/officeDocument/2006/relationships/hyperlink" Target="http://_Name:_Dr_Ethan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5129" y="2252838"/>
            <a:ext cx="9361294" cy="1057267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Progress Review Panel</a:t>
            </a:r>
            <a:br>
              <a:rPr lang="en-US" sz="3600" dirty="0"/>
            </a:br>
            <a:r>
              <a:rPr lang="en-US" sz="3600" dirty="0">
                <a:solidFill>
                  <a:schemeClr val="accent2"/>
                </a:solidFill>
              </a:rPr>
              <a:t>Secondary panel pre-meet – 2 hours</a:t>
            </a:r>
            <a:endParaRPr lang="en-AU" sz="3600" dirty="0">
              <a:solidFill>
                <a:schemeClr val="accent2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23620" y="3429000"/>
            <a:ext cx="9361294" cy="528079"/>
          </a:xfrm>
        </p:spPr>
        <p:txBody>
          <a:bodyPr>
            <a:normAutofit/>
          </a:bodyPr>
          <a:lstStyle/>
          <a:p>
            <a:r>
              <a:rPr lang="en-US"/>
              <a:t>May 2025</a:t>
            </a:r>
          </a:p>
        </p:txBody>
      </p:sp>
      <p:pic>
        <p:nvPicPr>
          <p:cNvPr id="8" name="Picture 7" descr="A blue and yellow logo&#10;&#10;Description automatically generated">
            <a:extLst>
              <a:ext uri="{FF2B5EF4-FFF2-40B4-BE49-F238E27FC236}">
                <a16:creationId xmlns:a16="http://schemas.microsoft.com/office/drawing/2014/main" id="{C7DBD720-5141-1E35-72E7-7CB882BAA3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619748"/>
            <a:ext cx="5715012" cy="114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255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305A07F-594A-EB75-C62B-DCE46F017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87">
            <a:extLst>
              <a:ext uri="{FF2B5EF4-FFF2-40B4-BE49-F238E27FC236}">
                <a16:creationId xmlns:a16="http://schemas.microsoft.com/office/drawing/2014/main" id="{74D54F77-D324-D2B4-3068-93601A8702E1}"/>
              </a:ext>
            </a:extLst>
          </p:cNvPr>
          <p:cNvSpPr/>
          <p:nvPr/>
        </p:nvSpPr>
        <p:spPr>
          <a:xfrm>
            <a:off x="2512" y="5567800"/>
            <a:ext cx="2814037" cy="11233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18A6809-7B13-2517-F8CC-295359D71A49}"/>
              </a:ext>
            </a:extLst>
          </p:cNvPr>
          <p:cNvCxnSpPr>
            <a:cxnSpLocks/>
          </p:cNvCxnSpPr>
          <p:nvPr/>
        </p:nvCxnSpPr>
        <p:spPr>
          <a:xfrm>
            <a:off x="3193871" y="2705345"/>
            <a:ext cx="1100677" cy="470779"/>
          </a:xfrm>
          <a:prstGeom prst="line">
            <a:avLst/>
          </a:prstGeom>
          <a:ln w="19050">
            <a:solidFill>
              <a:srgbClr val="007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C6833FE-21D8-FB10-A061-CE6F99072E0D}"/>
              </a:ext>
            </a:extLst>
          </p:cNvPr>
          <p:cNvCxnSpPr>
            <a:cxnSpLocks/>
          </p:cNvCxnSpPr>
          <p:nvPr/>
        </p:nvCxnSpPr>
        <p:spPr>
          <a:xfrm flipV="1">
            <a:off x="6120814" y="2215907"/>
            <a:ext cx="1832741" cy="249877"/>
          </a:xfrm>
          <a:prstGeom prst="line">
            <a:avLst/>
          </a:prstGeom>
          <a:ln w="19050">
            <a:solidFill>
              <a:srgbClr val="294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032528CE-F9AA-90BD-B878-C9790B4ACE74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1E8B9B81-2D64-D33A-9D3B-129DEC54C272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384967"/>
                </a:solidFill>
                <a:latin typeface="Georgia"/>
              </a:rPr>
              <a:t>Advanced Training panel setup</a:t>
            </a:r>
            <a:endParaRPr lang="en-AU" sz="3600" baseline="50000">
              <a:solidFill>
                <a:srgbClr val="384967"/>
              </a:solidFill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Graphic 1" descr="Office worker male with solid fill">
            <a:extLst>
              <a:ext uri="{FF2B5EF4-FFF2-40B4-BE49-F238E27FC236}">
                <a16:creationId xmlns:a16="http://schemas.microsoft.com/office/drawing/2014/main" id="{E15A3F99-6D31-0E7D-A89A-B319843F8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77868" y="3878392"/>
            <a:ext cx="906806" cy="906806"/>
          </a:xfrm>
          <a:prstGeom prst="rect">
            <a:avLst/>
          </a:prstGeom>
        </p:spPr>
      </p:pic>
      <p:pic>
        <p:nvPicPr>
          <p:cNvPr id="9" name="Graphic 1" descr="Office worker male with solid fill">
            <a:extLst>
              <a:ext uri="{FF2B5EF4-FFF2-40B4-BE49-F238E27FC236}">
                <a16:creationId xmlns:a16="http://schemas.microsoft.com/office/drawing/2014/main" id="{BDCCCE3F-5651-868C-17D8-C4F64B7F21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64164" y="3878392"/>
            <a:ext cx="906806" cy="906806"/>
          </a:xfrm>
          <a:prstGeom prst="rect">
            <a:avLst/>
          </a:prstGeom>
        </p:spPr>
      </p:pic>
      <p:pic>
        <p:nvPicPr>
          <p:cNvPr id="10" name="Graphic 1" descr="Office worker male with solid fill">
            <a:extLst>
              <a:ext uri="{FF2B5EF4-FFF2-40B4-BE49-F238E27FC236}">
                <a16:creationId xmlns:a16="http://schemas.microsoft.com/office/drawing/2014/main" id="{44920739-D218-05A4-8C00-AA47260EBC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10115" y="2801218"/>
            <a:ext cx="906806" cy="906806"/>
          </a:xfrm>
          <a:prstGeom prst="rect">
            <a:avLst/>
          </a:prstGeom>
        </p:spPr>
      </p:pic>
      <p:pic>
        <p:nvPicPr>
          <p:cNvPr id="11" name="Graphic 2" descr="Office worker female with solid fill">
            <a:extLst>
              <a:ext uri="{FF2B5EF4-FFF2-40B4-BE49-F238E27FC236}">
                <a16:creationId xmlns:a16="http://schemas.microsoft.com/office/drawing/2014/main" id="{83C0DA35-FE2B-B32E-072E-5F7CC977A6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73955" y="2801218"/>
            <a:ext cx="932578" cy="932578"/>
          </a:xfrm>
          <a:prstGeom prst="rect">
            <a:avLst/>
          </a:prstGeom>
        </p:spPr>
      </p:pic>
      <p:pic>
        <p:nvPicPr>
          <p:cNvPr id="13" name="Graphic 2" descr="Office worker female with solid fill">
            <a:extLst>
              <a:ext uri="{FF2B5EF4-FFF2-40B4-BE49-F238E27FC236}">
                <a16:creationId xmlns:a16="http://schemas.microsoft.com/office/drawing/2014/main" id="{4D840236-0D27-1BAE-8965-3C32538CE61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5060" y="2016178"/>
            <a:ext cx="932578" cy="93257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C32F9FF-3A02-E373-F3B5-1970A35E56A8}"/>
              </a:ext>
            </a:extLst>
          </p:cNvPr>
          <p:cNvSpPr/>
          <p:nvPr/>
        </p:nvSpPr>
        <p:spPr>
          <a:xfrm>
            <a:off x="7805617" y="1411442"/>
            <a:ext cx="2283531" cy="814706"/>
          </a:xfrm>
          <a:prstGeom prst="rect">
            <a:avLst/>
          </a:prstGeom>
          <a:solidFill>
            <a:srgbClr val="294864"/>
          </a:solidFill>
          <a:ln>
            <a:solidFill>
              <a:srgbClr val="294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Chair (RACP Fellow)</a:t>
            </a:r>
            <a:endParaRPr lang="en-AU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BC59075-5F07-AFEA-3FA5-C21159588D33}"/>
              </a:ext>
            </a:extLst>
          </p:cNvPr>
          <p:cNvCxnSpPr>
            <a:cxnSpLocks/>
          </p:cNvCxnSpPr>
          <p:nvPr/>
        </p:nvCxnSpPr>
        <p:spPr>
          <a:xfrm flipH="1">
            <a:off x="5412107" y="4785198"/>
            <a:ext cx="248416" cy="944090"/>
          </a:xfrm>
          <a:prstGeom prst="line">
            <a:avLst/>
          </a:prstGeom>
          <a:ln w="19050">
            <a:solidFill>
              <a:srgbClr val="CB97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C2C2054D-A99C-EC2D-4EB1-F760AD0AD218}"/>
              </a:ext>
            </a:extLst>
          </p:cNvPr>
          <p:cNvSpPr/>
          <p:nvPr/>
        </p:nvSpPr>
        <p:spPr>
          <a:xfrm>
            <a:off x="3128576" y="5729288"/>
            <a:ext cx="2283531" cy="814706"/>
          </a:xfrm>
          <a:prstGeom prst="rect">
            <a:avLst/>
          </a:prstGeom>
          <a:solidFill>
            <a:srgbClr val="CB972B"/>
          </a:solidFill>
          <a:ln>
            <a:solidFill>
              <a:srgbClr val="CB972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Rotation Supervisors</a:t>
            </a:r>
            <a:endParaRPr lang="en-AU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B589178-A792-94EB-C455-CDB9B92415F4}"/>
              </a:ext>
            </a:extLst>
          </p:cNvPr>
          <p:cNvCxnSpPr>
            <a:cxnSpLocks/>
          </p:cNvCxnSpPr>
          <p:nvPr/>
        </p:nvCxnSpPr>
        <p:spPr>
          <a:xfrm>
            <a:off x="7216921" y="3445348"/>
            <a:ext cx="1937645" cy="381915"/>
          </a:xfrm>
          <a:prstGeom prst="line">
            <a:avLst/>
          </a:prstGeom>
          <a:ln w="19050">
            <a:solidFill>
              <a:srgbClr val="433E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87A31582-1964-77C3-1C5F-C0C76F00F491}"/>
              </a:ext>
            </a:extLst>
          </p:cNvPr>
          <p:cNvSpPr/>
          <p:nvPr/>
        </p:nvSpPr>
        <p:spPr>
          <a:xfrm>
            <a:off x="8947383" y="3777809"/>
            <a:ext cx="2283531" cy="1268653"/>
          </a:xfrm>
          <a:prstGeom prst="rect">
            <a:avLst/>
          </a:prstGeom>
          <a:solidFill>
            <a:srgbClr val="433E35"/>
          </a:solidFill>
          <a:ln>
            <a:solidFill>
              <a:srgbClr val="433E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>
                <a:solidFill>
                  <a:schemeClr val="bg1"/>
                </a:solidFill>
              </a:rPr>
              <a:t>R</a:t>
            </a:r>
            <a:r>
              <a:rPr lang="en-AU" b="0" i="0">
                <a:solidFill>
                  <a:schemeClr val="bg1"/>
                </a:solidFill>
                <a:effectLst/>
              </a:rPr>
              <a:t>epresentative/s from Indigenous groups, trainees, or patients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4E356B7-F807-4AE7-6C64-254EB535474B}"/>
              </a:ext>
            </a:extLst>
          </p:cNvPr>
          <p:cNvSpPr/>
          <p:nvPr/>
        </p:nvSpPr>
        <p:spPr>
          <a:xfrm>
            <a:off x="926256" y="1457411"/>
            <a:ext cx="2353191" cy="1270712"/>
          </a:xfrm>
          <a:prstGeom prst="rect">
            <a:avLst/>
          </a:prstGeom>
          <a:solidFill>
            <a:srgbClr val="007367"/>
          </a:solidFill>
          <a:ln>
            <a:solidFill>
              <a:srgbClr val="00736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Head of Department</a:t>
            </a:r>
            <a:endParaRPr lang="en-A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452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5C863-0D84-80A5-71BB-A2EE3E8D7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BD42CEB1-0410-1067-596B-3EFB0D5F5FA3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F05B05F2-1CE4-9E26-D0DA-39E3BEEDFFF7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384967"/>
                </a:solidFill>
                <a:latin typeface="Georgia"/>
              </a:rPr>
              <a:t>Decision-making responsibilities</a:t>
            </a:r>
            <a:endParaRPr lang="en-AU" sz="3600" baseline="50000">
              <a:solidFill>
                <a:srgbClr val="384967"/>
              </a:solidFill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F974563-F8FE-94A8-291C-3F9352A8B289}"/>
              </a:ext>
            </a:extLst>
          </p:cNvPr>
          <p:cNvGrpSpPr/>
          <p:nvPr/>
        </p:nvGrpSpPr>
        <p:grpSpPr>
          <a:xfrm>
            <a:off x="2055412" y="1568586"/>
            <a:ext cx="8081175" cy="4478474"/>
            <a:chOff x="1317025" y="1597161"/>
            <a:chExt cx="8081175" cy="4478474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28982542-6A13-AD67-67A3-F952A9DA27E9}"/>
                </a:ext>
              </a:extLst>
            </p:cNvPr>
            <p:cNvSpPr/>
            <p:nvPr/>
          </p:nvSpPr>
          <p:spPr>
            <a:xfrm>
              <a:off x="1317025" y="1597161"/>
              <a:ext cx="3746897" cy="2019300"/>
            </a:xfrm>
            <a:prstGeom prst="roundRect">
              <a:avLst/>
            </a:prstGeom>
            <a:solidFill>
              <a:schemeClr val="bg1"/>
            </a:solidFill>
            <a:ln>
              <a:prstDash val="dash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3746897"/>
                        <a:gd name="connsiteY0" fmla="*/ 303219 h 1819275"/>
                        <a:gd name="connsiteX1" fmla="*/ 303219 w 3746897"/>
                        <a:gd name="connsiteY1" fmla="*/ 0 h 1819275"/>
                        <a:gd name="connsiteX2" fmla="*/ 826629 w 3746897"/>
                        <a:gd name="connsiteY2" fmla="*/ 0 h 1819275"/>
                        <a:gd name="connsiteX3" fmla="*/ 1287229 w 3746897"/>
                        <a:gd name="connsiteY3" fmla="*/ 0 h 1819275"/>
                        <a:gd name="connsiteX4" fmla="*/ 1842044 w 3746897"/>
                        <a:gd name="connsiteY4" fmla="*/ 0 h 1819275"/>
                        <a:gd name="connsiteX5" fmla="*/ 2302645 w 3746897"/>
                        <a:gd name="connsiteY5" fmla="*/ 0 h 1819275"/>
                        <a:gd name="connsiteX6" fmla="*/ 2857459 w 3746897"/>
                        <a:gd name="connsiteY6" fmla="*/ 0 h 1819275"/>
                        <a:gd name="connsiteX7" fmla="*/ 3443678 w 3746897"/>
                        <a:gd name="connsiteY7" fmla="*/ 0 h 1819275"/>
                        <a:gd name="connsiteX8" fmla="*/ 3746897 w 3746897"/>
                        <a:gd name="connsiteY8" fmla="*/ 303219 h 1819275"/>
                        <a:gd name="connsiteX9" fmla="*/ 3746897 w 3746897"/>
                        <a:gd name="connsiteY9" fmla="*/ 695370 h 1819275"/>
                        <a:gd name="connsiteX10" fmla="*/ 3746897 w 3746897"/>
                        <a:gd name="connsiteY10" fmla="*/ 1075392 h 1819275"/>
                        <a:gd name="connsiteX11" fmla="*/ 3746897 w 3746897"/>
                        <a:gd name="connsiteY11" fmla="*/ 1516056 h 1819275"/>
                        <a:gd name="connsiteX12" fmla="*/ 3443678 w 3746897"/>
                        <a:gd name="connsiteY12" fmla="*/ 1819275 h 1819275"/>
                        <a:gd name="connsiteX13" fmla="*/ 2983077 w 3746897"/>
                        <a:gd name="connsiteY13" fmla="*/ 1819275 h 1819275"/>
                        <a:gd name="connsiteX14" fmla="*/ 2491072 w 3746897"/>
                        <a:gd name="connsiteY14" fmla="*/ 1819275 h 1819275"/>
                        <a:gd name="connsiteX15" fmla="*/ 1967662 w 3746897"/>
                        <a:gd name="connsiteY15" fmla="*/ 1819275 h 1819275"/>
                        <a:gd name="connsiteX16" fmla="*/ 1507062 w 3746897"/>
                        <a:gd name="connsiteY16" fmla="*/ 1819275 h 1819275"/>
                        <a:gd name="connsiteX17" fmla="*/ 920843 w 3746897"/>
                        <a:gd name="connsiteY17" fmla="*/ 1819275 h 1819275"/>
                        <a:gd name="connsiteX18" fmla="*/ 303219 w 3746897"/>
                        <a:gd name="connsiteY18" fmla="*/ 1819275 h 1819275"/>
                        <a:gd name="connsiteX19" fmla="*/ 0 w 3746897"/>
                        <a:gd name="connsiteY19" fmla="*/ 1516056 h 1819275"/>
                        <a:gd name="connsiteX20" fmla="*/ 0 w 3746897"/>
                        <a:gd name="connsiteY20" fmla="*/ 1111777 h 1819275"/>
                        <a:gd name="connsiteX21" fmla="*/ 0 w 3746897"/>
                        <a:gd name="connsiteY21" fmla="*/ 695370 h 1819275"/>
                        <a:gd name="connsiteX22" fmla="*/ 0 w 3746897"/>
                        <a:gd name="connsiteY22" fmla="*/ 303219 h 18192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3746897" h="1819275" fill="none" extrusionOk="0">
                          <a:moveTo>
                            <a:pt x="0" y="303219"/>
                          </a:moveTo>
                          <a:cubicBezTo>
                            <a:pt x="-9748" y="135204"/>
                            <a:pt x="148975" y="11381"/>
                            <a:pt x="303219" y="0"/>
                          </a:cubicBezTo>
                          <a:cubicBezTo>
                            <a:pt x="517543" y="-48375"/>
                            <a:pt x="575587" y="35692"/>
                            <a:pt x="826629" y="0"/>
                          </a:cubicBezTo>
                          <a:cubicBezTo>
                            <a:pt x="1077671" y="-35692"/>
                            <a:pt x="1097303" y="21829"/>
                            <a:pt x="1287229" y="0"/>
                          </a:cubicBezTo>
                          <a:cubicBezTo>
                            <a:pt x="1477155" y="-21829"/>
                            <a:pt x="1656332" y="8172"/>
                            <a:pt x="1842044" y="0"/>
                          </a:cubicBezTo>
                          <a:cubicBezTo>
                            <a:pt x="2027757" y="-8172"/>
                            <a:pt x="2148771" y="13197"/>
                            <a:pt x="2302645" y="0"/>
                          </a:cubicBezTo>
                          <a:cubicBezTo>
                            <a:pt x="2456519" y="-13197"/>
                            <a:pt x="2728409" y="32622"/>
                            <a:pt x="2857459" y="0"/>
                          </a:cubicBezTo>
                          <a:cubicBezTo>
                            <a:pt x="2986509" y="-32622"/>
                            <a:pt x="3281515" y="56839"/>
                            <a:pt x="3443678" y="0"/>
                          </a:cubicBezTo>
                          <a:cubicBezTo>
                            <a:pt x="3613395" y="-3914"/>
                            <a:pt x="3726530" y="127948"/>
                            <a:pt x="3746897" y="303219"/>
                          </a:cubicBezTo>
                          <a:cubicBezTo>
                            <a:pt x="3787356" y="404734"/>
                            <a:pt x="3738786" y="509218"/>
                            <a:pt x="3746897" y="695370"/>
                          </a:cubicBezTo>
                          <a:cubicBezTo>
                            <a:pt x="3755008" y="881522"/>
                            <a:pt x="3702208" y="992363"/>
                            <a:pt x="3746897" y="1075392"/>
                          </a:cubicBezTo>
                          <a:cubicBezTo>
                            <a:pt x="3791586" y="1158421"/>
                            <a:pt x="3707126" y="1317896"/>
                            <a:pt x="3746897" y="1516056"/>
                          </a:cubicBezTo>
                          <a:cubicBezTo>
                            <a:pt x="3766580" y="1678309"/>
                            <a:pt x="3604376" y="1866135"/>
                            <a:pt x="3443678" y="1819275"/>
                          </a:cubicBezTo>
                          <a:cubicBezTo>
                            <a:pt x="3322700" y="1846537"/>
                            <a:pt x="3104958" y="1799990"/>
                            <a:pt x="2983077" y="1819275"/>
                          </a:cubicBezTo>
                          <a:cubicBezTo>
                            <a:pt x="2861196" y="1838560"/>
                            <a:pt x="2595826" y="1795986"/>
                            <a:pt x="2491072" y="1819275"/>
                          </a:cubicBezTo>
                          <a:cubicBezTo>
                            <a:pt x="2386318" y="1842564"/>
                            <a:pt x="2139811" y="1803692"/>
                            <a:pt x="1967662" y="1819275"/>
                          </a:cubicBezTo>
                          <a:cubicBezTo>
                            <a:pt x="1795513" y="1834858"/>
                            <a:pt x="1716560" y="1816224"/>
                            <a:pt x="1507062" y="1819275"/>
                          </a:cubicBezTo>
                          <a:cubicBezTo>
                            <a:pt x="1297564" y="1822326"/>
                            <a:pt x="1043045" y="1758031"/>
                            <a:pt x="920843" y="1819275"/>
                          </a:cubicBezTo>
                          <a:cubicBezTo>
                            <a:pt x="798641" y="1880519"/>
                            <a:pt x="512024" y="1762064"/>
                            <a:pt x="303219" y="1819275"/>
                          </a:cubicBezTo>
                          <a:cubicBezTo>
                            <a:pt x="147845" y="1861716"/>
                            <a:pt x="10821" y="1688075"/>
                            <a:pt x="0" y="1516056"/>
                          </a:cubicBezTo>
                          <a:cubicBezTo>
                            <a:pt x="-29582" y="1343438"/>
                            <a:pt x="15307" y="1279101"/>
                            <a:pt x="0" y="1111777"/>
                          </a:cubicBezTo>
                          <a:cubicBezTo>
                            <a:pt x="-15307" y="944453"/>
                            <a:pt x="18559" y="798303"/>
                            <a:pt x="0" y="695370"/>
                          </a:cubicBezTo>
                          <a:cubicBezTo>
                            <a:pt x="-18559" y="592437"/>
                            <a:pt x="4015" y="416473"/>
                            <a:pt x="0" y="303219"/>
                          </a:cubicBezTo>
                          <a:close/>
                        </a:path>
                        <a:path w="3746897" h="1819275" stroke="0" extrusionOk="0">
                          <a:moveTo>
                            <a:pt x="0" y="303219"/>
                          </a:moveTo>
                          <a:cubicBezTo>
                            <a:pt x="-17882" y="124726"/>
                            <a:pt x="98640" y="13930"/>
                            <a:pt x="303219" y="0"/>
                          </a:cubicBezTo>
                          <a:cubicBezTo>
                            <a:pt x="432589" y="-32890"/>
                            <a:pt x="640027" y="53876"/>
                            <a:pt x="889438" y="0"/>
                          </a:cubicBezTo>
                          <a:cubicBezTo>
                            <a:pt x="1138849" y="-53876"/>
                            <a:pt x="1238362" y="31684"/>
                            <a:pt x="1381443" y="0"/>
                          </a:cubicBezTo>
                          <a:cubicBezTo>
                            <a:pt x="1524525" y="-31684"/>
                            <a:pt x="1661596" y="35191"/>
                            <a:pt x="1842044" y="0"/>
                          </a:cubicBezTo>
                          <a:cubicBezTo>
                            <a:pt x="2022492" y="-35191"/>
                            <a:pt x="2195970" y="19500"/>
                            <a:pt x="2396858" y="0"/>
                          </a:cubicBezTo>
                          <a:cubicBezTo>
                            <a:pt x="2597746" y="-19500"/>
                            <a:pt x="2644117" y="26548"/>
                            <a:pt x="2888864" y="0"/>
                          </a:cubicBezTo>
                          <a:cubicBezTo>
                            <a:pt x="3133611" y="-26548"/>
                            <a:pt x="3271699" y="37328"/>
                            <a:pt x="3443678" y="0"/>
                          </a:cubicBezTo>
                          <a:cubicBezTo>
                            <a:pt x="3609551" y="-15163"/>
                            <a:pt x="3735265" y="151921"/>
                            <a:pt x="3746897" y="303219"/>
                          </a:cubicBezTo>
                          <a:cubicBezTo>
                            <a:pt x="3764513" y="472848"/>
                            <a:pt x="3714824" y="590205"/>
                            <a:pt x="3746897" y="683241"/>
                          </a:cubicBezTo>
                          <a:cubicBezTo>
                            <a:pt x="3778970" y="776277"/>
                            <a:pt x="3708772" y="937149"/>
                            <a:pt x="3746897" y="1087520"/>
                          </a:cubicBezTo>
                          <a:cubicBezTo>
                            <a:pt x="3785022" y="1237891"/>
                            <a:pt x="3696400" y="1367811"/>
                            <a:pt x="3746897" y="1516056"/>
                          </a:cubicBezTo>
                          <a:cubicBezTo>
                            <a:pt x="3766336" y="1664310"/>
                            <a:pt x="3615158" y="1816685"/>
                            <a:pt x="3443678" y="1819275"/>
                          </a:cubicBezTo>
                          <a:cubicBezTo>
                            <a:pt x="3240448" y="1880894"/>
                            <a:pt x="3112522" y="1764070"/>
                            <a:pt x="2920268" y="1819275"/>
                          </a:cubicBezTo>
                          <a:cubicBezTo>
                            <a:pt x="2728014" y="1874480"/>
                            <a:pt x="2551863" y="1778080"/>
                            <a:pt x="2459668" y="1819275"/>
                          </a:cubicBezTo>
                          <a:cubicBezTo>
                            <a:pt x="2367473" y="1860470"/>
                            <a:pt x="2179083" y="1814201"/>
                            <a:pt x="1936258" y="1819275"/>
                          </a:cubicBezTo>
                          <a:cubicBezTo>
                            <a:pt x="1693433" y="1824349"/>
                            <a:pt x="1479592" y="1805032"/>
                            <a:pt x="1350039" y="1819275"/>
                          </a:cubicBezTo>
                          <a:cubicBezTo>
                            <a:pt x="1220486" y="1833518"/>
                            <a:pt x="1017462" y="1790410"/>
                            <a:pt x="826629" y="1819275"/>
                          </a:cubicBezTo>
                          <a:cubicBezTo>
                            <a:pt x="635796" y="1848140"/>
                            <a:pt x="410940" y="1816682"/>
                            <a:pt x="303219" y="1819275"/>
                          </a:cubicBezTo>
                          <a:cubicBezTo>
                            <a:pt x="105477" y="1820522"/>
                            <a:pt x="24139" y="1640004"/>
                            <a:pt x="0" y="1516056"/>
                          </a:cubicBezTo>
                          <a:cubicBezTo>
                            <a:pt x="-20449" y="1428746"/>
                            <a:pt x="36770" y="1209024"/>
                            <a:pt x="0" y="1099649"/>
                          </a:cubicBezTo>
                          <a:cubicBezTo>
                            <a:pt x="-36770" y="990274"/>
                            <a:pt x="45010" y="855741"/>
                            <a:pt x="0" y="719626"/>
                          </a:cubicBezTo>
                          <a:cubicBezTo>
                            <a:pt x="-45010" y="583511"/>
                            <a:pt x="24344" y="484991"/>
                            <a:pt x="0" y="303219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404040"/>
                  </a:solidFill>
                </a:rPr>
                <a:t>Review a comprehensive snapshot of a trainee’s evidence</a:t>
              </a: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741A9C3-46B3-93E4-BDBD-CEF460A6FB0F}"/>
                </a:ext>
              </a:extLst>
            </p:cNvPr>
            <p:cNvSpPr/>
            <p:nvPr/>
          </p:nvSpPr>
          <p:spPr>
            <a:xfrm>
              <a:off x="5651303" y="1597161"/>
              <a:ext cx="3746897" cy="2019300"/>
            </a:xfrm>
            <a:prstGeom prst="roundRect">
              <a:avLst/>
            </a:prstGeom>
            <a:solidFill>
              <a:schemeClr val="bg1"/>
            </a:solidFill>
            <a:ln>
              <a:prstDash val="dash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3746897"/>
                        <a:gd name="connsiteY0" fmla="*/ 303219 h 1819275"/>
                        <a:gd name="connsiteX1" fmla="*/ 303219 w 3746897"/>
                        <a:gd name="connsiteY1" fmla="*/ 0 h 1819275"/>
                        <a:gd name="connsiteX2" fmla="*/ 826629 w 3746897"/>
                        <a:gd name="connsiteY2" fmla="*/ 0 h 1819275"/>
                        <a:gd name="connsiteX3" fmla="*/ 1287229 w 3746897"/>
                        <a:gd name="connsiteY3" fmla="*/ 0 h 1819275"/>
                        <a:gd name="connsiteX4" fmla="*/ 1842044 w 3746897"/>
                        <a:gd name="connsiteY4" fmla="*/ 0 h 1819275"/>
                        <a:gd name="connsiteX5" fmla="*/ 2302645 w 3746897"/>
                        <a:gd name="connsiteY5" fmla="*/ 0 h 1819275"/>
                        <a:gd name="connsiteX6" fmla="*/ 2857459 w 3746897"/>
                        <a:gd name="connsiteY6" fmla="*/ 0 h 1819275"/>
                        <a:gd name="connsiteX7" fmla="*/ 3443678 w 3746897"/>
                        <a:gd name="connsiteY7" fmla="*/ 0 h 1819275"/>
                        <a:gd name="connsiteX8" fmla="*/ 3746897 w 3746897"/>
                        <a:gd name="connsiteY8" fmla="*/ 303219 h 1819275"/>
                        <a:gd name="connsiteX9" fmla="*/ 3746897 w 3746897"/>
                        <a:gd name="connsiteY9" fmla="*/ 695370 h 1819275"/>
                        <a:gd name="connsiteX10" fmla="*/ 3746897 w 3746897"/>
                        <a:gd name="connsiteY10" fmla="*/ 1075392 h 1819275"/>
                        <a:gd name="connsiteX11" fmla="*/ 3746897 w 3746897"/>
                        <a:gd name="connsiteY11" fmla="*/ 1516056 h 1819275"/>
                        <a:gd name="connsiteX12" fmla="*/ 3443678 w 3746897"/>
                        <a:gd name="connsiteY12" fmla="*/ 1819275 h 1819275"/>
                        <a:gd name="connsiteX13" fmla="*/ 2983077 w 3746897"/>
                        <a:gd name="connsiteY13" fmla="*/ 1819275 h 1819275"/>
                        <a:gd name="connsiteX14" fmla="*/ 2491072 w 3746897"/>
                        <a:gd name="connsiteY14" fmla="*/ 1819275 h 1819275"/>
                        <a:gd name="connsiteX15" fmla="*/ 1967662 w 3746897"/>
                        <a:gd name="connsiteY15" fmla="*/ 1819275 h 1819275"/>
                        <a:gd name="connsiteX16" fmla="*/ 1507062 w 3746897"/>
                        <a:gd name="connsiteY16" fmla="*/ 1819275 h 1819275"/>
                        <a:gd name="connsiteX17" fmla="*/ 920843 w 3746897"/>
                        <a:gd name="connsiteY17" fmla="*/ 1819275 h 1819275"/>
                        <a:gd name="connsiteX18" fmla="*/ 303219 w 3746897"/>
                        <a:gd name="connsiteY18" fmla="*/ 1819275 h 1819275"/>
                        <a:gd name="connsiteX19" fmla="*/ 0 w 3746897"/>
                        <a:gd name="connsiteY19" fmla="*/ 1516056 h 1819275"/>
                        <a:gd name="connsiteX20" fmla="*/ 0 w 3746897"/>
                        <a:gd name="connsiteY20" fmla="*/ 1111777 h 1819275"/>
                        <a:gd name="connsiteX21" fmla="*/ 0 w 3746897"/>
                        <a:gd name="connsiteY21" fmla="*/ 695370 h 1819275"/>
                        <a:gd name="connsiteX22" fmla="*/ 0 w 3746897"/>
                        <a:gd name="connsiteY22" fmla="*/ 303219 h 18192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3746897" h="1819275" fill="none" extrusionOk="0">
                          <a:moveTo>
                            <a:pt x="0" y="303219"/>
                          </a:moveTo>
                          <a:cubicBezTo>
                            <a:pt x="-9748" y="135204"/>
                            <a:pt x="148975" y="11381"/>
                            <a:pt x="303219" y="0"/>
                          </a:cubicBezTo>
                          <a:cubicBezTo>
                            <a:pt x="517543" y="-48375"/>
                            <a:pt x="575587" y="35692"/>
                            <a:pt x="826629" y="0"/>
                          </a:cubicBezTo>
                          <a:cubicBezTo>
                            <a:pt x="1077671" y="-35692"/>
                            <a:pt x="1097303" y="21829"/>
                            <a:pt x="1287229" y="0"/>
                          </a:cubicBezTo>
                          <a:cubicBezTo>
                            <a:pt x="1477155" y="-21829"/>
                            <a:pt x="1656332" y="8172"/>
                            <a:pt x="1842044" y="0"/>
                          </a:cubicBezTo>
                          <a:cubicBezTo>
                            <a:pt x="2027757" y="-8172"/>
                            <a:pt x="2148771" y="13197"/>
                            <a:pt x="2302645" y="0"/>
                          </a:cubicBezTo>
                          <a:cubicBezTo>
                            <a:pt x="2456519" y="-13197"/>
                            <a:pt x="2728409" y="32622"/>
                            <a:pt x="2857459" y="0"/>
                          </a:cubicBezTo>
                          <a:cubicBezTo>
                            <a:pt x="2986509" y="-32622"/>
                            <a:pt x="3281515" y="56839"/>
                            <a:pt x="3443678" y="0"/>
                          </a:cubicBezTo>
                          <a:cubicBezTo>
                            <a:pt x="3613395" y="-3914"/>
                            <a:pt x="3726530" y="127948"/>
                            <a:pt x="3746897" y="303219"/>
                          </a:cubicBezTo>
                          <a:cubicBezTo>
                            <a:pt x="3787356" y="404734"/>
                            <a:pt x="3738786" y="509218"/>
                            <a:pt x="3746897" y="695370"/>
                          </a:cubicBezTo>
                          <a:cubicBezTo>
                            <a:pt x="3755008" y="881522"/>
                            <a:pt x="3702208" y="992363"/>
                            <a:pt x="3746897" y="1075392"/>
                          </a:cubicBezTo>
                          <a:cubicBezTo>
                            <a:pt x="3791586" y="1158421"/>
                            <a:pt x="3707126" y="1317896"/>
                            <a:pt x="3746897" y="1516056"/>
                          </a:cubicBezTo>
                          <a:cubicBezTo>
                            <a:pt x="3766580" y="1678309"/>
                            <a:pt x="3604376" y="1866135"/>
                            <a:pt x="3443678" y="1819275"/>
                          </a:cubicBezTo>
                          <a:cubicBezTo>
                            <a:pt x="3322700" y="1846537"/>
                            <a:pt x="3104958" y="1799990"/>
                            <a:pt x="2983077" y="1819275"/>
                          </a:cubicBezTo>
                          <a:cubicBezTo>
                            <a:pt x="2861196" y="1838560"/>
                            <a:pt x="2595826" y="1795986"/>
                            <a:pt x="2491072" y="1819275"/>
                          </a:cubicBezTo>
                          <a:cubicBezTo>
                            <a:pt x="2386318" y="1842564"/>
                            <a:pt x="2139811" y="1803692"/>
                            <a:pt x="1967662" y="1819275"/>
                          </a:cubicBezTo>
                          <a:cubicBezTo>
                            <a:pt x="1795513" y="1834858"/>
                            <a:pt x="1716560" y="1816224"/>
                            <a:pt x="1507062" y="1819275"/>
                          </a:cubicBezTo>
                          <a:cubicBezTo>
                            <a:pt x="1297564" y="1822326"/>
                            <a:pt x="1043045" y="1758031"/>
                            <a:pt x="920843" y="1819275"/>
                          </a:cubicBezTo>
                          <a:cubicBezTo>
                            <a:pt x="798641" y="1880519"/>
                            <a:pt x="512024" y="1762064"/>
                            <a:pt x="303219" y="1819275"/>
                          </a:cubicBezTo>
                          <a:cubicBezTo>
                            <a:pt x="147845" y="1861716"/>
                            <a:pt x="10821" y="1688075"/>
                            <a:pt x="0" y="1516056"/>
                          </a:cubicBezTo>
                          <a:cubicBezTo>
                            <a:pt x="-29582" y="1343438"/>
                            <a:pt x="15307" y="1279101"/>
                            <a:pt x="0" y="1111777"/>
                          </a:cubicBezTo>
                          <a:cubicBezTo>
                            <a:pt x="-15307" y="944453"/>
                            <a:pt x="18559" y="798303"/>
                            <a:pt x="0" y="695370"/>
                          </a:cubicBezTo>
                          <a:cubicBezTo>
                            <a:pt x="-18559" y="592437"/>
                            <a:pt x="4015" y="416473"/>
                            <a:pt x="0" y="303219"/>
                          </a:cubicBezTo>
                          <a:close/>
                        </a:path>
                        <a:path w="3746897" h="1819275" stroke="0" extrusionOk="0">
                          <a:moveTo>
                            <a:pt x="0" y="303219"/>
                          </a:moveTo>
                          <a:cubicBezTo>
                            <a:pt x="-17882" y="124726"/>
                            <a:pt x="98640" y="13930"/>
                            <a:pt x="303219" y="0"/>
                          </a:cubicBezTo>
                          <a:cubicBezTo>
                            <a:pt x="432589" y="-32890"/>
                            <a:pt x="640027" y="53876"/>
                            <a:pt x="889438" y="0"/>
                          </a:cubicBezTo>
                          <a:cubicBezTo>
                            <a:pt x="1138849" y="-53876"/>
                            <a:pt x="1238362" y="31684"/>
                            <a:pt x="1381443" y="0"/>
                          </a:cubicBezTo>
                          <a:cubicBezTo>
                            <a:pt x="1524525" y="-31684"/>
                            <a:pt x="1661596" y="35191"/>
                            <a:pt x="1842044" y="0"/>
                          </a:cubicBezTo>
                          <a:cubicBezTo>
                            <a:pt x="2022492" y="-35191"/>
                            <a:pt x="2195970" y="19500"/>
                            <a:pt x="2396858" y="0"/>
                          </a:cubicBezTo>
                          <a:cubicBezTo>
                            <a:pt x="2597746" y="-19500"/>
                            <a:pt x="2644117" y="26548"/>
                            <a:pt x="2888864" y="0"/>
                          </a:cubicBezTo>
                          <a:cubicBezTo>
                            <a:pt x="3133611" y="-26548"/>
                            <a:pt x="3271699" y="37328"/>
                            <a:pt x="3443678" y="0"/>
                          </a:cubicBezTo>
                          <a:cubicBezTo>
                            <a:pt x="3609551" y="-15163"/>
                            <a:pt x="3735265" y="151921"/>
                            <a:pt x="3746897" y="303219"/>
                          </a:cubicBezTo>
                          <a:cubicBezTo>
                            <a:pt x="3764513" y="472848"/>
                            <a:pt x="3714824" y="590205"/>
                            <a:pt x="3746897" y="683241"/>
                          </a:cubicBezTo>
                          <a:cubicBezTo>
                            <a:pt x="3778970" y="776277"/>
                            <a:pt x="3708772" y="937149"/>
                            <a:pt x="3746897" y="1087520"/>
                          </a:cubicBezTo>
                          <a:cubicBezTo>
                            <a:pt x="3785022" y="1237891"/>
                            <a:pt x="3696400" y="1367811"/>
                            <a:pt x="3746897" y="1516056"/>
                          </a:cubicBezTo>
                          <a:cubicBezTo>
                            <a:pt x="3766336" y="1664310"/>
                            <a:pt x="3615158" y="1816685"/>
                            <a:pt x="3443678" y="1819275"/>
                          </a:cubicBezTo>
                          <a:cubicBezTo>
                            <a:pt x="3240448" y="1880894"/>
                            <a:pt x="3112522" y="1764070"/>
                            <a:pt x="2920268" y="1819275"/>
                          </a:cubicBezTo>
                          <a:cubicBezTo>
                            <a:pt x="2728014" y="1874480"/>
                            <a:pt x="2551863" y="1778080"/>
                            <a:pt x="2459668" y="1819275"/>
                          </a:cubicBezTo>
                          <a:cubicBezTo>
                            <a:pt x="2367473" y="1860470"/>
                            <a:pt x="2179083" y="1814201"/>
                            <a:pt x="1936258" y="1819275"/>
                          </a:cubicBezTo>
                          <a:cubicBezTo>
                            <a:pt x="1693433" y="1824349"/>
                            <a:pt x="1479592" y="1805032"/>
                            <a:pt x="1350039" y="1819275"/>
                          </a:cubicBezTo>
                          <a:cubicBezTo>
                            <a:pt x="1220486" y="1833518"/>
                            <a:pt x="1017462" y="1790410"/>
                            <a:pt x="826629" y="1819275"/>
                          </a:cubicBezTo>
                          <a:cubicBezTo>
                            <a:pt x="635796" y="1848140"/>
                            <a:pt x="410940" y="1816682"/>
                            <a:pt x="303219" y="1819275"/>
                          </a:cubicBezTo>
                          <a:cubicBezTo>
                            <a:pt x="105477" y="1820522"/>
                            <a:pt x="24139" y="1640004"/>
                            <a:pt x="0" y="1516056"/>
                          </a:cubicBezTo>
                          <a:cubicBezTo>
                            <a:pt x="-20449" y="1428746"/>
                            <a:pt x="36770" y="1209024"/>
                            <a:pt x="0" y="1099649"/>
                          </a:cubicBezTo>
                          <a:cubicBezTo>
                            <a:pt x="-36770" y="990274"/>
                            <a:pt x="45010" y="855741"/>
                            <a:pt x="0" y="719626"/>
                          </a:cubicBezTo>
                          <a:cubicBezTo>
                            <a:pt x="-45010" y="583511"/>
                            <a:pt x="24344" y="484991"/>
                            <a:pt x="0" y="303219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404040"/>
                  </a:solidFill>
                </a:rPr>
                <a:t>Discuss performance against learning goals and expected standards</a:t>
              </a: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FA7F36FB-CD2A-5336-010C-3A64F23FA7DC}"/>
                </a:ext>
              </a:extLst>
            </p:cNvPr>
            <p:cNvSpPr/>
            <p:nvPr/>
          </p:nvSpPr>
          <p:spPr>
            <a:xfrm>
              <a:off x="5651303" y="4056335"/>
              <a:ext cx="3746897" cy="2019300"/>
            </a:xfrm>
            <a:prstGeom prst="roundRect">
              <a:avLst/>
            </a:prstGeom>
            <a:solidFill>
              <a:schemeClr val="bg1"/>
            </a:solidFill>
            <a:ln>
              <a:prstDash val="dash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3746897"/>
                        <a:gd name="connsiteY0" fmla="*/ 303219 h 1819275"/>
                        <a:gd name="connsiteX1" fmla="*/ 303219 w 3746897"/>
                        <a:gd name="connsiteY1" fmla="*/ 0 h 1819275"/>
                        <a:gd name="connsiteX2" fmla="*/ 826629 w 3746897"/>
                        <a:gd name="connsiteY2" fmla="*/ 0 h 1819275"/>
                        <a:gd name="connsiteX3" fmla="*/ 1287229 w 3746897"/>
                        <a:gd name="connsiteY3" fmla="*/ 0 h 1819275"/>
                        <a:gd name="connsiteX4" fmla="*/ 1842044 w 3746897"/>
                        <a:gd name="connsiteY4" fmla="*/ 0 h 1819275"/>
                        <a:gd name="connsiteX5" fmla="*/ 2302645 w 3746897"/>
                        <a:gd name="connsiteY5" fmla="*/ 0 h 1819275"/>
                        <a:gd name="connsiteX6" fmla="*/ 2857459 w 3746897"/>
                        <a:gd name="connsiteY6" fmla="*/ 0 h 1819275"/>
                        <a:gd name="connsiteX7" fmla="*/ 3443678 w 3746897"/>
                        <a:gd name="connsiteY7" fmla="*/ 0 h 1819275"/>
                        <a:gd name="connsiteX8" fmla="*/ 3746897 w 3746897"/>
                        <a:gd name="connsiteY8" fmla="*/ 303219 h 1819275"/>
                        <a:gd name="connsiteX9" fmla="*/ 3746897 w 3746897"/>
                        <a:gd name="connsiteY9" fmla="*/ 695370 h 1819275"/>
                        <a:gd name="connsiteX10" fmla="*/ 3746897 w 3746897"/>
                        <a:gd name="connsiteY10" fmla="*/ 1075392 h 1819275"/>
                        <a:gd name="connsiteX11" fmla="*/ 3746897 w 3746897"/>
                        <a:gd name="connsiteY11" fmla="*/ 1516056 h 1819275"/>
                        <a:gd name="connsiteX12" fmla="*/ 3443678 w 3746897"/>
                        <a:gd name="connsiteY12" fmla="*/ 1819275 h 1819275"/>
                        <a:gd name="connsiteX13" fmla="*/ 2983077 w 3746897"/>
                        <a:gd name="connsiteY13" fmla="*/ 1819275 h 1819275"/>
                        <a:gd name="connsiteX14" fmla="*/ 2491072 w 3746897"/>
                        <a:gd name="connsiteY14" fmla="*/ 1819275 h 1819275"/>
                        <a:gd name="connsiteX15" fmla="*/ 1967662 w 3746897"/>
                        <a:gd name="connsiteY15" fmla="*/ 1819275 h 1819275"/>
                        <a:gd name="connsiteX16" fmla="*/ 1507062 w 3746897"/>
                        <a:gd name="connsiteY16" fmla="*/ 1819275 h 1819275"/>
                        <a:gd name="connsiteX17" fmla="*/ 920843 w 3746897"/>
                        <a:gd name="connsiteY17" fmla="*/ 1819275 h 1819275"/>
                        <a:gd name="connsiteX18" fmla="*/ 303219 w 3746897"/>
                        <a:gd name="connsiteY18" fmla="*/ 1819275 h 1819275"/>
                        <a:gd name="connsiteX19" fmla="*/ 0 w 3746897"/>
                        <a:gd name="connsiteY19" fmla="*/ 1516056 h 1819275"/>
                        <a:gd name="connsiteX20" fmla="*/ 0 w 3746897"/>
                        <a:gd name="connsiteY20" fmla="*/ 1111777 h 1819275"/>
                        <a:gd name="connsiteX21" fmla="*/ 0 w 3746897"/>
                        <a:gd name="connsiteY21" fmla="*/ 695370 h 1819275"/>
                        <a:gd name="connsiteX22" fmla="*/ 0 w 3746897"/>
                        <a:gd name="connsiteY22" fmla="*/ 303219 h 18192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3746897" h="1819275" fill="none" extrusionOk="0">
                          <a:moveTo>
                            <a:pt x="0" y="303219"/>
                          </a:moveTo>
                          <a:cubicBezTo>
                            <a:pt x="-9748" y="135204"/>
                            <a:pt x="148975" y="11381"/>
                            <a:pt x="303219" y="0"/>
                          </a:cubicBezTo>
                          <a:cubicBezTo>
                            <a:pt x="517543" y="-48375"/>
                            <a:pt x="575587" y="35692"/>
                            <a:pt x="826629" y="0"/>
                          </a:cubicBezTo>
                          <a:cubicBezTo>
                            <a:pt x="1077671" y="-35692"/>
                            <a:pt x="1097303" y="21829"/>
                            <a:pt x="1287229" y="0"/>
                          </a:cubicBezTo>
                          <a:cubicBezTo>
                            <a:pt x="1477155" y="-21829"/>
                            <a:pt x="1656332" y="8172"/>
                            <a:pt x="1842044" y="0"/>
                          </a:cubicBezTo>
                          <a:cubicBezTo>
                            <a:pt x="2027757" y="-8172"/>
                            <a:pt x="2148771" y="13197"/>
                            <a:pt x="2302645" y="0"/>
                          </a:cubicBezTo>
                          <a:cubicBezTo>
                            <a:pt x="2456519" y="-13197"/>
                            <a:pt x="2728409" y="32622"/>
                            <a:pt x="2857459" y="0"/>
                          </a:cubicBezTo>
                          <a:cubicBezTo>
                            <a:pt x="2986509" y="-32622"/>
                            <a:pt x="3281515" y="56839"/>
                            <a:pt x="3443678" y="0"/>
                          </a:cubicBezTo>
                          <a:cubicBezTo>
                            <a:pt x="3613395" y="-3914"/>
                            <a:pt x="3726530" y="127948"/>
                            <a:pt x="3746897" y="303219"/>
                          </a:cubicBezTo>
                          <a:cubicBezTo>
                            <a:pt x="3787356" y="404734"/>
                            <a:pt x="3738786" y="509218"/>
                            <a:pt x="3746897" y="695370"/>
                          </a:cubicBezTo>
                          <a:cubicBezTo>
                            <a:pt x="3755008" y="881522"/>
                            <a:pt x="3702208" y="992363"/>
                            <a:pt x="3746897" y="1075392"/>
                          </a:cubicBezTo>
                          <a:cubicBezTo>
                            <a:pt x="3791586" y="1158421"/>
                            <a:pt x="3707126" y="1317896"/>
                            <a:pt x="3746897" y="1516056"/>
                          </a:cubicBezTo>
                          <a:cubicBezTo>
                            <a:pt x="3766580" y="1678309"/>
                            <a:pt x="3604376" y="1866135"/>
                            <a:pt x="3443678" y="1819275"/>
                          </a:cubicBezTo>
                          <a:cubicBezTo>
                            <a:pt x="3322700" y="1846537"/>
                            <a:pt x="3104958" y="1799990"/>
                            <a:pt x="2983077" y="1819275"/>
                          </a:cubicBezTo>
                          <a:cubicBezTo>
                            <a:pt x="2861196" y="1838560"/>
                            <a:pt x="2595826" y="1795986"/>
                            <a:pt x="2491072" y="1819275"/>
                          </a:cubicBezTo>
                          <a:cubicBezTo>
                            <a:pt x="2386318" y="1842564"/>
                            <a:pt x="2139811" y="1803692"/>
                            <a:pt x="1967662" y="1819275"/>
                          </a:cubicBezTo>
                          <a:cubicBezTo>
                            <a:pt x="1795513" y="1834858"/>
                            <a:pt x="1716560" y="1816224"/>
                            <a:pt x="1507062" y="1819275"/>
                          </a:cubicBezTo>
                          <a:cubicBezTo>
                            <a:pt x="1297564" y="1822326"/>
                            <a:pt x="1043045" y="1758031"/>
                            <a:pt x="920843" y="1819275"/>
                          </a:cubicBezTo>
                          <a:cubicBezTo>
                            <a:pt x="798641" y="1880519"/>
                            <a:pt x="512024" y="1762064"/>
                            <a:pt x="303219" y="1819275"/>
                          </a:cubicBezTo>
                          <a:cubicBezTo>
                            <a:pt x="147845" y="1861716"/>
                            <a:pt x="10821" y="1688075"/>
                            <a:pt x="0" y="1516056"/>
                          </a:cubicBezTo>
                          <a:cubicBezTo>
                            <a:pt x="-29582" y="1343438"/>
                            <a:pt x="15307" y="1279101"/>
                            <a:pt x="0" y="1111777"/>
                          </a:cubicBezTo>
                          <a:cubicBezTo>
                            <a:pt x="-15307" y="944453"/>
                            <a:pt x="18559" y="798303"/>
                            <a:pt x="0" y="695370"/>
                          </a:cubicBezTo>
                          <a:cubicBezTo>
                            <a:pt x="-18559" y="592437"/>
                            <a:pt x="4015" y="416473"/>
                            <a:pt x="0" y="303219"/>
                          </a:cubicBezTo>
                          <a:close/>
                        </a:path>
                        <a:path w="3746897" h="1819275" stroke="0" extrusionOk="0">
                          <a:moveTo>
                            <a:pt x="0" y="303219"/>
                          </a:moveTo>
                          <a:cubicBezTo>
                            <a:pt x="-17882" y="124726"/>
                            <a:pt x="98640" y="13930"/>
                            <a:pt x="303219" y="0"/>
                          </a:cubicBezTo>
                          <a:cubicBezTo>
                            <a:pt x="432589" y="-32890"/>
                            <a:pt x="640027" y="53876"/>
                            <a:pt x="889438" y="0"/>
                          </a:cubicBezTo>
                          <a:cubicBezTo>
                            <a:pt x="1138849" y="-53876"/>
                            <a:pt x="1238362" y="31684"/>
                            <a:pt x="1381443" y="0"/>
                          </a:cubicBezTo>
                          <a:cubicBezTo>
                            <a:pt x="1524525" y="-31684"/>
                            <a:pt x="1661596" y="35191"/>
                            <a:pt x="1842044" y="0"/>
                          </a:cubicBezTo>
                          <a:cubicBezTo>
                            <a:pt x="2022492" y="-35191"/>
                            <a:pt x="2195970" y="19500"/>
                            <a:pt x="2396858" y="0"/>
                          </a:cubicBezTo>
                          <a:cubicBezTo>
                            <a:pt x="2597746" y="-19500"/>
                            <a:pt x="2644117" y="26548"/>
                            <a:pt x="2888864" y="0"/>
                          </a:cubicBezTo>
                          <a:cubicBezTo>
                            <a:pt x="3133611" y="-26548"/>
                            <a:pt x="3271699" y="37328"/>
                            <a:pt x="3443678" y="0"/>
                          </a:cubicBezTo>
                          <a:cubicBezTo>
                            <a:pt x="3609551" y="-15163"/>
                            <a:pt x="3735265" y="151921"/>
                            <a:pt x="3746897" y="303219"/>
                          </a:cubicBezTo>
                          <a:cubicBezTo>
                            <a:pt x="3764513" y="472848"/>
                            <a:pt x="3714824" y="590205"/>
                            <a:pt x="3746897" y="683241"/>
                          </a:cubicBezTo>
                          <a:cubicBezTo>
                            <a:pt x="3778970" y="776277"/>
                            <a:pt x="3708772" y="937149"/>
                            <a:pt x="3746897" y="1087520"/>
                          </a:cubicBezTo>
                          <a:cubicBezTo>
                            <a:pt x="3785022" y="1237891"/>
                            <a:pt x="3696400" y="1367811"/>
                            <a:pt x="3746897" y="1516056"/>
                          </a:cubicBezTo>
                          <a:cubicBezTo>
                            <a:pt x="3766336" y="1664310"/>
                            <a:pt x="3615158" y="1816685"/>
                            <a:pt x="3443678" y="1819275"/>
                          </a:cubicBezTo>
                          <a:cubicBezTo>
                            <a:pt x="3240448" y="1880894"/>
                            <a:pt x="3112522" y="1764070"/>
                            <a:pt x="2920268" y="1819275"/>
                          </a:cubicBezTo>
                          <a:cubicBezTo>
                            <a:pt x="2728014" y="1874480"/>
                            <a:pt x="2551863" y="1778080"/>
                            <a:pt x="2459668" y="1819275"/>
                          </a:cubicBezTo>
                          <a:cubicBezTo>
                            <a:pt x="2367473" y="1860470"/>
                            <a:pt x="2179083" y="1814201"/>
                            <a:pt x="1936258" y="1819275"/>
                          </a:cubicBezTo>
                          <a:cubicBezTo>
                            <a:pt x="1693433" y="1824349"/>
                            <a:pt x="1479592" y="1805032"/>
                            <a:pt x="1350039" y="1819275"/>
                          </a:cubicBezTo>
                          <a:cubicBezTo>
                            <a:pt x="1220486" y="1833518"/>
                            <a:pt x="1017462" y="1790410"/>
                            <a:pt x="826629" y="1819275"/>
                          </a:cubicBezTo>
                          <a:cubicBezTo>
                            <a:pt x="635796" y="1848140"/>
                            <a:pt x="410940" y="1816682"/>
                            <a:pt x="303219" y="1819275"/>
                          </a:cubicBezTo>
                          <a:cubicBezTo>
                            <a:pt x="105477" y="1820522"/>
                            <a:pt x="24139" y="1640004"/>
                            <a:pt x="0" y="1516056"/>
                          </a:cubicBezTo>
                          <a:cubicBezTo>
                            <a:pt x="-20449" y="1428746"/>
                            <a:pt x="36770" y="1209024"/>
                            <a:pt x="0" y="1099649"/>
                          </a:cubicBezTo>
                          <a:cubicBezTo>
                            <a:pt x="-36770" y="990274"/>
                            <a:pt x="45010" y="855741"/>
                            <a:pt x="0" y="719626"/>
                          </a:cubicBezTo>
                          <a:cubicBezTo>
                            <a:pt x="-45010" y="583511"/>
                            <a:pt x="24344" y="484991"/>
                            <a:pt x="0" y="303219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404040"/>
                  </a:solidFill>
                </a:rPr>
                <a:t>Ensure decisions are not based on isolated incidents or informal feedback alone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EA3609F-B9FD-1376-1D49-5975D89E20ED}"/>
                </a:ext>
              </a:extLst>
            </p:cNvPr>
            <p:cNvSpPr/>
            <p:nvPr/>
          </p:nvSpPr>
          <p:spPr>
            <a:xfrm>
              <a:off x="1317025" y="4056335"/>
              <a:ext cx="3746897" cy="2019300"/>
            </a:xfrm>
            <a:prstGeom prst="roundRect">
              <a:avLst/>
            </a:prstGeom>
            <a:solidFill>
              <a:schemeClr val="bg1"/>
            </a:solidFill>
            <a:ln>
              <a:prstDash val="dash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3746897"/>
                        <a:gd name="connsiteY0" fmla="*/ 303219 h 1819275"/>
                        <a:gd name="connsiteX1" fmla="*/ 303219 w 3746897"/>
                        <a:gd name="connsiteY1" fmla="*/ 0 h 1819275"/>
                        <a:gd name="connsiteX2" fmla="*/ 826629 w 3746897"/>
                        <a:gd name="connsiteY2" fmla="*/ 0 h 1819275"/>
                        <a:gd name="connsiteX3" fmla="*/ 1287229 w 3746897"/>
                        <a:gd name="connsiteY3" fmla="*/ 0 h 1819275"/>
                        <a:gd name="connsiteX4" fmla="*/ 1842044 w 3746897"/>
                        <a:gd name="connsiteY4" fmla="*/ 0 h 1819275"/>
                        <a:gd name="connsiteX5" fmla="*/ 2302645 w 3746897"/>
                        <a:gd name="connsiteY5" fmla="*/ 0 h 1819275"/>
                        <a:gd name="connsiteX6" fmla="*/ 2857459 w 3746897"/>
                        <a:gd name="connsiteY6" fmla="*/ 0 h 1819275"/>
                        <a:gd name="connsiteX7" fmla="*/ 3443678 w 3746897"/>
                        <a:gd name="connsiteY7" fmla="*/ 0 h 1819275"/>
                        <a:gd name="connsiteX8" fmla="*/ 3746897 w 3746897"/>
                        <a:gd name="connsiteY8" fmla="*/ 303219 h 1819275"/>
                        <a:gd name="connsiteX9" fmla="*/ 3746897 w 3746897"/>
                        <a:gd name="connsiteY9" fmla="*/ 695370 h 1819275"/>
                        <a:gd name="connsiteX10" fmla="*/ 3746897 w 3746897"/>
                        <a:gd name="connsiteY10" fmla="*/ 1075392 h 1819275"/>
                        <a:gd name="connsiteX11" fmla="*/ 3746897 w 3746897"/>
                        <a:gd name="connsiteY11" fmla="*/ 1516056 h 1819275"/>
                        <a:gd name="connsiteX12" fmla="*/ 3443678 w 3746897"/>
                        <a:gd name="connsiteY12" fmla="*/ 1819275 h 1819275"/>
                        <a:gd name="connsiteX13" fmla="*/ 2983077 w 3746897"/>
                        <a:gd name="connsiteY13" fmla="*/ 1819275 h 1819275"/>
                        <a:gd name="connsiteX14" fmla="*/ 2491072 w 3746897"/>
                        <a:gd name="connsiteY14" fmla="*/ 1819275 h 1819275"/>
                        <a:gd name="connsiteX15" fmla="*/ 1967662 w 3746897"/>
                        <a:gd name="connsiteY15" fmla="*/ 1819275 h 1819275"/>
                        <a:gd name="connsiteX16" fmla="*/ 1507062 w 3746897"/>
                        <a:gd name="connsiteY16" fmla="*/ 1819275 h 1819275"/>
                        <a:gd name="connsiteX17" fmla="*/ 920843 w 3746897"/>
                        <a:gd name="connsiteY17" fmla="*/ 1819275 h 1819275"/>
                        <a:gd name="connsiteX18" fmla="*/ 303219 w 3746897"/>
                        <a:gd name="connsiteY18" fmla="*/ 1819275 h 1819275"/>
                        <a:gd name="connsiteX19" fmla="*/ 0 w 3746897"/>
                        <a:gd name="connsiteY19" fmla="*/ 1516056 h 1819275"/>
                        <a:gd name="connsiteX20" fmla="*/ 0 w 3746897"/>
                        <a:gd name="connsiteY20" fmla="*/ 1111777 h 1819275"/>
                        <a:gd name="connsiteX21" fmla="*/ 0 w 3746897"/>
                        <a:gd name="connsiteY21" fmla="*/ 695370 h 1819275"/>
                        <a:gd name="connsiteX22" fmla="*/ 0 w 3746897"/>
                        <a:gd name="connsiteY22" fmla="*/ 303219 h 18192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3746897" h="1819275" fill="none" extrusionOk="0">
                          <a:moveTo>
                            <a:pt x="0" y="303219"/>
                          </a:moveTo>
                          <a:cubicBezTo>
                            <a:pt x="-9748" y="135204"/>
                            <a:pt x="148975" y="11381"/>
                            <a:pt x="303219" y="0"/>
                          </a:cubicBezTo>
                          <a:cubicBezTo>
                            <a:pt x="517543" y="-48375"/>
                            <a:pt x="575587" y="35692"/>
                            <a:pt x="826629" y="0"/>
                          </a:cubicBezTo>
                          <a:cubicBezTo>
                            <a:pt x="1077671" y="-35692"/>
                            <a:pt x="1097303" y="21829"/>
                            <a:pt x="1287229" y="0"/>
                          </a:cubicBezTo>
                          <a:cubicBezTo>
                            <a:pt x="1477155" y="-21829"/>
                            <a:pt x="1656332" y="8172"/>
                            <a:pt x="1842044" y="0"/>
                          </a:cubicBezTo>
                          <a:cubicBezTo>
                            <a:pt x="2027757" y="-8172"/>
                            <a:pt x="2148771" y="13197"/>
                            <a:pt x="2302645" y="0"/>
                          </a:cubicBezTo>
                          <a:cubicBezTo>
                            <a:pt x="2456519" y="-13197"/>
                            <a:pt x="2728409" y="32622"/>
                            <a:pt x="2857459" y="0"/>
                          </a:cubicBezTo>
                          <a:cubicBezTo>
                            <a:pt x="2986509" y="-32622"/>
                            <a:pt x="3281515" y="56839"/>
                            <a:pt x="3443678" y="0"/>
                          </a:cubicBezTo>
                          <a:cubicBezTo>
                            <a:pt x="3613395" y="-3914"/>
                            <a:pt x="3726530" y="127948"/>
                            <a:pt x="3746897" y="303219"/>
                          </a:cubicBezTo>
                          <a:cubicBezTo>
                            <a:pt x="3787356" y="404734"/>
                            <a:pt x="3738786" y="509218"/>
                            <a:pt x="3746897" y="695370"/>
                          </a:cubicBezTo>
                          <a:cubicBezTo>
                            <a:pt x="3755008" y="881522"/>
                            <a:pt x="3702208" y="992363"/>
                            <a:pt x="3746897" y="1075392"/>
                          </a:cubicBezTo>
                          <a:cubicBezTo>
                            <a:pt x="3791586" y="1158421"/>
                            <a:pt x="3707126" y="1317896"/>
                            <a:pt x="3746897" y="1516056"/>
                          </a:cubicBezTo>
                          <a:cubicBezTo>
                            <a:pt x="3766580" y="1678309"/>
                            <a:pt x="3604376" y="1866135"/>
                            <a:pt x="3443678" y="1819275"/>
                          </a:cubicBezTo>
                          <a:cubicBezTo>
                            <a:pt x="3322700" y="1846537"/>
                            <a:pt x="3104958" y="1799990"/>
                            <a:pt x="2983077" y="1819275"/>
                          </a:cubicBezTo>
                          <a:cubicBezTo>
                            <a:pt x="2861196" y="1838560"/>
                            <a:pt x="2595826" y="1795986"/>
                            <a:pt x="2491072" y="1819275"/>
                          </a:cubicBezTo>
                          <a:cubicBezTo>
                            <a:pt x="2386318" y="1842564"/>
                            <a:pt x="2139811" y="1803692"/>
                            <a:pt x="1967662" y="1819275"/>
                          </a:cubicBezTo>
                          <a:cubicBezTo>
                            <a:pt x="1795513" y="1834858"/>
                            <a:pt x="1716560" y="1816224"/>
                            <a:pt x="1507062" y="1819275"/>
                          </a:cubicBezTo>
                          <a:cubicBezTo>
                            <a:pt x="1297564" y="1822326"/>
                            <a:pt x="1043045" y="1758031"/>
                            <a:pt x="920843" y="1819275"/>
                          </a:cubicBezTo>
                          <a:cubicBezTo>
                            <a:pt x="798641" y="1880519"/>
                            <a:pt x="512024" y="1762064"/>
                            <a:pt x="303219" y="1819275"/>
                          </a:cubicBezTo>
                          <a:cubicBezTo>
                            <a:pt x="147845" y="1861716"/>
                            <a:pt x="10821" y="1688075"/>
                            <a:pt x="0" y="1516056"/>
                          </a:cubicBezTo>
                          <a:cubicBezTo>
                            <a:pt x="-29582" y="1343438"/>
                            <a:pt x="15307" y="1279101"/>
                            <a:pt x="0" y="1111777"/>
                          </a:cubicBezTo>
                          <a:cubicBezTo>
                            <a:pt x="-15307" y="944453"/>
                            <a:pt x="18559" y="798303"/>
                            <a:pt x="0" y="695370"/>
                          </a:cubicBezTo>
                          <a:cubicBezTo>
                            <a:pt x="-18559" y="592437"/>
                            <a:pt x="4015" y="416473"/>
                            <a:pt x="0" y="303219"/>
                          </a:cubicBezTo>
                          <a:close/>
                        </a:path>
                        <a:path w="3746897" h="1819275" stroke="0" extrusionOk="0">
                          <a:moveTo>
                            <a:pt x="0" y="303219"/>
                          </a:moveTo>
                          <a:cubicBezTo>
                            <a:pt x="-17882" y="124726"/>
                            <a:pt x="98640" y="13930"/>
                            <a:pt x="303219" y="0"/>
                          </a:cubicBezTo>
                          <a:cubicBezTo>
                            <a:pt x="432589" y="-32890"/>
                            <a:pt x="640027" y="53876"/>
                            <a:pt x="889438" y="0"/>
                          </a:cubicBezTo>
                          <a:cubicBezTo>
                            <a:pt x="1138849" y="-53876"/>
                            <a:pt x="1238362" y="31684"/>
                            <a:pt x="1381443" y="0"/>
                          </a:cubicBezTo>
                          <a:cubicBezTo>
                            <a:pt x="1524525" y="-31684"/>
                            <a:pt x="1661596" y="35191"/>
                            <a:pt x="1842044" y="0"/>
                          </a:cubicBezTo>
                          <a:cubicBezTo>
                            <a:pt x="2022492" y="-35191"/>
                            <a:pt x="2195970" y="19500"/>
                            <a:pt x="2396858" y="0"/>
                          </a:cubicBezTo>
                          <a:cubicBezTo>
                            <a:pt x="2597746" y="-19500"/>
                            <a:pt x="2644117" y="26548"/>
                            <a:pt x="2888864" y="0"/>
                          </a:cubicBezTo>
                          <a:cubicBezTo>
                            <a:pt x="3133611" y="-26548"/>
                            <a:pt x="3271699" y="37328"/>
                            <a:pt x="3443678" y="0"/>
                          </a:cubicBezTo>
                          <a:cubicBezTo>
                            <a:pt x="3609551" y="-15163"/>
                            <a:pt x="3735265" y="151921"/>
                            <a:pt x="3746897" y="303219"/>
                          </a:cubicBezTo>
                          <a:cubicBezTo>
                            <a:pt x="3764513" y="472848"/>
                            <a:pt x="3714824" y="590205"/>
                            <a:pt x="3746897" y="683241"/>
                          </a:cubicBezTo>
                          <a:cubicBezTo>
                            <a:pt x="3778970" y="776277"/>
                            <a:pt x="3708772" y="937149"/>
                            <a:pt x="3746897" y="1087520"/>
                          </a:cubicBezTo>
                          <a:cubicBezTo>
                            <a:pt x="3785022" y="1237891"/>
                            <a:pt x="3696400" y="1367811"/>
                            <a:pt x="3746897" y="1516056"/>
                          </a:cubicBezTo>
                          <a:cubicBezTo>
                            <a:pt x="3766336" y="1664310"/>
                            <a:pt x="3615158" y="1816685"/>
                            <a:pt x="3443678" y="1819275"/>
                          </a:cubicBezTo>
                          <a:cubicBezTo>
                            <a:pt x="3240448" y="1880894"/>
                            <a:pt x="3112522" y="1764070"/>
                            <a:pt x="2920268" y="1819275"/>
                          </a:cubicBezTo>
                          <a:cubicBezTo>
                            <a:pt x="2728014" y="1874480"/>
                            <a:pt x="2551863" y="1778080"/>
                            <a:pt x="2459668" y="1819275"/>
                          </a:cubicBezTo>
                          <a:cubicBezTo>
                            <a:pt x="2367473" y="1860470"/>
                            <a:pt x="2179083" y="1814201"/>
                            <a:pt x="1936258" y="1819275"/>
                          </a:cubicBezTo>
                          <a:cubicBezTo>
                            <a:pt x="1693433" y="1824349"/>
                            <a:pt x="1479592" y="1805032"/>
                            <a:pt x="1350039" y="1819275"/>
                          </a:cubicBezTo>
                          <a:cubicBezTo>
                            <a:pt x="1220486" y="1833518"/>
                            <a:pt x="1017462" y="1790410"/>
                            <a:pt x="826629" y="1819275"/>
                          </a:cubicBezTo>
                          <a:cubicBezTo>
                            <a:pt x="635796" y="1848140"/>
                            <a:pt x="410940" y="1816682"/>
                            <a:pt x="303219" y="1819275"/>
                          </a:cubicBezTo>
                          <a:cubicBezTo>
                            <a:pt x="105477" y="1820522"/>
                            <a:pt x="24139" y="1640004"/>
                            <a:pt x="0" y="1516056"/>
                          </a:cubicBezTo>
                          <a:cubicBezTo>
                            <a:pt x="-20449" y="1428746"/>
                            <a:pt x="36770" y="1209024"/>
                            <a:pt x="0" y="1099649"/>
                          </a:cubicBezTo>
                          <a:cubicBezTo>
                            <a:pt x="-36770" y="990274"/>
                            <a:pt x="45010" y="855741"/>
                            <a:pt x="0" y="719626"/>
                          </a:cubicBezTo>
                          <a:cubicBezTo>
                            <a:pt x="-45010" y="583511"/>
                            <a:pt x="24344" y="484991"/>
                            <a:pt x="0" y="303219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404040"/>
                  </a:solidFill>
                </a:rPr>
                <a:t>Record rationale for all progression outcomes in TMP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650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90765-478B-7EB3-56CF-617B5162F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7B9ABFFC-B948-B794-2359-5435AA2D012F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CE30D1A1-88C9-5176-2612-729E8ED2B87B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384967"/>
                </a:solidFill>
                <a:latin typeface="Georgia"/>
              </a:rPr>
              <a:t>Outcomes of a panel</a:t>
            </a:r>
            <a:endParaRPr lang="en-AU" sz="3600" baseline="50000">
              <a:solidFill>
                <a:srgbClr val="384967"/>
              </a:solidFill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36444DA-B6EA-A7E8-410B-601F6875F13C}"/>
              </a:ext>
            </a:extLst>
          </p:cNvPr>
          <p:cNvSpPr/>
          <p:nvPr/>
        </p:nvSpPr>
        <p:spPr>
          <a:xfrm>
            <a:off x="1790700" y="1980398"/>
            <a:ext cx="8801100" cy="876300"/>
          </a:xfrm>
          <a:prstGeom prst="roundRect">
            <a:avLst/>
          </a:prstGeom>
          <a:solidFill>
            <a:srgbClr val="EAF1D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26D472F-EE81-12F5-01E0-03498B73D15F}"/>
              </a:ext>
            </a:extLst>
          </p:cNvPr>
          <p:cNvSpPr/>
          <p:nvPr/>
        </p:nvSpPr>
        <p:spPr>
          <a:xfrm>
            <a:off x="1790700" y="3076575"/>
            <a:ext cx="8801100" cy="876300"/>
          </a:xfrm>
          <a:prstGeom prst="roundRect">
            <a:avLst/>
          </a:prstGeom>
          <a:solidFill>
            <a:srgbClr val="FDE9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640343F-45E1-188F-111D-11D257A3A466}"/>
              </a:ext>
            </a:extLst>
          </p:cNvPr>
          <p:cNvSpPr/>
          <p:nvPr/>
        </p:nvSpPr>
        <p:spPr>
          <a:xfrm>
            <a:off x="1790700" y="4172752"/>
            <a:ext cx="8801100" cy="876300"/>
          </a:xfrm>
          <a:prstGeom prst="roundRect">
            <a:avLst/>
          </a:prstGeom>
          <a:solidFill>
            <a:srgbClr val="F2DBD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52731A-8182-CDDB-14FA-8811E365F54C}"/>
              </a:ext>
            </a:extLst>
          </p:cNvPr>
          <p:cNvSpPr txBox="1"/>
          <p:nvPr/>
        </p:nvSpPr>
        <p:spPr>
          <a:xfrm>
            <a:off x="1073850" y="1431514"/>
            <a:ext cx="9517950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One of three outcomes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371600" lvl="2" indent="-457200">
              <a:buFont typeface="+mj-lt"/>
              <a:buAutoNum type="arabicPeriod"/>
            </a:pPr>
            <a:r>
              <a:rPr lang="en-US" sz="2400" dirty="0"/>
              <a:t>Can progress to the next phase of training</a:t>
            </a:r>
          </a:p>
          <a:p>
            <a:pPr marL="1371600" lvl="2" indent="-457200">
              <a:buFont typeface="+mj-lt"/>
              <a:buAutoNum type="arabicPeriod"/>
            </a:pPr>
            <a:endParaRPr lang="en-US" sz="2400" dirty="0"/>
          </a:p>
          <a:p>
            <a:pPr marL="1371600" lvl="2" indent="-457200">
              <a:buFont typeface="+mj-lt"/>
              <a:buAutoNum type="arabicPeriod"/>
            </a:pPr>
            <a:endParaRPr lang="en-US" sz="2400" dirty="0"/>
          </a:p>
          <a:p>
            <a:pPr marL="1371600" lvl="2" indent="-457200">
              <a:buFont typeface="+mj-lt"/>
              <a:buAutoNum type="arabicPeriod"/>
            </a:pPr>
            <a:r>
              <a:rPr lang="en-US" sz="2400" dirty="0"/>
              <a:t>Can progress to the next phase of training with conditions</a:t>
            </a:r>
          </a:p>
          <a:p>
            <a:pPr marL="1371600" lvl="2" indent="-457200">
              <a:buFont typeface="+mj-lt"/>
              <a:buAutoNum type="arabicPeriod"/>
            </a:pPr>
            <a:endParaRPr lang="en-US" sz="2400" dirty="0"/>
          </a:p>
          <a:p>
            <a:pPr marL="1371600" lvl="2" indent="-457200">
              <a:buFont typeface="+mj-lt"/>
              <a:buAutoNum type="arabicPeriod"/>
            </a:pPr>
            <a:endParaRPr lang="en-US" sz="2400" dirty="0"/>
          </a:p>
          <a:p>
            <a:pPr marL="1371600" lvl="2" indent="-457200">
              <a:buFont typeface="+mj-lt"/>
              <a:buAutoNum type="arabicPeriod"/>
            </a:pPr>
            <a:r>
              <a:rPr lang="en-US" sz="2400" dirty="0"/>
              <a:t>Cannot progress to the next phase</a:t>
            </a:r>
          </a:p>
          <a:p>
            <a:pPr marL="1371600" lvl="2" indent="-457200">
              <a:buFont typeface="+mj-lt"/>
              <a:buAutoNum type="arabicPeriod"/>
            </a:pPr>
            <a:endParaRPr lang="en-US" sz="2400" dirty="0"/>
          </a:p>
          <a:p>
            <a:pPr lvl="2"/>
            <a:endParaRPr lang="en-US" sz="2400" dirty="0">
              <a:cs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003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C2AE7-B094-48E0-CF3B-A1E4FC192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1B90881-8D45-EE53-296C-1AEA37A011DE}"/>
              </a:ext>
            </a:extLst>
          </p:cNvPr>
          <p:cNvSpPr/>
          <p:nvPr/>
        </p:nvSpPr>
        <p:spPr>
          <a:xfrm>
            <a:off x="113288" y="5947646"/>
            <a:ext cx="3034514" cy="9103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130B6F-0774-B3A8-AF2A-7929A6A9CB34}"/>
              </a:ext>
            </a:extLst>
          </p:cNvPr>
          <p:cNvSpPr txBox="1"/>
          <p:nvPr/>
        </p:nvSpPr>
        <p:spPr>
          <a:xfrm>
            <a:off x="1073850" y="1431514"/>
            <a:ext cx="10354477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AU" sz="2400" dirty="0">
                <a:solidFill>
                  <a:srgbClr val="40404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Condition category (drop down list)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AU" sz="2400" dirty="0">
                <a:solidFill>
                  <a:srgbClr val="40404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Requirements to fulfill (free text)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AU" sz="2400" dirty="0">
                <a:solidFill>
                  <a:srgbClr val="40404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Due date</a:t>
            </a:r>
          </a:p>
          <a:p>
            <a:pPr marL="1371600" lvl="2" indent="-457200">
              <a:buFont typeface="+mj-lt"/>
              <a:buAutoNum type="arabicPeriod"/>
            </a:pPr>
            <a:endParaRPr lang="en-US" sz="2400" dirty="0"/>
          </a:p>
          <a:p>
            <a:endParaRPr lang="en-US" sz="2400" b="1" dirty="0"/>
          </a:p>
          <a:p>
            <a:endParaRPr lang="en-AU" sz="2400" dirty="0">
              <a:solidFill>
                <a:srgbClr val="433E35"/>
              </a:solidFill>
            </a:endParaRPr>
          </a:p>
          <a:p>
            <a:endParaRPr lang="en-US" dirty="0"/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5BB8059F-5605-B686-8D7B-4310AF5215FF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89A21686-B05D-EB8D-6AB2-63FD3FAEA8B2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384967"/>
                </a:solidFill>
                <a:latin typeface="Georgia"/>
              </a:rPr>
              <a:t>Adding conditions in TMP</a:t>
            </a:r>
            <a:endParaRPr lang="en-AU" sz="3600" baseline="50000" dirty="0">
              <a:solidFill>
                <a:srgbClr val="384967"/>
              </a:solidFill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9CD6A5-2C5C-9179-985B-D4B6C1DC47C9}"/>
              </a:ext>
            </a:extLst>
          </p:cNvPr>
          <p:cNvSpPr txBox="1"/>
          <p:nvPr/>
        </p:nvSpPr>
        <p:spPr>
          <a:xfrm>
            <a:off x="310845" y="4058911"/>
            <a:ext cx="16264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Example competence condition</a:t>
            </a:r>
            <a:endParaRPr lang="en-AU" b="1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6903E26-C21C-8201-2B50-61184CB237BC}"/>
              </a:ext>
            </a:extLst>
          </p:cNvPr>
          <p:cNvGrpSpPr/>
          <p:nvPr/>
        </p:nvGrpSpPr>
        <p:grpSpPr>
          <a:xfrm>
            <a:off x="2005055" y="2816106"/>
            <a:ext cx="8492066" cy="3861628"/>
            <a:chOff x="2226734" y="2724697"/>
            <a:chExt cx="8492066" cy="4196115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8B37ABA3-6833-6DD3-426D-A3CC9D083AA2}"/>
                </a:ext>
              </a:extLst>
            </p:cNvPr>
            <p:cNvSpPr/>
            <p:nvPr/>
          </p:nvSpPr>
          <p:spPr>
            <a:xfrm>
              <a:off x="2226734" y="2724697"/>
              <a:ext cx="8492066" cy="4196115"/>
            </a:xfrm>
            <a:prstGeom prst="roundRect">
              <a:avLst>
                <a:gd name="adj" fmla="val 10343"/>
              </a:avLst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0256C59D-7A20-EEC8-0913-1F68506570B4}"/>
                </a:ext>
              </a:extLst>
            </p:cNvPr>
            <p:cNvSpPr/>
            <p:nvPr/>
          </p:nvSpPr>
          <p:spPr>
            <a:xfrm>
              <a:off x="2478691" y="4112866"/>
              <a:ext cx="7988149" cy="2062776"/>
            </a:xfrm>
            <a:prstGeom prst="roundRect">
              <a:avLst>
                <a:gd name="adj" fmla="val 101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Requirements to fulfill: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 the next three months, the trainee must complete 7 additional work-based assessments against learning goal 2: communication with patients.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 observation captures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 learning captures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The trainee should meet with their supervisor to review and reflect on the assessments twice over the next three months.</a:t>
              </a:r>
              <a:endPara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765BA34-7A51-E7C6-D2B5-C5F379EFDD74}"/>
                </a:ext>
              </a:extLst>
            </p:cNvPr>
            <p:cNvSpPr/>
            <p:nvPr/>
          </p:nvSpPr>
          <p:spPr>
            <a:xfrm>
              <a:off x="2478691" y="3487099"/>
              <a:ext cx="7988149" cy="479490"/>
            </a:xfrm>
            <a:prstGeom prst="roundRect">
              <a:avLst>
                <a:gd name="adj" fmla="val 30793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Learning goal: </a:t>
              </a:r>
              <a:r>
                <a:rPr lang="en-US" sz="1400" dirty="0">
                  <a:solidFill>
                    <a:srgbClr val="404040"/>
                  </a:solidFill>
                  <a:latin typeface="Arial"/>
                </a:rPr>
                <a:t>Clinical Assessment and Management</a:t>
              </a:r>
              <a:endPara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477DE943-9609-A122-A909-19D45826CD66}"/>
                </a:ext>
              </a:extLst>
            </p:cNvPr>
            <p:cNvSpPr/>
            <p:nvPr/>
          </p:nvSpPr>
          <p:spPr>
            <a:xfrm>
              <a:off x="2478692" y="6334658"/>
              <a:ext cx="7988149" cy="479490"/>
            </a:xfrm>
            <a:prstGeom prst="roundRect">
              <a:avLst>
                <a:gd name="adj" fmla="val 30793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Due date: 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30/08/2025</a:t>
              </a:r>
              <a:endPara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736D2918-DCCE-CE6E-042D-7B06D2F5B18D}"/>
                </a:ext>
              </a:extLst>
            </p:cNvPr>
            <p:cNvSpPr/>
            <p:nvPr/>
          </p:nvSpPr>
          <p:spPr>
            <a:xfrm>
              <a:off x="2478691" y="2861332"/>
              <a:ext cx="7988149" cy="479490"/>
            </a:xfrm>
            <a:prstGeom prst="roundRect">
              <a:avLst>
                <a:gd name="adj" fmla="val 30793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Condition category: </a:t>
              </a:r>
              <a:r>
                <a:rPr lang="en-US" sz="1400" dirty="0">
                  <a:solidFill>
                    <a:srgbClr val="404040"/>
                  </a:solidFill>
                  <a:latin typeface="Arial"/>
                </a:rPr>
                <a:t>Learning goal requirement</a:t>
              </a:r>
              <a:endPara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58408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8C9D0-8DF1-4C16-29C7-0B06E70A6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2D1ADE1-B49D-D155-E8A8-405641394BE2}"/>
              </a:ext>
            </a:extLst>
          </p:cNvPr>
          <p:cNvSpPr txBox="1"/>
          <p:nvPr/>
        </p:nvSpPr>
        <p:spPr>
          <a:xfrm>
            <a:off x="1073850" y="1431514"/>
            <a:ext cx="10354477" cy="18466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What does “on-track” mean to you? How do you decide?</a:t>
            </a:r>
          </a:p>
          <a:p>
            <a:pPr marL="1371600" lvl="2" indent="-457200">
              <a:buFont typeface="+mj-lt"/>
              <a:buAutoNum type="arabicPeriod"/>
            </a:pPr>
            <a:endParaRPr lang="en-US" sz="2400"/>
          </a:p>
          <a:p>
            <a:endParaRPr lang="en-US" sz="2400" b="1"/>
          </a:p>
          <a:p>
            <a:endParaRPr lang="en-AU" sz="2400">
              <a:solidFill>
                <a:srgbClr val="433E35"/>
              </a:solidFill>
            </a:endParaRPr>
          </a:p>
          <a:p>
            <a:endParaRPr lang="en-US"/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95C6D009-540C-E6E3-457F-35BCAE618CB3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C250C649-EE60-A156-6E7B-0BA6DAD0CD75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384967"/>
                </a:solidFill>
                <a:latin typeface="Georgia"/>
              </a:rPr>
              <a:t>Discussion</a:t>
            </a:r>
            <a:endParaRPr lang="en-AU" sz="3600" baseline="50000">
              <a:solidFill>
                <a:srgbClr val="384967"/>
              </a:solidFill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9136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B2E9FD2-7415-69A4-2AF9-6783D71C5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099" y="2044809"/>
            <a:ext cx="4229542" cy="132220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392FCCF-8E08-31A7-6053-5AED0233BC5C}"/>
              </a:ext>
            </a:extLst>
          </p:cNvPr>
          <p:cNvSpPr txBox="1"/>
          <p:nvPr/>
        </p:nvSpPr>
        <p:spPr>
          <a:xfrm>
            <a:off x="1572491" y="1526339"/>
            <a:ext cx="258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384967"/>
                </a:solidFill>
              </a:rPr>
              <a:t>Curriculum standards</a:t>
            </a:r>
            <a:endParaRPr lang="en-AU" b="1">
              <a:solidFill>
                <a:srgbClr val="384967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9544DB-4C92-2924-B4CA-9FB6A54F4607}"/>
              </a:ext>
            </a:extLst>
          </p:cNvPr>
          <p:cNvSpPr txBox="1"/>
          <p:nvPr/>
        </p:nvSpPr>
        <p:spPr>
          <a:xfrm>
            <a:off x="6125765" y="1526339"/>
            <a:ext cx="5780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384967"/>
                </a:solidFill>
              </a:rPr>
              <a:t>Learning, teaching and assessment</a:t>
            </a:r>
            <a:r>
              <a:rPr lang="en-AU" b="1">
                <a:solidFill>
                  <a:srgbClr val="384967"/>
                </a:solidFill>
              </a:rPr>
              <a:t> (LTA) structure</a:t>
            </a:r>
            <a:endParaRPr lang="en-US" b="1">
              <a:solidFill>
                <a:srgbClr val="384967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7BEEF9-52DB-D8FC-1E2B-DE98C99930AC}"/>
              </a:ext>
            </a:extLst>
          </p:cNvPr>
          <p:cNvSpPr txBox="1"/>
          <p:nvPr/>
        </p:nvSpPr>
        <p:spPr>
          <a:xfrm>
            <a:off x="490478" y="3418854"/>
            <a:ext cx="474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Learning goals within each training program </a:t>
            </a:r>
            <a:r>
              <a:rPr lang="en-US" sz="1400" err="1"/>
              <a:t>categorised</a:t>
            </a:r>
            <a:r>
              <a:rPr lang="en-US" sz="1400"/>
              <a:t> by the curriculum standards: </a:t>
            </a:r>
            <a:r>
              <a:rPr lang="en-US" sz="1400" i="1"/>
              <a:t>Be, Do </a:t>
            </a:r>
            <a:r>
              <a:rPr lang="en-US" sz="1400"/>
              <a:t>and </a:t>
            </a:r>
            <a:r>
              <a:rPr lang="en-US" sz="1400" i="1"/>
              <a:t>Know.</a:t>
            </a:r>
            <a:endParaRPr lang="en-US" sz="14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778B68-A1B6-5153-FD01-CE7FD3170E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2560" y="2029520"/>
            <a:ext cx="4686709" cy="1378716"/>
          </a:xfrm>
          <a:prstGeom prst="rect">
            <a:avLst/>
          </a:prstGeom>
        </p:spPr>
      </p:pic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3343C9C3-4482-CF53-6D24-E47B70758A91}"/>
              </a:ext>
            </a:extLst>
          </p:cNvPr>
          <p:cNvSpPr/>
          <p:nvPr/>
        </p:nvSpPr>
        <p:spPr>
          <a:xfrm flipV="1">
            <a:off x="721519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601E8A7B-1394-C4E1-E59F-F7D3422D4E3B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3600" dirty="0">
                <a:solidFill>
                  <a:srgbClr val="384967"/>
                </a:solidFill>
              </a:rPr>
              <a:t>Basic Training curriculum and LTA overview</a:t>
            </a:r>
            <a:endParaRPr lang="en-AU" sz="3600" baseline="50000" dirty="0">
              <a:solidFill>
                <a:srgbClr val="38496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B8BED8-A2A0-FA7F-F831-B669C9EBAB73}"/>
              </a:ext>
            </a:extLst>
          </p:cNvPr>
          <p:cNvSpPr txBox="1"/>
          <p:nvPr/>
        </p:nvSpPr>
        <p:spPr>
          <a:xfrm>
            <a:off x="4785545" y="393991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384967"/>
                </a:solidFill>
              </a:rPr>
              <a:t>Progression criteria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87F38F2-58EC-70AA-E817-4DDC19EF0359}"/>
              </a:ext>
            </a:extLst>
          </p:cNvPr>
          <p:cNvGrpSpPr/>
          <p:nvPr/>
        </p:nvGrpSpPr>
        <p:grpSpPr>
          <a:xfrm>
            <a:off x="3089561" y="4454258"/>
            <a:ext cx="6273129" cy="1933462"/>
            <a:chOff x="1076254" y="4765389"/>
            <a:chExt cx="6273129" cy="193346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EF30B01-FF7D-D85B-8011-009D82415C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32249"/>
            <a:stretch/>
          </p:blipFill>
          <p:spPr>
            <a:xfrm>
              <a:off x="2734654" y="4765389"/>
              <a:ext cx="4614729" cy="1933462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CE394F2-94D9-0DCA-47FF-9CC55BE8D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67869"/>
            <a:stretch/>
          </p:blipFill>
          <p:spPr>
            <a:xfrm>
              <a:off x="1076254" y="4765389"/>
              <a:ext cx="1658400" cy="1933462"/>
            </a:xfrm>
            <a:prstGeom prst="rect">
              <a:avLst/>
            </a:prstGeom>
          </p:spPr>
        </p:pic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AF9E3B13-F219-F5DC-EA07-7293EEAFDAB9}"/>
              </a:ext>
            </a:extLst>
          </p:cNvPr>
          <p:cNvSpPr/>
          <p:nvPr/>
        </p:nvSpPr>
        <p:spPr>
          <a:xfrm>
            <a:off x="145657" y="6012382"/>
            <a:ext cx="2621819" cy="7506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91449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2534384-3DF3-C055-C0FD-D8AF43978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C0EAE2D-FD50-264E-9E0F-1F84F9708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099" y="2044809"/>
            <a:ext cx="4229542" cy="132220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9332A60-9CCB-C7B0-47D6-18350AE7A4F4}"/>
              </a:ext>
            </a:extLst>
          </p:cNvPr>
          <p:cNvSpPr txBox="1"/>
          <p:nvPr/>
        </p:nvSpPr>
        <p:spPr>
          <a:xfrm>
            <a:off x="1572491" y="1526339"/>
            <a:ext cx="258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384967"/>
                </a:solidFill>
              </a:rPr>
              <a:t>Curriculum standards</a:t>
            </a:r>
            <a:endParaRPr lang="en-AU" b="1">
              <a:solidFill>
                <a:srgbClr val="384967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E22D23-D764-744C-5C77-56A1A5B80740}"/>
              </a:ext>
            </a:extLst>
          </p:cNvPr>
          <p:cNvSpPr txBox="1"/>
          <p:nvPr/>
        </p:nvSpPr>
        <p:spPr>
          <a:xfrm>
            <a:off x="6125765" y="1526339"/>
            <a:ext cx="5780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384967"/>
                </a:solidFill>
              </a:rPr>
              <a:t>Learning, teaching and assessment</a:t>
            </a:r>
            <a:r>
              <a:rPr lang="en-AU" b="1">
                <a:solidFill>
                  <a:srgbClr val="384967"/>
                </a:solidFill>
              </a:rPr>
              <a:t> (LTA) structure</a:t>
            </a:r>
            <a:endParaRPr lang="en-US" b="1">
              <a:solidFill>
                <a:srgbClr val="384967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25CCD3-57C2-1766-8499-CE9C30973A05}"/>
              </a:ext>
            </a:extLst>
          </p:cNvPr>
          <p:cNvSpPr txBox="1"/>
          <p:nvPr/>
        </p:nvSpPr>
        <p:spPr>
          <a:xfrm>
            <a:off x="490478" y="3418854"/>
            <a:ext cx="474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Learning goals within each training program </a:t>
            </a:r>
            <a:r>
              <a:rPr lang="en-US" sz="1400" err="1"/>
              <a:t>categorised</a:t>
            </a:r>
            <a:r>
              <a:rPr lang="en-US" sz="1400"/>
              <a:t> by the curriculum standards: </a:t>
            </a:r>
            <a:r>
              <a:rPr lang="en-US" sz="1400" i="1"/>
              <a:t>Be, Do </a:t>
            </a:r>
            <a:r>
              <a:rPr lang="en-US" sz="1400"/>
              <a:t>and </a:t>
            </a:r>
            <a:r>
              <a:rPr lang="en-US" sz="1400" i="1"/>
              <a:t>Know.</a:t>
            </a:r>
            <a:endParaRPr lang="en-US" sz="1400"/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2F36133B-B914-C08F-FC2A-B998E36795AD}"/>
              </a:ext>
            </a:extLst>
          </p:cNvPr>
          <p:cNvSpPr/>
          <p:nvPr/>
        </p:nvSpPr>
        <p:spPr>
          <a:xfrm flipV="1">
            <a:off x="721519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7CF869E8-4CA2-14E6-38F3-887175543D77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3600" dirty="0">
                <a:solidFill>
                  <a:srgbClr val="384967"/>
                </a:solidFill>
              </a:rPr>
              <a:t>Advanced Training curriculum and LTA overview</a:t>
            </a:r>
            <a:endParaRPr lang="en-AU" sz="3600" baseline="50000" dirty="0">
              <a:solidFill>
                <a:srgbClr val="38496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487967-DB61-224D-CD4B-50034F723A73}"/>
              </a:ext>
            </a:extLst>
          </p:cNvPr>
          <p:cNvSpPr txBox="1"/>
          <p:nvPr/>
        </p:nvSpPr>
        <p:spPr>
          <a:xfrm>
            <a:off x="4794012" y="4092647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384967"/>
                </a:solidFill>
              </a:rPr>
              <a:t>Progression criteria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B4FF859-85A5-8C1A-CECE-BF2124B16058}"/>
              </a:ext>
            </a:extLst>
          </p:cNvPr>
          <p:cNvSpPr/>
          <p:nvPr/>
        </p:nvSpPr>
        <p:spPr>
          <a:xfrm>
            <a:off x="145657" y="6012382"/>
            <a:ext cx="2621819" cy="7506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307A71-82BD-E864-CB92-CED5F28B093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280"/>
          <a:stretch/>
        </p:blipFill>
        <p:spPr>
          <a:xfrm>
            <a:off x="6901143" y="2062224"/>
            <a:ext cx="4229543" cy="130478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E2D3EE9-AF11-4531-52F6-34DD62857FC8}"/>
              </a:ext>
            </a:extLst>
          </p:cNvPr>
          <p:cNvSpPr txBox="1"/>
          <p:nvPr/>
        </p:nvSpPr>
        <p:spPr>
          <a:xfrm>
            <a:off x="6882511" y="3468379"/>
            <a:ext cx="42668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/>
              <a:t>*Some Advanced Training Programs have four phases of training </a:t>
            </a:r>
          </a:p>
          <a:p>
            <a:r>
              <a:rPr lang="en-US" sz="1100" i="1"/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9F7215-CD8A-6636-8B3C-21A8E65BA09A}"/>
              </a:ext>
            </a:extLst>
          </p:cNvPr>
          <p:cNvSpPr/>
          <p:nvPr/>
        </p:nvSpPr>
        <p:spPr>
          <a:xfrm>
            <a:off x="3289431" y="4623554"/>
            <a:ext cx="5672667" cy="1696839"/>
          </a:xfrm>
          <a:prstGeom prst="rect">
            <a:avLst/>
          </a:prstGeom>
          <a:solidFill>
            <a:srgbClr val="EFD8A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rgbClr val="404040"/>
                </a:solidFill>
                <a:highlight>
                  <a:srgbClr val="FFFF00"/>
                </a:highlight>
              </a:rPr>
              <a:t>&lt;insert relevant training programs progression criteria&gt;</a:t>
            </a:r>
            <a:endParaRPr lang="en-AU" dirty="0">
              <a:solidFill>
                <a:srgbClr val="40404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99529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2C49B-0466-5AEB-7A69-D028CF897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A44115-2F21-E576-4A7E-EB7609265D86}"/>
              </a:ext>
            </a:extLst>
          </p:cNvPr>
          <p:cNvSpPr txBox="1"/>
          <p:nvPr/>
        </p:nvSpPr>
        <p:spPr>
          <a:xfrm>
            <a:off x="1073850" y="1431514"/>
            <a:ext cx="10354477" cy="51706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What challenges might panels face when reviewing evidence aligned to the three curriculum standards – Be, Do and Know? How can this be addressed?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How can panels use the LTA structure to guide consistent decision-making over time and across different trainees?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What strategies can panels use to ensure consistency in applying these progression criteria across different trainees and training sites (if applicable?</a:t>
            </a:r>
          </a:p>
          <a:p>
            <a:pPr marL="1371600" lvl="2" indent="-457200">
              <a:buFont typeface="+mj-lt"/>
              <a:buAutoNum type="arabicPeriod"/>
            </a:pPr>
            <a:endParaRPr lang="en-US" sz="2400"/>
          </a:p>
          <a:p>
            <a:endParaRPr lang="en-US" sz="2400" b="1"/>
          </a:p>
          <a:p>
            <a:endParaRPr lang="en-AU" sz="2400">
              <a:solidFill>
                <a:srgbClr val="433E35"/>
              </a:solidFill>
            </a:endParaRPr>
          </a:p>
          <a:p>
            <a:endParaRPr lang="en-US"/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BC06A3FA-9054-B6F9-7D80-0436E96E2A80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DE08C490-7F5F-8DBF-E57D-CF22BEFD3E8E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384967"/>
                </a:solidFill>
                <a:latin typeface="Georgia"/>
              </a:rPr>
              <a:t>Discussion</a:t>
            </a:r>
            <a:endParaRPr lang="en-AU" sz="3600" baseline="50000">
              <a:solidFill>
                <a:srgbClr val="384967"/>
              </a:solidFill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879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D2240-9730-89D8-F528-71A769D34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87EDBB5-71DF-6269-81A1-5520AAA5B5B8}"/>
              </a:ext>
            </a:extLst>
          </p:cNvPr>
          <p:cNvSpPr txBox="1"/>
          <p:nvPr/>
        </p:nvSpPr>
        <p:spPr>
          <a:xfrm>
            <a:off x="3465900" y="5082938"/>
            <a:ext cx="5319730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/>
              <a:t>Strategies to overcome: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/>
              <a:t>Assign devil’s advocate role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/>
              <a:t>Elicit junior voices first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/>
              <a:t>Use agreed decision criteria 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A1D2B1D6-A78D-9F05-6F3F-B18716F6CA21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C423D2DC-D430-C3B4-B701-A3C42960EF60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384967"/>
                </a:solidFill>
                <a:latin typeface="Georgia"/>
              </a:rPr>
              <a:t>Common decision-making barriers</a:t>
            </a:r>
            <a:endParaRPr lang="en-AU" sz="3600" baseline="50000">
              <a:solidFill>
                <a:srgbClr val="384967"/>
              </a:solidFill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D404E9F-EDDD-9F09-B0E9-45528CA2F825}"/>
              </a:ext>
            </a:extLst>
          </p:cNvPr>
          <p:cNvGrpSpPr/>
          <p:nvPr/>
        </p:nvGrpSpPr>
        <p:grpSpPr>
          <a:xfrm>
            <a:off x="734074" y="1529269"/>
            <a:ext cx="10783381" cy="3187959"/>
            <a:chOff x="804056" y="1210238"/>
            <a:chExt cx="10783381" cy="318795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3862582D-CE93-E8BD-BAC5-528587BD42DA}"/>
                </a:ext>
              </a:extLst>
            </p:cNvPr>
            <p:cNvSpPr/>
            <p:nvPr/>
          </p:nvSpPr>
          <p:spPr>
            <a:xfrm>
              <a:off x="804056" y="1430039"/>
              <a:ext cx="3286340" cy="2915079"/>
            </a:xfrm>
            <a:prstGeom prst="roundRect">
              <a:avLst/>
            </a:prstGeom>
            <a:solidFill>
              <a:srgbClr val="D3E1ED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>
                  <a:solidFill>
                    <a:srgbClr val="404040"/>
                  </a:solidFill>
                </a:rPr>
                <a:t>Cognitive bias</a:t>
              </a:r>
            </a:p>
            <a:p>
              <a:pPr algn="ctr"/>
              <a:endParaRPr lang="en-US" sz="2200" b="1">
                <a:solidFill>
                  <a:srgbClr val="404040"/>
                </a:solidFill>
              </a:endParaRPr>
            </a:p>
            <a:p>
              <a:pPr algn="ctr"/>
              <a:r>
                <a:rPr lang="en-US" sz="2200">
                  <a:solidFill>
                    <a:srgbClr val="404040"/>
                  </a:solidFill>
                </a:rPr>
                <a:t>Overemphasis on certain data, ignoring counter-evidence</a:t>
              </a:r>
              <a:endParaRPr lang="en-US" sz="2200" b="1">
                <a:solidFill>
                  <a:srgbClr val="404040"/>
                </a:solidFill>
              </a:endParaRP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3382873B-F8AF-500D-05E7-6941ECCC9FA1}"/>
                </a:ext>
              </a:extLst>
            </p:cNvPr>
            <p:cNvSpPr/>
            <p:nvPr/>
          </p:nvSpPr>
          <p:spPr>
            <a:xfrm>
              <a:off x="4452829" y="1483118"/>
              <a:ext cx="3286340" cy="2915079"/>
            </a:xfrm>
            <a:prstGeom prst="roundRect">
              <a:avLst/>
            </a:prstGeom>
            <a:solidFill>
              <a:srgbClr val="D3E1ED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>
                  <a:solidFill>
                    <a:srgbClr val="404040"/>
                  </a:solidFill>
                </a:rPr>
                <a:t>Time pressures</a:t>
              </a:r>
            </a:p>
            <a:p>
              <a:pPr algn="ctr"/>
              <a:endParaRPr lang="en-US" sz="2200" b="1">
                <a:solidFill>
                  <a:srgbClr val="404040"/>
                </a:solidFill>
              </a:endParaRPr>
            </a:p>
            <a:p>
              <a:pPr algn="ctr"/>
              <a:r>
                <a:rPr lang="en-US" sz="2200">
                  <a:solidFill>
                    <a:srgbClr val="404040"/>
                  </a:solidFill>
                </a:rPr>
                <a:t>Rushing decisions without </a:t>
              </a:r>
              <a:r>
                <a:rPr lang="en-US" sz="2200" err="1">
                  <a:solidFill>
                    <a:srgbClr val="404040"/>
                  </a:solidFill>
                </a:rPr>
                <a:t>rigour</a:t>
              </a:r>
              <a:endParaRPr lang="en-US" sz="2200" b="1">
                <a:solidFill>
                  <a:srgbClr val="404040"/>
                </a:solidFill>
              </a:endParaRPr>
            </a:p>
            <a:p>
              <a:pPr algn="ctr"/>
              <a:endParaRPr lang="en-US" sz="2200" b="1">
                <a:solidFill>
                  <a:srgbClr val="404040"/>
                </a:solidFill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9CE7F449-46D1-8DD4-F92D-3980A5DE0AD5}"/>
                </a:ext>
              </a:extLst>
            </p:cNvPr>
            <p:cNvSpPr/>
            <p:nvPr/>
          </p:nvSpPr>
          <p:spPr>
            <a:xfrm>
              <a:off x="8202445" y="1483118"/>
              <a:ext cx="3286340" cy="2915079"/>
            </a:xfrm>
            <a:prstGeom prst="roundRect">
              <a:avLst/>
            </a:prstGeom>
            <a:solidFill>
              <a:srgbClr val="D3E1ED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>
                  <a:solidFill>
                    <a:srgbClr val="404040"/>
                  </a:solidFill>
                </a:rPr>
                <a:t>Groupthink</a:t>
              </a:r>
            </a:p>
            <a:p>
              <a:pPr algn="ctr"/>
              <a:endParaRPr lang="en-US" sz="2200" b="1">
                <a:solidFill>
                  <a:srgbClr val="404040"/>
                </a:solidFill>
              </a:endParaRPr>
            </a:p>
            <a:p>
              <a:pPr algn="ctr"/>
              <a:r>
                <a:rPr lang="en-US" sz="2200">
                  <a:solidFill>
                    <a:srgbClr val="404040"/>
                  </a:solidFill>
                </a:rPr>
                <a:t>Reluctance to challenge dominant opinions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795E1B4-D25A-01E4-EF9A-8FD03008B567}"/>
                </a:ext>
              </a:extLst>
            </p:cNvPr>
            <p:cNvSpPr/>
            <p:nvPr/>
          </p:nvSpPr>
          <p:spPr>
            <a:xfrm>
              <a:off x="7007757" y="1242553"/>
              <a:ext cx="776555" cy="774892"/>
            </a:xfrm>
            <a:prstGeom prst="ellipse">
              <a:avLst/>
            </a:prstGeom>
            <a:solidFill>
              <a:srgbClr val="D3E1ED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404040"/>
                </a:solidFill>
              </a:endParaRPr>
            </a:p>
          </p:txBody>
        </p:sp>
        <p:pic>
          <p:nvPicPr>
            <p:cNvPr id="13" name="Graphic 12" descr="Stopwatch outline">
              <a:extLst>
                <a:ext uri="{FF2B5EF4-FFF2-40B4-BE49-F238E27FC236}">
                  <a16:creationId xmlns:a16="http://schemas.microsoft.com/office/drawing/2014/main" id="{8C4F9336-DA17-4C66-65F8-A2D9C3E538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061522" y="1263172"/>
              <a:ext cx="669024" cy="669024"/>
            </a:xfrm>
            <a:prstGeom prst="rect">
              <a:avLst/>
            </a:prstGeom>
          </p:spPr>
        </p:pic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22F1041-49B2-EC34-A83B-99FAAFC84A84}"/>
                </a:ext>
              </a:extLst>
            </p:cNvPr>
            <p:cNvSpPr/>
            <p:nvPr/>
          </p:nvSpPr>
          <p:spPr>
            <a:xfrm>
              <a:off x="10810882" y="1210238"/>
              <a:ext cx="776555" cy="774892"/>
            </a:xfrm>
            <a:prstGeom prst="ellipse">
              <a:avLst/>
            </a:prstGeom>
            <a:solidFill>
              <a:srgbClr val="D3E1ED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404040"/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013FD8F-DFB1-6260-159F-7F4013F88E5E}"/>
                </a:ext>
              </a:extLst>
            </p:cNvPr>
            <p:cNvSpPr/>
            <p:nvPr/>
          </p:nvSpPr>
          <p:spPr>
            <a:xfrm>
              <a:off x="3436134" y="1210238"/>
              <a:ext cx="776555" cy="774892"/>
            </a:xfrm>
            <a:prstGeom prst="ellipse">
              <a:avLst/>
            </a:prstGeom>
            <a:solidFill>
              <a:srgbClr val="D3E1ED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404040"/>
                </a:solidFill>
              </a:endParaRPr>
            </a:p>
          </p:txBody>
        </p:sp>
        <p:pic>
          <p:nvPicPr>
            <p:cNvPr id="17" name="Graphic 16" descr="Group success outline">
              <a:extLst>
                <a:ext uri="{FF2B5EF4-FFF2-40B4-BE49-F238E27FC236}">
                  <a16:creationId xmlns:a16="http://schemas.microsoft.com/office/drawing/2014/main" id="{234FD4F1-D9D8-C7E5-B103-8D60D16C4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875108" y="1305948"/>
              <a:ext cx="648101" cy="648101"/>
            </a:xfrm>
            <a:prstGeom prst="rect">
              <a:avLst/>
            </a:prstGeom>
          </p:spPr>
        </p:pic>
        <p:pic>
          <p:nvPicPr>
            <p:cNvPr id="19" name="Graphic 18" descr="Brain in head outline">
              <a:extLst>
                <a:ext uri="{FF2B5EF4-FFF2-40B4-BE49-F238E27FC236}">
                  <a16:creationId xmlns:a16="http://schemas.microsoft.com/office/drawing/2014/main" id="{69EA0870-BD3C-4B03-2D0C-AC69E3B76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475804" y="1234982"/>
              <a:ext cx="697214" cy="69721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47740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24FF7-292B-45DB-A1ED-6FA9FB4B8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7B88B2-5BB4-5E35-3861-0DB83CF95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129" y="2252838"/>
            <a:ext cx="9361294" cy="1057267"/>
          </a:xfrm>
        </p:spPr>
        <p:txBody>
          <a:bodyPr>
            <a:noAutofit/>
          </a:bodyPr>
          <a:lstStyle/>
          <a:p>
            <a:r>
              <a:rPr lang="en-US" sz="3600">
                <a:solidFill>
                  <a:schemeClr val="tx2">
                    <a:lumMod val="75000"/>
                  </a:schemeClr>
                </a:solidFill>
              </a:rPr>
              <a:t>Calibration exercise: </a:t>
            </a:r>
            <a:br>
              <a:rPr lang="en-US" sz="3600"/>
            </a:br>
            <a:r>
              <a:rPr lang="en-US" sz="3600">
                <a:solidFill>
                  <a:schemeClr val="accent2"/>
                </a:solidFill>
              </a:rPr>
              <a:t>Case study review</a:t>
            </a:r>
            <a:endParaRPr lang="en-AU" sz="36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65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74D83B9-9A61-74B4-43D2-44DBE880AB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857907"/>
            <a:ext cx="9144000" cy="5142185"/>
          </a:xfrm>
          <a:prstGeom prst="rect">
            <a:avLst/>
          </a:prstGeom>
        </p:spPr>
      </p:pic>
      <p:sp>
        <p:nvSpPr>
          <p:cNvPr id="5" name="Straight Connector 4">
            <a:extLst>
              <a:ext uri="{FF2B5EF4-FFF2-40B4-BE49-F238E27FC236}">
                <a16:creationId xmlns:a16="http://schemas.microsoft.com/office/drawing/2014/main" id="{514EA13E-78D5-0E14-9EF8-753874C6F6E2}"/>
              </a:ext>
            </a:extLst>
          </p:cNvPr>
          <p:cNvSpPr/>
          <p:nvPr/>
        </p:nvSpPr>
        <p:spPr>
          <a:xfrm flipV="1">
            <a:off x="691753" y="1031883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0C0D3A11-C04A-42DA-3081-CFB2BA6C462D}"/>
              </a:ext>
            </a:extLst>
          </p:cNvPr>
          <p:cNvSpPr txBox="1">
            <a:spLocks/>
          </p:cNvSpPr>
          <p:nvPr/>
        </p:nvSpPr>
        <p:spPr>
          <a:xfrm>
            <a:off x="859755" y="340086"/>
            <a:ext cx="1047249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Acknowledgement of Country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4338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1B271-C04A-AA74-1EBF-8A4C3E38B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52B13DB-B8B7-13C1-65BA-3692A8B167E8}"/>
              </a:ext>
            </a:extLst>
          </p:cNvPr>
          <p:cNvSpPr txBox="1"/>
          <p:nvPr/>
        </p:nvSpPr>
        <p:spPr>
          <a:xfrm>
            <a:off x="804056" y="1407238"/>
            <a:ext cx="10643417" cy="55399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/>
              <a:t>Chair: </a:t>
            </a:r>
            <a:r>
              <a:rPr lang="en-US" sz="2400"/>
              <a:t>Ensures fair decision making</a:t>
            </a:r>
            <a:endParaRPr lang="en-US" sz="2400" b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/>
              <a:t>Presenter: </a:t>
            </a:r>
            <a:r>
              <a:rPr lang="en-US" sz="2400"/>
              <a:t>Summarises case data</a:t>
            </a:r>
            <a:endParaRPr lang="en-US" sz="2400" b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/>
              <a:t>Timekeeper:</a:t>
            </a:r>
            <a:r>
              <a:rPr lang="en-US" sz="2400"/>
              <a:t> Manages 15-minute time slots per trainee</a:t>
            </a:r>
            <a:endParaRPr lang="en-US" sz="2400" b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/>
              <a:t>Devil’s advocate: </a:t>
            </a:r>
            <a:r>
              <a:rPr lang="en-US" sz="2400"/>
              <a:t>Encourages critical thinking</a:t>
            </a:r>
            <a:endParaRPr lang="en-US" sz="2400" b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/>
              <a:t>Critical evaluator: </a:t>
            </a:r>
            <a:r>
              <a:rPr lang="en-US" sz="2400"/>
              <a:t>Raises objections and prompts scrutiny. Given as a role to all other panel members.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/>
          </a:p>
          <a:p>
            <a:r>
              <a:rPr lang="en-US" sz="2400"/>
              <a:t>During training, you’re encouraged to rotate roles between case studies to practice each one. In real panel meetings, members usually keep the same role throughout to maintain consistency and efficiency. </a:t>
            </a:r>
          </a:p>
          <a:p>
            <a:pPr marL="1371600" lvl="2" indent="-457200">
              <a:buFont typeface="+mj-lt"/>
              <a:buAutoNum type="arabicPeriod"/>
            </a:pPr>
            <a:endParaRPr lang="en-US" sz="2400"/>
          </a:p>
          <a:p>
            <a:endParaRPr lang="en-US" sz="2400" b="1"/>
          </a:p>
          <a:p>
            <a:endParaRPr lang="en-AU" sz="2400">
              <a:solidFill>
                <a:srgbClr val="433E35"/>
              </a:solidFill>
            </a:endParaRPr>
          </a:p>
          <a:p>
            <a:endParaRPr lang="en-US"/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1576BE3A-87D4-EFAA-D665-5133D6A56212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27E936A2-C075-B169-2C65-84B5A7D819A7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384967"/>
                </a:solidFill>
                <a:latin typeface="Georgia"/>
              </a:rPr>
              <a:t>Roles for calibration exercise</a:t>
            </a:r>
            <a:endParaRPr lang="en-AU" sz="3600" baseline="50000">
              <a:solidFill>
                <a:srgbClr val="384967"/>
              </a:solidFill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415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2D334-8BF5-1CFD-F02F-130163186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85739FFC-6BF6-5E98-6764-B500EE47D89B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244EE25A-08DF-19B9-E4B4-DFEFA1C886A8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384967"/>
                </a:solidFill>
                <a:latin typeface="Georgia"/>
              </a:rPr>
              <a:t>Case overview</a:t>
            </a:r>
            <a:endParaRPr lang="en-AU" sz="3600" baseline="50000">
              <a:solidFill>
                <a:srgbClr val="384967"/>
              </a:solidFill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800A3D5-BCF0-6367-8FA1-13A9FCF127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001430"/>
              </p:ext>
            </p:extLst>
          </p:nvPr>
        </p:nvGraphicFramePr>
        <p:xfrm>
          <a:off x="173566" y="1281822"/>
          <a:ext cx="11844866" cy="45622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0301">
                  <a:extLst>
                    <a:ext uri="{9D8B030D-6E8A-4147-A177-3AD203B41FA5}">
                      <a16:colId xmlns:a16="http://schemas.microsoft.com/office/drawing/2014/main" val="3242166162"/>
                    </a:ext>
                  </a:extLst>
                </a:gridCol>
                <a:gridCol w="2785533">
                  <a:extLst>
                    <a:ext uri="{9D8B030D-6E8A-4147-A177-3AD203B41FA5}">
                      <a16:colId xmlns:a16="http://schemas.microsoft.com/office/drawing/2014/main" val="2660847862"/>
                    </a:ext>
                  </a:extLst>
                </a:gridCol>
                <a:gridCol w="2099733">
                  <a:extLst>
                    <a:ext uri="{9D8B030D-6E8A-4147-A177-3AD203B41FA5}">
                      <a16:colId xmlns:a16="http://schemas.microsoft.com/office/drawing/2014/main" val="741727178"/>
                    </a:ext>
                  </a:extLst>
                </a:gridCol>
                <a:gridCol w="4559299">
                  <a:extLst>
                    <a:ext uri="{9D8B030D-6E8A-4147-A177-3AD203B41FA5}">
                      <a16:colId xmlns:a16="http://schemas.microsoft.com/office/drawing/2014/main" val="3056429082"/>
                    </a:ext>
                  </a:extLst>
                </a:gridCol>
              </a:tblGrid>
              <a:tr h="6779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u="none" dirty="0">
                          <a:solidFill>
                            <a:schemeClr val="bg1"/>
                          </a:solidFill>
                          <a:effectLst/>
                        </a:rPr>
                        <a:t>Trainee</a:t>
                      </a:r>
                      <a:endParaRPr lang="en-AU" sz="1600" u="non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u="none" dirty="0">
                          <a:solidFill>
                            <a:schemeClr val="bg1"/>
                          </a:solidFill>
                          <a:effectLst/>
                        </a:rPr>
                        <a:t>Training program and phase</a:t>
                      </a:r>
                      <a:endParaRPr lang="en-AU" sz="1600" u="non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u="none" dirty="0">
                          <a:solidFill>
                            <a:schemeClr val="bg1"/>
                          </a:solidFill>
                          <a:effectLst/>
                        </a:rPr>
                        <a:t>Setting</a:t>
                      </a:r>
                      <a:endParaRPr lang="en-AU" sz="1600" u="non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400" u="none" dirty="0">
                          <a:solidFill>
                            <a:schemeClr val="bg1"/>
                          </a:solidFill>
                          <a:effectLst/>
                        </a:rPr>
                        <a:t>Synopsis</a:t>
                      </a:r>
                      <a:endParaRPr lang="en-AU" sz="1600" u="non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903737"/>
                  </a:ext>
                </a:extLst>
              </a:tr>
              <a:tr h="9102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u="sng" dirty="0">
                          <a:solidFill>
                            <a:srgbClr val="404040"/>
                          </a:solidFill>
                          <a:effectLst/>
                        </a:rPr>
                        <a:t>1. Clare Adamos</a:t>
                      </a:r>
                      <a:endParaRPr lang="en-AU" sz="1600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404040"/>
                          </a:solidFill>
                          <a:effectLst/>
                        </a:rPr>
                        <a:t>Adult Advanced Training  Specialty Foundation phase</a:t>
                      </a:r>
                      <a:endParaRPr lang="en-AU" sz="1600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404040"/>
                          </a:solidFill>
                          <a:effectLst/>
                        </a:rPr>
                        <a:t>Melbourne, Australia</a:t>
                      </a:r>
                      <a:endParaRPr lang="en-AU" sz="1600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b="1" u="none" dirty="0">
                          <a:solidFill>
                            <a:srgbClr val="404040"/>
                          </a:solidFill>
                          <a:effectLst/>
                        </a:rPr>
                        <a:t>Issue with competency: </a:t>
                      </a:r>
                      <a:r>
                        <a:rPr lang="en-AU" sz="1600" dirty="0">
                          <a:solidFill>
                            <a:srgbClr val="404040"/>
                          </a:solidFill>
                          <a:effectLst/>
                        </a:rPr>
                        <a:t>Technically capable but inconsistent communication and professionalism</a:t>
                      </a:r>
                      <a:endParaRPr lang="en-AU" sz="1600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780705"/>
                  </a:ext>
                </a:extLst>
              </a:tr>
              <a:tr h="910211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u="sng" dirty="0">
                          <a:solidFill>
                            <a:srgbClr val="404040"/>
                          </a:solidFill>
                          <a:effectLst/>
                        </a:rPr>
                        <a:t>2. Noah El-Badawi</a:t>
                      </a: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404040"/>
                          </a:solidFill>
                          <a:effectLst/>
                        </a:rPr>
                        <a:t>Adult Basic Training   Foundation phase</a:t>
                      </a:r>
                      <a:endParaRPr lang="en-AU" sz="1600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404040"/>
                          </a:solidFill>
                          <a:effectLst/>
                        </a:rPr>
                        <a:t>Aotearoa, New Zealand</a:t>
                      </a:r>
                      <a:endParaRPr lang="en-AU" sz="1600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404040"/>
                          </a:solidFill>
                          <a:effectLst/>
                        </a:rPr>
                        <a:t>Strong performer</a:t>
                      </a:r>
                      <a:endParaRPr lang="en-AU" sz="1600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1055120"/>
                  </a:ext>
                </a:extLst>
              </a:tr>
              <a:tr h="10319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u="sng" dirty="0">
                          <a:solidFill>
                            <a:srgbClr val="404040"/>
                          </a:solidFill>
                          <a:effectLst/>
                        </a:rPr>
                        <a:t>3. Ethan Nguyen</a:t>
                      </a:r>
                      <a:endParaRPr lang="en-AU" sz="1600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  <a:hlinkClick r:id="rId4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404040"/>
                          </a:solidFill>
                          <a:effectLst/>
                        </a:rPr>
                        <a:t>Paediatrics Basic Training  Foundation phase</a:t>
                      </a:r>
                      <a:endParaRPr lang="en-AU" sz="1600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404040"/>
                          </a:solidFill>
                          <a:effectLst/>
                        </a:rPr>
                        <a:t>Tasmania, Australia</a:t>
                      </a:r>
                      <a:endParaRPr lang="en-AU" sz="1600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b="1" u="none" dirty="0">
                          <a:solidFill>
                            <a:srgbClr val="404040"/>
                          </a:solidFill>
                          <a:effectLst/>
                        </a:rPr>
                        <a:t>Issue with competency and compliance: </a:t>
                      </a:r>
                      <a:r>
                        <a:rPr lang="en-AU" sz="1600" dirty="0">
                          <a:solidFill>
                            <a:srgbClr val="404040"/>
                          </a:solidFill>
                          <a:effectLst/>
                        </a:rPr>
                        <a:t>Borderline competency, lacks insight and confidence, incomplete evidence</a:t>
                      </a:r>
                      <a:endParaRPr lang="en-AU" sz="1600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371046"/>
                  </a:ext>
                </a:extLst>
              </a:tr>
              <a:tr h="10319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u="sng" dirty="0">
                          <a:solidFill>
                            <a:srgbClr val="404040"/>
                          </a:solidFill>
                          <a:effectLst/>
                        </a:rPr>
                        <a:t>4. Rina Mukherjee</a:t>
                      </a:r>
                      <a:endParaRPr lang="en-AU" sz="1600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  <a:hlinkClick r:id="rId5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404040"/>
                          </a:solidFill>
                          <a:effectLst/>
                        </a:rPr>
                        <a:t>Paediatrics Basic Training Consolidation phase</a:t>
                      </a:r>
                      <a:endParaRPr lang="en-AU" sz="1600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dirty="0">
                          <a:solidFill>
                            <a:srgbClr val="404040"/>
                          </a:solidFill>
                          <a:effectLst/>
                        </a:rPr>
                        <a:t>Aotearoa, New Zealand</a:t>
                      </a:r>
                      <a:endParaRPr lang="en-AU" sz="1600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b="1" u="none" dirty="0">
                          <a:solidFill>
                            <a:srgbClr val="404040"/>
                          </a:solidFill>
                          <a:effectLst/>
                        </a:rPr>
                        <a:t>Issue with compliance: </a:t>
                      </a:r>
                      <a:r>
                        <a:rPr lang="en-AU" sz="1600" dirty="0">
                          <a:solidFill>
                            <a:srgbClr val="404040"/>
                          </a:solidFill>
                          <a:effectLst/>
                        </a:rPr>
                        <a:t>High potential and reasoning but patchy documentation and missed assessments</a:t>
                      </a:r>
                      <a:endParaRPr lang="en-AU" sz="1600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340251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91466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5C258-2E02-F6F9-C777-ED2523FD5A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03816F58-0B35-166B-8A15-8B520640AB7D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77880926-02AF-E354-EF5A-1D1CAEAA4476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384967"/>
                </a:solidFill>
                <a:latin typeface="Georgia"/>
              </a:rPr>
              <a:t>Case 1: Clare Adamos</a:t>
            </a:r>
            <a:endParaRPr lang="en-AU" sz="3600" baseline="50000">
              <a:solidFill>
                <a:srgbClr val="384967"/>
              </a:solidFill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63DBE0-7A9C-F8CC-B806-37212EB334A5}"/>
              </a:ext>
            </a:extLst>
          </p:cNvPr>
          <p:cNvSpPr txBox="1"/>
          <p:nvPr/>
        </p:nvSpPr>
        <p:spPr>
          <a:xfrm>
            <a:off x="804056" y="1407238"/>
            <a:ext cx="10643417" cy="29546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/>
              <a:t>Presenter to </a:t>
            </a:r>
            <a:r>
              <a:rPr lang="en-US" sz="2400" dirty="0" err="1"/>
              <a:t>summarise</a:t>
            </a:r>
            <a:r>
              <a:rPr lang="en-US" sz="2400" dirty="0"/>
              <a:t> the case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What would your decision be for this trainee?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What conditions (if any) would you place on this trainee?</a:t>
            </a:r>
          </a:p>
          <a:p>
            <a:pPr lvl="2"/>
            <a:endParaRPr lang="en-US" sz="2400" dirty="0"/>
          </a:p>
          <a:p>
            <a:endParaRPr lang="en-US" sz="2400" b="1" dirty="0"/>
          </a:p>
          <a:p>
            <a:endParaRPr lang="en-AU" sz="2400" dirty="0">
              <a:solidFill>
                <a:srgbClr val="433E35"/>
              </a:solidFill>
            </a:endParaRP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790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CD6A0-99CB-CB00-4CCA-D5CAD708B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0AF71E41-5561-8594-FD21-216F7743094D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048BEB1-AC45-7880-4DC7-AD92D771EE64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384967"/>
                </a:solidFill>
                <a:latin typeface="Georgia"/>
              </a:rPr>
              <a:t>Case 2: Noah El-Badawi</a:t>
            </a:r>
            <a:endParaRPr lang="en-AU" sz="3600" baseline="50000">
              <a:solidFill>
                <a:srgbClr val="384967"/>
              </a:solidFill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205411-2EC1-DF6F-C3EE-38775F53CB81}"/>
              </a:ext>
            </a:extLst>
          </p:cNvPr>
          <p:cNvSpPr txBox="1"/>
          <p:nvPr/>
        </p:nvSpPr>
        <p:spPr>
          <a:xfrm>
            <a:off x="804056" y="1407238"/>
            <a:ext cx="10643417" cy="29546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/>
              <a:t>Presenter to </a:t>
            </a:r>
            <a:r>
              <a:rPr lang="en-US" sz="2400" dirty="0" err="1"/>
              <a:t>summarise</a:t>
            </a:r>
            <a:r>
              <a:rPr lang="en-US" sz="2400" dirty="0"/>
              <a:t> the case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What would your decision be for this trainee?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What conditions (if any) would you place on this trainee?</a:t>
            </a:r>
          </a:p>
          <a:p>
            <a:pPr lvl="2"/>
            <a:endParaRPr lang="en-US" sz="2400" dirty="0"/>
          </a:p>
          <a:p>
            <a:endParaRPr lang="en-US" sz="2400" b="1" dirty="0"/>
          </a:p>
          <a:p>
            <a:endParaRPr lang="en-AU" sz="2400" dirty="0">
              <a:solidFill>
                <a:srgbClr val="433E35"/>
              </a:solidFill>
            </a:endParaRP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71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FA360-6914-4C76-C157-F174169C5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97B4A2E9-1B22-3BA8-9F1F-F7E94CE40EBB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7D6E9578-E47D-A0A2-F1E4-0413597558CC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384967"/>
                </a:solidFill>
                <a:latin typeface="Georgia"/>
              </a:rPr>
              <a:t>Case 3: Ethan Nyugen</a:t>
            </a:r>
            <a:endParaRPr lang="en-AU" sz="3600" baseline="50000">
              <a:solidFill>
                <a:srgbClr val="384967"/>
              </a:solidFill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F28939-3618-6D6C-0AC7-936933598551}"/>
              </a:ext>
            </a:extLst>
          </p:cNvPr>
          <p:cNvSpPr txBox="1"/>
          <p:nvPr/>
        </p:nvSpPr>
        <p:spPr>
          <a:xfrm>
            <a:off x="804056" y="1407238"/>
            <a:ext cx="10643417" cy="36933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/>
              <a:t>Presenter to </a:t>
            </a:r>
            <a:r>
              <a:rPr lang="en-US" sz="2400" err="1"/>
              <a:t>summarise</a:t>
            </a:r>
            <a:r>
              <a:rPr lang="en-US" sz="2400"/>
              <a:t> the case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What would your decision be for this trainee?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What conditions (if any) would you place on this trainee?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Would the decision be the same if the trainee was not willing to work towards fulfilling the requirements, or was not clinically competent?</a:t>
            </a:r>
          </a:p>
          <a:p>
            <a:pPr lvl="2"/>
            <a:endParaRPr lang="en-US" sz="2400"/>
          </a:p>
          <a:p>
            <a:endParaRPr lang="en-US" sz="2400" b="1"/>
          </a:p>
          <a:p>
            <a:endParaRPr lang="en-AU" sz="2400">
              <a:solidFill>
                <a:srgbClr val="433E35"/>
              </a:solidFill>
            </a:endParaRPr>
          </a:p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163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3AF92-0719-73B8-53AD-AC082D26A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C5DB83D1-E514-73F9-FEE3-17651A138EA1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8690401E-85DB-D775-F7DD-C77B75FE7A6F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384967"/>
                </a:solidFill>
                <a:latin typeface="Georgia"/>
              </a:rPr>
              <a:t>Case 4: Rina Mukherjee</a:t>
            </a:r>
            <a:endParaRPr lang="en-AU" sz="3600" baseline="50000">
              <a:solidFill>
                <a:srgbClr val="384967"/>
              </a:solidFill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518F26-D3D3-CE98-DCD6-B8B39F8BCDAB}"/>
              </a:ext>
            </a:extLst>
          </p:cNvPr>
          <p:cNvSpPr txBox="1"/>
          <p:nvPr/>
        </p:nvSpPr>
        <p:spPr>
          <a:xfrm>
            <a:off x="804056" y="1407238"/>
            <a:ext cx="10643417" cy="40626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/>
              <a:t>Presenter to </a:t>
            </a:r>
            <a:r>
              <a:rPr lang="en-US" sz="2400" err="1"/>
              <a:t>summarise</a:t>
            </a:r>
            <a:r>
              <a:rPr lang="en-US" sz="2400"/>
              <a:t> the case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What would your decision be for this trainee?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What conditions (if any) would you place on this trainee?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Would the decision be the same if the trainee was not willing to work towards fulfilling the requirements, or was not clinically competent?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/>
          </a:p>
          <a:p>
            <a:pPr lvl="2"/>
            <a:endParaRPr lang="en-US" sz="2400"/>
          </a:p>
          <a:p>
            <a:endParaRPr lang="en-US" sz="2400" b="1"/>
          </a:p>
          <a:p>
            <a:endParaRPr lang="en-AU" sz="2400">
              <a:solidFill>
                <a:srgbClr val="433E35"/>
              </a:solidFill>
            </a:endParaRPr>
          </a:p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773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97AE7-B763-E368-9D58-ADD8A6A56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0DD7FDE5-FD6D-4CBC-5C06-83568338F635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DC4E96C7-6253-8438-490C-784027E8BF0C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384967"/>
                </a:solidFill>
                <a:latin typeface="Georgia"/>
              </a:rPr>
              <a:t>Final discussion</a:t>
            </a:r>
            <a:endParaRPr lang="en-AU" sz="3600" baseline="50000">
              <a:solidFill>
                <a:srgbClr val="384967"/>
              </a:solidFill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E890E4-6F7A-04AF-BDD4-0C3789D1DF65}"/>
              </a:ext>
            </a:extLst>
          </p:cNvPr>
          <p:cNvSpPr txBox="1"/>
          <p:nvPr/>
        </p:nvSpPr>
        <p:spPr>
          <a:xfrm>
            <a:off x="804056" y="1407238"/>
            <a:ext cx="10643417" cy="33239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Did you notice any bias or groupthink?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Are you applying the standards consistently?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Do you have any final thoughts or questions for your panel?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/>
          </a:p>
          <a:p>
            <a:pPr lvl="2"/>
            <a:endParaRPr lang="en-US" sz="2400"/>
          </a:p>
          <a:p>
            <a:endParaRPr lang="en-US" sz="2400" b="1"/>
          </a:p>
          <a:p>
            <a:endParaRPr lang="en-AU" sz="2400">
              <a:solidFill>
                <a:srgbClr val="433E35"/>
              </a:solidFill>
            </a:endParaRPr>
          </a:p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399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10A2A-AC3A-52E0-578F-8B29B9B4C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7FA53691-4CB2-E3AE-BE26-BC2A5AC30A05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0B19759C-A95B-AF29-D544-AD4F1EFA8F37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384967"/>
                </a:solidFill>
                <a:latin typeface="Georgia"/>
              </a:rPr>
              <a:t>Key takeaways</a:t>
            </a:r>
            <a:endParaRPr lang="en-AU" sz="3600" baseline="50000">
              <a:solidFill>
                <a:srgbClr val="384967"/>
              </a:solidFill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4B27D5-AC4D-3B1E-04A9-2D34B1E61C69}"/>
              </a:ext>
            </a:extLst>
          </p:cNvPr>
          <p:cNvSpPr txBox="1"/>
          <p:nvPr/>
        </p:nvSpPr>
        <p:spPr>
          <a:xfrm>
            <a:off x="804056" y="1407238"/>
            <a:ext cx="10643417" cy="52937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/>
              <a:t>Progress Review Panels support fair, consistent and curriculum aligned progression decisions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200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/>
              <a:t>Use the curriculum standards (Be, Do, Know), LTA structure and progression criteria to guide evidence-based decisions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200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/>
              <a:t>Stay alert to decision-making barriers (bias, groupthink, time pressure) and use strategies like defined roles and decision criteria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200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/>
              <a:t>Each panel member plays a role in promoting </a:t>
            </a:r>
            <a:r>
              <a:rPr lang="en-US" sz="2000" err="1"/>
              <a:t>rigour</a:t>
            </a:r>
            <a:r>
              <a:rPr lang="en-US" sz="2000"/>
              <a:t> and transparency through questioning, challenging and summarising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200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/>
              <a:t>Consistency across trainees and meetings is key. Record rationale clearly and apply standards uniformly </a:t>
            </a:r>
          </a:p>
          <a:p>
            <a:endParaRPr lang="en-US" sz="2000" b="1"/>
          </a:p>
          <a:p>
            <a:endParaRPr lang="en-AU" sz="2000">
              <a:solidFill>
                <a:srgbClr val="433E35"/>
              </a:solidFill>
            </a:endParaRPr>
          </a:p>
          <a:p>
            <a:endParaRPr lang="en-US" sz="16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676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084D6-0293-8923-7DDE-C4092BBC3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96A80C36-A4C9-99CE-FE7A-D95649F8B7FC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20834D10-2D23-44C9-77DA-1287D17B3A8E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384967"/>
                </a:solidFill>
                <a:latin typeface="Georgia"/>
              </a:rPr>
              <a:t>Wrap up</a:t>
            </a:r>
            <a:endParaRPr lang="en-AU" sz="3600" baseline="50000">
              <a:solidFill>
                <a:srgbClr val="384967"/>
              </a:solidFill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AD2E75-9888-87C7-F703-0FCC018D296F}"/>
              </a:ext>
            </a:extLst>
          </p:cNvPr>
          <p:cNvSpPr txBox="1"/>
          <p:nvPr/>
        </p:nvSpPr>
        <p:spPr>
          <a:xfrm>
            <a:off x="804056" y="1407238"/>
            <a:ext cx="10643417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Confirm panel decision-making process for future meetings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Assign any post-meeting actions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Invite feedback on the session</a:t>
            </a:r>
          </a:p>
          <a:p>
            <a:pPr marL="1371600" lvl="2" indent="-457200">
              <a:buFont typeface="+mj-lt"/>
              <a:buAutoNum type="arabicPeriod"/>
            </a:pPr>
            <a:endParaRPr lang="en-US" sz="2400"/>
          </a:p>
          <a:p>
            <a:endParaRPr lang="en-US" sz="2400" b="1"/>
          </a:p>
          <a:p>
            <a:endParaRPr lang="en-AU" sz="2400">
              <a:solidFill>
                <a:srgbClr val="433E35"/>
              </a:solidFill>
            </a:endParaRPr>
          </a:p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449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553F2876-93E2-4F0D-9E63-FC337DD3E4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51763"/>
              </p:ext>
            </p:extLst>
          </p:nvPr>
        </p:nvGraphicFramePr>
        <p:xfrm>
          <a:off x="2855640" y="1452882"/>
          <a:ext cx="6689271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2580">
                  <a:extLst>
                    <a:ext uri="{9D8B030D-6E8A-4147-A177-3AD203B41FA5}">
                      <a16:colId xmlns:a16="http://schemas.microsoft.com/office/drawing/2014/main" val="3444052959"/>
                    </a:ext>
                  </a:extLst>
                </a:gridCol>
                <a:gridCol w="1286691">
                  <a:extLst>
                    <a:ext uri="{9D8B030D-6E8A-4147-A177-3AD203B41FA5}">
                      <a16:colId xmlns:a16="http://schemas.microsoft.com/office/drawing/2014/main" val="1335424155"/>
                    </a:ext>
                  </a:extLst>
                </a:gridCol>
              </a:tblGrid>
              <a:tr h="168701">
                <a:tc gridSpan="2">
                  <a:txBody>
                    <a:bodyPr/>
                    <a:lstStyle/>
                    <a:p>
                      <a:r>
                        <a:rPr lang="en-AU"/>
                        <a:t>Session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076702"/>
                  </a:ext>
                </a:extLst>
              </a:tr>
              <a:tr h="168701">
                <a:tc>
                  <a:txBody>
                    <a:bodyPr/>
                    <a:lstStyle/>
                    <a:p>
                      <a:r>
                        <a:rPr lang="en-AU"/>
                        <a:t>Welcome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 mins</a:t>
                      </a:r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7198549"/>
                  </a:ext>
                </a:extLst>
              </a:tr>
              <a:tr h="168701">
                <a:tc>
                  <a:txBody>
                    <a:bodyPr/>
                    <a:lstStyle/>
                    <a:p>
                      <a:r>
                        <a:rPr lang="en-AU"/>
                        <a:t>Overview of the panel role, members and functions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15 mins</a:t>
                      </a:r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9259043"/>
                  </a:ext>
                </a:extLst>
              </a:tr>
              <a:tr h="168701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AU"/>
                        <a:t>Curriculum and LTA overview 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Common decision-making barriers</a:t>
                      </a:r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20 mins</a:t>
                      </a:r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2297660"/>
                  </a:ext>
                </a:extLst>
              </a:tr>
              <a:tr h="168701">
                <a:tc>
                  <a:txBody>
                    <a:bodyPr/>
                    <a:lstStyle/>
                    <a:p>
                      <a:r>
                        <a:rPr lang="en-AU"/>
                        <a:t>Calibration exercise 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AU"/>
                        <a:t>Case study 1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AU"/>
                        <a:t>Case study 2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AU"/>
                        <a:t>Case study 3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AU"/>
                        <a:t>Case study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60 mins</a:t>
                      </a:r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307"/>
                  </a:ext>
                </a:extLst>
              </a:tr>
              <a:tr h="168701">
                <a:tc>
                  <a:txBody>
                    <a:bodyPr/>
                    <a:lstStyle/>
                    <a:p>
                      <a:r>
                        <a:rPr lang="en-AU"/>
                        <a:t>Wrap up and close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15 mins</a:t>
                      </a:r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8568851"/>
                  </a:ext>
                </a:extLst>
              </a:tr>
            </a:tbl>
          </a:graphicData>
        </a:graphic>
      </p:graphicFrame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5673C955-D4EA-1259-56EF-0A5A6114817A}"/>
              </a:ext>
            </a:extLst>
          </p:cNvPr>
          <p:cNvSpPr/>
          <p:nvPr/>
        </p:nvSpPr>
        <p:spPr>
          <a:xfrm flipV="1">
            <a:off x="691753" y="1031883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53B22B-E685-3E48-1EB1-1B486A53B7D5}"/>
              </a:ext>
            </a:extLst>
          </p:cNvPr>
          <p:cNvSpPr txBox="1">
            <a:spLocks/>
          </p:cNvSpPr>
          <p:nvPr/>
        </p:nvSpPr>
        <p:spPr>
          <a:xfrm>
            <a:off x="859755" y="340086"/>
            <a:ext cx="1047249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Agenda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7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>
            <a:extLst>
              <a:ext uri="{FF2B5EF4-FFF2-40B4-BE49-F238E27FC236}">
                <a16:creationId xmlns:a16="http://schemas.microsoft.com/office/drawing/2014/main" id="{BB6CBA8B-7523-4AB1-AADA-E0C30C1AF633}"/>
              </a:ext>
            </a:extLst>
          </p:cNvPr>
          <p:cNvSpPr txBox="1">
            <a:spLocks/>
          </p:cNvSpPr>
          <p:nvPr/>
        </p:nvSpPr>
        <p:spPr>
          <a:xfrm>
            <a:off x="859755" y="340086"/>
            <a:ext cx="1047249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About this session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E53D049-8588-448C-A977-11B3F57C9354}"/>
              </a:ext>
            </a:extLst>
          </p:cNvPr>
          <p:cNvSpPr txBox="1">
            <a:spLocks/>
          </p:cNvSpPr>
          <p:nvPr/>
        </p:nvSpPr>
        <p:spPr>
          <a:xfrm>
            <a:off x="691752" y="1587598"/>
            <a:ext cx="10808493" cy="23554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457200" indent="-457200" algn="l" defTabSz="914400" rtl="0" eaLnBrk="1" latinLnBrk="0" hangingPunct="1">
              <a:spcBef>
                <a:spcPct val="20000"/>
              </a:spcBef>
              <a:buClr>
                <a:srgbClr val="CB972B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ct val="20000"/>
              </a:spcBef>
              <a:buClr>
                <a:srgbClr val="CB972B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Clr>
                <a:srgbClr val="CB972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42900" algn="l" defTabSz="914400" rtl="0" eaLnBrk="1" latinLnBrk="0" hangingPunct="1">
              <a:spcBef>
                <a:spcPct val="20000"/>
              </a:spcBef>
              <a:buClr>
                <a:srgbClr val="CB972B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914400" rtl="0" eaLnBrk="1" latinLnBrk="0" hangingPunct="1">
              <a:spcBef>
                <a:spcPct val="20000"/>
              </a:spcBef>
              <a:buClr>
                <a:srgbClr val="CB972B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B972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CB972B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Calibri" panose="020F0502020204030204" pitchFamily="34" charset="0"/>
              </a:rPr>
              <a:t>By the end of this sessions, participants will be able to: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200" b="0" i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discuss the approach the Progress Review Panel will adopt for future meetings 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200" b="0" i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explore the Progress Review Panels understanding of the program curricula and learning, teaching and assessment programs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200" b="0" i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review and discuss the trainee case study scenarios </a:t>
            </a:r>
            <a:r>
              <a:rPr lang="en-US" sz="2000" b="0" i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 </a:t>
            </a:r>
          </a:p>
        </p:txBody>
      </p:sp>
      <p:sp>
        <p:nvSpPr>
          <p:cNvPr id="2" name="Straight Connector 1">
            <a:extLst>
              <a:ext uri="{FF2B5EF4-FFF2-40B4-BE49-F238E27FC236}">
                <a16:creationId xmlns:a16="http://schemas.microsoft.com/office/drawing/2014/main" id="{9386B779-D3F5-652F-F0D7-61C57C7D8BB5}"/>
              </a:ext>
            </a:extLst>
          </p:cNvPr>
          <p:cNvSpPr/>
          <p:nvPr/>
        </p:nvSpPr>
        <p:spPr>
          <a:xfrm flipV="1">
            <a:off x="691753" y="1031883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5738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B2D3C-E312-A488-B08A-BFC4E09D1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>
            <a:extLst>
              <a:ext uri="{FF2B5EF4-FFF2-40B4-BE49-F238E27FC236}">
                <a16:creationId xmlns:a16="http://schemas.microsoft.com/office/drawing/2014/main" id="{8D9A2ACA-327D-F477-9B86-DC3C66397B30}"/>
              </a:ext>
            </a:extLst>
          </p:cNvPr>
          <p:cNvSpPr txBox="1">
            <a:spLocks/>
          </p:cNvSpPr>
          <p:nvPr/>
        </p:nvSpPr>
        <p:spPr>
          <a:xfrm>
            <a:off x="859755" y="340086"/>
            <a:ext cx="1047249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Introductions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4698F79-FEA8-0D3B-19BF-ED637265C1F0}"/>
              </a:ext>
            </a:extLst>
          </p:cNvPr>
          <p:cNvSpPr txBox="1">
            <a:spLocks/>
          </p:cNvSpPr>
          <p:nvPr/>
        </p:nvSpPr>
        <p:spPr>
          <a:xfrm>
            <a:off x="691752" y="1587598"/>
            <a:ext cx="10808493" cy="23554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457200" indent="-457200" algn="l" defTabSz="914400" rtl="0" eaLnBrk="1" latinLnBrk="0" hangingPunct="1">
              <a:spcBef>
                <a:spcPct val="20000"/>
              </a:spcBef>
              <a:buClr>
                <a:srgbClr val="CB972B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ct val="20000"/>
              </a:spcBef>
              <a:buClr>
                <a:srgbClr val="CB972B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Clr>
                <a:srgbClr val="CB972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42900" algn="l" defTabSz="914400" rtl="0" eaLnBrk="1" latinLnBrk="0" hangingPunct="1">
              <a:spcBef>
                <a:spcPct val="20000"/>
              </a:spcBef>
              <a:buClr>
                <a:srgbClr val="CB972B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914400" rtl="0" eaLnBrk="1" latinLnBrk="0" hangingPunct="1">
              <a:spcBef>
                <a:spcPct val="20000"/>
              </a:spcBef>
              <a:buClr>
                <a:srgbClr val="CB972B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B972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CB972B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Calibri" panose="020F0502020204030204" pitchFamily="34" charset="0"/>
              </a:rPr>
              <a:t>Invite each member t</a:t>
            </a:r>
            <a:r>
              <a:rPr lang="en-US" b="1">
                <a:solidFill>
                  <a:srgbClr val="CB972B"/>
                </a:solidFill>
                <a:latin typeface="Arial"/>
                <a:ea typeface="Calibri" panose="020F0502020204030204" pitchFamily="34" charset="0"/>
                <a:cs typeface="Calibri" panose="020F0502020204030204" pitchFamily="34" charset="0"/>
              </a:rPr>
              <a:t>o share:</a:t>
            </a:r>
            <a:endParaRPr kumimoji="0" lang="en-US" b="1" i="0" u="none" strike="noStrike" kern="1200" cap="none" spc="0" normalizeH="0" baseline="0" noProof="0">
              <a:ln>
                <a:noFill/>
              </a:ln>
              <a:solidFill>
                <a:srgbClr val="CB972B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b="0" i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Their background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404040"/>
                </a:solidFill>
                <a:latin typeface="Arial" panose="020B0604020202020204" pitchFamily="34" charset="0"/>
              </a:rPr>
              <a:t>Prior experience with assessments or panels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b="0" i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One-word </a:t>
            </a:r>
            <a:r>
              <a:rPr lang="en-US">
                <a:solidFill>
                  <a:srgbClr val="404040"/>
                </a:solidFill>
                <a:latin typeface="Arial" panose="020B0604020202020204" pitchFamily="34" charset="0"/>
              </a:rPr>
              <a:t>to describe a good decision-making process</a:t>
            </a:r>
            <a:endParaRPr lang="en-US" b="0" i="0">
              <a:solidFill>
                <a:srgbClr val="40404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Straight Connector 1">
            <a:extLst>
              <a:ext uri="{FF2B5EF4-FFF2-40B4-BE49-F238E27FC236}">
                <a16:creationId xmlns:a16="http://schemas.microsoft.com/office/drawing/2014/main" id="{0F7EB6ED-8580-7691-A467-E419F61AE606}"/>
              </a:ext>
            </a:extLst>
          </p:cNvPr>
          <p:cNvSpPr/>
          <p:nvPr/>
        </p:nvSpPr>
        <p:spPr>
          <a:xfrm flipV="1">
            <a:off x="691753" y="1031883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1469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23FB-CFF8-AD84-FD6D-F362E1CD1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25B04DB-564D-99B0-FAB8-8D2576749873}"/>
              </a:ext>
            </a:extLst>
          </p:cNvPr>
          <p:cNvSpPr txBox="1"/>
          <p:nvPr/>
        </p:nvSpPr>
        <p:spPr>
          <a:xfrm>
            <a:off x="1073850" y="1431514"/>
            <a:ext cx="10354477" cy="29546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A structured group responsible for making evidence-based decisions about trainee progression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Designed to ensure decisions are consistent, transparent and aligned with the curriculum</a:t>
            </a:r>
          </a:p>
          <a:p>
            <a:endParaRPr lang="en-US" sz="2400" b="1"/>
          </a:p>
          <a:p>
            <a:endParaRPr lang="en-AU" sz="2400">
              <a:solidFill>
                <a:srgbClr val="433E35"/>
              </a:solidFill>
            </a:endParaRPr>
          </a:p>
          <a:p>
            <a:endParaRPr lang="en-US"/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ED33CF41-52AB-ACF0-4CF3-C8DECE6FE9BF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2247DA3B-E4A5-C2E2-155A-7FCD32336A25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384967"/>
                </a:solidFill>
                <a:latin typeface="Georgia"/>
              </a:rPr>
              <a:t>What is a Progress Review Panel?</a:t>
            </a:r>
            <a:endParaRPr lang="en-AU" sz="3600" baseline="50000">
              <a:solidFill>
                <a:srgbClr val="384967"/>
              </a:solidFill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B9F7B5-9FAE-AB19-1677-A8BDD4EC8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4430" y="3943293"/>
            <a:ext cx="3783138" cy="22553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968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DC638-19F2-8E43-82E3-D9D42B26E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FD4EC59-84B5-92C5-9E57-740CEA061DE0}"/>
              </a:ext>
            </a:extLst>
          </p:cNvPr>
          <p:cNvSpPr txBox="1"/>
          <p:nvPr/>
        </p:nvSpPr>
        <p:spPr>
          <a:xfrm>
            <a:off x="1073850" y="1431514"/>
            <a:ext cx="10354477" cy="55399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Review a trainee’s progress using formal evidence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/>
              <a:t>learning captures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/>
              <a:t>observation captures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/>
              <a:t>progress reports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/>
              <a:t>professional experience requirements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Make decisions regarding progression to the next training phase or completion of training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Determine and apply training conditions where required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Identify where additional support or escalation is required </a:t>
            </a:r>
          </a:p>
          <a:p>
            <a:endParaRPr lang="en-US" sz="2400" b="1"/>
          </a:p>
          <a:p>
            <a:endParaRPr lang="en-AU" sz="2400">
              <a:solidFill>
                <a:srgbClr val="433E35"/>
              </a:solidFill>
            </a:endParaRPr>
          </a:p>
          <a:p>
            <a:endParaRPr lang="en-US"/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E4EE4974-A2E2-879F-FAAC-ADEFA86F1510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4D6E837-BF3F-7164-BAC8-37946CC2920B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384967"/>
                </a:solidFill>
                <a:latin typeface="Georgia"/>
              </a:rPr>
              <a:t>Key functions of Progress Review Panels</a:t>
            </a:r>
            <a:endParaRPr lang="en-AU" sz="3600" baseline="50000">
              <a:solidFill>
                <a:srgbClr val="384967"/>
              </a:solidFill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107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2CD0F-B1D0-F44E-78D9-D062D7A10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87">
            <a:extLst>
              <a:ext uri="{FF2B5EF4-FFF2-40B4-BE49-F238E27FC236}">
                <a16:creationId xmlns:a16="http://schemas.microsoft.com/office/drawing/2014/main" id="{BBAE2958-2709-CC9D-4D07-991DE751971D}"/>
              </a:ext>
            </a:extLst>
          </p:cNvPr>
          <p:cNvSpPr/>
          <p:nvPr/>
        </p:nvSpPr>
        <p:spPr>
          <a:xfrm>
            <a:off x="133122" y="6017544"/>
            <a:ext cx="2538880" cy="8147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AD749001-B21B-4912-774C-C7FE1E8C6772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E0654126-48ED-BEA2-1E6C-C521EBDC22DA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384967"/>
                </a:solidFill>
                <a:latin typeface="Georgia"/>
              </a:rPr>
              <a:t>Primary and secondary panel setup</a:t>
            </a:r>
            <a:endParaRPr lang="en-AU" sz="3600" baseline="50000">
              <a:solidFill>
                <a:srgbClr val="384967"/>
              </a:solidFill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94CFDF-DE80-64AF-061C-495975E142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9265" y="1519200"/>
            <a:ext cx="6993467" cy="49285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381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2A0CF-884B-1831-289A-D188A85F0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87">
            <a:extLst>
              <a:ext uri="{FF2B5EF4-FFF2-40B4-BE49-F238E27FC236}">
                <a16:creationId xmlns:a16="http://schemas.microsoft.com/office/drawing/2014/main" id="{89EDAE5F-8780-655B-EC2F-9C6EC5E5B3E8}"/>
              </a:ext>
            </a:extLst>
          </p:cNvPr>
          <p:cNvSpPr/>
          <p:nvPr/>
        </p:nvSpPr>
        <p:spPr>
          <a:xfrm>
            <a:off x="91558" y="6004292"/>
            <a:ext cx="2641251" cy="8147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EA849ED-BB4C-5BC2-A6B8-A48D923373D7}"/>
              </a:ext>
            </a:extLst>
          </p:cNvPr>
          <p:cNvCxnSpPr>
            <a:cxnSpLocks/>
          </p:cNvCxnSpPr>
          <p:nvPr/>
        </p:nvCxnSpPr>
        <p:spPr>
          <a:xfrm>
            <a:off x="3193871" y="2705345"/>
            <a:ext cx="1100677" cy="470779"/>
          </a:xfrm>
          <a:prstGeom prst="line">
            <a:avLst/>
          </a:prstGeom>
          <a:ln w="19050">
            <a:solidFill>
              <a:srgbClr val="007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424F6FD-5B10-C05F-56DB-B04F466C8AEB}"/>
              </a:ext>
            </a:extLst>
          </p:cNvPr>
          <p:cNvCxnSpPr>
            <a:cxnSpLocks/>
          </p:cNvCxnSpPr>
          <p:nvPr/>
        </p:nvCxnSpPr>
        <p:spPr>
          <a:xfrm flipV="1">
            <a:off x="2954556" y="4977442"/>
            <a:ext cx="1617444" cy="464588"/>
          </a:xfrm>
          <a:prstGeom prst="line">
            <a:avLst/>
          </a:prstGeom>
          <a:ln w="19050">
            <a:solidFill>
              <a:srgbClr val="706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75778D4-4745-8240-F2FC-D462533E4F76}"/>
              </a:ext>
            </a:extLst>
          </p:cNvPr>
          <p:cNvCxnSpPr>
            <a:cxnSpLocks/>
          </p:cNvCxnSpPr>
          <p:nvPr/>
        </p:nvCxnSpPr>
        <p:spPr>
          <a:xfrm flipV="1">
            <a:off x="6120814" y="2215907"/>
            <a:ext cx="1832741" cy="249877"/>
          </a:xfrm>
          <a:prstGeom prst="line">
            <a:avLst/>
          </a:prstGeom>
          <a:ln w="19050">
            <a:solidFill>
              <a:srgbClr val="294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4F3D536A-195B-501F-72FD-75937FD0D7A5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97FBA529-DFD1-7739-FE64-AD5B3C7671CD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384967"/>
                </a:solidFill>
                <a:latin typeface="Georgia"/>
              </a:rPr>
              <a:t>Basic Training panel setup</a:t>
            </a:r>
            <a:endParaRPr lang="en-AU" sz="3600" baseline="50000">
              <a:solidFill>
                <a:srgbClr val="384967"/>
              </a:solidFill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Graphic 1" descr="Office worker male with solid fill">
            <a:extLst>
              <a:ext uri="{FF2B5EF4-FFF2-40B4-BE49-F238E27FC236}">
                <a16:creationId xmlns:a16="http://schemas.microsoft.com/office/drawing/2014/main" id="{AFF98D29-3EDF-DD3F-65A6-0D06E5F1D4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36201" y="4008449"/>
            <a:ext cx="906806" cy="906806"/>
          </a:xfrm>
          <a:prstGeom prst="rect">
            <a:avLst/>
          </a:prstGeom>
        </p:spPr>
      </p:pic>
      <p:pic>
        <p:nvPicPr>
          <p:cNvPr id="5" name="Graphic 2" descr="Office worker female with solid fill">
            <a:extLst>
              <a:ext uri="{FF2B5EF4-FFF2-40B4-BE49-F238E27FC236}">
                <a16:creationId xmlns:a16="http://schemas.microsoft.com/office/drawing/2014/main" id="{675541D7-45C1-5E76-4CF5-C94437E356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12082" y="4272375"/>
            <a:ext cx="932578" cy="932578"/>
          </a:xfrm>
          <a:prstGeom prst="rect">
            <a:avLst/>
          </a:prstGeom>
        </p:spPr>
      </p:pic>
      <p:pic>
        <p:nvPicPr>
          <p:cNvPr id="9" name="Graphic 1" descr="Office worker male with solid fill">
            <a:extLst>
              <a:ext uri="{FF2B5EF4-FFF2-40B4-BE49-F238E27FC236}">
                <a16:creationId xmlns:a16="http://schemas.microsoft.com/office/drawing/2014/main" id="{6F19AEBF-B5EF-73A7-571E-9D3FCE4398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25765" y="4315330"/>
            <a:ext cx="906806" cy="906806"/>
          </a:xfrm>
          <a:prstGeom prst="rect">
            <a:avLst/>
          </a:prstGeom>
        </p:spPr>
      </p:pic>
      <p:pic>
        <p:nvPicPr>
          <p:cNvPr id="10" name="Graphic 1" descr="Office worker male with solid fill">
            <a:extLst>
              <a:ext uri="{FF2B5EF4-FFF2-40B4-BE49-F238E27FC236}">
                <a16:creationId xmlns:a16="http://schemas.microsoft.com/office/drawing/2014/main" id="{0E113EBA-2157-BA2E-54B3-9C36DE8F2C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10115" y="2801218"/>
            <a:ext cx="906806" cy="906806"/>
          </a:xfrm>
          <a:prstGeom prst="rect">
            <a:avLst/>
          </a:prstGeom>
        </p:spPr>
      </p:pic>
      <p:pic>
        <p:nvPicPr>
          <p:cNvPr id="11" name="Graphic 2" descr="Office worker female with solid fill">
            <a:extLst>
              <a:ext uri="{FF2B5EF4-FFF2-40B4-BE49-F238E27FC236}">
                <a16:creationId xmlns:a16="http://schemas.microsoft.com/office/drawing/2014/main" id="{03B8E987-7E15-7CC6-6A30-0F232CA3C7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173955" y="2801218"/>
            <a:ext cx="932578" cy="932578"/>
          </a:xfrm>
          <a:prstGeom prst="rect">
            <a:avLst/>
          </a:prstGeom>
        </p:spPr>
      </p:pic>
      <p:pic>
        <p:nvPicPr>
          <p:cNvPr id="12" name="Graphic 2" descr="Office worker female with solid fill">
            <a:extLst>
              <a:ext uri="{FF2B5EF4-FFF2-40B4-BE49-F238E27FC236}">
                <a16:creationId xmlns:a16="http://schemas.microsoft.com/office/drawing/2014/main" id="{BE2D2CE4-3DC9-3696-CC36-82E71E5594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89154" y="3931838"/>
            <a:ext cx="932578" cy="932578"/>
          </a:xfrm>
          <a:prstGeom prst="rect">
            <a:avLst/>
          </a:prstGeom>
        </p:spPr>
      </p:pic>
      <p:pic>
        <p:nvPicPr>
          <p:cNvPr id="13" name="Graphic 2" descr="Office worker female with solid fill">
            <a:extLst>
              <a:ext uri="{FF2B5EF4-FFF2-40B4-BE49-F238E27FC236}">
                <a16:creationId xmlns:a16="http://schemas.microsoft.com/office/drawing/2014/main" id="{CC26EC30-A243-3FD8-BE15-FBE21039A52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285060" y="2016178"/>
            <a:ext cx="932578" cy="93257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137346B-7452-EB2F-9A40-460940BA5848}"/>
              </a:ext>
            </a:extLst>
          </p:cNvPr>
          <p:cNvSpPr/>
          <p:nvPr/>
        </p:nvSpPr>
        <p:spPr>
          <a:xfrm>
            <a:off x="7805617" y="1411442"/>
            <a:ext cx="2283531" cy="814706"/>
          </a:xfrm>
          <a:prstGeom prst="rect">
            <a:avLst/>
          </a:prstGeom>
          <a:solidFill>
            <a:srgbClr val="294864"/>
          </a:solidFill>
          <a:ln>
            <a:solidFill>
              <a:srgbClr val="294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Chair (RACP Fellow)</a:t>
            </a:r>
            <a:endParaRPr lang="en-AU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C6B72ED-1CBB-29E3-265E-ACD744639D13}"/>
              </a:ext>
            </a:extLst>
          </p:cNvPr>
          <p:cNvCxnSpPr>
            <a:cxnSpLocks/>
          </p:cNvCxnSpPr>
          <p:nvPr/>
        </p:nvCxnSpPr>
        <p:spPr>
          <a:xfrm>
            <a:off x="7079215" y="5055570"/>
            <a:ext cx="1310809" cy="631710"/>
          </a:xfrm>
          <a:prstGeom prst="line">
            <a:avLst/>
          </a:prstGeom>
          <a:ln w="19050">
            <a:solidFill>
              <a:srgbClr val="CB97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FE000F26-FDA7-3951-C25D-5C3EECFD4AD3}"/>
              </a:ext>
            </a:extLst>
          </p:cNvPr>
          <p:cNvSpPr/>
          <p:nvPr/>
        </p:nvSpPr>
        <p:spPr>
          <a:xfrm>
            <a:off x="8277203" y="5633080"/>
            <a:ext cx="2283531" cy="814706"/>
          </a:xfrm>
          <a:prstGeom prst="rect">
            <a:avLst/>
          </a:prstGeom>
          <a:solidFill>
            <a:srgbClr val="CB972B"/>
          </a:solidFill>
          <a:ln>
            <a:solidFill>
              <a:srgbClr val="CB972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Rotation Supervisors</a:t>
            </a:r>
            <a:endParaRPr lang="en-AU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1FF2C58-8AEB-F516-7F39-7B50309A15AB}"/>
              </a:ext>
            </a:extLst>
          </p:cNvPr>
          <p:cNvCxnSpPr>
            <a:cxnSpLocks/>
          </p:cNvCxnSpPr>
          <p:nvPr/>
        </p:nvCxnSpPr>
        <p:spPr>
          <a:xfrm>
            <a:off x="7216921" y="3445348"/>
            <a:ext cx="1937645" cy="381915"/>
          </a:xfrm>
          <a:prstGeom prst="line">
            <a:avLst/>
          </a:prstGeom>
          <a:ln w="19050">
            <a:solidFill>
              <a:srgbClr val="433E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12907D4E-B508-E06E-8B4F-7FD043CE9C57}"/>
              </a:ext>
            </a:extLst>
          </p:cNvPr>
          <p:cNvSpPr/>
          <p:nvPr/>
        </p:nvSpPr>
        <p:spPr>
          <a:xfrm>
            <a:off x="8947383" y="3777809"/>
            <a:ext cx="2283531" cy="1268653"/>
          </a:xfrm>
          <a:prstGeom prst="rect">
            <a:avLst/>
          </a:prstGeom>
          <a:solidFill>
            <a:srgbClr val="433E35"/>
          </a:solidFill>
          <a:ln>
            <a:solidFill>
              <a:srgbClr val="433E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>
                <a:solidFill>
                  <a:schemeClr val="bg1"/>
                </a:solidFill>
              </a:rPr>
              <a:t>R</a:t>
            </a:r>
            <a:r>
              <a:rPr lang="en-AU" b="0" i="0">
                <a:solidFill>
                  <a:schemeClr val="bg1"/>
                </a:solidFill>
                <a:effectLst/>
              </a:rPr>
              <a:t>epresentative/s from Indigenous groups, trainees, or patients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127264E-D1A4-7BBB-F26E-7AC17DED9E3B}"/>
              </a:ext>
            </a:extLst>
          </p:cNvPr>
          <p:cNvSpPr/>
          <p:nvPr/>
        </p:nvSpPr>
        <p:spPr>
          <a:xfrm>
            <a:off x="931570" y="1478660"/>
            <a:ext cx="2353191" cy="1270712"/>
          </a:xfrm>
          <a:prstGeom prst="rect">
            <a:avLst/>
          </a:prstGeom>
          <a:solidFill>
            <a:srgbClr val="007367"/>
          </a:solidFill>
          <a:ln>
            <a:solidFill>
              <a:srgbClr val="00736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Director of Physician/Paediatric Education</a:t>
            </a:r>
            <a:endParaRPr lang="en-AU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86563BB-8E14-6B09-941E-C2726B379D8E}"/>
              </a:ext>
            </a:extLst>
          </p:cNvPr>
          <p:cNvSpPr/>
          <p:nvPr/>
        </p:nvSpPr>
        <p:spPr>
          <a:xfrm>
            <a:off x="781944" y="5398562"/>
            <a:ext cx="2283531" cy="814706"/>
          </a:xfrm>
          <a:prstGeom prst="rect">
            <a:avLst/>
          </a:prstGeom>
          <a:solidFill>
            <a:srgbClr val="70685A"/>
          </a:solidFill>
          <a:ln>
            <a:solidFill>
              <a:srgbClr val="7068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Education Supervisors</a:t>
            </a:r>
            <a:endParaRPr lang="en-A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25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heme/theme1.xml><?xml version="1.0" encoding="utf-8"?>
<a:theme xmlns:a="http://schemas.openxmlformats.org/drawingml/2006/main" name="1_Office Theme">
  <a:themeElements>
    <a:clrScheme name="RACP New Brand">
      <a:dk1>
        <a:srgbClr val="433E35"/>
      </a:dk1>
      <a:lt1>
        <a:sysClr val="window" lastClr="FFFFFF"/>
      </a:lt1>
      <a:dk2>
        <a:srgbClr val="294864"/>
      </a:dk2>
      <a:lt2>
        <a:srgbClr val="EEECE1"/>
      </a:lt2>
      <a:accent1>
        <a:srgbClr val="294864"/>
      </a:accent1>
      <a:accent2>
        <a:srgbClr val="CB972B"/>
      </a:accent2>
      <a:accent3>
        <a:srgbClr val="433E35"/>
      </a:accent3>
      <a:accent4>
        <a:srgbClr val="70685A"/>
      </a:accent4>
      <a:accent5>
        <a:srgbClr val="003D79"/>
      </a:accent5>
      <a:accent6>
        <a:srgbClr val="F79646"/>
      </a:accent6>
      <a:hlink>
        <a:srgbClr val="CB972B"/>
      </a:hlink>
      <a:folHlink>
        <a:srgbClr val="CB972B"/>
      </a:folHlink>
    </a:clrScheme>
    <a:fontScheme name="RACP New Brand Final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77cf3b-53b0-4276-95d6-69a9c81ff526" xsi:nil="true"/>
    <number xmlns="8a45df18-1b1a-499d-90c6-d04be75f9f9a" xsi:nil="true"/>
    <lcf76f155ced4ddcb4097134ff3c332f xmlns="8a45df18-1b1a-499d-90c6-d04be75f9f9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AC724EA9FAAA43A1F79233C37E1B8C" ma:contentTypeVersion="16" ma:contentTypeDescription="Create a new document." ma:contentTypeScope="" ma:versionID="52c29fbb8a3c128a88b5a82e9bca32c3">
  <xsd:schema xmlns:xsd="http://www.w3.org/2001/XMLSchema" xmlns:xs="http://www.w3.org/2001/XMLSchema" xmlns:p="http://schemas.microsoft.com/office/2006/metadata/properties" xmlns:ns2="8a45df18-1b1a-499d-90c6-d04be75f9f9a" xmlns:ns3="0b77cf3b-53b0-4276-95d6-69a9c81ff526" targetNamespace="http://schemas.microsoft.com/office/2006/metadata/properties" ma:root="true" ma:fieldsID="cdd05d38bc2679cbfce4694753316930" ns2:_="" ns3:_="">
    <xsd:import namespace="8a45df18-1b1a-499d-90c6-d04be75f9f9a"/>
    <xsd:import namespace="0b77cf3b-53b0-4276-95d6-69a9c81ff5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numbe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45df18-1b1a-499d-90c6-d04be75f9f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number" ma:index="11" nillable="true" ma:displayName="number" ma:format="Dropdown" ma:internalName="number" ma:percentage="FALSE">
      <xsd:simpleType>
        <xsd:restriction base="dms:Number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acd75f2-112b-4bdb-b5f6-bb7ce9b5a1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7cf3b-53b0-4276-95d6-69a9c81ff52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2bb30202-f0f6-4428-8a4b-8548b02ff135}" ma:internalName="TaxCatchAll" ma:showField="CatchAllData" ma:web="0b77cf3b-53b0-4276-95d6-69a9c81ff5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7EA00DB-20AF-4638-8FED-C0F0DB0F81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906D9E-8F2E-4DC2-AB60-BB4EE8AD6569}">
  <ds:schemaRefs>
    <ds:schemaRef ds:uri="http://purl.org/dc/dcmitype/"/>
    <ds:schemaRef ds:uri="http://www.w3.org/XML/1998/namespace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metadata/properties"/>
    <ds:schemaRef ds:uri="0b77cf3b-53b0-4276-95d6-69a9c81ff526"/>
    <ds:schemaRef ds:uri="8a45df18-1b1a-499d-90c6-d04be75f9f9a"/>
  </ds:schemaRefs>
</ds:datastoreItem>
</file>

<file path=customXml/itemProps3.xml><?xml version="1.0" encoding="utf-8"?>
<ds:datastoreItem xmlns:ds="http://schemas.openxmlformats.org/officeDocument/2006/customXml" ds:itemID="{E9FD32DB-A148-415E-85AB-B3508688C6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45df18-1b1a-499d-90c6-d04be75f9f9a"/>
    <ds:schemaRef ds:uri="0b77cf3b-53b0-4276-95d6-69a9c81ff5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1499</Words>
  <Application>Microsoft Office PowerPoint</Application>
  <PresentationFormat>Widescreen</PresentationFormat>
  <Paragraphs>265</Paragraphs>
  <Slides>28</Slides>
  <Notes>28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1_Office Theme</vt:lpstr>
      <vt:lpstr>Progress Review Panel Secondary panel pre-meet – 2 hours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Calibration exercise:  Case study review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Sarah Buxton</dc:creator>
  <cp:lastModifiedBy>Sarah Buxton</cp:lastModifiedBy>
  <cp:revision>16</cp:revision>
  <cp:lastPrinted>2025-05-06T06:14:15Z</cp:lastPrinted>
  <dcterms:created xsi:type="dcterms:W3CDTF">2025-05-06T01:32:34Z</dcterms:created>
  <dcterms:modified xsi:type="dcterms:W3CDTF">2025-07-31T02:01:04Z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0x01010029AC724EA9FAAA43A1F79233C37E1B8C</vt:lpwstr>
  </property>
  <property fmtid="{D5CDD505-2E9C-101B-9397-08002B2CF9AE}" pid="3" name="MediaServiceImageTags">
    <vt:lpwstr/>
  </property>
</Properties>
</file>