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52" r:id="rId11"/>
    <p:sldId id="2147481453" r:id="rId12"/>
    <p:sldId id="2147481469" r:id="rId13"/>
    <p:sldId id="2147481503" r:id="rId14"/>
    <p:sldId id="2147481504" r:id="rId15"/>
    <p:sldId id="2147481484" r:id="rId16"/>
    <p:sldId id="2147481505" r:id="rId17"/>
    <p:sldId id="2147481458" r:id="rId18"/>
    <p:sldId id="2147481467" r:id="rId19"/>
    <p:sldId id="2147481488"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76"/>
            <p14:sldId id="2147481477"/>
            <p14:sldId id="2147481452"/>
            <p14:sldId id="2147481453"/>
            <p14:sldId id="2147481469"/>
            <p14:sldId id="2147481503"/>
            <p14:sldId id="2147481504"/>
            <p14:sldId id="2147481484"/>
            <p14:sldId id="2147481505"/>
            <p14:sldId id="2147481458"/>
            <p14:sldId id="2147481467"/>
            <p14:sldId id="2147481488"/>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965"/>
    <a:srgbClr val="CB972B"/>
    <a:srgbClr val="F1CE77"/>
    <a:srgbClr val="E9B32B"/>
    <a:srgbClr val="B3BFD5"/>
    <a:srgbClr val="F8E8C0"/>
    <a:srgbClr val="FBF2DD"/>
    <a:srgbClr val="8699BC"/>
    <a:srgbClr val="6880AC"/>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63AF6D-DE90-4DED-86F6-7FEB363777B3}" v="16" dt="2024-12-02T01:05:09.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45" autoAdjust="0"/>
  </p:normalViewPr>
  <p:slideViewPr>
    <p:cSldViewPr snapToGrid="0">
      <p:cViewPr varScale="1">
        <p:scale>
          <a:sx n="74" d="100"/>
          <a:sy n="74" d="100"/>
        </p:scale>
        <p:origin x="920"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2/12/2024</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2/12/2024</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sz="1200" dirty="0">
                <a:solidFill>
                  <a:schemeClr val="accent2"/>
                </a:solidFill>
              </a:rPr>
              <a:t>Rehabilitation medicine </a:t>
            </a:r>
            <a:r>
              <a:rPr lang="en-US" dirty="0"/>
              <a:t>program, 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Please note that the number of observation captures and learning captures will be reduced for the first 6-12 months of the new curriculum in 2025.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290188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all come together? </a:t>
            </a:r>
          </a:p>
          <a:p>
            <a:r>
              <a:rPr lang="en-US" dirty="0"/>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93164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dirty="0"/>
          </a:p>
          <a:p>
            <a:r>
              <a:rPr lang="en-US" dirty="0"/>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new curricula in Advanced Training programs use the same framework</a:t>
            </a:r>
            <a:r>
              <a:rPr lang="en-AU" b="0" dirty="0"/>
              <a:t>. </a:t>
            </a:r>
            <a:r>
              <a:rPr lang="en-US" b="0" dirty="0"/>
              <a:t>You can see here the ten learning goals, the three phases of the training program and the learning, teaching and assessment requirements as outlined in the program requirements. We will go though each of these areas in more detail.  </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dirty="0"/>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dirty="0"/>
              <a:t>The learning, teaching and assessment programs outline the entry requirements, teaching program requirements, learning program requirements and the assessment program requirements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a:t>
            </a:r>
          </a:p>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36 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3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2025 implementation – Advanced Training: Rehabilitation Medicine</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118318"/>
            <a:ext cx="10190612" cy="2380557"/>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4" y="1135476"/>
            <a:ext cx="5198407" cy="2031325"/>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 entry application</a:t>
            </a:r>
          </a:p>
          <a:p>
            <a:pPr marL="285750" indent="-285750">
              <a:buFont typeface="Arial" panose="020B0604020202020204" pitchFamily="34" charset="0"/>
              <a:buChar char="•"/>
            </a:pPr>
            <a:r>
              <a:rPr lang="en-AU" dirty="0"/>
              <a:t>AFRM entry phase examination</a:t>
            </a:r>
            <a:r>
              <a:rPr lang="en-US" dirty="0"/>
              <a:t> </a:t>
            </a:r>
          </a:p>
          <a:p>
            <a:pPr marL="285750" indent="-285750">
              <a:buFont typeface="Arial" panose="020B0604020202020204" pitchFamily="34" charset="0"/>
              <a:buChar char="•"/>
            </a:pPr>
            <a:r>
              <a:rPr lang="en-US" dirty="0"/>
              <a:t>Complete at least 48 months FTE training - professional experience</a:t>
            </a:r>
          </a:p>
          <a:p>
            <a:pPr marL="285750" indent="-285750">
              <a:buFont typeface="Arial" panose="020B0604020202020204" pitchFamily="34" charset="0"/>
              <a:buChar char="•"/>
            </a:pPr>
            <a:r>
              <a:rPr lang="en-US" dirty="0"/>
              <a:t>2 case reports</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678814"/>
            <a:ext cx="10190612" cy="23006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003735" y="4369369"/>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 learning 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735151"/>
            <a:ext cx="6094476" cy="369332"/>
          </a:xfrm>
          <a:prstGeom prst="rect">
            <a:avLst/>
          </a:prstGeom>
          <a:noFill/>
        </p:spPr>
        <p:txBody>
          <a:bodyPr wrap="square">
            <a:spAutoFit/>
          </a:bodyPr>
          <a:lstStyle/>
          <a:p>
            <a:r>
              <a:rPr lang="en-US" b="1" dirty="0"/>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112329"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1" y="4369369"/>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2 rotation plans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219515"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 In-training long case assessments</a:t>
            </a:r>
            <a:endParaRPr lang="en-AU" dirty="0"/>
          </a:p>
        </p:txBody>
      </p:sp>
      <p:sp>
        <p:nvSpPr>
          <p:cNvPr id="3" name="TextBox 2">
            <a:extLst>
              <a:ext uri="{FF2B5EF4-FFF2-40B4-BE49-F238E27FC236}">
                <a16:creationId xmlns:a16="http://schemas.microsoft.com/office/drawing/2014/main" id="{68A83FC9-4D18-332C-14C8-15CA6F3FD223}"/>
              </a:ext>
            </a:extLst>
          </p:cNvPr>
          <p:cNvSpPr txBox="1"/>
          <p:nvPr/>
        </p:nvSpPr>
        <p:spPr>
          <a:xfrm>
            <a:off x="6096000" y="1644102"/>
            <a:ext cx="4333238" cy="1754326"/>
          </a:xfrm>
          <a:prstGeom prst="rect">
            <a:avLst/>
          </a:prstGeom>
          <a:noFill/>
        </p:spPr>
        <p:txBody>
          <a:bodyPr wrap="none" rtlCol="0">
            <a:spAutoFit/>
          </a:bodyPr>
          <a:lstStyle/>
          <a:p>
            <a:pPr marL="285750" indent="-285750">
              <a:buFont typeface="Arial" panose="020B0604020202020204" pitchFamily="34" charset="0"/>
              <a:buChar char="•"/>
            </a:pPr>
            <a:r>
              <a:rPr lang="en-AU" dirty="0"/>
              <a:t>Learning courses</a:t>
            </a:r>
          </a:p>
          <a:p>
            <a:pPr marL="285750" indent="-285750">
              <a:buFont typeface="Arial" panose="020B0604020202020204" pitchFamily="34" charset="0"/>
              <a:buChar char="•"/>
            </a:pPr>
            <a:r>
              <a:rPr lang="en-AU" dirty="0"/>
              <a:t>Experiential logbook (optional)</a:t>
            </a:r>
          </a:p>
          <a:p>
            <a:pPr marL="285750" indent="-285750">
              <a:buFont typeface="Arial" panose="020B0604020202020204" pitchFamily="34" charset="0"/>
              <a:buChar char="•"/>
            </a:pPr>
            <a:r>
              <a:rPr lang="en-AU" dirty="0"/>
              <a:t>AFRM fellowship written examination </a:t>
            </a:r>
          </a:p>
          <a:p>
            <a:pPr marL="285750" indent="-285750">
              <a:buFont typeface="Arial" panose="020B0604020202020204" pitchFamily="34" charset="0"/>
              <a:buChar char="•"/>
            </a:pPr>
            <a:r>
              <a:rPr lang="en-AU" dirty="0"/>
              <a:t>AFRM fellowship clinical examination </a:t>
            </a:r>
          </a:p>
          <a:p>
            <a:pPr marL="285750" indent="-285750">
              <a:buFont typeface="Arial" panose="020B0604020202020204" pitchFamily="34" charset="0"/>
              <a:buChar char="•"/>
            </a:pPr>
            <a:r>
              <a:rPr lang="en-US" dirty="0"/>
              <a:t>Research project</a:t>
            </a:r>
          </a:p>
          <a:p>
            <a:pPr marL="285750" indent="-285750">
              <a:buFont typeface="Arial" panose="020B0604020202020204" pitchFamily="34" charset="0"/>
              <a:buChar char="•"/>
            </a:pPr>
            <a:endParaRPr lang="en-AU" dirty="0"/>
          </a:p>
        </p:txBody>
      </p:sp>
      <p:sp>
        <p:nvSpPr>
          <p:cNvPr id="9" name="Rectangle 8">
            <a:extLst>
              <a:ext uri="{FF2B5EF4-FFF2-40B4-BE49-F238E27FC236}">
                <a16:creationId xmlns:a16="http://schemas.microsoft.com/office/drawing/2014/main" id="{C2581D90-176A-0D93-696C-0E0958B6B319}"/>
              </a:ext>
            </a:extLst>
          </p:cNvPr>
          <p:cNvSpPr/>
          <p:nvPr/>
        </p:nvSpPr>
        <p:spPr>
          <a:xfrm>
            <a:off x="9188265"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2 progress reports</a:t>
            </a:r>
            <a:endParaRPr lang="en-AU" dirty="0"/>
          </a:p>
        </p:txBody>
      </p:sp>
      <p:sp>
        <p:nvSpPr>
          <p:cNvPr id="10" name="Rectangle 9">
            <a:extLst>
              <a:ext uri="{FF2B5EF4-FFF2-40B4-BE49-F238E27FC236}">
                <a16:creationId xmlns:a16="http://schemas.microsoft.com/office/drawing/2014/main" id="{1B87A4BC-2F7D-DD78-6219-21ABF39487CD}"/>
              </a:ext>
            </a:extLst>
          </p:cNvPr>
          <p:cNvSpPr/>
          <p:nvPr/>
        </p:nvSpPr>
        <p:spPr>
          <a:xfrm>
            <a:off x="7969804" y="3678814"/>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12" name="Rectangle 11">
            <a:extLst>
              <a:ext uri="{FF2B5EF4-FFF2-40B4-BE49-F238E27FC236}">
                <a16:creationId xmlns:a16="http://schemas.microsoft.com/office/drawing/2014/main" id="{9DECC853-6739-C458-AD82-66A74B4C4EAE}"/>
              </a:ext>
            </a:extLst>
          </p:cNvPr>
          <p:cNvSpPr/>
          <p:nvPr/>
        </p:nvSpPr>
        <p:spPr>
          <a:xfrm>
            <a:off x="3078823" y="4691001"/>
            <a:ext cx="140548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E6E57F55-446E-DED8-108E-E43DD4425514}"/>
              </a:ext>
            </a:extLst>
          </p:cNvPr>
          <p:cNvSpPr/>
          <p:nvPr/>
        </p:nvSpPr>
        <p:spPr>
          <a:xfrm>
            <a:off x="5110921" y="4691001"/>
            <a:ext cx="1555664"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D4113D1D-677F-E85B-E0AA-974B0CECD91E}"/>
              </a:ext>
            </a:extLst>
          </p:cNvPr>
          <p:cNvSpPr/>
          <p:nvPr/>
        </p:nvSpPr>
        <p:spPr>
          <a:xfrm>
            <a:off x="9188265" y="4651118"/>
            <a:ext cx="1555664"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4308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67794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rotation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panose="020B0004020202020204" pitchFamily="34" charset="0"/>
                </a:rPr>
                <a:t>Progress report</a:t>
              </a:r>
              <a:endParaRPr lang="en-AU" sz="1200" dirty="0">
                <a:latin typeface="Aptos" panose="020B0004020202020204" pitchFamily="34" charset="0"/>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panose="020B0004020202020204" pitchFamily="34" charset="0"/>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389808"/>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26931" y="1715717"/>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395881"/>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9" y="172397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1" y="435332"/>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 of function</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Knowledge (3 specific knowledge guide learning goals selected)</a:t>
            </a:r>
            <a:endParaRPr lang="en-AU" sz="900" b="0" i="0" kern="1200" dirty="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813808" y="438795"/>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21797" y="1802138"/>
            <a:ext cx="1362874" cy="261610"/>
          </a:xfrm>
          <a:prstGeom prst="rect">
            <a:avLst/>
          </a:prstGeom>
          <a:noFill/>
          <a:ln>
            <a:noFill/>
          </a:ln>
        </p:spPr>
        <p:txBody>
          <a:bodyPr wrap="none" lIns="91440" tIns="45720" rIns="91440" bIns="45720" rtlCol="0" anchor="t">
            <a:spAutoFit/>
          </a:bodyPr>
          <a:lstStyle/>
          <a:p>
            <a:r>
              <a:rPr lang="en-US" sz="1100" b="1" dirty="0">
                <a:latin typeface="Aptos"/>
              </a:rPr>
              <a:t>Learning captures</a:t>
            </a:r>
            <a:endParaRPr lang="en-AU" sz="1100" b="1" dirty="0">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9741159" y="1803328"/>
            <a:ext cx="2410415" cy="246221"/>
          </a:xfrm>
          <a:prstGeom prst="rect">
            <a:avLst/>
          </a:prstGeom>
          <a:noFill/>
          <a:ln>
            <a:noFill/>
          </a:ln>
        </p:spPr>
        <p:txBody>
          <a:bodyPr wrap="square" lIns="91440" tIns="45720" rIns="91440" bIns="45720" rtlCol="0" anchor="t">
            <a:spAutoFit/>
          </a:bodyPr>
          <a:lstStyle/>
          <a:p>
            <a:r>
              <a:rPr lang="en-US" sz="1000" b="1" dirty="0">
                <a:latin typeface="Aptos"/>
              </a:rPr>
              <a:t>Observation captures &amp; ITLCA topics</a:t>
            </a:r>
            <a:endParaRPr lang="en-AU" sz="1000" b="1" dirty="0">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57646" y="206119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Traumatic brain injury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cs typeface="Arial"/>
              </a:rPr>
              <a:t>Neurological conditions</a:t>
            </a:r>
          </a:p>
        </p:txBody>
      </p:sp>
      <p:sp>
        <p:nvSpPr>
          <p:cNvPr id="122" name="TextBox 121">
            <a:extLst>
              <a:ext uri="{FF2B5EF4-FFF2-40B4-BE49-F238E27FC236}">
                <a16:creationId xmlns:a16="http://schemas.microsoft.com/office/drawing/2014/main" id="{81287DD7-FE6A-0CE0-3B1F-9FFB433CA8F6}"/>
              </a:ext>
            </a:extLst>
          </p:cNvPr>
          <p:cNvSpPr txBox="1"/>
          <p:nvPr/>
        </p:nvSpPr>
        <p:spPr>
          <a:xfrm>
            <a:off x="9722027" y="2071438"/>
            <a:ext cx="2352606"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dirty="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latin typeface="Aptos" panose="020B0004020202020204" pitchFamily="34" charset="0"/>
              </a:rPr>
              <a:t>Apply for program</a:t>
            </a:r>
          </a:p>
          <a:p>
            <a:pPr marL="171450" indent="-171450">
              <a:buFont typeface="Wingdings" panose="05000000000000000000" pitchFamily="2" charset="2"/>
              <a:buChar char="ü"/>
            </a:pPr>
            <a:r>
              <a:rPr lang="en-US" sz="1200" dirty="0">
                <a:latin typeface="Aptos" panose="020B0004020202020204" pitchFamily="34" charset="0"/>
              </a:rPr>
              <a:t>Application approved</a:t>
            </a:r>
            <a:endParaRPr lang="en-AU" sz="1200" dirty="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dirty="0">
                <a:latin typeface="Aptos" panose="020B0004020202020204" pitchFamily="34" charset="0"/>
              </a:endParaRPr>
            </a:p>
            <a:p>
              <a:pPr algn="ctr"/>
              <a:r>
                <a:rPr lang="en-US" sz="1200" b="1" dirty="0">
                  <a:latin typeface="Aptos" panose="020B0004020202020204" pitchFamily="34" charset="0"/>
                </a:rPr>
                <a:t>End of phase progression</a:t>
              </a:r>
            </a:p>
            <a:p>
              <a:endParaRPr lang="en-US" sz="1200" b="1" dirty="0">
                <a:latin typeface="Aptos" panose="020B0004020202020204" pitchFamily="34" charset="0"/>
              </a:endParaRPr>
            </a:p>
            <a:p>
              <a:r>
                <a:rPr lang="en-US" sz="1200" dirty="0">
                  <a:latin typeface="Aptos" panose="020B0004020202020204" pitchFamily="34" charset="0"/>
                </a:rPr>
                <a:t>The Rotation Supervisor makes an overall progress recommendation at the end of the phase.</a:t>
              </a:r>
            </a:p>
            <a:p>
              <a:r>
                <a:rPr lang="en-US" sz="1200" dirty="0">
                  <a:latin typeface="Aptos" panose="020B0004020202020204" pitchFamily="34" charset="0"/>
                </a:rPr>
                <a:t> </a:t>
              </a:r>
            </a:p>
            <a:p>
              <a:r>
                <a:rPr lang="en-US" sz="1200" dirty="0">
                  <a:latin typeface="Aptos"/>
                </a:rPr>
                <a:t>The Progress Review Panel (from Q4 2025) make a progression decision based on:</a:t>
              </a:r>
            </a:p>
            <a:p>
              <a:pPr marL="171450" indent="-171450">
                <a:buFont typeface="Arial" panose="020B0604020202020204" pitchFamily="34" charset="0"/>
                <a:buChar char="•"/>
              </a:pPr>
              <a:r>
                <a:rPr lang="en-US" sz="1200" dirty="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dirty="0">
                  <a:latin typeface="Aptos" panose="020B0004020202020204" pitchFamily="34" charset="0"/>
                </a:rPr>
                <a:t>Evidence of competence (assessment data)</a:t>
              </a:r>
            </a:p>
            <a:p>
              <a:pPr marL="171450" indent="-171450">
                <a:buFont typeface="Arial" panose="020B0604020202020204" pitchFamily="34" charset="0"/>
                <a:buChar char="•"/>
              </a:pPr>
              <a:r>
                <a:rPr lang="en-US" sz="1200" dirty="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1800" dirty="0">
                <a:solidFill>
                  <a:srgbClr val="384967"/>
                </a:solidFill>
                <a:latin typeface="Georgia"/>
              </a:rPr>
              <a:t>Rehabilitation Medicine</a:t>
            </a:r>
            <a:r>
              <a:rPr lang="en-US" sz="2000" dirty="0">
                <a:solidFill>
                  <a:srgbClr val="384967"/>
                </a:solidFill>
                <a:latin typeface="Georgia"/>
              </a:rPr>
              <a:t> </a:t>
            </a:r>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dirty="0">
                <a:latin typeface="Aptos" panose="020B0004020202020204" pitchFamily="34" charset="0"/>
              </a:rPr>
              <a:t>12 months core training – training setting 1</a:t>
            </a:r>
            <a:endParaRPr lang="en-AU" sz="1400" dirty="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dirty="0"/>
              <a:t>Q1</a:t>
            </a:r>
            <a:endParaRPr lang="en-AU" sz="1100" dirty="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dirty="0"/>
              <a:t>Q2</a:t>
            </a:r>
            <a:endParaRPr lang="en-AU" sz="1100" dirty="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dirty="0"/>
              <a:t>Q3</a:t>
            </a:r>
            <a:endParaRPr lang="en-AU" sz="1100" dirty="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dirty="0"/>
              <a:t>Q4</a:t>
            </a:r>
            <a:endParaRPr lang="en-AU" sz="1100" dirty="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panose="020B0004020202020204" pitchFamily="34" charset="0"/>
            </a:endParaRPr>
          </a:p>
        </p:txBody>
      </p:sp>
    </p:spTree>
    <p:extLst>
      <p:ext uri="{BB962C8B-B14F-4D97-AF65-F5344CB8AC3E}">
        <p14:creationId xmlns:p14="http://schemas.microsoft.com/office/powerpoint/2010/main" val="362525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dirty="0">
                  <a:solidFill>
                    <a:schemeClr val="accent2"/>
                  </a:solidFill>
                  <a:latin typeface="Poppins"/>
                  <a:ea typeface="League Spartan" charset="0"/>
                  <a:cs typeface="Poppins"/>
                </a:rPr>
                <a:t>Plan and support learning</a:t>
              </a:r>
            </a:p>
            <a:p>
              <a:r>
                <a:rPr lang="en-US" sz="1400" dirty="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dirty="0">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Supervisor provides feedback and an overall rating against each learning goal </a:t>
              </a:r>
              <a:endParaRPr lang="en-US" sz="1400" b="1" dirty="0">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a:t>
            </a:r>
            <a:r>
              <a:rPr lang="en-US" b="1" dirty="0">
                <a:solidFill>
                  <a:srgbClr val="384967"/>
                </a:solidFill>
              </a:rPr>
              <a:t>plan</a:t>
            </a:r>
            <a:endParaRPr lang="en-US" b="1">
              <a:solidFill>
                <a:srgbClr val="384967"/>
              </a:solidFill>
            </a:endParaRP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dirty="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dirty="0">
                <a:solidFill>
                  <a:srgbClr val="384967"/>
                </a:solidFill>
              </a:rPr>
              <a:t>Progress reports</a:t>
            </a:r>
          </a:p>
          <a:p>
            <a:pPr algn="ctr"/>
            <a:endParaRPr lang="en-US" b="1" dirty="0">
              <a:solidFill>
                <a:srgbClr val="384967"/>
              </a:solidFill>
            </a:endParaRPr>
          </a:p>
          <a:p>
            <a:pPr algn="ctr"/>
            <a:r>
              <a:rPr lang="en-US" sz="1400" dirty="0">
                <a:solidFill>
                  <a:srgbClr val="384967"/>
                </a:solidFill>
              </a:rPr>
              <a:t>Supervisors document trainee progress against learning goals.</a:t>
            </a:r>
            <a:endParaRPr lang="en-US" sz="1400" dirty="0">
              <a:solidFill>
                <a:srgbClr val="384967"/>
              </a:solidFill>
              <a:cs typeface="Arial"/>
            </a:endParaRPr>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a:rPr>
              <a:t>Other learning and assessment requirements</a:t>
            </a:r>
            <a:endParaRPr lang="en-US" sz="3100" b="0" dirty="0">
              <a:solidFill>
                <a:srgbClr val="000000"/>
              </a:solidFill>
              <a:latin typeface="Georgia"/>
            </a:endParaRPr>
          </a:p>
        </p:txBody>
      </p:sp>
      <p:sp>
        <p:nvSpPr>
          <p:cNvPr id="2" name="TextBox 1">
            <a:extLst>
              <a:ext uri="{FF2B5EF4-FFF2-40B4-BE49-F238E27FC236}">
                <a16:creationId xmlns:a16="http://schemas.microsoft.com/office/drawing/2014/main" id="{63D141C9-007A-05F3-393E-AEABF63D956C}"/>
              </a:ext>
            </a:extLst>
          </p:cNvPr>
          <p:cNvSpPr txBox="1"/>
          <p:nvPr/>
        </p:nvSpPr>
        <p:spPr>
          <a:xfrm>
            <a:off x="435743" y="1332629"/>
            <a:ext cx="2036366" cy="2123658"/>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endParaRPr lang="en-US" dirty="0"/>
          </a:p>
          <a:p>
            <a:pPr algn="ctr"/>
            <a:endParaRPr lang="en-US" b="1" dirty="0">
              <a:solidFill>
                <a:srgbClr val="384967"/>
              </a:solidFill>
            </a:endParaRPr>
          </a:p>
          <a:p>
            <a:pPr marL="285750" indent="-285750">
              <a:buFont typeface="Arial,Sans-Serif"/>
              <a:buChar char="•"/>
            </a:pPr>
            <a:r>
              <a:rPr lang="en-US" sz="1400" dirty="0">
                <a:solidFill>
                  <a:srgbClr val="384965"/>
                </a:solidFill>
              </a:rPr>
              <a:t>Professional experience</a:t>
            </a:r>
            <a:endParaRPr lang="en-US" sz="1400" dirty="0">
              <a:solidFill>
                <a:srgbClr val="433E35"/>
              </a:solidFill>
            </a:endParaRPr>
          </a:p>
          <a:p>
            <a:pPr marL="285750" indent="-285750">
              <a:buFont typeface="Arial,Sans-Serif"/>
              <a:buChar char="•"/>
            </a:pPr>
            <a:r>
              <a:rPr lang="en-US" sz="1400" dirty="0">
                <a:solidFill>
                  <a:srgbClr val="384965"/>
                </a:solidFill>
              </a:rPr>
              <a:t>Learning courses</a:t>
            </a:r>
            <a:endParaRPr lang="en-US" sz="1400" dirty="0">
              <a:solidFill>
                <a:srgbClr val="384967"/>
              </a:solidFill>
              <a:cs typeface="Arial"/>
            </a:endParaRPr>
          </a:p>
          <a:p>
            <a:pPr algn="ctr"/>
            <a:endParaRPr lang="en-US" dirty="0"/>
          </a:p>
          <a:p>
            <a:pPr lvl="1" algn="ctr"/>
            <a:r>
              <a:rPr lang="en-US" dirty="0">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21981" y="1900425"/>
            <a:ext cx="2627439" cy="1692771"/>
          </a:xfrm>
          <a:prstGeom prst="rect">
            <a:avLst/>
          </a:prstGeom>
          <a:noFill/>
        </p:spPr>
        <p:txBody>
          <a:bodyPr wrap="square" lIns="91440" tIns="45720" rIns="91440" bIns="45720" rtlCol="0" anchor="t">
            <a:spAutoFit/>
          </a:bodyPr>
          <a:lstStyle/>
          <a:p>
            <a:pPr algn="ctr"/>
            <a:endParaRPr lang="en-US" b="1" dirty="0">
              <a:solidFill>
                <a:srgbClr val="384967"/>
              </a:solidFill>
            </a:endParaRPr>
          </a:p>
          <a:p>
            <a:pPr algn="ctr"/>
            <a:r>
              <a:rPr lang="en-US" sz="1400" dirty="0">
                <a:solidFill>
                  <a:srgbClr val="384965"/>
                </a:solidFill>
              </a:rPr>
              <a:t>More information about case reports will be available in early 2025.</a:t>
            </a:r>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5981848" y="1340863"/>
            <a:ext cx="3198205" cy="2062103"/>
          </a:xfrm>
          <a:prstGeom prst="rect">
            <a:avLst/>
          </a:prstGeom>
          <a:noFill/>
        </p:spPr>
        <p:txBody>
          <a:bodyPr wrap="square" lIns="91440" tIns="45720" rIns="91440" bIns="45720" rtlCol="0" anchor="t">
            <a:spAutoFit/>
          </a:bodyPr>
          <a:lstStyle/>
          <a:p>
            <a:pPr algn="ctr"/>
            <a:r>
              <a:rPr lang="en-US" b="1" dirty="0">
                <a:solidFill>
                  <a:srgbClr val="384967"/>
                </a:solidFill>
              </a:rPr>
              <a:t>In-Training long case assessments (ITLCA)</a:t>
            </a:r>
          </a:p>
          <a:p>
            <a:pPr algn="ctr"/>
            <a:endParaRPr lang="en-US" b="1" dirty="0">
              <a:solidFill>
                <a:srgbClr val="384965"/>
              </a:solidFill>
            </a:endParaRPr>
          </a:p>
          <a:p>
            <a:pPr algn="ctr"/>
            <a:r>
              <a:rPr lang="en-US" sz="1400" dirty="0">
                <a:solidFill>
                  <a:srgbClr val="384965"/>
                </a:solidFill>
              </a:rPr>
              <a:t>Trainees are evaluated in real life settings to assesses their level of professional expertise and judgement exercised in clinical cases.</a:t>
            </a:r>
          </a:p>
          <a:p>
            <a:pPr lvl="1" algn="ctr"/>
            <a:r>
              <a:rPr lang="en-US" dirty="0">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33351" y="1340863"/>
            <a:ext cx="2536621" cy="2477601"/>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pPr algn="ctr"/>
            <a:endParaRPr lang="en-US" b="1" dirty="0">
              <a:solidFill>
                <a:srgbClr val="384967"/>
              </a:solidFill>
            </a:endParaRPr>
          </a:p>
          <a:p>
            <a:pPr algn="ctr"/>
            <a:endParaRPr lang="en-US"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9" name="TextBox 18">
            <a:extLst>
              <a:ext uri="{FF2B5EF4-FFF2-40B4-BE49-F238E27FC236}">
                <a16:creationId xmlns:a16="http://schemas.microsoft.com/office/drawing/2014/main" id="{BDE2AB8E-0B99-CD4B-6A74-F72E4398F3E8}"/>
              </a:ext>
            </a:extLst>
          </p:cNvPr>
          <p:cNvSpPr txBox="1"/>
          <p:nvPr/>
        </p:nvSpPr>
        <p:spPr>
          <a:xfrm>
            <a:off x="9534951" y="5024248"/>
            <a:ext cx="2472323" cy="1815882"/>
          </a:xfrm>
          <a:prstGeom prst="rect">
            <a:avLst/>
          </a:prstGeom>
          <a:noFill/>
        </p:spPr>
        <p:txBody>
          <a:bodyPr wrap="square">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94717" y="5024248"/>
            <a:ext cx="2036365"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433E35"/>
              </a:solidFill>
            </a:endParaRPr>
          </a:p>
          <a:p>
            <a:endParaRPr lang="en-US" sz="1400" dirty="0">
              <a:solidFill>
                <a:srgbClr val="433E35"/>
              </a:solidFill>
            </a:endParaRPr>
          </a:p>
          <a:p>
            <a:endParaRPr lang="en-US" sz="1400" dirty="0">
              <a:solidFill>
                <a:srgbClr val="433E35"/>
              </a:solidFill>
            </a:endParaRPr>
          </a:p>
          <a:p>
            <a:r>
              <a:rPr lang="en-US" sz="1400" b="1" dirty="0">
                <a:solidFill>
                  <a:srgbClr val="384967"/>
                </a:solidFill>
              </a:rPr>
              <a:t>Roles involved:</a:t>
            </a:r>
            <a:endParaRPr lang="en-US" sz="1400" dirty="0">
              <a:solidFill>
                <a:srgbClr val="433E35"/>
              </a:solidFill>
              <a:cs typeface="Arial"/>
            </a:endParaRPr>
          </a:p>
          <a:p>
            <a:pPr marL="285750" indent="-285750">
              <a:buFont typeface="Arial,Sans-Serif"/>
              <a:buChar char="•"/>
            </a:pPr>
            <a:r>
              <a:rPr lang="en-US" sz="1400" dirty="0">
                <a:solidFill>
                  <a:srgbClr val="384967"/>
                </a:solidFill>
              </a:rPr>
              <a:t>Trainee</a:t>
            </a:r>
            <a:endParaRPr lang="en-US" dirty="0"/>
          </a:p>
          <a:p>
            <a:endParaRPr lang="en-US" sz="1400" dirty="0">
              <a:solidFill>
                <a:srgbClr val="384967"/>
              </a:solidFill>
              <a:cs typeface="Aria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325969" y="5024248"/>
            <a:ext cx="2287587" cy="1384995"/>
          </a:xfrm>
          <a:prstGeom prst="rect">
            <a:avLst/>
          </a:prstGeom>
          <a:noFill/>
        </p:spPr>
        <p:txBody>
          <a:bodyPr wrap="square" lIns="91440" tIns="45720" rIns="91440" bIns="45720" anchor="t">
            <a:spAutoFit/>
          </a:bodyPr>
          <a:lstStyle/>
          <a:p>
            <a:r>
              <a:rPr lang="en-US" sz="1400" b="1" dirty="0">
                <a:solidFill>
                  <a:srgbClr val="384967"/>
                </a:solidFill>
              </a:rPr>
              <a:t>When: </a:t>
            </a:r>
            <a:r>
              <a:rPr lang="en-US" sz="1400" dirty="0">
                <a:solidFill>
                  <a:srgbClr val="384967"/>
                </a:solidFill>
              </a:rPr>
              <a:t>2 x reports over the course of Advanced Training</a:t>
            </a:r>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pic>
        <p:nvPicPr>
          <p:cNvPr id="17" name="Picture 16" descr="A person wearing headphones pointing at a screen&#10;&#10;Description automatically generated">
            <a:extLst>
              <a:ext uri="{FF2B5EF4-FFF2-40B4-BE49-F238E27FC236}">
                <a16:creationId xmlns:a16="http://schemas.microsoft.com/office/drawing/2014/main" id="{8BC7934D-185D-E2AC-2A2F-A4F38D7ACC1F}"/>
              </a:ext>
            </a:extLst>
          </p:cNvPr>
          <p:cNvPicPr>
            <a:picLocks noChangeAspect="1"/>
          </p:cNvPicPr>
          <p:nvPr/>
        </p:nvPicPr>
        <p:blipFill>
          <a:blip r:embed="rId4"/>
          <a:stretch>
            <a:fillRect/>
          </a:stretch>
        </p:blipFill>
        <p:spPr>
          <a:xfrm>
            <a:off x="594717" y="3289850"/>
            <a:ext cx="1497539" cy="1278484"/>
          </a:xfrm>
          <a:prstGeom prst="rect">
            <a:avLst/>
          </a:prstGeom>
        </p:spPr>
      </p:pic>
      <p:pic>
        <p:nvPicPr>
          <p:cNvPr id="24" name="Picture 23" descr="A magnifying glass and graph&#10;&#10;Description automatically generated">
            <a:extLst>
              <a:ext uri="{FF2B5EF4-FFF2-40B4-BE49-F238E27FC236}">
                <a16:creationId xmlns:a16="http://schemas.microsoft.com/office/drawing/2014/main" id="{D4107742-751D-7037-5611-50215F446467}"/>
              </a:ext>
            </a:extLst>
          </p:cNvPr>
          <p:cNvPicPr>
            <a:picLocks noChangeAspect="1"/>
          </p:cNvPicPr>
          <p:nvPr/>
        </p:nvPicPr>
        <p:blipFill>
          <a:blip r:embed="rId5"/>
          <a:stretch>
            <a:fillRect/>
          </a:stretch>
        </p:blipFill>
        <p:spPr>
          <a:xfrm>
            <a:off x="3540501" y="3235129"/>
            <a:ext cx="1448982" cy="1444830"/>
          </a:xfrm>
          <a:prstGeom prst="rect">
            <a:avLst/>
          </a:prstGeom>
        </p:spPr>
      </p:pic>
      <p:pic>
        <p:nvPicPr>
          <p:cNvPr id="16" name="Picture 2" descr="Free research reading information vector">
            <a:extLst>
              <a:ext uri="{FF2B5EF4-FFF2-40B4-BE49-F238E27FC236}">
                <a16:creationId xmlns:a16="http://schemas.microsoft.com/office/drawing/2014/main" id="{5E3DC52A-13E3-1527-9C2F-5DEC01F50B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743379" y="3073585"/>
            <a:ext cx="1853904" cy="14947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8BC22B1-CE88-B9B6-7EF7-94E61D8074B3}"/>
              </a:ext>
            </a:extLst>
          </p:cNvPr>
          <p:cNvSpPr txBox="1"/>
          <p:nvPr/>
        </p:nvSpPr>
        <p:spPr>
          <a:xfrm>
            <a:off x="6505636" y="5024248"/>
            <a:ext cx="2472323" cy="1384995"/>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4 x ITLCA assessments per phase</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26" name="TextBox 25">
            <a:extLst>
              <a:ext uri="{FF2B5EF4-FFF2-40B4-BE49-F238E27FC236}">
                <a16:creationId xmlns:a16="http://schemas.microsoft.com/office/drawing/2014/main" id="{84B01E50-A59F-C9F6-FBA4-AC956492C557}"/>
              </a:ext>
            </a:extLst>
          </p:cNvPr>
          <p:cNvSpPr txBox="1"/>
          <p:nvPr/>
        </p:nvSpPr>
        <p:spPr>
          <a:xfrm>
            <a:off x="2797248" y="1335216"/>
            <a:ext cx="3345028" cy="369332"/>
          </a:xfrm>
          <a:prstGeom prst="rect">
            <a:avLst/>
          </a:prstGeom>
          <a:noFill/>
        </p:spPr>
        <p:txBody>
          <a:bodyPr wrap="square">
            <a:spAutoFit/>
          </a:bodyPr>
          <a:lstStyle/>
          <a:p>
            <a:pPr algn="ctr"/>
            <a:r>
              <a:rPr lang="en-US" b="1" dirty="0">
                <a:solidFill>
                  <a:srgbClr val="384967"/>
                </a:solidFill>
              </a:rPr>
              <a:t>2 x case reports</a:t>
            </a:r>
            <a:endParaRPr lang="en-US" dirty="0"/>
          </a:p>
        </p:txBody>
      </p:sp>
      <p:sp>
        <p:nvSpPr>
          <p:cNvPr id="5" name="Freeform 3">
            <a:extLst>
              <a:ext uri="{FF2B5EF4-FFF2-40B4-BE49-F238E27FC236}">
                <a16:creationId xmlns:a16="http://schemas.microsoft.com/office/drawing/2014/main" id="{BEE5170B-FEAD-D7EC-1775-E5B81E5338C5}"/>
              </a:ext>
            </a:extLst>
          </p:cNvPr>
          <p:cNvSpPr/>
          <p:nvPr/>
        </p:nvSpPr>
        <p:spPr>
          <a:xfrm>
            <a:off x="6390169" y="3586752"/>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10" name="Freeform 2">
            <a:extLst>
              <a:ext uri="{FF2B5EF4-FFF2-40B4-BE49-F238E27FC236}">
                <a16:creationId xmlns:a16="http://schemas.microsoft.com/office/drawing/2014/main" id="{4016C24C-4EBC-EB29-0503-E804AABB1706}"/>
              </a:ext>
            </a:extLst>
          </p:cNvPr>
          <p:cNvSpPr/>
          <p:nvPr/>
        </p:nvSpPr>
        <p:spPr>
          <a:xfrm>
            <a:off x="7863708" y="3289850"/>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9">
              <a:extLst>
                <a:ext uri="{96DAC541-7B7A-43D3-8B79-37D633B846F1}">
                  <asvg:svgBlip xmlns:asvg="http://schemas.microsoft.com/office/drawing/2016/SVG/main" r:embed="rId10"/>
                </a:ext>
              </a:extLst>
            </a:blip>
            <a:stretch>
              <a:fillRect r="-1471" b="-19520"/>
            </a:stretch>
          </a:blipFill>
        </p:spPr>
        <p:txBody>
          <a:bodyPr/>
          <a:lstStyle/>
          <a:p>
            <a:endParaRPr lang="en-AU"/>
          </a:p>
        </p:txBody>
      </p:sp>
    </p:spTree>
    <p:custDataLst>
      <p:tags r:id="rId1"/>
    </p:custDataLst>
    <p:extLst>
      <p:ext uri="{BB962C8B-B14F-4D97-AF65-F5344CB8AC3E}">
        <p14:creationId xmlns:p14="http://schemas.microsoft.com/office/powerpoint/2010/main" val="3383460205"/>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dirty="0">
                <a:solidFill>
                  <a:schemeClr val="accent1">
                    <a:lumMod val="50000"/>
                  </a:schemeClr>
                </a:solidFill>
                <a:latin typeface="Arial"/>
                <a:cs typeface="Arial"/>
              </a:rPr>
              <a:t>Each </a:t>
            </a:r>
            <a:r>
              <a:rPr lang="en-US" sz="1600" b="1" dirty="0">
                <a:solidFill>
                  <a:schemeClr val="accent1">
                    <a:lumMod val="50000"/>
                  </a:schemeClr>
                </a:solidFill>
                <a:latin typeface="Arial"/>
                <a:cs typeface="Arial"/>
              </a:rPr>
              <a:t>phase of training </a:t>
            </a:r>
            <a:r>
              <a:rPr lang="en-US" sz="1600" dirty="0">
                <a:solidFill>
                  <a:schemeClr val="accent1">
                    <a:lumMod val="50000"/>
                  </a:schemeClr>
                </a:solidFill>
                <a:latin typeface="Arial"/>
                <a:cs typeface="Arial"/>
              </a:rPr>
              <a:t>has clear </a:t>
            </a:r>
            <a:r>
              <a:rPr lang="en-US" sz="1600" b="1" dirty="0">
                <a:solidFill>
                  <a:schemeClr val="accent1">
                    <a:lumMod val="50000"/>
                  </a:schemeClr>
                </a:solidFill>
                <a:latin typeface="Arial"/>
                <a:cs typeface="Arial"/>
              </a:rPr>
              <a:t>progression criteria. </a:t>
            </a:r>
            <a:r>
              <a:rPr lang="en-US" sz="1600" dirty="0">
                <a:solidFill>
                  <a:schemeClr val="tx2"/>
                </a:solidFill>
                <a:latin typeface="Arial"/>
                <a:cs typeface="Arial"/>
              </a:rPr>
              <a:t>Trainees must meet these standards to progress to the next phase or complete the program. </a:t>
            </a:r>
            <a:endParaRPr lang="en-US" sz="1600" b="1" dirty="0">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dirty="0">
                <a:solidFill>
                  <a:schemeClr val="accent1">
                    <a:lumMod val="50000"/>
                  </a:schemeClr>
                </a:solidFill>
                <a:latin typeface="Arial"/>
                <a:cs typeface="Arial"/>
              </a:rPr>
              <a:t>Progression decisions </a:t>
            </a:r>
            <a:r>
              <a:rPr lang="en-US" sz="1600" dirty="0">
                <a:solidFill>
                  <a:schemeClr val="accent1">
                    <a:lumMod val="50000"/>
                  </a:schemeClr>
                </a:solidFill>
                <a:latin typeface="Arial"/>
                <a:cs typeface="Arial"/>
              </a:rPr>
              <a:t>and </a:t>
            </a:r>
            <a:r>
              <a:rPr lang="en-US" sz="1600" b="1" dirty="0">
                <a:solidFill>
                  <a:schemeClr val="accent1">
                    <a:lumMod val="50000"/>
                  </a:schemeClr>
                </a:solidFill>
                <a:latin typeface="Arial"/>
                <a:cs typeface="Arial"/>
              </a:rPr>
              <a:t>completion decisions </a:t>
            </a:r>
            <a:r>
              <a:rPr lang="en-US" sz="1600" dirty="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dirty="0">
                <a:solidFill>
                  <a:schemeClr val="accent1">
                    <a:lumMod val="50000"/>
                  </a:schemeClr>
                </a:solidFill>
                <a:latin typeface="Arial"/>
                <a:cs typeface="Arial"/>
              </a:rPr>
              <a:t>The </a:t>
            </a:r>
            <a:r>
              <a:rPr lang="en-US" sz="1600" b="1" dirty="0">
                <a:solidFill>
                  <a:schemeClr val="accent1">
                    <a:lumMod val="50000"/>
                  </a:schemeClr>
                </a:solidFill>
                <a:latin typeface="Arial"/>
                <a:cs typeface="Arial"/>
              </a:rPr>
              <a:t>Progress Review Panel </a:t>
            </a:r>
            <a:r>
              <a:rPr lang="en-US" sz="1600" dirty="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6370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2794757837"/>
              </p:ext>
            </p:extLst>
          </p:nvPr>
        </p:nvGraphicFramePr>
        <p:xfrm>
          <a:off x="299070" y="895346"/>
          <a:ext cx="11201176" cy="5392640"/>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a:t>
                      </a:r>
                      <a:r>
                        <a:rPr lang="en-AU" sz="1100"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a:t>
                      </a: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Professional behaviours</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02. Team leadership</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06.</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Management of transitions in care</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07</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Longitudinal care</a:t>
                      </a:r>
                      <a:endParaRPr lang="en-AU" sz="1200" dirty="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191182">
                <a:tc>
                  <a:txBody>
                    <a:bodyPr/>
                    <a:lstStyle/>
                    <a:p>
                      <a:pPr lvl="0">
                        <a:lnSpc>
                          <a:spcPct val="114999"/>
                        </a:lnSpc>
                        <a:spcBef>
                          <a:spcPts val="200"/>
                        </a:spcBef>
                        <a:spcAft>
                          <a:spcPts val="200"/>
                        </a:spcAft>
                        <a:buNone/>
                      </a:pPr>
                      <a:r>
                        <a:rPr lang="en-AU" sz="1200" b="1" i="0" u="none" strike="noStrike" noProof="0" dirty="0">
                          <a:solidFill>
                            <a:srgbClr val="404040"/>
                          </a:solidFill>
                          <a:effectLst/>
                          <a:highlight>
                            <a:srgbClr val="F2F2F2"/>
                          </a:highlight>
                          <a:latin typeface="Arial"/>
                        </a:rPr>
                        <a:t>08.</a:t>
                      </a:r>
                      <a:r>
                        <a:rPr lang="en-AU" sz="1200" b="0" i="0" u="none" strike="noStrike" noProof="0" dirty="0">
                          <a:solidFill>
                            <a:srgbClr val="404040"/>
                          </a:solidFill>
                          <a:effectLst/>
                          <a:highlight>
                            <a:srgbClr val="F2F2F2"/>
                          </a:highlight>
                          <a:latin typeface="Arial"/>
                        </a:rPr>
                        <a:t> </a:t>
                      </a:r>
                      <a:r>
                        <a:rPr lang="en-US" sz="1200" b="1" dirty="0">
                          <a:highlight>
                            <a:srgbClr val="F2F2F2"/>
                          </a:highlight>
                        </a:rPr>
                        <a:t>Communication with patients</a:t>
                      </a:r>
                      <a:endParaRPr lang="en-AU" sz="1200" b="1" i="0" u="none" strike="noStrike" noProof="0" dirty="0">
                        <a:solidFill>
                          <a:srgbClr val="404040"/>
                        </a:solidFill>
                        <a:effectLst/>
                        <a:highlight>
                          <a:srgbClr val="F2F2F2"/>
                        </a:highlight>
                        <a:latin typeface="Arial"/>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highlight>
                            <a:srgbClr val="F2F2F2"/>
                          </a:highlight>
                        </a:rPr>
                        <a:t>Procedures</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a:t>
                      </a:r>
                      <a:r>
                        <a:rPr lang="en-AU" sz="1200" b="1" dirty="0">
                          <a:highlight>
                            <a:srgbClr val="F2F2F2"/>
                          </a:highlight>
                        </a:rPr>
                        <a:t>Clinic management</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mn-lt"/>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200" b="1" dirty="0">
                          <a:highlight>
                            <a:srgbClr val="F2F2F2"/>
                          </a:highlight>
                        </a:rPr>
                        <a:t>11.</a:t>
                      </a:r>
                      <a:r>
                        <a:rPr lang="en-AU" sz="1200" dirty="0">
                          <a:highlight>
                            <a:srgbClr val="F2F2F2"/>
                          </a:highlight>
                        </a:rPr>
                        <a:t> </a:t>
                      </a:r>
                      <a:r>
                        <a:rPr lang="en-AU" sz="1200" b="1" dirty="0">
                          <a:highlight>
                            <a:srgbClr val="F2F2F2"/>
                          </a:highlight>
                        </a:rPr>
                        <a:t>Traumatic brain injury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AU" sz="1200" b="1" dirty="0">
                          <a:highlight>
                            <a:srgbClr val="F2F2F2"/>
                          </a:highlight>
                        </a:rPr>
                        <a:t>Stroke management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AU" sz="1200" b="1" dirty="0">
                          <a:highlight>
                            <a:srgbClr val="F2F2F2"/>
                          </a:highlight>
                        </a:rPr>
                        <a:t>Neurological conditions</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AU" sz="1200" b="1">
                          <a:highlight>
                            <a:srgbClr val="F2F2F2"/>
                          </a:highlight>
                        </a:rPr>
                        <a:t>Spinal cord dysfunction </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200" b="1">
                          <a:highlight>
                            <a:srgbClr val="F2F2F2"/>
                          </a:highlight>
                        </a:rPr>
                        <a:t>Amputation of limb and prosthetics </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AU" sz="1200" b="1" dirty="0">
                          <a:highlight>
                            <a:srgbClr val="F2F2F2"/>
                          </a:highlight>
                        </a:rPr>
                        <a:t>Musculoskeletal conditions</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AU" sz="1200" b="1" dirty="0">
                          <a:highlight>
                            <a:srgbClr val="F2F2F2"/>
                          </a:highlight>
                        </a:rPr>
                        <a:t>Cardiac and respiratory conditions</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a:t>
                      </a:r>
                      <a:r>
                        <a:rPr lang="en-US" sz="1200" b="1" dirty="0">
                          <a:highlight>
                            <a:srgbClr val="F2F2F2"/>
                          </a:highlight>
                        </a:rPr>
                        <a:t>Adults with disabilities arising in childhood</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a:t>
                      </a:r>
                      <a:r>
                        <a:rPr lang="en-AU" sz="1200" b="1" dirty="0">
                          <a:highlight>
                            <a:srgbClr val="F2F2F2"/>
                          </a:highlight>
                        </a:rPr>
                        <a:t>Rehabilitation of older people</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4972033"/>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a:t>
                      </a:r>
                      <a:r>
                        <a:rPr lang="en-US" sz="1200" b="1" dirty="0">
                          <a:highlight>
                            <a:srgbClr val="F2F2F2"/>
                          </a:highlight>
                        </a:rPr>
                        <a:t>Rehabilitation of other specific conditions</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67218028"/>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21. </a:t>
                      </a:r>
                      <a:r>
                        <a:rPr lang="en-AU" sz="1200" b="1" dirty="0">
                          <a:highlight>
                            <a:srgbClr val="F2F2F2"/>
                          </a:highlight>
                        </a:rPr>
                        <a:t>Pain</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25108732"/>
                  </a:ext>
                </a:extLst>
              </a:tr>
              <a:tr h="215840">
                <a:tc>
                  <a:txBody>
                    <a:bodyPr/>
                    <a:lstStyle/>
                    <a:p>
                      <a:pPr>
                        <a:lnSpc>
                          <a:spcPct val="115000"/>
                        </a:lnSpc>
                        <a:spcBef>
                          <a:spcPts val="800"/>
                        </a:spcBef>
                        <a:spcAft>
                          <a:spcPts val="800"/>
                        </a:spcAft>
                      </a:pPr>
                      <a:r>
                        <a:rPr lang="en-AU" sz="1200" b="1" dirty="0">
                          <a:highlight>
                            <a:srgbClr val="F2F2F2"/>
                          </a:highlight>
                        </a:rPr>
                        <a:t>22. Orthotics and footwear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10856454"/>
                  </a:ext>
                </a:extLst>
              </a:tr>
              <a:tr h="215840">
                <a:tc>
                  <a:txBody>
                    <a:bodyPr/>
                    <a:lstStyle/>
                    <a:p>
                      <a:pPr>
                        <a:lnSpc>
                          <a:spcPct val="115000"/>
                        </a:lnSpc>
                        <a:spcBef>
                          <a:spcPts val="800"/>
                        </a:spcBef>
                        <a:spcAft>
                          <a:spcPts val="800"/>
                        </a:spcAft>
                      </a:pPr>
                      <a:r>
                        <a:rPr lang="en-AU" sz="1200" b="1" dirty="0">
                          <a:highlight>
                            <a:srgbClr val="F2F2F2"/>
                          </a:highlight>
                        </a:rPr>
                        <a:t>23. Spasticity and its management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5308232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lnSpcReduction="10000"/>
          </a:bodyPr>
          <a:lstStyle/>
          <a:p>
            <a:pPr>
              <a:buFont typeface="Wingdings" panose="05000000000000000000" pitchFamily="2" charset="2"/>
              <a:buChar char="ü"/>
            </a:pPr>
            <a:r>
              <a:rPr lang="en-US" dirty="0"/>
              <a:t>Apply for your training program before the close date (28 Feb 2025)</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hlinkClick r:id="rId3"/>
              </a:rPr>
              <a:t>RACP eLearning portal  </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Rehabilitation Medicine teaching requirements for the upcoming rotation. A list of eligible supervisors can be found on </a:t>
            </a:r>
            <a:r>
              <a:rPr lang="en-US" dirty="0">
                <a:hlinkClick r:id="rId4"/>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dirty="0">
                  <a:solidFill>
                    <a:srgbClr val="404040"/>
                  </a:solidFill>
                  <a:ea typeface="Times New Roman" panose="02020603050405020304" pitchFamily="18" charset="0"/>
                  <a:cs typeface="Times New Roman"/>
                </a:rPr>
                <a:t>Progression</a:t>
              </a:r>
              <a:r>
                <a:rPr lang="en-AU" sz="2000" dirty="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dirty="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dirty="0">
                  <a:solidFill>
                    <a:srgbClr val="E9B32B"/>
                  </a:solidFill>
                </a:rPr>
                <a:t>Please note, </a:t>
              </a:r>
              <a:r>
                <a:rPr lang="en-US" sz="1400" dirty="0"/>
                <a:t>2025 is a transition year offering a reduced assessments. </a:t>
              </a:r>
            </a:p>
            <a:p>
              <a:r>
                <a:rPr lang="en-US" sz="1400" dirty="0"/>
                <a:t>All trainees in this program will:</a:t>
              </a:r>
            </a:p>
            <a:p>
              <a:pPr marL="285750" indent="-285750">
                <a:buFont typeface="Arial" panose="020B0604020202020204" pitchFamily="34" charset="0"/>
                <a:buChar char="•"/>
              </a:pPr>
              <a:r>
                <a:rPr lang="en-US" sz="1400" dirty="0"/>
                <a:t>Follow the new curriculum structure and assessment requirements. </a:t>
              </a:r>
            </a:p>
            <a:p>
              <a:pPr marL="285750" indent="-285750">
                <a:buFont typeface="Arial" panose="020B0604020202020204" pitchFamily="34" charset="0"/>
                <a:buChar char="•"/>
              </a:pPr>
              <a:r>
                <a:rPr lang="en-US" sz="1400" dirty="0"/>
                <a:t>Use the TMP platform to manage your program and complete assessments</a:t>
              </a:r>
              <a:endParaRPr lang="en-AU" sz="1400" dirty="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panose="02040502050405020303" pitchFamily="18" charset="0"/>
              </a:rPr>
              <a:t>Supervision overview </a:t>
            </a:r>
            <a:endParaRPr lang="en-AU" sz="3100">
              <a:solidFill>
                <a:srgbClr val="384967"/>
              </a:solidFill>
              <a:latin typeface="Georgia" panose="02040502050405020303" pitchFamily="18" charset="0"/>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801314"/>
          </a:xfrm>
          <a:prstGeom prst="rect">
            <a:avLst/>
          </a:prstGeom>
          <a:noFill/>
        </p:spPr>
        <p:txBody>
          <a:bodyPr wrap="square">
            <a:spAutoFit/>
          </a:bodyPr>
          <a:lstStyle/>
          <a:p>
            <a:pPr algn="ctr"/>
            <a:r>
              <a:rPr lang="en-US" b="1">
                <a:solidFill>
                  <a:srgbClr val="CB972B"/>
                </a:solidFill>
              </a:rPr>
              <a:t>The same </a:t>
            </a:r>
          </a:p>
          <a:p>
            <a:endParaRPr lang="en-US">
              <a:solidFill>
                <a:schemeClr val="tx1"/>
              </a:solidFill>
            </a:endParaRPr>
          </a:p>
          <a:p>
            <a:pPr marL="285750" indent="-285750">
              <a:buFont typeface="Arial" panose="020B0604020202020204" pitchFamily="34" charset="0"/>
              <a:buChar char="•"/>
            </a:pPr>
            <a:r>
              <a:rPr lang="en-US">
                <a:solidFill>
                  <a:schemeClr val="tx1"/>
                </a:solidFill>
              </a:rPr>
              <a:t>Plan learning for a rotation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Work with and observe trainees doing their job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Provide feedback to trainees on their performance and progress</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Assess trainees through rotation and at the end via a report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Contribute to the learning and understanding of the curriculum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Enter learning and assessment information onto an online platform</a:t>
            </a: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Impacts for supervisors</a:t>
            </a:r>
          </a:p>
          <a:p>
            <a:r>
              <a:rPr lang="en-US" b="1" dirty="0"/>
              <a:t> </a:t>
            </a:r>
            <a:endParaRPr lang="en-US" b="1" dirty="0">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dirty="0">
              <a:solidFill>
                <a:srgbClr val="384967"/>
              </a:solidFill>
              <a:cs typeface="Arial"/>
            </a:endParaRPr>
          </a:p>
          <a:p>
            <a:pPr marL="742950" lvl="1" indent="-285750">
              <a:buFont typeface="Arial" panose="020B0604020202020204" pitchFamily="34" charset="0"/>
              <a:buChar char="•"/>
            </a:pPr>
            <a:r>
              <a:rPr lang="en-US" sz="1600" dirty="0"/>
              <a:t>New curriculum learning goals </a:t>
            </a:r>
            <a:endParaRPr lang="en-US" sz="1600" dirty="0">
              <a:cs typeface="Arial"/>
            </a:endParaRPr>
          </a:p>
          <a:p>
            <a:pPr marL="742950" lvl="1" indent="-285750">
              <a:buFont typeface="Arial" panose="020B0604020202020204" pitchFamily="34" charset="0"/>
              <a:buChar char="•"/>
            </a:pPr>
            <a:r>
              <a:rPr lang="en-US" sz="1600" dirty="0"/>
              <a:t>PREP and PQC</a:t>
            </a:r>
            <a:endParaRPr lang="en-US" sz="1600" dirty="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dirty="0">
                <a:ea typeface="Calibri"/>
                <a:cs typeface="Calibri"/>
              </a:rPr>
              <a:t>PREP portal  </a:t>
            </a:r>
          </a:p>
          <a:p>
            <a:pPr marL="742950" lvl="1" indent="-285750">
              <a:buFont typeface="Arial" panose="020B0604020202020204" pitchFamily="34" charset="0"/>
              <a:buChar char="•"/>
            </a:pPr>
            <a:r>
              <a:rPr lang="en-US" sz="1600" dirty="0">
                <a:ea typeface="Calibri"/>
                <a:cs typeface="Calibri"/>
              </a:rPr>
              <a:t>TMP</a:t>
            </a:r>
          </a:p>
          <a:p>
            <a:pPr lvl="1"/>
            <a:r>
              <a:rPr lang="en-US" sz="1600" dirty="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dirty="0">
                <a:ea typeface="Calibri"/>
                <a:cs typeface="Calibri"/>
              </a:rPr>
              <a:t>LNA or rotation plan </a:t>
            </a:r>
          </a:p>
          <a:p>
            <a:pPr marL="742950" lvl="1" indent="-285750">
              <a:buFont typeface="Arial" panose="020B0604020202020204" pitchFamily="34" charset="0"/>
              <a:buChar char="•"/>
            </a:pPr>
            <a:r>
              <a:rPr lang="en-US" sz="1600" dirty="0">
                <a:ea typeface="Calibri"/>
                <a:cs typeface="Calibri"/>
              </a:rPr>
              <a:t>Mini-CEX/</a:t>
            </a:r>
            <a:r>
              <a:rPr lang="en-US" sz="1600" dirty="0" err="1">
                <a:ea typeface="Calibri"/>
                <a:cs typeface="Calibri"/>
              </a:rPr>
              <a:t>CbD</a:t>
            </a:r>
            <a:r>
              <a:rPr lang="en-US" sz="1600" dirty="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dirty="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dirty="0"/>
              <a:t>All new curricula in Advanced Training programs use the same framework</a:t>
            </a:r>
            <a:endParaRPr lang="en-AU" dirty="0"/>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28" name="Picture 27">
            <a:extLst>
              <a:ext uri="{FF2B5EF4-FFF2-40B4-BE49-F238E27FC236}">
                <a16:creationId xmlns:a16="http://schemas.microsoft.com/office/drawing/2014/main" id="{4AEC4086-3E84-AE05-CA43-D7861D4E78DC}"/>
              </a:ext>
            </a:extLst>
          </p:cNvPr>
          <p:cNvPicPr>
            <a:picLocks noChangeAspect="1"/>
          </p:cNvPicPr>
          <p:nvPr/>
        </p:nvPicPr>
        <p:blipFill>
          <a:blip r:embed="rId5"/>
          <a:stretch>
            <a:fillRect/>
          </a:stretch>
        </p:blipFill>
        <p:spPr>
          <a:xfrm>
            <a:off x="1266087" y="1607350"/>
            <a:ext cx="4147498" cy="1437599"/>
          </a:xfrm>
          <a:prstGeom prst="rect">
            <a:avLst/>
          </a:prstGeom>
          <a:ln>
            <a:solidFill>
              <a:srgbClr val="B3BFD5"/>
            </a:solidFill>
          </a:ln>
        </p:spPr>
      </p:pic>
      <p:pic>
        <p:nvPicPr>
          <p:cNvPr id="30" name="Picture 29">
            <a:extLst>
              <a:ext uri="{FF2B5EF4-FFF2-40B4-BE49-F238E27FC236}">
                <a16:creationId xmlns:a16="http://schemas.microsoft.com/office/drawing/2014/main" id="{6CDAFD46-AC30-4F18-AF63-7D988B39249E}"/>
              </a:ext>
            </a:extLst>
          </p:cNvPr>
          <p:cNvPicPr>
            <a:picLocks noChangeAspect="1"/>
          </p:cNvPicPr>
          <p:nvPr/>
        </p:nvPicPr>
        <p:blipFill>
          <a:blip r:embed="rId6"/>
          <a:stretch>
            <a:fillRect/>
          </a:stretch>
        </p:blipFill>
        <p:spPr>
          <a:xfrm>
            <a:off x="6796818" y="1661656"/>
            <a:ext cx="4038431" cy="1091891"/>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6" name="Picture 15" descr="A list of medical procedures&#10;&#10;Description automatically generated">
            <a:extLst>
              <a:ext uri="{FF2B5EF4-FFF2-40B4-BE49-F238E27FC236}">
                <a16:creationId xmlns:a16="http://schemas.microsoft.com/office/drawing/2014/main" id="{1EDED701-9AD9-3F24-D2AA-C3FC3792D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471" y="836647"/>
            <a:ext cx="4730191" cy="5857191"/>
          </a:xfrm>
          <a:prstGeom prst="rect">
            <a:avLst/>
          </a:prstGeom>
        </p:spPr>
      </p:pic>
      <p:sp>
        <p:nvSpPr>
          <p:cNvPr id="17" name="TextBox 16">
            <a:extLst>
              <a:ext uri="{FF2B5EF4-FFF2-40B4-BE49-F238E27FC236}">
                <a16:creationId xmlns:a16="http://schemas.microsoft.com/office/drawing/2014/main" id="{2E00C7FA-0814-4A9B-311B-81551FAD9E89}"/>
              </a:ext>
            </a:extLst>
          </p:cNvPr>
          <p:cNvSpPr txBox="1"/>
          <p:nvPr/>
        </p:nvSpPr>
        <p:spPr>
          <a:xfrm>
            <a:off x="1045029" y="2217244"/>
            <a:ext cx="4619996" cy="1754326"/>
          </a:xfrm>
          <a:prstGeom prst="rect">
            <a:avLst/>
          </a:prstGeom>
          <a:noFill/>
        </p:spPr>
        <p:txBody>
          <a:bodyPr wrap="square" lIns="91440" tIns="45720" rIns="91440" bIns="45720" rtlCol="0" anchor="t">
            <a:spAutoFit/>
          </a:bodyPr>
          <a:lstStyle/>
          <a:p>
            <a:pPr algn="ctr"/>
            <a:r>
              <a:rPr lang="en-US" u="sng" dirty="0">
                <a:solidFill>
                  <a:srgbClr val="384967"/>
                </a:solidFill>
              </a:rPr>
              <a:t>Rehabilitation medicine</a:t>
            </a:r>
            <a:endParaRPr lang="en-US" u="sng" dirty="0">
              <a:solidFill>
                <a:srgbClr val="384967"/>
              </a:solidFill>
              <a:cs typeface="Arial"/>
            </a:endParaRP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778825" y="1847521"/>
            <a:ext cx="6519517" cy="1600438"/>
          </a:xfrm>
          <a:prstGeom prst="rect">
            <a:avLst/>
          </a:prstGeom>
          <a:noFill/>
        </p:spPr>
        <p:txBody>
          <a:bodyPr wrap="square" rtlCol="0">
            <a:spAutoFit/>
          </a:bodyPr>
          <a:lstStyle/>
          <a:p>
            <a:pPr algn="ctr"/>
            <a:r>
              <a:rPr lang="en-US" sz="1400" i="1" dirty="0"/>
              <a:t>Dr. Alex, an Advanced Trainee in Rehabilitation Medicine, is completing a rotation in a specialised rehabilitation unit. Dr. Alex is tasked with managing a 58-year-old patient who has sustained a moderate ischemic stroke. The patient presents with hemiplegia, spasticity, and impaired speech. Dr. Alex is responsible for developing and implementing a comprehensive rehabilitation plan, coordinating a multidisciplinary team, and engaging the patient and their family in the recovery process.</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4"/>
            <a:ext cx="3925759" cy="1949763"/>
            <a:chOff x="74409" y="2852688"/>
            <a:chExt cx="3627782" cy="169413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72204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Leadership, management &amp; teamwork</a:t>
              </a:r>
            </a:p>
            <a:p>
              <a:pPr marL="671513" lvl="1" indent="-214313">
                <a:buFont typeface="Arial" panose="020B0604020202020204" pitchFamily="34" charset="0"/>
                <a:buChar char="•"/>
              </a:pPr>
              <a:r>
                <a:rPr lang="en-US" sz="1200" dirty="0">
                  <a:solidFill>
                    <a:srgbClr val="384967"/>
                  </a:solidFill>
                </a:rPr>
                <a:t>Communication</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182597" y="4396104"/>
            <a:ext cx="6694214" cy="2151878"/>
            <a:chOff x="5609300" y="2956456"/>
            <a:chExt cx="6186102" cy="1869753"/>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882503"/>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5"/>
                  </a:solidFill>
                </a:rPr>
                <a:t>02. Team Leadership</a:t>
              </a:r>
            </a:p>
            <a:p>
              <a:pPr marL="214313" indent="-214313">
                <a:buFont typeface="Arial" panose="020B0604020202020204" pitchFamily="34" charset="0"/>
                <a:buChar char="•"/>
              </a:pPr>
              <a:r>
                <a:rPr lang="en-US" sz="1200" dirty="0">
                  <a:solidFill>
                    <a:srgbClr val="384965"/>
                  </a:solidFill>
                </a:rPr>
                <a:t>05. Clinical assessment and management of function</a:t>
              </a:r>
            </a:p>
            <a:p>
              <a:pPr marL="214313" indent="-214313">
                <a:buFont typeface="Arial" panose="020B0604020202020204" pitchFamily="34" charset="0"/>
                <a:buChar char="•"/>
              </a:pPr>
              <a:r>
                <a:rPr lang="en-US" sz="1200" dirty="0">
                  <a:solidFill>
                    <a:srgbClr val="384965"/>
                  </a:solidFill>
                </a:rPr>
                <a:t>0</a:t>
              </a:r>
              <a:r>
                <a:rPr lang="en-AU" sz="1200" dirty="0">
                  <a:solidFill>
                    <a:srgbClr val="384965"/>
                  </a:solidFill>
                </a:rPr>
                <a:t>6. Handover of care</a:t>
              </a:r>
            </a:p>
            <a:p>
              <a:pPr marL="214313" indent="-214313">
                <a:buFont typeface="Arial" panose="020B0604020202020204" pitchFamily="34" charset="0"/>
                <a:buChar char="•"/>
              </a:pPr>
              <a:r>
                <a:rPr lang="en-AU" sz="1200" dirty="0">
                  <a:solidFill>
                    <a:srgbClr val="384965"/>
                  </a:solidFill>
                </a:rPr>
                <a:t>07. Longitudinal care</a:t>
              </a:r>
            </a:p>
            <a:p>
              <a:pPr marL="214313" indent="-214313">
                <a:buFont typeface="Arial" panose="020B0604020202020204" pitchFamily="34" charset="0"/>
                <a:buChar char="•"/>
              </a:pPr>
              <a:r>
                <a:rPr lang="en-AU" sz="1200" dirty="0">
                  <a:solidFill>
                    <a:srgbClr val="384965"/>
                  </a:solidFill>
                </a:rPr>
                <a:t>08. Communication with patients</a:t>
              </a:r>
              <a:endParaRPr lang="en-US" sz="1200" dirty="0">
                <a:solidFill>
                  <a:srgbClr val="384965"/>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708275" y="3081747"/>
            <a:ext cx="4337071" cy="2446826"/>
            <a:chOff x="3473206" y="5043077"/>
            <a:chExt cx="4007875" cy="2126042"/>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3473206" y="6146213"/>
              <a:ext cx="4007875" cy="1022906"/>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AU" sz="1200" dirty="0">
                  <a:solidFill>
                    <a:srgbClr val="384965"/>
                  </a:solidFill>
                </a:rPr>
                <a:t>11. Traumatic brain injury</a:t>
              </a:r>
            </a:p>
            <a:p>
              <a:pPr marL="214313" indent="-214313">
                <a:buFont typeface="Arial" panose="020B0604020202020204" pitchFamily="34" charset="0"/>
                <a:buChar char="•"/>
              </a:pPr>
              <a:r>
                <a:rPr lang="en-AU" sz="1200" dirty="0">
                  <a:solidFill>
                    <a:srgbClr val="384965"/>
                  </a:solidFill>
                </a:rPr>
                <a:t>12. Stroke management</a:t>
              </a:r>
            </a:p>
            <a:p>
              <a:pPr marL="214313" indent="-214313">
                <a:buFont typeface="Arial" panose="020B0604020202020204" pitchFamily="34" charset="0"/>
                <a:buChar char="•"/>
              </a:pPr>
              <a:r>
                <a:rPr lang="en-AU" sz="1200" dirty="0">
                  <a:solidFill>
                    <a:srgbClr val="384965"/>
                  </a:solidFill>
                </a:rPr>
                <a:t>14. Spinal cord dysfunction</a:t>
              </a:r>
            </a:p>
            <a:p>
              <a:pPr marL="214313" indent="-214313">
                <a:buFont typeface="Arial" panose="020B0604020202020204" pitchFamily="34" charset="0"/>
                <a:buChar char="•"/>
              </a:pPr>
              <a:r>
                <a:rPr lang="en-US" sz="1200" dirty="0">
                  <a:solidFill>
                    <a:srgbClr val="384965"/>
                  </a:solidFill>
                </a:rPr>
                <a:t>19. Rehabilitation of older people</a:t>
              </a:r>
              <a:endParaRPr lang="en-AU" sz="1200" dirty="0">
                <a:solidFill>
                  <a:srgbClr val="384965"/>
                </a:solidFill>
              </a:endParaRPr>
            </a:p>
            <a:p>
              <a:pPr marL="214313" indent="-214313">
                <a:buFont typeface="Arial" panose="020B0604020202020204" pitchFamily="34" charset="0"/>
                <a:buChar char="•"/>
              </a:pPr>
              <a:r>
                <a:rPr lang="en-AU" sz="1200" dirty="0">
                  <a:solidFill>
                    <a:srgbClr val="384965"/>
                  </a:solidFill>
                </a:rPr>
                <a:t>21. Pain</a:t>
              </a:r>
            </a:p>
            <a:p>
              <a:pPr marL="214313" indent="-214313">
                <a:buFont typeface="Arial" panose="020B0604020202020204" pitchFamily="34" charset="0"/>
                <a:buChar char="•"/>
              </a:pPr>
              <a:r>
                <a:rPr lang="en-US" sz="1200" dirty="0">
                  <a:solidFill>
                    <a:srgbClr val="384965"/>
                  </a:solidFill>
                </a:rPr>
                <a:t>23. Spasticity and its management</a:t>
              </a:r>
              <a:endParaRPr lang="en-US" sz="1200" b="1" dirty="0">
                <a:solidFill>
                  <a:srgbClr val="384965"/>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2" y="3663314"/>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118318"/>
            <a:ext cx="10190612" cy="2380557"/>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4" y="1135476"/>
            <a:ext cx="5198407" cy="2308324"/>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 entry application</a:t>
            </a:r>
          </a:p>
          <a:p>
            <a:pPr marL="285750" indent="-285750">
              <a:buFont typeface="Arial" panose="020B0604020202020204" pitchFamily="34" charset="0"/>
              <a:buChar char="•"/>
            </a:pPr>
            <a:r>
              <a:rPr lang="en-US" dirty="0"/>
              <a:t>Complete at least 48 months FTE training - professional experience</a:t>
            </a:r>
          </a:p>
          <a:p>
            <a:pPr marL="285750" indent="-285750">
              <a:buFont typeface="Arial" panose="020B0604020202020204" pitchFamily="34" charset="0"/>
              <a:buChar char="•"/>
            </a:pPr>
            <a:r>
              <a:rPr lang="en-US" dirty="0"/>
              <a:t>2 case reports</a:t>
            </a:r>
          </a:p>
          <a:p>
            <a:pPr marL="285750" indent="-285750">
              <a:buFont typeface="Arial" panose="020B0604020202020204" pitchFamily="34" charset="0"/>
              <a:buChar char="•"/>
            </a:pPr>
            <a:r>
              <a:rPr lang="en-AU" dirty="0"/>
              <a:t>Learning courses</a:t>
            </a:r>
          </a:p>
          <a:p>
            <a:endParaRPr lang="en-US" dirty="0"/>
          </a:p>
        </p:txBody>
      </p:sp>
      <p:sp>
        <p:nvSpPr>
          <p:cNvPr id="8" name="Rectangle 7">
            <a:extLst>
              <a:ext uri="{FF2B5EF4-FFF2-40B4-BE49-F238E27FC236}">
                <a16:creationId xmlns:a16="http://schemas.microsoft.com/office/drawing/2014/main" id="{E3E95EAC-5DBD-0349-435D-3799132FEF05}"/>
              </a:ext>
            </a:extLst>
          </p:cNvPr>
          <p:cNvSpPr/>
          <p:nvPr/>
        </p:nvSpPr>
        <p:spPr>
          <a:xfrm>
            <a:off x="691753" y="3678814"/>
            <a:ext cx="10190612" cy="23006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003735" y="4369369"/>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a:t>
            </a:r>
            <a:r>
              <a:rPr lang="en-US" dirty="0"/>
              <a:t>learning captures</a:t>
            </a:r>
            <a:r>
              <a:rPr lang="en-US"/>
              <a:t>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735151"/>
            <a:ext cx="6094476" cy="369332"/>
          </a:xfrm>
          <a:prstGeom prst="rect">
            <a:avLst/>
          </a:prstGeom>
          <a:noFill/>
        </p:spPr>
        <p:txBody>
          <a:bodyPr wrap="square">
            <a:spAutoFit/>
          </a:bodyPr>
          <a:lstStyle/>
          <a:p>
            <a:r>
              <a:rPr lang="en-US" b="1" dirty="0"/>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112329"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8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1" y="4369369"/>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2 rotation plans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219515"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 In-training long case assessments</a:t>
            </a:r>
            <a:endParaRPr lang="en-AU" dirty="0"/>
          </a:p>
        </p:txBody>
      </p:sp>
      <p:sp>
        <p:nvSpPr>
          <p:cNvPr id="3" name="TextBox 2">
            <a:extLst>
              <a:ext uri="{FF2B5EF4-FFF2-40B4-BE49-F238E27FC236}">
                <a16:creationId xmlns:a16="http://schemas.microsoft.com/office/drawing/2014/main" id="{68A83FC9-4D18-332C-14C8-15CA6F3FD223}"/>
              </a:ext>
            </a:extLst>
          </p:cNvPr>
          <p:cNvSpPr txBox="1"/>
          <p:nvPr/>
        </p:nvSpPr>
        <p:spPr>
          <a:xfrm>
            <a:off x="6096000" y="1644102"/>
            <a:ext cx="4204677" cy="1754326"/>
          </a:xfrm>
          <a:prstGeom prst="rect">
            <a:avLst/>
          </a:prstGeom>
          <a:noFill/>
        </p:spPr>
        <p:txBody>
          <a:bodyPr wrap="none" rtlCol="0">
            <a:spAutoFit/>
          </a:bodyPr>
          <a:lstStyle/>
          <a:p>
            <a:pPr marL="285750" indent="-285750">
              <a:buFont typeface="Arial" panose="020B0604020202020204" pitchFamily="34" charset="0"/>
              <a:buChar char="•"/>
            </a:pPr>
            <a:r>
              <a:rPr lang="en-AU" dirty="0"/>
              <a:t>Experiential logbook (optional)</a:t>
            </a:r>
          </a:p>
          <a:p>
            <a:pPr marL="285750" indent="-285750">
              <a:buFont typeface="Arial" panose="020B0604020202020204" pitchFamily="34" charset="0"/>
              <a:buChar char="•"/>
            </a:pPr>
            <a:r>
              <a:rPr lang="en-AU" dirty="0"/>
              <a:t>AFRM entry phase examination</a:t>
            </a:r>
            <a:r>
              <a:rPr lang="en-US" dirty="0"/>
              <a:t> </a:t>
            </a:r>
          </a:p>
          <a:p>
            <a:pPr marL="285750" indent="-285750">
              <a:buFont typeface="Arial" panose="020B0604020202020204" pitchFamily="34" charset="0"/>
              <a:buChar char="•"/>
            </a:pPr>
            <a:r>
              <a:rPr lang="en-AU" dirty="0"/>
              <a:t>AFRM fellowship written examination </a:t>
            </a:r>
          </a:p>
          <a:p>
            <a:pPr marL="285750" indent="-285750">
              <a:buFont typeface="Arial" panose="020B0604020202020204" pitchFamily="34" charset="0"/>
              <a:buChar char="•"/>
            </a:pPr>
            <a:r>
              <a:rPr lang="en-AU" dirty="0"/>
              <a:t>AFRM fellowship clinical examination </a:t>
            </a:r>
          </a:p>
          <a:p>
            <a:pPr marL="285750" indent="-285750">
              <a:buFont typeface="Arial" panose="020B0604020202020204" pitchFamily="34" charset="0"/>
              <a:buChar char="•"/>
            </a:pPr>
            <a:r>
              <a:rPr lang="en-US" dirty="0"/>
              <a:t>Research project</a:t>
            </a:r>
          </a:p>
          <a:p>
            <a:pPr marL="285750" indent="-285750">
              <a:buFont typeface="Arial" panose="020B0604020202020204" pitchFamily="34" charset="0"/>
              <a:buChar char="•"/>
            </a:pPr>
            <a:endParaRPr lang="en-AU" dirty="0"/>
          </a:p>
        </p:txBody>
      </p:sp>
      <p:sp>
        <p:nvSpPr>
          <p:cNvPr id="9" name="Rectangle 8">
            <a:extLst>
              <a:ext uri="{FF2B5EF4-FFF2-40B4-BE49-F238E27FC236}">
                <a16:creationId xmlns:a16="http://schemas.microsoft.com/office/drawing/2014/main" id="{C2581D90-176A-0D93-696C-0E0958B6B319}"/>
              </a:ext>
            </a:extLst>
          </p:cNvPr>
          <p:cNvSpPr/>
          <p:nvPr/>
        </p:nvSpPr>
        <p:spPr>
          <a:xfrm>
            <a:off x="9188265"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a:t>
            </a:r>
            <a:r>
              <a:rPr lang="en-US"/>
              <a:t> </a:t>
            </a:r>
            <a:r>
              <a:rPr lang="en-US" dirty="0"/>
              <a:t>progress reports</a:t>
            </a:r>
            <a:endParaRPr lang="en-AU"/>
          </a:p>
        </p:txBody>
      </p:sp>
    </p:spTree>
    <p:extLst>
      <p:ext uri="{BB962C8B-B14F-4D97-AF65-F5344CB8AC3E}">
        <p14:creationId xmlns:p14="http://schemas.microsoft.com/office/powerpoint/2010/main" val="10077647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828305-EE30-498F-A162-22DAD1C7C4D2}">
  <ds:schemaRefs>
    <ds:schemaRef ds:uri="http://schemas.openxmlformats.org/package/2006/metadata/core-properties"/>
    <ds:schemaRef ds:uri="http://purl.org/dc/elements/1.1/"/>
    <ds:schemaRef ds:uri="0b77cf3b-53b0-4276-95d6-69a9c81ff526"/>
    <ds:schemaRef ds:uri="http://purl.org/dc/terms/"/>
    <ds:schemaRef ds:uri="http://www.w3.org/XML/1998/namespace"/>
    <ds:schemaRef ds:uri="http://purl.org/dc/dcmitype/"/>
    <ds:schemaRef ds:uri="http://schemas.microsoft.com/office/2006/documentManagement/types"/>
    <ds:schemaRef ds:uri="8a45df18-1b1a-499d-90c6-d04be75f9f9a"/>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3.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4438</TotalTime>
  <Words>3630</Words>
  <Application>Microsoft Office PowerPoint</Application>
  <PresentationFormat>ワイド画面</PresentationFormat>
  <Paragraphs>582</Paragraphs>
  <Slides>22</Slides>
  <Notes>22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1_Office Theme</vt:lpstr>
      <vt:lpstr>ATCR Theme</vt:lpstr>
      <vt:lpstr>Introduction to the new curriculum  2025 implementation – Advanced Training: Rehabilitation Medicine</vt:lpstr>
      <vt:lpstr>PowerPoint プレゼンテーション</vt:lpstr>
      <vt:lpstr>PowerPoint プレゼンテーション</vt:lpstr>
      <vt:lpstr>Supervision overview </vt:lpstr>
      <vt:lpstr>Framework overview </vt:lpstr>
      <vt:lpstr>Curriculum documents </vt:lpstr>
      <vt:lpstr>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PowerPoint プレゼンテーション</vt:lpstr>
      <vt:lpstr>PowerPoint プレゼンテーション</vt:lpstr>
      <vt:lpstr>PowerPoint プレゼンテーション</vt:lpstr>
      <vt:lpstr>Education policy</vt:lpstr>
      <vt:lpstr>Next steps for new ATs </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7</cp:revision>
  <cp:lastPrinted>2019-03-29T01:57:58Z</cp:lastPrinted>
  <dcterms:created xsi:type="dcterms:W3CDTF">2016-05-05T00:00:36Z</dcterms:created>
  <dcterms:modified xsi:type="dcterms:W3CDTF">2024-12-03T01:17:04Z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