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52" r:id="rId11"/>
    <p:sldId id="2147481453" r:id="rId12"/>
    <p:sldId id="2147481469" r:id="rId13"/>
    <p:sldId id="2147481470" r:id="rId14"/>
    <p:sldId id="2147481482" r:id="rId15"/>
    <p:sldId id="2147481484" r:id="rId16"/>
    <p:sldId id="2147481485" r:id="rId17"/>
    <p:sldId id="2147481458" r:id="rId18"/>
    <p:sldId id="2147481467" r:id="rId19"/>
    <p:sldId id="2147481486"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76"/>
            <p14:sldId id="2147481477"/>
            <p14:sldId id="2147481452"/>
            <p14:sldId id="2147481453"/>
            <p14:sldId id="2147481469"/>
            <p14:sldId id="2147481470"/>
            <p14:sldId id="2147481482"/>
            <p14:sldId id="2147481484"/>
            <p14:sldId id="2147481485"/>
            <p14:sldId id="2147481458"/>
            <p14:sldId id="2147481467"/>
            <p14:sldId id="2147481486"/>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965"/>
    <a:srgbClr val="B3BFD5"/>
    <a:srgbClr val="E9B32B"/>
    <a:srgbClr val="8699BC"/>
    <a:srgbClr val="6880AC"/>
    <a:srgbClr val="384967"/>
    <a:srgbClr val="005850"/>
    <a:srgbClr val="CB972B"/>
    <a:srgbClr val="7F7F7F"/>
    <a:srgbClr val="294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507C8-C7D5-4C6C-B87F-B9747D28916D}" v="236" dt="2024-12-02T02:24:05.836"/>
    <p1510:client id="{D222C299-51D2-FEEC-A780-03F8545FF12E}" v="16" dt="2024-12-02T03:17:01.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29" autoAdjust="0"/>
  </p:normalViewPr>
  <p:slideViewPr>
    <p:cSldViewPr snapToGrid="0">
      <p:cViewPr varScale="1">
        <p:scale>
          <a:sx n="72" d="100"/>
          <a:sy n="72" d="100"/>
        </p:scale>
        <p:origin x="192" y="6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2/12/2024</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2/12/2024</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Cardiology (AIM) program, 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93164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5.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hyperlink" Target="https://www.racp.edu.au/docs/default-source/default-document-library/cardiology-cardiothoracic-surgery-supervisors-report-australia.doc?sfvrsn=6291351a_6" TargetMode="Externa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9482329"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2025 implementation – Advanced Training: Cardiology (Adult Internal Medicine)</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535178" y="1213727"/>
            <a:ext cx="10347187"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535178" y="1204734"/>
            <a:ext cx="8999819" cy="2308324"/>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1 procedural logbook  </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AU" dirty="0"/>
              <a:t>1 Cardiothoracic surgery progress report </a:t>
            </a:r>
          </a:p>
          <a:p>
            <a:pPr marL="285750" indent="-285750">
              <a:buFont typeface="Arial" panose="020B0604020202020204" pitchFamily="34" charset="0"/>
              <a:buChar char="•"/>
            </a:pPr>
            <a:r>
              <a:rPr lang="en-US" dirty="0"/>
              <a:t>Research project </a:t>
            </a:r>
          </a:p>
          <a:p>
            <a:endParaRPr lang="en-US" dirty="0"/>
          </a:p>
        </p:txBody>
      </p:sp>
      <p:sp>
        <p:nvSpPr>
          <p:cNvPr id="8" name="Rectangle 7">
            <a:extLst>
              <a:ext uri="{FF2B5EF4-FFF2-40B4-BE49-F238E27FC236}">
                <a16:creationId xmlns:a16="http://schemas.microsoft.com/office/drawing/2014/main" id="{E3E95EAC-5DBD-0349-435D-3799132FEF05}"/>
              </a:ext>
            </a:extLst>
          </p:cNvPr>
          <p:cNvSpPr/>
          <p:nvPr/>
        </p:nvSpPr>
        <p:spPr>
          <a:xfrm>
            <a:off x="539912" y="3420625"/>
            <a:ext cx="10344941" cy="2517611"/>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 learning captures  </a:t>
            </a:r>
            <a:endParaRPr lang="en-AU">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2 progress reports</a:t>
            </a:r>
            <a:endParaRPr lang="en-AU" dirty="0"/>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3719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67794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rotation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a:rPr>
                <a:t>Learning and assessment activities</a:t>
              </a:r>
            </a:p>
            <a:p>
              <a:pPr marL="171450" indent="-171450">
                <a:buFont typeface="Wingdings" panose="05000000000000000000" pitchFamily="2" charset="2"/>
                <a:buChar char="ü"/>
              </a:pPr>
              <a:r>
                <a:rPr lang="en-US" sz="1200">
                  <a:latin typeface="Aptos"/>
                </a:rPr>
                <a:t>Progress </a:t>
              </a:r>
              <a:r>
                <a:rPr lang="en-US" sz="1200" dirty="0">
                  <a:latin typeface="Aptos"/>
                </a:rPr>
                <a:t>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Knowledge (3 specific knowledge guide learning goals selected)</a:t>
            </a:r>
            <a:endParaRPr lang="en-AU" sz="900" b="0" i="0" kern="1200">
              <a:solidFill>
                <a:schemeClr val="dk1"/>
              </a:solidFill>
              <a:effectLst/>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 </a:t>
            </a:r>
            <a:endParaRPr lang="en-AU" sz="900" b="0" i="0" kern="120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Coronary artery disease </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Team leadership </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Heart </a:t>
            </a:r>
            <a:r>
              <a:rPr lang="en-AU" sz="900">
                <a:solidFill>
                  <a:schemeClr val="dk1"/>
                </a:solidFill>
                <a:latin typeface="Aptos"/>
              </a:rPr>
              <a:t>failure</a:t>
            </a:r>
            <a:r>
              <a:rPr lang="en-AU" sz="900" b="0" kern="1200">
                <a:solidFill>
                  <a:schemeClr val="dk1"/>
                </a:solidFill>
                <a:effectLst/>
                <a:latin typeface="Apto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Clinical assessment and management</a:t>
            </a:r>
            <a:endParaRPr lang="en-AU" sz="90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(from Q4 2025)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Cardiology Training Journey</a:t>
            </a:r>
            <a:endParaRPr lang="en-US" sz="24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a:rPr>
              <a:t>Other learning and assessment requirements</a:t>
            </a:r>
            <a:endParaRPr lang="en-US" sz="3100" b="0" dirty="0">
              <a:solidFill>
                <a:srgbClr val="000000"/>
              </a:solidFill>
              <a:latin typeface="Georgia"/>
            </a:endParaRPr>
          </a:p>
        </p:txBody>
      </p:sp>
      <p:sp>
        <p:nvSpPr>
          <p:cNvPr id="2" name="TextBox 1">
            <a:extLst>
              <a:ext uri="{FF2B5EF4-FFF2-40B4-BE49-F238E27FC236}">
                <a16:creationId xmlns:a16="http://schemas.microsoft.com/office/drawing/2014/main" id="{63D141C9-007A-05F3-393E-AEABF63D956C}"/>
              </a:ext>
            </a:extLst>
          </p:cNvPr>
          <p:cNvSpPr txBox="1"/>
          <p:nvPr/>
        </p:nvSpPr>
        <p:spPr>
          <a:xfrm>
            <a:off x="435743" y="1332629"/>
            <a:ext cx="2036366" cy="2123658"/>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endParaRPr lang="en-US" dirty="0"/>
          </a:p>
          <a:p>
            <a:pPr algn="ctr"/>
            <a:endParaRPr lang="en-US" b="1" dirty="0">
              <a:solidFill>
                <a:srgbClr val="384967"/>
              </a:solidFill>
            </a:endParaRPr>
          </a:p>
          <a:p>
            <a:pPr marL="285750" indent="-285750">
              <a:buFont typeface="Arial,Sans-Serif"/>
              <a:buChar char="•"/>
            </a:pPr>
            <a:r>
              <a:rPr lang="en-US" sz="1400" dirty="0">
                <a:solidFill>
                  <a:srgbClr val="384965"/>
                </a:solidFill>
              </a:rPr>
              <a:t>Professional experience</a:t>
            </a:r>
            <a:endParaRPr lang="en-US" sz="1400" dirty="0">
              <a:solidFill>
                <a:srgbClr val="433E35"/>
              </a:solidFill>
            </a:endParaRPr>
          </a:p>
          <a:p>
            <a:pPr marL="285750" indent="-285750">
              <a:buFont typeface="Arial,Sans-Serif"/>
              <a:buChar char="•"/>
            </a:pPr>
            <a:r>
              <a:rPr lang="en-US" sz="1400" dirty="0">
                <a:solidFill>
                  <a:srgbClr val="384965"/>
                </a:solidFill>
              </a:rPr>
              <a:t>Learning courses</a:t>
            </a:r>
            <a:endParaRPr lang="en-US" sz="1400" dirty="0">
              <a:solidFill>
                <a:srgbClr val="384967"/>
              </a:solidFill>
              <a:cs typeface="Arial"/>
            </a:endParaRPr>
          </a:p>
          <a:p>
            <a:pPr algn="ctr"/>
            <a:endParaRPr lang="en-US" dirty="0"/>
          </a:p>
          <a:p>
            <a:pPr lvl="1" algn="ctr"/>
            <a:r>
              <a:rPr lang="en-US" dirty="0">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21981" y="1900425"/>
            <a:ext cx="2627439" cy="1908215"/>
          </a:xfrm>
          <a:prstGeom prst="rect">
            <a:avLst/>
          </a:prstGeom>
          <a:noFill/>
        </p:spPr>
        <p:txBody>
          <a:bodyPr wrap="square" lIns="91440" tIns="45720" rIns="91440" bIns="45720" rtlCol="0" anchor="t">
            <a:spAutoFit/>
          </a:bodyPr>
          <a:lstStyle/>
          <a:p>
            <a:pPr algn="ctr"/>
            <a:endParaRPr lang="en-US" b="1" dirty="0">
              <a:solidFill>
                <a:srgbClr val="384967"/>
              </a:solidFill>
            </a:endParaRPr>
          </a:p>
          <a:p>
            <a:r>
              <a:rPr lang="en-US" sz="1400" dirty="0">
                <a:solidFill>
                  <a:srgbClr val="384967"/>
                </a:solidFill>
              </a:rPr>
              <a:t>Trainees complete and documents their cardiothoracic surgery training in the </a:t>
            </a:r>
            <a:r>
              <a:rPr lang="en-US" sz="1400" dirty="0">
                <a:solidFill>
                  <a:srgbClr val="433E35"/>
                </a:solidFill>
                <a:hlinkClick r:id="rId4"/>
              </a:rPr>
              <a:t>CTS progress report</a:t>
            </a:r>
            <a:r>
              <a:rPr lang="en-US" sz="1400" dirty="0">
                <a:solidFill>
                  <a:srgbClr val="433E35"/>
                </a:solidFill>
                <a:hlinkClick r:id="rId4">
                  <a:extLst>
                    <a:ext uri="{A12FA001-AC4F-418D-AE19-62706E023703}">
                      <ahyp:hlinkClr xmlns:ahyp="http://schemas.microsoft.com/office/drawing/2018/hyperlinkcolor" val="tx"/>
                    </a:ext>
                  </a:extLst>
                </a:hlinkClick>
              </a:rPr>
              <a:t>.</a:t>
            </a:r>
            <a:endParaRPr lang="en-US" dirty="0"/>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32629"/>
            <a:ext cx="2472323" cy="1846659"/>
          </a:xfrm>
          <a:prstGeom prst="rect">
            <a:avLst/>
          </a:prstGeom>
          <a:noFill/>
        </p:spPr>
        <p:txBody>
          <a:bodyPr wrap="square" lIns="91440" tIns="45720" rIns="91440" bIns="45720" rtlCol="0" anchor="t">
            <a:spAutoFit/>
          </a:bodyPr>
          <a:lstStyle/>
          <a:p>
            <a:pPr algn="ctr"/>
            <a:r>
              <a:rPr lang="en-US" b="1" dirty="0">
                <a:solidFill>
                  <a:srgbClr val="384967"/>
                </a:solidFill>
              </a:rPr>
              <a:t>Procedural logbook</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Trainees capture data about and reflect on specific workplace experiences.</a:t>
            </a:r>
          </a:p>
          <a:p>
            <a:pPr lvl="1" algn="ctr"/>
            <a:r>
              <a:rPr lang="en-US" dirty="0">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33351" y="1332629"/>
            <a:ext cx="2536621" cy="2477601"/>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pPr algn="ctr"/>
            <a:endParaRPr lang="en-US" b="1" dirty="0">
              <a:solidFill>
                <a:srgbClr val="384967"/>
              </a:solidFill>
            </a:endParaRPr>
          </a:p>
          <a:p>
            <a:pPr algn="ctr"/>
            <a:endParaRPr lang="en-US"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2" name="Freeform 2">
            <a:extLst>
              <a:ext uri="{FF2B5EF4-FFF2-40B4-BE49-F238E27FC236}">
                <a16:creationId xmlns:a16="http://schemas.microsoft.com/office/drawing/2014/main" id="{BBB19073-F329-C102-E925-9D088ABB9B59}"/>
              </a:ext>
            </a:extLst>
          </p:cNvPr>
          <p:cNvSpPr/>
          <p:nvPr/>
        </p:nvSpPr>
        <p:spPr>
          <a:xfrm>
            <a:off x="6809488" y="3381671"/>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9" name="TextBox 18">
            <a:extLst>
              <a:ext uri="{FF2B5EF4-FFF2-40B4-BE49-F238E27FC236}">
                <a16:creationId xmlns:a16="http://schemas.microsoft.com/office/drawing/2014/main" id="{BDE2AB8E-0B99-CD4B-6A74-F72E4398F3E8}"/>
              </a:ext>
            </a:extLst>
          </p:cNvPr>
          <p:cNvSpPr txBox="1"/>
          <p:nvPr/>
        </p:nvSpPr>
        <p:spPr>
          <a:xfrm>
            <a:off x="9534951" y="5024248"/>
            <a:ext cx="2472323" cy="1815882"/>
          </a:xfrm>
          <a:prstGeom prst="rect">
            <a:avLst/>
          </a:prstGeom>
          <a:noFill/>
        </p:spPr>
        <p:txBody>
          <a:bodyPr wrap="square">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94717" y="5024248"/>
            <a:ext cx="2036365"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433E35"/>
              </a:solidFill>
            </a:endParaRPr>
          </a:p>
          <a:p>
            <a:endParaRPr lang="en-US" sz="1400" dirty="0">
              <a:solidFill>
                <a:srgbClr val="433E35"/>
              </a:solidFill>
            </a:endParaRPr>
          </a:p>
          <a:p>
            <a:endParaRPr lang="en-US" sz="1400" dirty="0">
              <a:solidFill>
                <a:srgbClr val="433E35"/>
              </a:solidFill>
            </a:endParaRPr>
          </a:p>
          <a:p>
            <a:r>
              <a:rPr lang="en-US" sz="1400" b="1" dirty="0">
                <a:solidFill>
                  <a:srgbClr val="384967"/>
                </a:solidFill>
              </a:rPr>
              <a:t>Roles involved:</a:t>
            </a:r>
            <a:endParaRPr lang="en-US" sz="1400" dirty="0">
              <a:solidFill>
                <a:srgbClr val="433E35"/>
              </a:solidFill>
              <a:cs typeface="Arial"/>
            </a:endParaRPr>
          </a:p>
          <a:p>
            <a:pPr marL="285750" indent="-285750">
              <a:buFont typeface="Arial,Sans-Serif"/>
              <a:buChar char="•"/>
            </a:pPr>
            <a:r>
              <a:rPr lang="en-US" sz="1400" dirty="0">
                <a:solidFill>
                  <a:srgbClr val="384967"/>
                </a:solidFill>
              </a:rPr>
              <a:t>Trainee</a:t>
            </a:r>
            <a:endParaRPr lang="en-US" dirty="0"/>
          </a:p>
          <a:p>
            <a:endParaRPr lang="en-US" sz="1400" dirty="0">
              <a:solidFill>
                <a:srgbClr val="384967"/>
              </a:solidFill>
              <a:cs typeface="Aria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325969" y="5024248"/>
            <a:ext cx="2287587" cy="2031325"/>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433E35"/>
              </a:solidFill>
            </a:endParaRPr>
          </a:p>
          <a:p>
            <a:endParaRPr lang="en-US" sz="1400" dirty="0">
              <a:solidFill>
                <a:srgbClr val="433E35"/>
              </a:solidFill>
            </a:endParaRPr>
          </a:p>
          <a:p>
            <a:endParaRPr lang="en-US" sz="1400" dirty="0">
              <a:solidFill>
                <a:srgbClr val="433E35"/>
              </a:solidFill>
            </a:endParaRPr>
          </a:p>
          <a:p>
            <a:r>
              <a:rPr lang="en-US" sz="1400" b="1" dirty="0">
                <a:solidFill>
                  <a:srgbClr val="384967"/>
                </a:solidFill>
              </a:rPr>
              <a:t>Roles involved:</a:t>
            </a:r>
            <a:endParaRPr lang="en-US" sz="1400" dirty="0">
              <a:solidFill>
                <a:srgbClr val="433E35"/>
              </a:solidFill>
              <a:cs typeface="Arial"/>
            </a:endParaRPr>
          </a:p>
          <a:p>
            <a:pPr marL="285750" indent="-285750">
              <a:buFont typeface="Arial,Sans-Serif"/>
              <a:buChar char="•"/>
            </a:pPr>
            <a:r>
              <a:rPr lang="en-US" sz="1400" dirty="0">
                <a:solidFill>
                  <a:srgbClr val="384967"/>
                </a:solidFill>
              </a:rPr>
              <a:t>Trainee</a:t>
            </a:r>
            <a:endParaRPr lang="en-US" sz="1400" dirty="0">
              <a:solidFill>
                <a:srgbClr val="433E35"/>
              </a:solidFill>
              <a:cs typeface="Arial"/>
            </a:endParaRPr>
          </a:p>
          <a:p>
            <a:pPr marL="285750" indent="-285750">
              <a:buFont typeface="Arial,Sans-Serif"/>
              <a:buChar char="•"/>
            </a:pPr>
            <a:r>
              <a:rPr lang="en-US" sz="1400" dirty="0">
                <a:solidFill>
                  <a:srgbClr val="384967"/>
                </a:solidFill>
              </a:rPr>
              <a:t>Rotation Supervisor</a:t>
            </a:r>
            <a:endParaRPr lang="en-US" sz="1400" dirty="0">
              <a:solidFill>
                <a:srgbClr val="433E35"/>
              </a:solidFill>
            </a:endParaRPr>
          </a:p>
          <a:p>
            <a:pPr marL="285750" indent="-285750">
              <a:buFont typeface="Arial,Sans-Serif"/>
              <a:buChar char="•"/>
            </a:pPr>
            <a:r>
              <a:rPr lang="en-US" sz="1400" dirty="0">
                <a:solidFill>
                  <a:srgbClr val="384967"/>
                </a:solidFill>
              </a:rPr>
              <a:t>Surgical Supervisor</a:t>
            </a:r>
            <a:endParaRPr lang="en-US" sz="1400" dirty="0">
              <a:solidFill>
                <a:srgbClr val="433E35"/>
              </a:solidFill>
            </a:endParaRPr>
          </a:p>
          <a:p>
            <a:endParaRPr lang="en-US" sz="1400" b="1" dirty="0">
              <a:solidFill>
                <a:srgbClr val="384967"/>
              </a:solidFill>
              <a:cs typeface="Arial"/>
            </a:endParaRPr>
          </a:p>
        </p:txBody>
      </p:sp>
      <p:pic>
        <p:nvPicPr>
          <p:cNvPr id="17" name="Picture 16" descr="A person wearing headphones pointing at a screen&#10;&#10;Description automatically generated">
            <a:extLst>
              <a:ext uri="{FF2B5EF4-FFF2-40B4-BE49-F238E27FC236}">
                <a16:creationId xmlns:a16="http://schemas.microsoft.com/office/drawing/2014/main" id="{8BC7934D-185D-E2AC-2A2F-A4F38D7ACC1F}"/>
              </a:ext>
            </a:extLst>
          </p:cNvPr>
          <p:cNvPicPr>
            <a:picLocks noChangeAspect="1"/>
          </p:cNvPicPr>
          <p:nvPr/>
        </p:nvPicPr>
        <p:blipFill>
          <a:blip r:embed="rId7"/>
          <a:stretch>
            <a:fillRect/>
          </a:stretch>
        </p:blipFill>
        <p:spPr>
          <a:xfrm>
            <a:off x="594717" y="3289850"/>
            <a:ext cx="1497539" cy="1278484"/>
          </a:xfrm>
          <a:prstGeom prst="rect">
            <a:avLst/>
          </a:prstGeom>
        </p:spPr>
      </p:pic>
      <p:pic>
        <p:nvPicPr>
          <p:cNvPr id="24" name="Picture 23" descr="A magnifying glass and graph&#10;&#10;Description automatically generated">
            <a:extLst>
              <a:ext uri="{FF2B5EF4-FFF2-40B4-BE49-F238E27FC236}">
                <a16:creationId xmlns:a16="http://schemas.microsoft.com/office/drawing/2014/main" id="{D4107742-751D-7037-5611-50215F446467}"/>
              </a:ext>
            </a:extLst>
          </p:cNvPr>
          <p:cNvPicPr>
            <a:picLocks noChangeAspect="1"/>
          </p:cNvPicPr>
          <p:nvPr/>
        </p:nvPicPr>
        <p:blipFill>
          <a:blip r:embed="rId8"/>
          <a:stretch>
            <a:fillRect/>
          </a:stretch>
        </p:blipFill>
        <p:spPr>
          <a:xfrm>
            <a:off x="3540501" y="3235129"/>
            <a:ext cx="1448982" cy="1444830"/>
          </a:xfrm>
          <a:prstGeom prst="rect">
            <a:avLst/>
          </a:prstGeom>
        </p:spPr>
      </p:pic>
      <p:pic>
        <p:nvPicPr>
          <p:cNvPr id="16" name="Picture 2" descr="Free research reading information vector">
            <a:extLst>
              <a:ext uri="{FF2B5EF4-FFF2-40B4-BE49-F238E27FC236}">
                <a16:creationId xmlns:a16="http://schemas.microsoft.com/office/drawing/2014/main" id="{5E3DC52A-13E3-1527-9C2F-5DEC01F50B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9743379" y="3073585"/>
            <a:ext cx="1853904" cy="14947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8BC22B1-CE88-B9B6-7EF7-94E61D8074B3}"/>
              </a:ext>
            </a:extLst>
          </p:cNvPr>
          <p:cNvSpPr txBox="1"/>
          <p:nvPr/>
        </p:nvSpPr>
        <p:spPr>
          <a:xfrm>
            <a:off x="6505636" y="5024248"/>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26" name="TextBox 25">
            <a:extLst>
              <a:ext uri="{FF2B5EF4-FFF2-40B4-BE49-F238E27FC236}">
                <a16:creationId xmlns:a16="http://schemas.microsoft.com/office/drawing/2014/main" id="{84B01E50-A59F-C9F6-FBA4-AC956492C557}"/>
              </a:ext>
            </a:extLst>
          </p:cNvPr>
          <p:cNvSpPr txBox="1"/>
          <p:nvPr/>
        </p:nvSpPr>
        <p:spPr>
          <a:xfrm>
            <a:off x="2797248" y="1332629"/>
            <a:ext cx="3345028" cy="646331"/>
          </a:xfrm>
          <a:prstGeom prst="rect">
            <a:avLst/>
          </a:prstGeom>
          <a:noFill/>
        </p:spPr>
        <p:txBody>
          <a:bodyPr wrap="square">
            <a:spAutoFit/>
          </a:bodyPr>
          <a:lstStyle/>
          <a:p>
            <a:pPr algn="ctr"/>
            <a:r>
              <a:rPr lang="en-US" b="1" dirty="0">
                <a:solidFill>
                  <a:srgbClr val="384967"/>
                </a:solidFill>
              </a:rPr>
              <a:t>Cardiothoracic surgery progress report</a:t>
            </a:r>
            <a:endParaRPr lang="en-US" dirty="0"/>
          </a:p>
        </p:txBody>
      </p:sp>
    </p:spTree>
    <p:custDataLst>
      <p:tags r:id="rId1"/>
    </p:custDataLst>
    <p:extLst>
      <p:ext uri="{BB962C8B-B14F-4D97-AF65-F5344CB8AC3E}">
        <p14:creationId xmlns:p14="http://schemas.microsoft.com/office/powerpoint/2010/main" val="3383460205"/>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209783252"/>
              </p:ext>
            </p:extLst>
          </p:nvPr>
        </p:nvGraphicFramePr>
        <p:xfrm>
          <a:off x="691753" y="1152674"/>
          <a:ext cx="10640051" cy="4552651"/>
        </p:xfrm>
        <a:graphic>
          <a:graphicData uri="http://schemas.openxmlformats.org/drawingml/2006/table">
            <a:tbl>
              <a:tblPr firstRow="1" firstCol="1" bandRow="1"/>
              <a:tblGrid>
                <a:gridCol w="5820224">
                  <a:extLst>
                    <a:ext uri="{9D8B030D-6E8A-4147-A177-3AD203B41FA5}">
                      <a16:colId xmlns:a16="http://schemas.microsoft.com/office/drawing/2014/main" val="503044453"/>
                    </a:ext>
                  </a:extLst>
                </a:gridCol>
                <a:gridCol w="1606609">
                  <a:extLst>
                    <a:ext uri="{9D8B030D-6E8A-4147-A177-3AD203B41FA5}">
                      <a16:colId xmlns:a16="http://schemas.microsoft.com/office/drawing/2014/main" val="935343356"/>
                    </a:ext>
                  </a:extLst>
                </a:gridCol>
                <a:gridCol w="1606609">
                  <a:extLst>
                    <a:ext uri="{9D8B030D-6E8A-4147-A177-3AD203B41FA5}">
                      <a16:colId xmlns:a16="http://schemas.microsoft.com/office/drawing/2014/main" val="397025310"/>
                    </a:ext>
                  </a:extLst>
                </a:gridCol>
                <a:gridCol w="16066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Management of transitions in care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Acute care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Procedures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Clinic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Manage patients with untreatable life-limiting cardiac conditions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Scientific foundations of cardiology</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Management of the acutely unwell (shocked) cardiac patient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Coronary artery disease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Conditions affecting the circulation</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Structural heart disease, including valvular and congenital heart disease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Rhythm disorders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Heart failure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Interactions with other specialties and systems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a:bodyPr>
          <a:lstStyle/>
          <a:p>
            <a:pPr>
              <a:buFont typeface="Wingdings" panose="05000000000000000000" pitchFamily="2" charset="2"/>
              <a:buChar char="ü"/>
            </a:pPr>
            <a:r>
              <a:rPr lang="en-US"/>
              <a:t>Apply for your training program before the close date (28 Feb 2025)</a:t>
            </a:r>
          </a:p>
          <a:p>
            <a:pPr marL="0"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hlinkClick r:id="rId3"/>
              </a:rPr>
              <a:t>RACP eLearning portal  </a:t>
            </a:r>
            <a:endParaRPr lang="en-US"/>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are Fellows of the RACP for the upcoming rotation. A list of eligible supervisors can be found on </a:t>
            </a:r>
            <a:r>
              <a:rPr lang="en-US">
                <a:hlinkClick r:id="rId4"/>
              </a:rPr>
              <a:t>MyRACP</a:t>
            </a:r>
            <a:endParaRPr lang="en-US"/>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a:solidFill>
                    <a:srgbClr val="E9B32B"/>
                  </a:solidFill>
                </a:rPr>
                <a:t>Please note, </a:t>
              </a:r>
              <a:r>
                <a:rPr lang="en-US" sz="1400"/>
                <a:t>2025 is a transition year offering a reduced assessments. </a:t>
              </a:r>
            </a:p>
            <a:p>
              <a:r>
                <a:rPr lang="en-US" sz="1400"/>
                <a:t>All trainees in this program will:</a:t>
              </a:r>
            </a:p>
            <a:p>
              <a:pPr marL="285750" indent="-285750">
                <a:buFont typeface="Arial" panose="020B0604020202020204" pitchFamily="34" charset="0"/>
                <a:buChar char="•"/>
              </a:pPr>
              <a:r>
                <a:rPr lang="en-US" sz="1400"/>
                <a:t>Follow the new curriculum structure and assessment requirements. </a:t>
              </a:r>
            </a:p>
            <a:p>
              <a:pPr marL="285750" indent="-285750">
                <a:buFont typeface="Arial" panose="020B0604020202020204" pitchFamily="34" charset="0"/>
                <a:buChar char="•"/>
              </a:pPr>
              <a:r>
                <a:rPr lang="en-US" sz="1400"/>
                <a:t>Use the TMP platform to manage your program and complete assessments</a:t>
              </a:r>
              <a:endParaRPr lang="en-AU" sz="140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panose="02040502050405020303" pitchFamily="18" charset="0"/>
              </a:rPr>
              <a:t>Supervision overview </a:t>
            </a:r>
            <a:endParaRPr lang="en-AU" sz="3100">
              <a:solidFill>
                <a:srgbClr val="384967"/>
              </a:solidFill>
              <a:latin typeface="Georgia" panose="02040502050405020303" pitchFamily="18" charset="0"/>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801314"/>
          </a:xfrm>
          <a:prstGeom prst="rect">
            <a:avLst/>
          </a:prstGeom>
          <a:noFill/>
        </p:spPr>
        <p:txBody>
          <a:bodyPr wrap="square">
            <a:spAutoFit/>
          </a:bodyPr>
          <a:lstStyle/>
          <a:p>
            <a:pPr algn="ctr"/>
            <a:r>
              <a:rPr lang="en-US" b="1">
                <a:solidFill>
                  <a:srgbClr val="CB972B"/>
                </a:solidFill>
              </a:rPr>
              <a:t>The same </a:t>
            </a:r>
          </a:p>
          <a:p>
            <a:endParaRPr lang="en-US">
              <a:solidFill>
                <a:schemeClr val="tx1"/>
              </a:solidFill>
            </a:endParaRPr>
          </a:p>
          <a:p>
            <a:pPr marL="285750" indent="-285750">
              <a:buFont typeface="Arial" panose="020B0604020202020204" pitchFamily="34" charset="0"/>
              <a:buChar char="•"/>
            </a:pPr>
            <a:r>
              <a:rPr lang="en-US">
                <a:solidFill>
                  <a:schemeClr val="tx1"/>
                </a:solidFill>
              </a:rPr>
              <a:t>Plan learning for a rotation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Work with and observe trainees doing their job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Provide feedback to trainees on their performance and progress</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Assess trainees through rotation and at the end via a report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Contribute to the learning and understanding of the curriculum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Enter learning and assessment information onto an online platform</a:t>
            </a: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Impacts for supervisors</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5" name="Picture 4">
            <a:extLst>
              <a:ext uri="{FF2B5EF4-FFF2-40B4-BE49-F238E27FC236}">
                <a16:creationId xmlns:a16="http://schemas.microsoft.com/office/drawing/2014/main" id="{7E3D6145-A944-7E71-FE2E-40B3CD5DDC91}"/>
              </a:ext>
            </a:extLst>
          </p:cNvPr>
          <p:cNvPicPr>
            <a:picLocks noChangeAspect="1"/>
          </p:cNvPicPr>
          <p:nvPr/>
        </p:nvPicPr>
        <p:blipFill>
          <a:blip r:embed="rId5"/>
          <a:srcRect l="1545" r="51034"/>
          <a:stretch/>
        </p:blipFill>
        <p:spPr>
          <a:xfrm>
            <a:off x="1318969" y="1426504"/>
            <a:ext cx="3959689" cy="1915486"/>
          </a:xfrm>
          <a:prstGeom prst="rect">
            <a:avLst/>
          </a:prstGeom>
          <a:ln>
            <a:solidFill>
              <a:srgbClr val="B3BFD5"/>
            </a:solidFill>
          </a:ln>
        </p:spPr>
      </p:pic>
      <p:pic>
        <p:nvPicPr>
          <p:cNvPr id="9" name="Picture 8">
            <a:extLst>
              <a:ext uri="{FF2B5EF4-FFF2-40B4-BE49-F238E27FC236}">
                <a16:creationId xmlns:a16="http://schemas.microsoft.com/office/drawing/2014/main" id="{639F02D0-64D0-3396-F54E-A2BFB6CC585D}"/>
              </a:ext>
            </a:extLst>
          </p:cNvPr>
          <p:cNvPicPr>
            <a:picLocks noChangeAspect="1"/>
          </p:cNvPicPr>
          <p:nvPr/>
        </p:nvPicPr>
        <p:blipFill>
          <a:blip r:embed="rId6"/>
          <a:stretch>
            <a:fillRect/>
          </a:stretch>
        </p:blipFill>
        <p:spPr>
          <a:xfrm>
            <a:off x="6676381" y="1540312"/>
            <a:ext cx="4279306" cy="1414791"/>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5" name="Picture 4" descr="A list of medical procedures&#10;&#10;Description automatically generated">
            <a:extLst>
              <a:ext uri="{FF2B5EF4-FFF2-40B4-BE49-F238E27FC236}">
                <a16:creationId xmlns:a16="http://schemas.microsoft.com/office/drawing/2014/main" id="{512D53DD-2A6B-E0E1-5831-61C7FA1D0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247" y="807138"/>
            <a:ext cx="5060776" cy="5873118"/>
          </a:xfrm>
          <a:prstGeom prst="rect">
            <a:avLst/>
          </a:prstGeom>
        </p:spPr>
      </p:pic>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a:solidFill>
                  <a:srgbClr val="384967"/>
                </a:solidFill>
              </a:rPr>
              <a:t>Cardiology – Adult Medicine</a:t>
            </a:r>
            <a:endParaRPr lang="en-US" u="sng">
              <a:solidFill>
                <a:srgbClr val="384967"/>
              </a:solidFill>
              <a:cs typeface="Arial"/>
            </a:endParaRP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1169551"/>
          </a:xfrm>
          <a:prstGeom prst="rect">
            <a:avLst/>
          </a:prstGeom>
          <a:noFill/>
        </p:spPr>
        <p:txBody>
          <a:bodyPr wrap="square" lIns="91440" tIns="45720" rIns="91440" bIns="45720" rtlCol="0" anchor="t">
            <a:spAutoFit/>
          </a:bodyPr>
          <a:lstStyle/>
          <a:p>
            <a:pPr algn="ctr"/>
            <a:r>
              <a:rPr lang="en-US" sz="1400" i="1"/>
              <a:t>Dr. Alex, an Advanced Trainee in cardiology, is completing a subspecialty rotation in a busy tertiary cardiac care unit. During the morning handover, Dr. Alex is tasked with managing a 68-year-old patient presenting with acute chest pain, later diagnosed as acute coronary syndrome with complications of cardiogenic shock.</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5"/>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behaviours</a:t>
              </a: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Leadership, management &amp; teamwork</a:t>
              </a:r>
            </a:p>
            <a:p>
              <a:pPr marL="671513" lvl="1" indent="-214313">
                <a:buFont typeface="Arial" panose="020B0604020202020204" pitchFamily="34" charset="0"/>
                <a:buChar char="•"/>
              </a:pPr>
              <a:r>
                <a:rPr lang="en-US" sz="1200">
                  <a:solidFill>
                    <a:srgbClr val="384967"/>
                  </a:solidFill>
                </a:rPr>
                <a:t>Ethics &amp; professional </a:t>
              </a:r>
              <a:r>
                <a:rPr lang="en-US" sz="1200" err="1">
                  <a:solidFill>
                    <a:srgbClr val="384967"/>
                  </a:solidFill>
                </a:rPr>
                <a:t>behaviour</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Cultural competence</a:t>
              </a:r>
              <a:endParaRPr lang="en-AU" sz="120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7"/>
            <a:ext cx="3316620" cy="2155922"/>
            <a:chOff x="5883649" y="2956456"/>
            <a:chExt cx="3064878" cy="187326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882504"/>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02. Team Leadership</a:t>
              </a:r>
            </a:p>
            <a:p>
              <a:pPr marL="214313" indent="-214313">
                <a:buFont typeface="Arial" panose="020B0604020202020204" pitchFamily="34" charset="0"/>
                <a:buChar char="•"/>
              </a:pPr>
              <a:r>
                <a:rPr lang="en-US" sz="1200">
                  <a:solidFill>
                    <a:srgbClr val="384967"/>
                  </a:solidFill>
                </a:rPr>
                <a:t>05. Clinical assessment and management</a:t>
              </a:r>
            </a:p>
            <a:p>
              <a:pPr marL="214313" indent="-214313">
                <a:buFont typeface="Arial" panose="020B0604020202020204" pitchFamily="34" charset="0"/>
                <a:buChar char="•"/>
              </a:pPr>
              <a:r>
                <a:rPr lang="en-US" sz="1200">
                  <a:solidFill>
                    <a:srgbClr val="384967"/>
                  </a:solidFill>
                </a:rPr>
                <a:t>06. Management of transitions in care</a:t>
              </a:r>
            </a:p>
            <a:p>
              <a:pPr marL="214313" indent="-214313">
                <a:buFont typeface="Arial" panose="020B0604020202020204" pitchFamily="34" charset="0"/>
                <a:buChar char="•"/>
              </a:pPr>
              <a:r>
                <a:rPr lang="en-US" sz="1200">
                  <a:solidFill>
                    <a:srgbClr val="384967"/>
                  </a:solidFill>
                </a:rPr>
                <a:t>08. Communication with patients</a:t>
              </a:r>
            </a:p>
            <a:p>
              <a:endParaRPr lang="en-US" sz="120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9"/>
            <a:ext cx="4428989" cy="1880300"/>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7"/>
                  </a:solidFill>
                </a:rPr>
                <a:t>12. Scientific foundations of cardiology</a:t>
              </a:r>
            </a:p>
            <a:p>
              <a:pPr marL="214313" indent="-214313">
                <a:buFont typeface="Arial" panose="020B0604020202020204" pitchFamily="34" charset="0"/>
                <a:buChar char="•"/>
              </a:pPr>
              <a:r>
                <a:rPr lang="en-US" sz="1200">
                  <a:solidFill>
                    <a:srgbClr val="384967"/>
                  </a:solidFill>
                  <a:cs typeface="Arial"/>
                </a:rPr>
                <a:t>13. Management of the acutely unwell cardiac patient</a:t>
              </a:r>
            </a:p>
            <a:p>
              <a:pPr marL="214313" indent="-214313">
                <a:buFont typeface="Arial" panose="020B0604020202020204" pitchFamily="34" charset="0"/>
                <a:buChar char="•"/>
              </a:pPr>
              <a:r>
                <a:rPr lang="en-US" sz="1200">
                  <a:solidFill>
                    <a:srgbClr val="384967"/>
                  </a:solidFill>
                  <a:cs typeface="Arial"/>
                </a:rPr>
                <a:t>18. Heart failure</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031325"/>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r>
              <a:rPr lang="en-US"/>
              <a:t>1 entry application </a:t>
            </a:r>
          </a:p>
          <a:p>
            <a:pPr marL="285750" indent="-285750">
              <a:buFont typeface="Arial" panose="020B0604020202020204" pitchFamily="34" charset="0"/>
              <a:buChar char="•"/>
            </a:pPr>
            <a:r>
              <a:rPr lang="en-US"/>
              <a:t>Complete at least 36 months FTE training - professional experience</a:t>
            </a:r>
          </a:p>
          <a:p>
            <a:pPr marL="285750" indent="-285750">
              <a:buFont typeface="Arial" panose="020B0604020202020204" pitchFamily="34" charset="0"/>
              <a:buChar char="•"/>
            </a:pPr>
            <a:r>
              <a:rPr lang="en-US"/>
              <a:t>1 procedural logbook  </a:t>
            </a:r>
          </a:p>
          <a:p>
            <a:pPr marL="285750" indent="-285750">
              <a:buFont typeface="Arial" panose="020B0604020202020204" pitchFamily="34" charset="0"/>
              <a:buChar char="•"/>
            </a:pPr>
            <a:r>
              <a:rPr lang="en-US"/>
              <a:t>Learning courses </a:t>
            </a:r>
          </a:p>
          <a:p>
            <a:pPr marL="285750" indent="-285750">
              <a:buFont typeface="Arial" panose="020B0604020202020204" pitchFamily="34" charset="0"/>
              <a:buChar char="•"/>
            </a:pPr>
            <a:r>
              <a:rPr lang="en-US"/>
              <a:t>Research project </a:t>
            </a:r>
          </a:p>
          <a:p>
            <a:pPr marL="285750" indent="-285750">
              <a:buFont typeface="Arial" panose="020B0604020202020204" pitchFamily="34" charset="0"/>
              <a:buChar char="•"/>
            </a:pPr>
            <a:r>
              <a:rPr lang="en-AU"/>
              <a:t>1 Cardiothoracic surgery progress report </a:t>
            </a:r>
            <a:endParaRPr lang="en-US"/>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2 progress reports</a:t>
            </a:r>
            <a:endParaRPr lang="en-AU" dirty="0"/>
          </a:p>
        </p:txBody>
      </p:sp>
    </p:spTree>
    <p:extLst>
      <p:ext uri="{BB962C8B-B14F-4D97-AF65-F5344CB8AC3E}">
        <p14:creationId xmlns:p14="http://schemas.microsoft.com/office/powerpoint/2010/main" val="2985017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828305-EE30-498F-A162-22DAD1C7C4D2}">
  <ds:schemaRefs>
    <ds:schemaRef ds:uri="http://schemas.openxmlformats.org/package/2006/metadata/core-properties"/>
    <ds:schemaRef ds:uri="http://schemas.microsoft.com/office/2006/documentManagement/types"/>
    <ds:schemaRef ds:uri="8a45df18-1b1a-499d-90c6-d04be75f9f9a"/>
    <ds:schemaRef ds:uri="http://www.w3.org/XML/1998/namespace"/>
    <ds:schemaRef ds:uri="http://purl.org/dc/dcmitype/"/>
    <ds:schemaRef ds:uri="http://purl.org/dc/elements/1.1/"/>
    <ds:schemaRef ds:uri="http://purl.org/dc/terms/"/>
    <ds:schemaRef ds:uri="http://schemas.microsoft.com/office/infopath/2007/PartnerControls"/>
    <ds:schemaRef ds:uri="0b77cf3b-53b0-4276-95d6-69a9c81ff52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241</TotalTime>
  <Words>3552</Words>
  <Application>Microsoft Office PowerPoint</Application>
  <PresentationFormat>ワイド画面</PresentationFormat>
  <Paragraphs>558</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1_Office Theme</vt:lpstr>
      <vt:lpstr>ATCR Theme</vt:lpstr>
      <vt:lpstr>Introduction to the new curriculum  2025 implementation – Advanced Training: Cardiology (Adult Internal Medicine)</vt:lpstr>
      <vt:lpstr>PowerPoint プレゼンテーション</vt:lpstr>
      <vt:lpstr>PowerPoint プレゼンテーション</vt:lpstr>
      <vt:lpstr>Supervision overview </vt:lpstr>
      <vt:lpstr>Framework overview </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PowerPoint プレゼンテーション</vt:lpstr>
      <vt:lpstr>PowerPoint プレゼンテーション</vt:lpstr>
      <vt:lpstr>Education policy</vt:lpstr>
      <vt:lpstr>Next steps for new ATs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4</cp:revision>
  <cp:lastPrinted>2019-03-29T01:57:58Z</cp:lastPrinted>
  <dcterms:created xsi:type="dcterms:W3CDTF">2016-05-05T00:00:36Z</dcterms:created>
  <dcterms:modified xsi:type="dcterms:W3CDTF">2024-12-03T00:59:14Z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