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7"/>
  </p:notesMasterIdLst>
  <p:handoutMasterIdLst>
    <p:handoutMasterId r:id="rId28"/>
  </p:handoutMasterIdLst>
  <p:sldIdLst>
    <p:sldId id="259" r:id="rId6"/>
    <p:sldId id="2147481325" r:id="rId7"/>
    <p:sldId id="2147481472" r:id="rId8"/>
    <p:sldId id="2147481470" r:id="rId9"/>
    <p:sldId id="2147481482" r:id="rId10"/>
    <p:sldId id="2147481475" r:id="rId11"/>
    <p:sldId id="2147481479" r:id="rId12"/>
    <p:sldId id="2147481471" r:id="rId13"/>
    <p:sldId id="2147481452" r:id="rId14"/>
    <p:sldId id="2147481453" r:id="rId15"/>
    <p:sldId id="2147481481" r:id="rId16"/>
    <p:sldId id="4426" r:id="rId17"/>
    <p:sldId id="2147481476" r:id="rId18"/>
    <p:sldId id="2147481480" r:id="rId19"/>
    <p:sldId id="2147481458" r:id="rId20"/>
    <p:sldId id="2147481467" r:id="rId21"/>
    <p:sldId id="2147481439" r:id="rId22"/>
    <p:sldId id="2147481448" r:id="rId23"/>
    <p:sldId id="2147481450" r:id="rId24"/>
    <p:sldId id="2147481447" r:id="rId25"/>
    <p:sldId id="4394"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59"/>
            <p14:sldId id="2147481325"/>
            <p14:sldId id="2147481472"/>
            <p14:sldId id="2147481470"/>
            <p14:sldId id="2147481482"/>
            <p14:sldId id="2147481475"/>
            <p14:sldId id="2147481479"/>
            <p14:sldId id="2147481471"/>
            <p14:sldId id="2147481452"/>
            <p14:sldId id="2147481453"/>
            <p14:sldId id="2147481481"/>
            <p14:sldId id="4426"/>
            <p14:sldId id="2147481476"/>
            <p14:sldId id="2147481480"/>
            <p14:sldId id="2147481458"/>
            <p14:sldId id="2147481467"/>
            <p14:sldId id="2147481439"/>
            <p14:sldId id="2147481448"/>
            <p14:sldId id="2147481450"/>
            <p14:sldId id="2147481447"/>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932B"/>
    <a:srgbClr val="E1BD75"/>
    <a:srgbClr val="384965"/>
    <a:srgbClr val="5E79A6"/>
    <a:srgbClr val="C9D2E1"/>
    <a:srgbClr val="B3C0D5"/>
    <a:srgbClr val="90A3C2"/>
    <a:srgbClr val="70685B"/>
    <a:srgbClr val="6088AC"/>
    <a:srgbClr val="90A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915" autoAdjust="0"/>
  </p:normalViewPr>
  <p:slideViewPr>
    <p:cSldViewPr snapToGrid="0">
      <p:cViewPr varScale="1">
        <p:scale>
          <a:sx n="96" d="100"/>
          <a:sy n="96" d="100"/>
        </p:scale>
        <p:origin x="68" y="9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3169293" cy="481979"/>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4144198" y="0"/>
            <a:ext cx="3169292" cy="481979"/>
          </a:xfrm>
          <a:prstGeom prst="rect">
            <a:avLst/>
          </a:prstGeom>
        </p:spPr>
        <p:txBody>
          <a:bodyPr vert="horz" lIns="91440" tIns="45720" rIns="91440" bIns="45720" rtlCol="0"/>
          <a:lstStyle>
            <a:lvl1pPr algn="r">
              <a:defRPr sz="1200"/>
            </a:lvl1pPr>
          </a:lstStyle>
          <a:p>
            <a:fld id="{30B62243-6A9E-48A3-9ED6-F1F14C1733A0}" type="datetimeFigureOut">
              <a:rPr lang="en-AU" smtClean="0"/>
              <a:t>6/01/2025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119222"/>
            <a:ext cx="3169293" cy="481979"/>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4144198" y="9119222"/>
            <a:ext cx="3169292" cy="481979"/>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587" y="1"/>
            <a:ext cx="3169920" cy="480060"/>
          </a:xfrm>
          <a:prstGeom prst="rect">
            <a:avLst/>
          </a:prstGeom>
        </p:spPr>
        <p:txBody>
          <a:bodyPr vert="horz" lIns="91440" tIns="45720" rIns="91440" bIns="45720" rtlCol="0"/>
          <a:lstStyle>
            <a:lvl1pPr algn="r">
              <a:defRPr sz="1200"/>
            </a:lvl1pPr>
          </a:lstStyle>
          <a:p>
            <a:fld id="{1B29D597-8D74-4F9C-87FA-93DB36C99251}" type="datetimeFigureOut">
              <a:rPr lang="en-AU" smtClean="0"/>
              <a:t>6/01/2025</a:t>
            </a:fld>
            <a:endParaRPr lang="en-AU"/>
          </a:p>
        </p:txBody>
      </p:sp>
      <p:sp>
        <p:nvSpPr>
          <p:cNvPr id="4" name="Slide Image Placeholder 3"/>
          <p:cNvSpPr>
            <a:spLocks noGrp="1" noRot="1" noChangeAspect="1"/>
          </p:cNvSpPr>
          <p:nvPr>
            <p:ph type="sldImg" idx="2"/>
          </p:nvPr>
        </p:nvSpPr>
        <p:spPr>
          <a:xfrm>
            <a:off x="455613" y="719138"/>
            <a:ext cx="6403975" cy="36020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2037"/>
          </a:xfrm>
        </p:spPr>
      </p:sp>
      <p:sp>
        <p:nvSpPr>
          <p:cNvPr id="3" name="Notes Placeholder 2"/>
          <p:cNvSpPr>
            <a:spLocks noGrp="1"/>
          </p:cNvSpPr>
          <p:nvPr>
            <p:ph type="body" idx="1"/>
          </p:nvPr>
        </p:nvSpPr>
        <p:spPr/>
        <p:txBody>
          <a:bodyPr/>
          <a:lstStyle/>
          <a:p>
            <a:r>
              <a:rPr lang="en-US"/>
              <a:t>This information session is for supervisors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observe a trainee in an assessment situation,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the common learning, teaching and assessment toolkit for all new programs. Each follow the Be, Do, Know curricula standards, with specific learning goals and progression criteria. All program use common learning, teaching and assessment tools however requirements for each tool. Please </a:t>
            </a:r>
            <a:r>
              <a:rPr lang="en-US" sz="1800">
                <a:effectLst/>
                <a:latin typeface="Segoe UI" panose="020B0502040204020203" pitchFamily="34" charset="0"/>
              </a:rPr>
              <a:t>refer to the program LTA requirements for specific guidance on requirements. </a:t>
            </a:r>
            <a:endParaRPr lang="en-US" sz="1800">
              <a:effectLst/>
              <a:latin typeface="Arial" panose="020B0604020202020204" pitchFamily="34" charset="0"/>
            </a:endParaRP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308480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Basic Trainee over a phase of training. In this example, the trainee is completing 4 rotations over their phase of training. Looking at their first rotation, you can see the learning and assessment activities that take place. These activities are conducted in each rotation, with the addition of a Phase Progress report check-in point in rotation 2 and the Phase Progress Report in rotation 4 that brings together the evidence from the phase. The Education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321608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journey for advanced trainees differ slightly from program to program, and from the basic program. They still complete rotation plans prior to the quarter, learning and observation captures during each quarter and may have quarterly progress reports depending on the specialty. In this case, cardiology trainees will have one each quarter. Like the Basic training program, mid and phase reports assist in their end of phase progression. Their rotation supervisor makes an overall progress recommendation and from Q4 2025, a progress review panel will make a progression decision.</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121473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r>
              <a:rPr lang="en-US"/>
              <a:t>Now you know some more about the new curriculum you can go ahead and prepare yourself for the commencement of the new Basic Training programs. Here we have a list of next steps you could take. </a:t>
            </a:r>
          </a:p>
          <a:p>
            <a:r>
              <a:rPr lang="en-US"/>
              <a:t>&lt;read through list&gt;</a:t>
            </a:r>
            <a:endParaRPr lang="en-AU"/>
          </a:p>
          <a:p>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1579628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1236663"/>
            <a:ext cx="5937250" cy="334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21</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a:solidFill>
                  <a:srgbClr val="000000"/>
                </a:solidFill>
                <a:effectLst/>
                <a:latin typeface="Roboto" panose="02000000000000000000" pitchFamily="2" charset="0"/>
              </a:rPr>
              <a:t>Basic Training  </a:t>
            </a:r>
          </a:p>
          <a:p>
            <a:pPr algn="l"/>
            <a:r>
              <a:rPr lang="en-US" b="0" i="0">
                <a:solidFill>
                  <a:srgbClr val="000000"/>
                </a:solidFill>
                <a:effectLst/>
                <a:latin typeface="Roboto" panose="02000000000000000000" pitchFamily="2" charset="0"/>
              </a:rPr>
              <a:t>First year trainees starting Basic Training from 2025 will </a:t>
            </a:r>
            <a:r>
              <a:rPr lang="en-US" b="0" i="0" err="1">
                <a:solidFill>
                  <a:srgbClr val="000000"/>
                </a:solidFill>
                <a:effectLst/>
                <a:latin typeface="Roboto" panose="02000000000000000000" pitchFamily="2" charset="0"/>
              </a:rPr>
              <a:t>enrol</a:t>
            </a:r>
            <a:r>
              <a:rPr lang="en-US" b="0" i="0">
                <a:solidFill>
                  <a:srgbClr val="000000"/>
                </a:solidFill>
                <a:effectLst/>
                <a:latin typeface="Roboto" panose="02000000000000000000" pitchFamily="2" charset="0"/>
              </a:rPr>
              <a:t> under a new curriculum and use the College’s new Training Management Platform to register for training and complete their learning and assessment tools.</a:t>
            </a:r>
          </a:p>
          <a:p>
            <a:pPr algn="l"/>
            <a:endParaRPr lang="en-US" b="0" i="0">
              <a:solidFill>
                <a:srgbClr val="000000"/>
              </a:solidFill>
              <a:effectLst/>
              <a:latin typeface="Roboto" panose="02000000000000000000" pitchFamily="2" charset="0"/>
            </a:endParaRPr>
          </a:p>
          <a:p>
            <a:pPr algn="l"/>
            <a:r>
              <a:rPr lang="en-US" b="1" i="0">
                <a:solidFill>
                  <a:srgbClr val="000000"/>
                </a:solidFill>
                <a:effectLst/>
                <a:latin typeface="Roboto" panose="02000000000000000000" pitchFamily="2" charset="0"/>
              </a:rPr>
              <a:t>Advanced Training </a:t>
            </a:r>
          </a:p>
          <a:p>
            <a:pPr algn="l"/>
            <a:r>
              <a:rPr lang="en-US" b="0" i="0">
                <a:solidFill>
                  <a:srgbClr val="000000"/>
                </a:solidFill>
                <a:effectLst/>
                <a:latin typeface="Roboto" panose="02000000000000000000" pitchFamily="2" charset="0"/>
              </a:rPr>
              <a:t>In 2024, trainees will complete work-based assessments from the previous PREP programs outlined in the 2024 curriculum transition year handbooks.</a:t>
            </a:r>
          </a:p>
          <a:p>
            <a:pPr algn="l"/>
            <a:r>
              <a:rPr lang="en-US" b="0" i="0">
                <a:solidFill>
                  <a:srgbClr val="000000"/>
                </a:solidFill>
                <a:effectLst/>
                <a:latin typeface="Roboto" panose="02000000000000000000" pitchFamily="2" charset="0"/>
              </a:rPr>
              <a:t>From 2025, first year trainees and continuing trainees who started in 2024, will use the College’s new Training Management Platform to register for training and complete their updated learning and assessment tools.</a:t>
            </a:r>
          </a:p>
          <a:p>
            <a:r>
              <a:rPr lang="en-US" b="0" i="0">
                <a:solidFill>
                  <a:srgbClr val="000000"/>
                </a:solidFill>
                <a:effectLst/>
                <a:latin typeface="Roboto" panose="02000000000000000000" pitchFamily="2" charset="0"/>
              </a:rPr>
              <a:t>First year trainees who enter these Advanced Training programs in 2024 are enrolled under the new curriculum standards</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1994860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5</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410266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leadership roles such as DPEs and Training program </a:t>
            </a:r>
            <a:r>
              <a:rPr lang="en-US" dirty="0" err="1"/>
              <a:t>coordinatiors</a:t>
            </a:r>
            <a:r>
              <a:rPr lang="en-US" dirty="0"/>
              <a:t>, as well as oversight roles such as progress review panels and </a:t>
            </a:r>
            <a:r>
              <a:rPr lang="en-US" dirty="0" err="1"/>
              <a:t>racp</a:t>
            </a:r>
            <a:r>
              <a:rPr lang="en-US" dirty="0"/>
              <a:t> oversight committees.</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1407991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pPr>
              <a:defRPr/>
            </a:pPr>
            <a:r>
              <a:rPr lang="en-US" b="0" dirty="0"/>
              <a:t>This diagram outlines the overall picture for the Basic Training program. You can see here </a:t>
            </a:r>
            <a:r>
              <a:rPr lang="en-US" b="0"/>
              <a:t>the </a:t>
            </a:r>
            <a:r>
              <a:rPr lang="en-US"/>
              <a:t>be, do and know standards</a:t>
            </a:r>
            <a:r>
              <a:rPr lang="en-US" b="0"/>
              <a:t>,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8</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719138"/>
            <a:ext cx="6403975" cy="3602037"/>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288987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6/01/2025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6/01/2025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6/01/2025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6/01/2025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6/01/2025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6/01/2025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notesSlide" Target="../notesSlides/notesSlide16.xml"/><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75129" y="2252838"/>
            <a:ext cx="936129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supervisors</a:t>
            </a:r>
            <a:endParaRPr lang="en-AU" sz="3200" dirty="0">
              <a:solidFill>
                <a:schemeClr val="accent2"/>
              </a:solidFill>
            </a:endParaRPr>
          </a:p>
        </p:txBody>
      </p:sp>
      <p:sp>
        <p:nvSpPr>
          <p:cNvPr id="5" name="Text Placeholder 4"/>
          <p:cNvSpPr>
            <a:spLocks noGrp="1"/>
          </p:cNvSpPr>
          <p:nvPr>
            <p:ph type="body" idx="1"/>
          </p:nvPr>
        </p:nvSpPr>
        <p:spPr>
          <a:xfrm>
            <a:off x="275129" y="3164961"/>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1662255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Example 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028" name="Picture 4">
            <a:extLst>
              <a:ext uri="{FF2B5EF4-FFF2-40B4-BE49-F238E27FC236}">
                <a16:creationId xmlns:a16="http://schemas.microsoft.com/office/drawing/2014/main" id="{DE3B32F3-0127-0A18-ACCE-A0A76A52EA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34" t="29490" r="66711" b="10835"/>
          <a:stretch/>
        </p:blipFill>
        <p:spPr bwMode="auto">
          <a:xfrm>
            <a:off x="4027024" y="2113520"/>
            <a:ext cx="3118884" cy="33933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3D659FD-2399-A90D-0FF1-46261A13F861}"/>
              </a:ext>
            </a:extLst>
          </p:cNvPr>
          <p:cNvPicPr>
            <a:picLocks noChangeAspect="1"/>
          </p:cNvPicPr>
          <p:nvPr/>
        </p:nvPicPr>
        <p:blipFill>
          <a:blip r:embed="rId4"/>
          <a:srcRect t="17395" r="70301" b="41491"/>
          <a:stretch/>
        </p:blipFill>
        <p:spPr>
          <a:xfrm>
            <a:off x="362335" y="2113520"/>
            <a:ext cx="2628959" cy="2153772"/>
          </a:xfrm>
          <a:prstGeom prst="rect">
            <a:avLst/>
          </a:prstGeom>
        </p:spPr>
      </p:pic>
      <p:pic>
        <p:nvPicPr>
          <p:cNvPr id="6" name="Picture 5" descr="A list of medical information&#10;&#10;Description automatically generated">
            <a:extLst>
              <a:ext uri="{FF2B5EF4-FFF2-40B4-BE49-F238E27FC236}">
                <a16:creationId xmlns:a16="http://schemas.microsoft.com/office/drawing/2014/main" id="{FC2F81D9-A693-EA82-23C2-59A8CF2750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1638" y="2113520"/>
            <a:ext cx="3118884" cy="4305102"/>
          </a:xfrm>
          <a:prstGeom prst="rect">
            <a:avLst/>
          </a:prstGeom>
        </p:spPr>
      </p:pic>
      <p:sp>
        <p:nvSpPr>
          <p:cNvPr id="8" name="TextBox 7">
            <a:extLst>
              <a:ext uri="{FF2B5EF4-FFF2-40B4-BE49-F238E27FC236}">
                <a16:creationId xmlns:a16="http://schemas.microsoft.com/office/drawing/2014/main" id="{39FC8DBC-E999-410A-DF85-5A5AF1668B82}"/>
              </a:ext>
            </a:extLst>
          </p:cNvPr>
          <p:cNvSpPr txBox="1"/>
          <p:nvPr/>
        </p:nvSpPr>
        <p:spPr>
          <a:xfrm>
            <a:off x="362335" y="886296"/>
            <a:ext cx="11277698" cy="369332"/>
          </a:xfrm>
          <a:prstGeom prst="rect">
            <a:avLst/>
          </a:prstGeom>
          <a:noFill/>
        </p:spPr>
        <p:txBody>
          <a:bodyPr wrap="square">
            <a:spAutoFit/>
          </a:bodyPr>
          <a:lstStyle/>
          <a:p>
            <a:pPr algn="ctr"/>
            <a:r>
              <a:rPr lang="en-US"/>
              <a:t>Each training program is grouped into learning goals, guided by the curriculum standards: Be, Do &amp; Know.</a:t>
            </a:r>
            <a:endParaRPr lang="en-AU"/>
          </a:p>
        </p:txBody>
      </p:sp>
      <p:sp>
        <p:nvSpPr>
          <p:cNvPr id="10" name="TextBox 9">
            <a:extLst>
              <a:ext uri="{FF2B5EF4-FFF2-40B4-BE49-F238E27FC236}">
                <a16:creationId xmlns:a16="http://schemas.microsoft.com/office/drawing/2014/main" id="{078F5571-C5BF-EF71-5922-16A41C2AB25A}"/>
              </a:ext>
            </a:extLst>
          </p:cNvPr>
          <p:cNvSpPr txBox="1"/>
          <p:nvPr/>
        </p:nvSpPr>
        <p:spPr>
          <a:xfrm>
            <a:off x="883231" y="1703322"/>
            <a:ext cx="1587166" cy="338554"/>
          </a:xfrm>
          <a:prstGeom prst="rect">
            <a:avLst/>
          </a:prstGeom>
          <a:noFill/>
        </p:spPr>
        <p:txBody>
          <a:bodyPr wrap="none" rtlCol="0">
            <a:spAutoFit/>
          </a:bodyPr>
          <a:lstStyle/>
          <a:p>
            <a:r>
              <a:rPr lang="en-US" sz="1600" b="1">
                <a:solidFill>
                  <a:srgbClr val="384967"/>
                </a:solidFill>
              </a:rPr>
              <a:t>Basic Training</a:t>
            </a:r>
            <a:endParaRPr lang="en-AU" sz="1600" b="1">
              <a:solidFill>
                <a:srgbClr val="384967"/>
              </a:solidFill>
            </a:endParaRPr>
          </a:p>
        </p:txBody>
      </p:sp>
      <p:sp>
        <p:nvSpPr>
          <p:cNvPr id="12" name="TextBox 11">
            <a:extLst>
              <a:ext uri="{FF2B5EF4-FFF2-40B4-BE49-F238E27FC236}">
                <a16:creationId xmlns:a16="http://schemas.microsoft.com/office/drawing/2014/main" id="{2231A389-8FC5-2FCB-8888-574A285DC7DB}"/>
              </a:ext>
            </a:extLst>
          </p:cNvPr>
          <p:cNvSpPr txBox="1"/>
          <p:nvPr/>
        </p:nvSpPr>
        <p:spPr>
          <a:xfrm>
            <a:off x="4672594" y="1703322"/>
            <a:ext cx="1827744" cy="338554"/>
          </a:xfrm>
          <a:prstGeom prst="rect">
            <a:avLst/>
          </a:prstGeom>
          <a:noFill/>
        </p:spPr>
        <p:txBody>
          <a:bodyPr wrap="none" rtlCol="0">
            <a:spAutoFit/>
          </a:bodyPr>
          <a:lstStyle/>
          <a:p>
            <a:r>
              <a:rPr lang="en-US" sz="1600" b="1">
                <a:solidFill>
                  <a:srgbClr val="384967"/>
                </a:solidFill>
              </a:rPr>
              <a:t>Cardiology (AIM)</a:t>
            </a:r>
            <a:endParaRPr lang="en-AU" sz="1600" b="1">
              <a:solidFill>
                <a:srgbClr val="384967"/>
              </a:solidFill>
            </a:endParaRPr>
          </a:p>
        </p:txBody>
      </p:sp>
      <p:sp>
        <p:nvSpPr>
          <p:cNvPr id="14" name="TextBox 13">
            <a:extLst>
              <a:ext uri="{FF2B5EF4-FFF2-40B4-BE49-F238E27FC236}">
                <a16:creationId xmlns:a16="http://schemas.microsoft.com/office/drawing/2014/main" id="{F14D1FB0-1557-3F94-38A0-82B7AE04F30D}"/>
              </a:ext>
            </a:extLst>
          </p:cNvPr>
          <p:cNvSpPr txBox="1"/>
          <p:nvPr/>
        </p:nvSpPr>
        <p:spPr>
          <a:xfrm>
            <a:off x="8826680" y="1703322"/>
            <a:ext cx="1978427" cy="338554"/>
          </a:xfrm>
          <a:prstGeom prst="rect">
            <a:avLst/>
          </a:prstGeom>
          <a:noFill/>
        </p:spPr>
        <p:txBody>
          <a:bodyPr wrap="none" rtlCol="0">
            <a:spAutoFit/>
          </a:bodyPr>
          <a:lstStyle/>
          <a:p>
            <a:r>
              <a:rPr lang="en-US" sz="1600" b="1">
                <a:solidFill>
                  <a:srgbClr val="384967"/>
                </a:solidFill>
              </a:rPr>
              <a:t>Geriatric medicine</a:t>
            </a:r>
            <a:endParaRPr lang="en-AU" sz="1600" b="1">
              <a:solidFill>
                <a:srgbClr val="384967"/>
              </a:solidFill>
            </a:endParaRPr>
          </a:p>
        </p:txBody>
      </p:sp>
    </p:spTree>
    <p:extLst>
      <p:ext uri="{BB962C8B-B14F-4D97-AF65-F5344CB8AC3E}">
        <p14:creationId xmlns:p14="http://schemas.microsoft.com/office/powerpoint/2010/main" val="59092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10" name="TextBox 9">
            <a:extLst>
              <a:ext uri="{FF2B5EF4-FFF2-40B4-BE49-F238E27FC236}">
                <a16:creationId xmlns:a16="http://schemas.microsoft.com/office/drawing/2014/main" id="{7DA467CE-8CB9-3D4D-A507-95E925A7BB52}"/>
              </a:ext>
            </a:extLst>
          </p:cNvPr>
          <p:cNvSpPr txBox="1"/>
          <p:nvPr/>
        </p:nvSpPr>
        <p:spPr>
          <a:xfrm>
            <a:off x="1405359" y="1162976"/>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11" name="TextBox 10">
            <a:extLst>
              <a:ext uri="{FF2B5EF4-FFF2-40B4-BE49-F238E27FC236}">
                <a16:creationId xmlns:a16="http://schemas.microsoft.com/office/drawing/2014/main" id="{AB0DCC9A-05CA-91E0-A76B-D4E7BBF52EEA}"/>
              </a:ext>
            </a:extLst>
          </p:cNvPr>
          <p:cNvSpPr txBox="1"/>
          <p:nvPr/>
        </p:nvSpPr>
        <p:spPr>
          <a:xfrm>
            <a:off x="3430387" y="1973350"/>
            <a:ext cx="5331227" cy="830997"/>
          </a:xfrm>
          <a:prstGeom prst="rect">
            <a:avLst/>
          </a:prstGeom>
          <a:noFill/>
        </p:spPr>
        <p:txBody>
          <a:bodyPr wrap="square" rtlCol="0">
            <a:spAutoFit/>
          </a:bodyPr>
          <a:lstStyle/>
          <a:p>
            <a:pPr algn="ctr"/>
            <a:r>
              <a:rPr lang="en-US" sz="1200" i="1"/>
              <a:t>Dr. Alex, a Basic Trainee in their second year of training, is completing a general medicine rotation in a busy metropolitan hospital. During a morning ward round, Dr. Alex is tasked with managing a patient presenting with acute shortness of breath, later diagnosed as congestive heart failure</a:t>
            </a:r>
            <a:endParaRPr lang="en-AU" sz="1200" i="1"/>
          </a:p>
        </p:txBody>
      </p:sp>
      <p:grpSp>
        <p:nvGrpSpPr>
          <p:cNvPr id="17" name="Group 16">
            <a:extLst>
              <a:ext uri="{FF2B5EF4-FFF2-40B4-BE49-F238E27FC236}">
                <a16:creationId xmlns:a16="http://schemas.microsoft.com/office/drawing/2014/main" id="{1746F81E-8830-B878-127C-854A600C8246}"/>
              </a:ext>
            </a:extLst>
          </p:cNvPr>
          <p:cNvGrpSpPr/>
          <p:nvPr/>
        </p:nvGrpSpPr>
        <p:grpSpPr>
          <a:xfrm>
            <a:off x="864012" y="3301429"/>
            <a:ext cx="3925759" cy="2319095"/>
            <a:chOff x="74409" y="2852688"/>
            <a:chExt cx="3627782" cy="2015049"/>
          </a:xfrm>
        </p:grpSpPr>
        <p:pic>
          <p:nvPicPr>
            <p:cNvPr id="8" name="Picture 7">
              <a:extLst>
                <a:ext uri="{FF2B5EF4-FFF2-40B4-BE49-F238E27FC236}">
                  <a16:creationId xmlns:a16="http://schemas.microsoft.com/office/drawing/2014/main" id="{0B59D1A5-FC0F-2DC8-6843-A87E94AD9CF9}"/>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2" name="TextBox 11">
              <a:extLst>
                <a:ext uri="{FF2B5EF4-FFF2-40B4-BE49-F238E27FC236}">
                  <a16:creationId xmlns:a16="http://schemas.microsoft.com/office/drawing/2014/main" id="{D08A691B-9F47-AD3E-1591-EFCDA6D9494D}"/>
                </a:ext>
              </a:extLst>
            </p:cNvPr>
            <p:cNvSpPr txBox="1"/>
            <p:nvPr/>
          </p:nvSpPr>
          <p:spPr>
            <a:xfrm>
              <a:off x="74409" y="3824778"/>
              <a:ext cx="3627782" cy="1042959"/>
            </a:xfrm>
            <a:prstGeom prst="rect">
              <a:avLst/>
            </a:prstGeom>
            <a:noFill/>
          </p:spPr>
          <p:txBody>
            <a:bodyPr wrap="square" lIns="91440" tIns="45720" rIns="91440" bIns="45720" rtlCol="0" anchor="t">
              <a:spAutoFit/>
            </a:bodyPr>
            <a:lstStyle/>
            <a:p>
              <a:pPr marL="213995" indent="-213995">
                <a:buFont typeface="Arial" panose="020B0604020202020204" pitchFamily="34" charset="0"/>
                <a:buChar char="•"/>
              </a:pPr>
              <a:r>
                <a:rPr lang="en-US" sz="1200" dirty="0">
                  <a:solidFill>
                    <a:srgbClr val="384967"/>
                  </a:solidFill>
                </a:rPr>
                <a:t>01. Professional </a:t>
              </a:r>
              <a:r>
                <a:rPr lang="en-US" sz="1200" dirty="0" err="1">
                  <a:solidFill>
                    <a:srgbClr val="384967"/>
                  </a:solidFill>
                </a:rPr>
                <a:t>behaviours</a:t>
              </a:r>
              <a:endParaRPr lang="en-US" dirty="0" err="1">
                <a:solidFill>
                  <a:srgbClr val="000000"/>
                </a:solidFill>
              </a:endParaRPr>
            </a:p>
            <a:p>
              <a:pPr marL="671195" lvl="1" indent="-213995">
                <a:buFont typeface="Courier New" panose="020B0604020202020204" pitchFamily="34" charset="0"/>
                <a:buChar char="o"/>
              </a:pPr>
              <a:r>
                <a:rPr lang="en-US" sz="1200" dirty="0">
                  <a:solidFill>
                    <a:srgbClr val="384967"/>
                  </a:solidFill>
                </a:rPr>
                <a:t>Medical expertise</a:t>
              </a:r>
              <a:endParaRPr lang="en-US" dirty="0">
                <a:cs typeface="Arial"/>
              </a:endParaRPr>
            </a:p>
            <a:p>
              <a:pPr marL="671195" lvl="1" indent="-213995">
                <a:buFont typeface="Courier New" panose="020B0604020202020204" pitchFamily="34" charset="0"/>
                <a:buChar char="o"/>
              </a:pPr>
              <a:r>
                <a:rPr lang="en-US" sz="1200" dirty="0">
                  <a:solidFill>
                    <a:srgbClr val="384967"/>
                  </a:solidFill>
                </a:rPr>
                <a:t>Communication</a:t>
              </a:r>
              <a:endParaRPr lang="en-US" sz="1200" dirty="0">
                <a:solidFill>
                  <a:srgbClr val="384967"/>
                </a:solidFill>
                <a:cs typeface="Arial"/>
              </a:endParaRPr>
            </a:p>
            <a:p>
              <a:pPr marL="671195" lvl="1" indent="-213995">
                <a:buFont typeface="Courier New" panose="020B0604020202020204" pitchFamily="34" charset="0"/>
                <a:buChar char="o"/>
              </a:pPr>
              <a:r>
                <a:rPr lang="en-US" sz="1200" dirty="0">
                  <a:solidFill>
                    <a:srgbClr val="384967"/>
                  </a:solidFill>
                </a:rPr>
                <a:t>Leadership, management &amp; teamwork</a:t>
              </a:r>
              <a:endParaRPr lang="en-US" sz="1200" dirty="0">
                <a:solidFill>
                  <a:srgbClr val="384967"/>
                </a:solidFill>
                <a:cs typeface="Arial"/>
              </a:endParaRPr>
            </a:p>
            <a:p>
              <a:pPr marL="671195" lvl="1" indent="-213995">
                <a:buFont typeface="Courier New" panose="020B0604020202020204" pitchFamily="34" charset="0"/>
                <a:buChar char="o"/>
              </a:pPr>
              <a:r>
                <a:rPr lang="en-US" sz="1200" dirty="0">
                  <a:solidFill>
                    <a:srgbClr val="384967"/>
                  </a:solidFill>
                </a:rPr>
                <a:t>Ethics &amp; professional </a:t>
              </a:r>
              <a:r>
                <a:rPr lang="en-US" sz="1200" err="1">
                  <a:solidFill>
                    <a:srgbClr val="384967"/>
                  </a:solidFill>
                </a:rPr>
                <a:t>behaviour</a:t>
              </a:r>
              <a:endParaRPr lang="en-US" sz="1200">
                <a:solidFill>
                  <a:srgbClr val="384967"/>
                </a:solidFill>
                <a:cs typeface="Arial"/>
              </a:endParaRPr>
            </a:p>
            <a:p>
              <a:pPr marL="671195" lvl="1" indent="-213995">
                <a:buFont typeface="Courier New" panose="020B0604020202020204" pitchFamily="34" charset="0"/>
                <a:buChar char="o"/>
              </a:pPr>
              <a:r>
                <a:rPr lang="en-US" sz="1200" dirty="0">
                  <a:solidFill>
                    <a:srgbClr val="384967"/>
                  </a:solidFill>
                </a:rPr>
                <a:t>Cultural competence</a:t>
              </a:r>
              <a:endParaRPr lang="en-AU" sz="1200" dirty="0">
                <a:solidFill>
                  <a:srgbClr val="384967"/>
                </a:solidFill>
                <a:cs typeface="Arial"/>
              </a:endParaRPr>
            </a:p>
          </p:txBody>
        </p:sp>
      </p:grpSp>
      <p:grpSp>
        <p:nvGrpSpPr>
          <p:cNvPr id="18" name="Group 17">
            <a:extLst>
              <a:ext uri="{FF2B5EF4-FFF2-40B4-BE49-F238E27FC236}">
                <a16:creationId xmlns:a16="http://schemas.microsoft.com/office/drawing/2014/main" id="{D804A57B-B747-F281-445A-B9012B745B9F}"/>
              </a:ext>
            </a:extLst>
          </p:cNvPr>
          <p:cNvGrpSpPr/>
          <p:nvPr/>
        </p:nvGrpSpPr>
        <p:grpSpPr>
          <a:xfrm>
            <a:off x="8765886" y="3301429"/>
            <a:ext cx="2731911" cy="1932179"/>
            <a:chOff x="6371145" y="2956456"/>
            <a:chExt cx="2524551" cy="1678861"/>
          </a:xfrm>
        </p:grpSpPr>
        <p:pic>
          <p:nvPicPr>
            <p:cNvPr id="6" name="Picture 5">
              <a:extLst>
                <a:ext uri="{FF2B5EF4-FFF2-40B4-BE49-F238E27FC236}">
                  <a16:creationId xmlns:a16="http://schemas.microsoft.com/office/drawing/2014/main" id="{966506D9-685A-C286-2378-80236908286A}"/>
                </a:ext>
              </a:extLst>
            </p:cNvPr>
            <p:cNvPicPr>
              <a:picLocks noChangeAspect="1"/>
            </p:cNvPicPr>
            <p:nvPr/>
          </p:nvPicPr>
          <p:blipFill>
            <a:blip r:embed="rId4"/>
            <a:stretch>
              <a:fillRect/>
            </a:stretch>
          </p:blipFill>
          <p:spPr>
            <a:xfrm>
              <a:off x="6951574" y="2956456"/>
              <a:ext cx="1202839" cy="945087"/>
            </a:xfrm>
            <a:prstGeom prst="rect">
              <a:avLst/>
            </a:prstGeom>
          </p:spPr>
        </p:pic>
        <p:sp>
          <p:nvSpPr>
            <p:cNvPr id="15" name="TextBox 14">
              <a:extLst>
                <a:ext uri="{FF2B5EF4-FFF2-40B4-BE49-F238E27FC236}">
                  <a16:creationId xmlns:a16="http://schemas.microsoft.com/office/drawing/2014/main" id="{8D3A5266-3E7E-F429-B8DF-88D150A54336}"/>
                </a:ext>
              </a:extLst>
            </p:cNvPr>
            <p:cNvSpPr txBox="1"/>
            <p:nvPr/>
          </p:nvSpPr>
          <p:spPr>
            <a:xfrm>
              <a:off x="6371145" y="3913268"/>
              <a:ext cx="2524551" cy="722049"/>
            </a:xfrm>
            <a:prstGeom prst="rect">
              <a:avLst/>
            </a:prstGeom>
            <a:noFill/>
          </p:spPr>
          <p:txBody>
            <a:bodyPr wrap="square" lIns="91440" tIns="45720" rIns="91440" bIns="45720" rtlCol="0" anchor="t">
              <a:spAutoFit/>
            </a:bodyPr>
            <a:lstStyle/>
            <a:p>
              <a:pPr marL="213995" indent="-213995">
                <a:buFont typeface="Arial"/>
                <a:buChar char="•"/>
              </a:pPr>
              <a:r>
                <a:rPr lang="en-US" sz="1200" dirty="0">
                  <a:solidFill>
                    <a:srgbClr val="384967"/>
                  </a:solidFill>
                </a:rPr>
                <a:t>02. Clinical assessment</a:t>
              </a:r>
              <a:endParaRPr lang="en-US" dirty="0">
                <a:cs typeface="Arial"/>
              </a:endParaRPr>
            </a:p>
            <a:p>
              <a:pPr marL="213995" indent="-213995">
                <a:buFont typeface="Arial" panose="020B0604020202020204" pitchFamily="34" charset="0"/>
                <a:buChar char="•"/>
              </a:pPr>
              <a:r>
                <a:rPr lang="en-US" sz="1200" dirty="0">
                  <a:solidFill>
                    <a:srgbClr val="384967"/>
                  </a:solidFill>
                </a:rPr>
                <a:t>03. Communication with patients</a:t>
              </a:r>
              <a:endParaRPr lang="en-US" sz="1200" dirty="0">
                <a:solidFill>
                  <a:srgbClr val="384967"/>
                </a:solidFill>
                <a:cs typeface="Arial"/>
              </a:endParaRPr>
            </a:p>
            <a:p>
              <a:pPr marL="213995" indent="-213995">
                <a:buFont typeface="Arial" panose="020B0604020202020204" pitchFamily="34" charset="0"/>
                <a:buChar char="•"/>
              </a:pPr>
              <a:r>
                <a:rPr lang="en-US" sz="1200" dirty="0">
                  <a:solidFill>
                    <a:srgbClr val="384967"/>
                  </a:solidFill>
                </a:rPr>
                <a:t>05. Prescribing</a:t>
              </a:r>
              <a:endParaRPr lang="en-AU" sz="1200" dirty="0">
                <a:solidFill>
                  <a:srgbClr val="384967"/>
                </a:solidFill>
                <a:cs typeface="Arial"/>
              </a:endParaRPr>
            </a:p>
            <a:p>
              <a:pPr marL="213995" indent="-213995">
                <a:buFont typeface="Arial" panose="020B0604020202020204" pitchFamily="34" charset="0"/>
                <a:buChar char="•"/>
              </a:pPr>
              <a:r>
                <a:rPr lang="en-US" sz="1200" dirty="0">
                  <a:solidFill>
                    <a:srgbClr val="384967"/>
                  </a:solidFill>
                </a:rPr>
                <a:t>08. Acutely unwell patients</a:t>
              </a:r>
              <a:endParaRPr lang="en-US" sz="1200" dirty="0">
                <a:solidFill>
                  <a:srgbClr val="384967"/>
                </a:solidFill>
                <a:cs typeface="Arial"/>
              </a:endParaRPr>
            </a:p>
          </p:txBody>
        </p:sp>
      </p:grpSp>
      <p:grpSp>
        <p:nvGrpSpPr>
          <p:cNvPr id="19" name="Group 18">
            <a:extLst>
              <a:ext uri="{FF2B5EF4-FFF2-40B4-BE49-F238E27FC236}">
                <a16:creationId xmlns:a16="http://schemas.microsoft.com/office/drawing/2014/main" id="{7982902D-D791-950D-5839-1D95BDAE1005}"/>
              </a:ext>
            </a:extLst>
          </p:cNvPr>
          <p:cNvGrpSpPr/>
          <p:nvPr/>
        </p:nvGrpSpPr>
        <p:grpSpPr>
          <a:xfrm>
            <a:off x="5258400" y="4458338"/>
            <a:ext cx="4976190" cy="1873149"/>
            <a:chOff x="3887890" y="5043077"/>
            <a:chExt cx="4598482" cy="1627571"/>
          </a:xfrm>
        </p:grpSpPr>
        <p:pic>
          <p:nvPicPr>
            <p:cNvPr id="9" name="Picture 8">
              <a:extLst>
                <a:ext uri="{FF2B5EF4-FFF2-40B4-BE49-F238E27FC236}">
                  <a16:creationId xmlns:a16="http://schemas.microsoft.com/office/drawing/2014/main" id="{758F91E7-6AB4-F302-DAE1-6695691C477F}"/>
                </a:ext>
              </a:extLst>
            </p:cNvPr>
            <p:cNvPicPr>
              <a:picLocks noChangeAspect="1"/>
            </p:cNvPicPr>
            <p:nvPr/>
          </p:nvPicPr>
          <p:blipFill>
            <a:blip r:embed="rId5"/>
            <a:stretch>
              <a:fillRect/>
            </a:stretch>
          </p:blipFill>
          <p:spPr>
            <a:xfrm>
              <a:off x="4232948" y="5043077"/>
              <a:ext cx="1021156" cy="945258"/>
            </a:xfrm>
            <a:prstGeom prst="rect">
              <a:avLst/>
            </a:prstGeom>
          </p:spPr>
        </p:pic>
        <p:sp>
          <p:nvSpPr>
            <p:cNvPr id="16" name="TextBox 15">
              <a:extLst>
                <a:ext uri="{FF2B5EF4-FFF2-40B4-BE49-F238E27FC236}">
                  <a16:creationId xmlns:a16="http://schemas.microsoft.com/office/drawing/2014/main" id="{D7E01463-24B1-CAE5-984E-3452DE84EE9B}"/>
                </a:ext>
              </a:extLst>
            </p:cNvPr>
            <p:cNvSpPr txBox="1"/>
            <p:nvPr/>
          </p:nvSpPr>
          <p:spPr>
            <a:xfrm>
              <a:off x="3887890" y="6129110"/>
              <a:ext cx="4598482" cy="541538"/>
            </a:xfrm>
            <a:prstGeom prst="rect">
              <a:avLst/>
            </a:prstGeom>
            <a:noFill/>
          </p:spPr>
          <p:txBody>
            <a:bodyPr wrap="square" lIns="68580" tIns="34290" rIns="68580" bIns="34290" rtlCol="0" anchor="t">
              <a:spAutoFit/>
            </a:bodyPr>
            <a:lstStyle/>
            <a:p>
              <a:pPr marL="213995" indent="-213995">
                <a:buFont typeface="Arial" panose="020B0604020202020204" pitchFamily="34" charset="0"/>
                <a:buChar char="•"/>
              </a:pPr>
              <a:r>
                <a:rPr lang="en-US" sz="1200" dirty="0">
                  <a:solidFill>
                    <a:srgbClr val="384967"/>
                  </a:solidFill>
                </a:rPr>
                <a:t>10. Knowledge</a:t>
              </a:r>
              <a:endParaRPr lang="en-US" dirty="0">
                <a:solidFill>
                  <a:srgbClr val="000000"/>
                </a:solidFill>
              </a:endParaRPr>
            </a:p>
            <a:p>
              <a:pPr marL="671195" lvl="1" indent="-213995">
                <a:buFont typeface="Courier New" panose="020B0604020202020204" pitchFamily="34" charset="0"/>
                <a:buChar char="o"/>
              </a:pPr>
              <a:r>
                <a:rPr lang="en-US" sz="1200" dirty="0">
                  <a:solidFill>
                    <a:srgbClr val="384967"/>
                  </a:solidFill>
                </a:rPr>
                <a:t>Cardiology</a:t>
              </a:r>
              <a:endParaRPr lang="en-US" dirty="0">
                <a:cs typeface="Arial"/>
              </a:endParaRPr>
            </a:p>
            <a:p>
              <a:pPr marL="671195" lvl="1" indent="-213995">
                <a:buFont typeface="Courier New" panose="020B0604020202020204" pitchFamily="34" charset="0"/>
                <a:buChar char="o"/>
              </a:pPr>
              <a:r>
                <a:rPr lang="en-US" sz="1200" dirty="0">
                  <a:solidFill>
                    <a:srgbClr val="384967"/>
                  </a:solidFill>
                </a:rPr>
                <a:t>General medicine</a:t>
              </a:r>
              <a:endParaRPr lang="en-US" sz="1200">
                <a:solidFill>
                  <a:srgbClr val="384967"/>
                </a:solidFill>
                <a:cs typeface="Arial"/>
              </a:endParaRPr>
            </a:p>
          </p:txBody>
        </p:sp>
      </p:gr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68566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AB1EE98-AA7D-E352-30AC-A72803FBBC41}"/>
              </a:ext>
            </a:extLst>
          </p:cNvPr>
          <p:cNvPicPr>
            <a:picLocks noChangeAspect="1"/>
          </p:cNvPicPr>
          <p:nvPr/>
        </p:nvPicPr>
        <p:blipFill>
          <a:blip r:embed="rId3"/>
          <a:stretch>
            <a:fillRect/>
          </a:stretch>
        </p:blipFill>
        <p:spPr>
          <a:xfrm>
            <a:off x="2868323" y="1471527"/>
            <a:ext cx="6860060" cy="5096045"/>
          </a:xfrm>
          <a:prstGeom prst="rect">
            <a:avLst/>
          </a:prstGeom>
        </p:spPr>
      </p:pic>
      <p:pic>
        <p:nvPicPr>
          <p:cNvPr id="7" name="Picture 6">
            <a:extLst>
              <a:ext uri="{FF2B5EF4-FFF2-40B4-BE49-F238E27FC236}">
                <a16:creationId xmlns:a16="http://schemas.microsoft.com/office/drawing/2014/main" id="{52FCDDBA-A2C0-160B-D7AE-CC09AF69FF1E}"/>
              </a:ext>
            </a:extLst>
          </p:cNvPr>
          <p:cNvPicPr>
            <a:picLocks noChangeAspect="1"/>
          </p:cNvPicPr>
          <p:nvPr/>
        </p:nvPicPr>
        <p:blipFill>
          <a:blip r:embed="rId4"/>
          <a:stretch>
            <a:fillRect/>
          </a:stretch>
        </p:blipFill>
        <p:spPr>
          <a:xfrm>
            <a:off x="1173699" y="1471527"/>
            <a:ext cx="1512351" cy="1837926"/>
          </a:xfrm>
          <a:prstGeom prst="rect">
            <a:avLst/>
          </a:prstGeom>
        </p:spPr>
      </p:pic>
      <p:sp>
        <p:nvSpPr>
          <p:cNvPr id="8" name="Title 6">
            <a:extLst>
              <a:ext uri="{FF2B5EF4-FFF2-40B4-BE49-F238E27FC236}">
                <a16:creationId xmlns:a16="http://schemas.microsoft.com/office/drawing/2014/main" id="{34664A00-EB50-86BE-CF24-BC0AB66821EA}"/>
              </a:ext>
            </a:extLst>
          </p:cNvPr>
          <p:cNvSpPr txBox="1">
            <a:spLocks/>
          </p:cNvSpPr>
          <p:nvPr/>
        </p:nvSpPr>
        <p:spPr>
          <a:xfrm>
            <a:off x="197874" y="193462"/>
            <a:ext cx="11594076"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100" dirty="0">
                <a:solidFill>
                  <a:srgbClr val="384967"/>
                </a:solidFill>
                <a:latin typeface="Georgia"/>
              </a:rPr>
              <a:t>Common learning, teaching and assessment  toolkit</a:t>
            </a:r>
            <a:endParaRPr lang="en-AU" sz="3100" baseline="50000" dirty="0">
              <a:solidFill>
                <a:srgbClr val="384967"/>
              </a:solidFill>
              <a:latin typeface="Georgia"/>
              <a:ea typeface="Tahoma" panose="020B0604030504040204" pitchFamily="34" charset="0"/>
              <a:cs typeface="Tahoma" panose="020B0604030504040204" pitchFamily="34" charset="0"/>
            </a:endParaRPr>
          </a:p>
        </p:txBody>
      </p:sp>
      <p:sp>
        <p:nvSpPr>
          <p:cNvPr id="9" name="Straight Connector 8">
            <a:extLst>
              <a:ext uri="{FF2B5EF4-FFF2-40B4-BE49-F238E27FC236}">
                <a16:creationId xmlns:a16="http://schemas.microsoft.com/office/drawing/2014/main" id="{50C1B429-FBBA-ED5C-7657-4668B1FEF571}"/>
              </a:ext>
            </a:extLst>
          </p:cNvPr>
          <p:cNvSpPr/>
          <p:nvPr/>
        </p:nvSpPr>
        <p:spPr>
          <a:xfrm flipV="1">
            <a:off x="381001" y="958235"/>
            <a:ext cx="10972800"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AU">
              <a:solidFill>
                <a:prstClr val="white"/>
              </a:solidFill>
              <a:latin typeface="Arial"/>
            </a:endParaRPr>
          </a:p>
        </p:txBody>
      </p:sp>
      <p:sp>
        <p:nvSpPr>
          <p:cNvPr id="2" name="Rectangle 1">
            <a:extLst>
              <a:ext uri="{FF2B5EF4-FFF2-40B4-BE49-F238E27FC236}">
                <a16:creationId xmlns:a16="http://schemas.microsoft.com/office/drawing/2014/main" id="{3CA8C4C2-2266-3473-11D8-422BA5F21262}"/>
              </a:ext>
            </a:extLst>
          </p:cNvPr>
          <p:cNvSpPr/>
          <p:nvPr/>
        </p:nvSpPr>
        <p:spPr>
          <a:xfrm>
            <a:off x="8201025" y="4019550"/>
            <a:ext cx="2705100" cy="1885950"/>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FD10700-3E4B-B6CB-4854-E81B1E145102}"/>
              </a:ext>
            </a:extLst>
          </p:cNvPr>
          <p:cNvSpPr txBox="1"/>
          <p:nvPr/>
        </p:nvSpPr>
        <p:spPr>
          <a:xfrm>
            <a:off x="9648825" y="4637509"/>
            <a:ext cx="1171576" cy="646331"/>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US" sz="900"/>
              <a:t>Applicable to  Advanced Training programs only </a:t>
            </a:r>
            <a:endParaRPr lang="en-AU" sz="900"/>
          </a:p>
        </p:txBody>
      </p:sp>
      <p:sp>
        <p:nvSpPr>
          <p:cNvPr id="5" name="Rectangle 4">
            <a:extLst>
              <a:ext uri="{FF2B5EF4-FFF2-40B4-BE49-F238E27FC236}">
                <a16:creationId xmlns:a16="http://schemas.microsoft.com/office/drawing/2014/main" id="{050B74D7-8EFD-2E3A-BA2C-C6B89ED6CC73}"/>
              </a:ext>
            </a:extLst>
          </p:cNvPr>
          <p:cNvSpPr/>
          <p:nvPr/>
        </p:nvSpPr>
        <p:spPr>
          <a:xfrm>
            <a:off x="8201025" y="5933898"/>
            <a:ext cx="2705100" cy="609942"/>
          </a:xfrm>
          <a:prstGeom prst="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332F7C9-A480-8E2C-111E-9259208F6DF3}"/>
              </a:ext>
            </a:extLst>
          </p:cNvPr>
          <p:cNvSpPr txBox="1"/>
          <p:nvPr/>
        </p:nvSpPr>
        <p:spPr>
          <a:xfrm>
            <a:off x="9648825" y="5970767"/>
            <a:ext cx="1504949" cy="507831"/>
          </a:xfrm>
          <a:prstGeom prst="rect">
            <a:avLst/>
          </a:prstGeom>
          <a:noFill/>
        </p:spPr>
        <p:txBody>
          <a:bodyPr wrap="square" rtlCol="0">
            <a:spAutoFit/>
          </a:bodyPr>
          <a:lstStyle/>
          <a:p>
            <a:pPr marL="171450" indent="-171450">
              <a:buFont typeface="Arial" panose="020B0604020202020204" pitchFamily="34" charset="0"/>
              <a:buChar char="•"/>
            </a:pPr>
            <a:r>
              <a:rPr lang="en-US" sz="900"/>
              <a:t>Basic Training </a:t>
            </a:r>
          </a:p>
          <a:p>
            <a:pPr marL="171450" indent="-171450">
              <a:buFont typeface="Arial" panose="020B0604020202020204" pitchFamily="34" charset="0"/>
              <a:buChar char="•"/>
            </a:pPr>
            <a:r>
              <a:rPr lang="en-US" sz="900"/>
              <a:t>Program-specific Advanced Training </a:t>
            </a:r>
            <a:endParaRPr lang="en-AU" sz="900"/>
          </a:p>
        </p:txBody>
      </p:sp>
    </p:spTree>
    <p:extLst>
      <p:ext uri="{BB962C8B-B14F-4D97-AF65-F5344CB8AC3E}">
        <p14:creationId xmlns:p14="http://schemas.microsoft.com/office/powerpoint/2010/main" val="2266663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940889" y="3289005"/>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524479"/>
            <a:ext cx="11451915" cy="1685597"/>
            <a:chOff x="846933" y="1875752"/>
            <a:chExt cx="11451915" cy="168559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1885694" y="2309689"/>
              <a:ext cx="1407758" cy="307777"/>
            </a:xfrm>
            <a:prstGeom prst="rect">
              <a:avLst/>
            </a:prstGeom>
            <a:noFill/>
          </p:spPr>
          <p:txBody>
            <a:bodyPr wrap="none" rtlCol="0">
              <a:spAutoFit/>
            </a:bodyPr>
            <a:lstStyle/>
            <a:p>
              <a:r>
                <a:rPr lang="en-US" sz="1400">
                  <a:latin typeface="Aptos" panose="020B0004020202020204" pitchFamily="34" charset="0"/>
                </a:rPr>
                <a:t>Rotation/term 1</a:t>
              </a:r>
              <a:endParaRPr lang="en-AU" sz="1400">
                <a:latin typeface="Aptos" panose="020B0004020202020204" pitchFamily="34" charset="0"/>
              </a:endParaRPr>
            </a:p>
          </p:txBody>
        </p:sp>
        <p:sp>
          <p:nvSpPr>
            <p:cNvPr id="59" name="TextBox 58">
              <a:extLst>
                <a:ext uri="{FF2B5EF4-FFF2-40B4-BE49-F238E27FC236}">
                  <a16:creationId xmlns:a16="http://schemas.microsoft.com/office/drawing/2014/main" id="{9411B139-C3DF-DDCD-9031-B3888A426EE9}"/>
                </a:ext>
              </a:extLst>
            </p:cNvPr>
            <p:cNvSpPr txBox="1"/>
            <p:nvPr/>
          </p:nvSpPr>
          <p:spPr>
            <a:xfrm>
              <a:off x="4377191" y="2310056"/>
              <a:ext cx="1399807" cy="307777"/>
            </a:xfrm>
            <a:prstGeom prst="rect">
              <a:avLst/>
            </a:prstGeom>
            <a:noFill/>
          </p:spPr>
          <p:txBody>
            <a:bodyPr wrap="none" rtlCol="0">
              <a:spAutoFit/>
            </a:bodyPr>
            <a:lstStyle/>
            <a:p>
              <a:r>
                <a:rPr lang="en-US" sz="1400">
                  <a:latin typeface="Aptos" panose="020B0004020202020204" pitchFamily="34" charset="0"/>
                </a:rPr>
                <a:t>Rotation/term 2</a:t>
              </a:r>
              <a:endParaRPr lang="en-AU" sz="1400">
                <a:latin typeface="Aptos" panose="020B0004020202020204" pitchFamily="34" charset="0"/>
              </a:endParaRPr>
            </a:p>
          </p:txBody>
        </p:sp>
        <p:sp>
          <p:nvSpPr>
            <p:cNvPr id="60" name="TextBox 59">
              <a:extLst>
                <a:ext uri="{FF2B5EF4-FFF2-40B4-BE49-F238E27FC236}">
                  <a16:creationId xmlns:a16="http://schemas.microsoft.com/office/drawing/2014/main" id="{992C91AA-AD62-A717-68C1-C8E59AC22F9B}"/>
                </a:ext>
              </a:extLst>
            </p:cNvPr>
            <p:cNvSpPr txBox="1"/>
            <p:nvPr/>
          </p:nvSpPr>
          <p:spPr>
            <a:xfrm>
              <a:off x="6868688" y="2310423"/>
              <a:ext cx="1399807" cy="307777"/>
            </a:xfrm>
            <a:prstGeom prst="rect">
              <a:avLst/>
            </a:prstGeom>
            <a:noFill/>
          </p:spPr>
          <p:txBody>
            <a:bodyPr wrap="none" rtlCol="0">
              <a:spAutoFit/>
            </a:bodyPr>
            <a:lstStyle/>
            <a:p>
              <a:r>
                <a:rPr lang="en-US" sz="1400">
                  <a:latin typeface="Aptos" panose="020B0004020202020204" pitchFamily="34" charset="0"/>
                </a:rPr>
                <a:t>Rotation/term 3</a:t>
              </a:r>
              <a:endParaRPr lang="en-AU" sz="1400">
                <a:latin typeface="Aptos" panose="020B0004020202020204" pitchFamily="34" charset="0"/>
              </a:endParaRPr>
            </a:p>
          </p:txBody>
        </p:sp>
        <p:sp>
          <p:nvSpPr>
            <p:cNvPr id="61" name="TextBox 60">
              <a:extLst>
                <a:ext uri="{FF2B5EF4-FFF2-40B4-BE49-F238E27FC236}">
                  <a16:creationId xmlns:a16="http://schemas.microsoft.com/office/drawing/2014/main" id="{A3C1E45D-C07B-2527-0B42-E72D3FE6B31D}"/>
                </a:ext>
              </a:extLst>
            </p:cNvPr>
            <p:cNvSpPr txBox="1"/>
            <p:nvPr/>
          </p:nvSpPr>
          <p:spPr>
            <a:xfrm>
              <a:off x="9360185" y="2310790"/>
              <a:ext cx="1399807" cy="307777"/>
            </a:xfrm>
            <a:prstGeom prst="rect">
              <a:avLst/>
            </a:prstGeom>
            <a:noFill/>
          </p:spPr>
          <p:txBody>
            <a:bodyPr wrap="none" rtlCol="0">
              <a:spAutoFit/>
            </a:bodyPr>
            <a:lstStyle/>
            <a:p>
              <a:r>
                <a:rPr lang="en-US" sz="1400">
                  <a:latin typeface="Aptos" panose="020B0004020202020204" pitchFamily="34" charset="0"/>
                </a:rPr>
                <a:t>Rotation/term 4</a:t>
              </a:r>
              <a:endParaRPr lang="en-AU" sz="1400">
                <a:latin typeface="Aptos" panose="020B0004020202020204" pitchFamily="34" charset="0"/>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940642" cy="307777"/>
            </a:xfrm>
            <a:prstGeom prst="rect">
              <a:avLst/>
            </a:prstGeom>
            <a:noFill/>
          </p:spPr>
          <p:txBody>
            <a:bodyPr wrap="none" rtlCol="0">
              <a:spAutoFit/>
            </a:bodyPr>
            <a:lstStyle/>
            <a:p>
              <a:r>
                <a:rPr lang="en-US" sz="1400" b="1">
                  <a:latin typeface="Aptos" panose="020B0004020202020204" pitchFamily="34" charset="0"/>
                </a:rPr>
                <a:t>Start role</a:t>
              </a:r>
              <a:endParaRPr lang="en-AU" sz="1400" b="1">
                <a:latin typeface="Aptos" panose="020B0004020202020204" pitchFamily="34" charset="0"/>
              </a:endParaRPr>
            </a:p>
          </p:txBody>
        </p:sp>
        <p:sp>
          <p:nvSpPr>
            <p:cNvPr id="133" name="TextBox 132">
              <a:extLst>
                <a:ext uri="{FF2B5EF4-FFF2-40B4-BE49-F238E27FC236}">
                  <a16:creationId xmlns:a16="http://schemas.microsoft.com/office/drawing/2014/main" id="{B8437071-131F-138A-4BBD-7E4DF9E51F5C}"/>
                </a:ext>
              </a:extLst>
            </p:cNvPr>
            <p:cNvSpPr txBox="1"/>
            <p:nvPr/>
          </p:nvSpPr>
          <p:spPr>
            <a:xfrm>
              <a:off x="2762568" y="3101334"/>
              <a:ext cx="1978232"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7" name="TextBox 136">
              <a:extLst>
                <a:ext uri="{FF2B5EF4-FFF2-40B4-BE49-F238E27FC236}">
                  <a16:creationId xmlns:a16="http://schemas.microsoft.com/office/drawing/2014/main" id="{CE27B64C-AC5C-72EE-DE25-24023FF73A6D}"/>
                </a:ext>
              </a:extLst>
            </p:cNvPr>
            <p:cNvSpPr txBox="1"/>
            <p:nvPr/>
          </p:nvSpPr>
          <p:spPr>
            <a:xfrm>
              <a:off x="7880571" y="3118266"/>
              <a:ext cx="1949515" cy="276999"/>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endParaRPr lang="en-AU" sz="12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33829"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Mid phase 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6" y="3099684"/>
              <a:ext cx="1978232"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Rotation progress report</a:t>
              </a:r>
            </a:p>
            <a:p>
              <a:pPr marL="171450" indent="-171450">
                <a:buFont typeface="Wingdings" panose="05000000000000000000" pitchFamily="2" charset="2"/>
                <a:buChar char="ü"/>
              </a:pPr>
              <a:r>
                <a:rPr lang="en-US" sz="1200">
                  <a:latin typeface="Aptos" panose="020B0004020202020204" pitchFamily="34" charset="0"/>
                </a:rPr>
                <a:t>Phase progress report</a:t>
              </a:r>
              <a:endParaRPr lang="en-AU" sz="1200">
                <a:latin typeface="Aptos" panose="020B0004020202020204" pitchFamily="34" charset="0"/>
              </a:endParaRP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b="1">
                  <a:latin typeface="Aptos" panose="020B0004020202020204" pitchFamily="34" charset="0"/>
                </a:rPr>
                <a:t>End of phase</a:t>
              </a:r>
              <a:endParaRPr lang="en-AU" sz="1400" b="1">
                <a:latin typeface="Aptos" panose="020B0004020202020204" pitchFamily="34" charset="0"/>
              </a:endParaRPr>
            </a:p>
          </p:txBody>
        </p:sp>
      </p:grpSp>
      <p:cxnSp>
        <p:nvCxnSpPr>
          <p:cNvPr id="64" name="Connector: Curved 63">
            <a:extLst>
              <a:ext uri="{FF2B5EF4-FFF2-40B4-BE49-F238E27FC236}">
                <a16:creationId xmlns:a16="http://schemas.microsoft.com/office/drawing/2014/main" id="{1FA19E07-578A-4D7D-D7FC-93FA59D81068}"/>
              </a:ext>
            </a:extLst>
          </p:cNvPr>
          <p:cNvCxnSpPr>
            <a:cxnSpLocks/>
          </p:cNvCxnSpPr>
          <p:nvPr/>
        </p:nvCxnSpPr>
        <p:spPr>
          <a:xfrm rot="5400000" flipH="1" flipV="1">
            <a:off x="2367603" y="2408139"/>
            <a:ext cx="572341" cy="555267"/>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3" y="1320442"/>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7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695887" y="131684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24551" y="714103"/>
              <a:ext cx="3862096" cy="1600438"/>
            </a:xfrm>
            <a:prstGeom prst="rect">
              <a:avLst/>
            </a:prstGeom>
            <a:noFill/>
          </p:spPr>
          <p:txBody>
            <a:bodyPr wrap="square" rtlCol="0">
              <a:spAutoFit/>
            </a:bodyPr>
            <a:lstStyle/>
            <a:p>
              <a:pPr algn="ctr"/>
              <a:r>
                <a:rPr lang="en-US" sz="1400" b="1" dirty="0">
                  <a:latin typeface="Aptos" panose="020B0004020202020204" pitchFamily="34" charset="0"/>
                </a:rPr>
                <a:t>Rotation/term</a:t>
              </a:r>
            </a:p>
            <a:p>
              <a:pPr marL="285750" indent="-285750">
                <a:buFont typeface="Wingdings" panose="05000000000000000000" pitchFamily="2" charset="2"/>
                <a:buChar char="ü"/>
              </a:pPr>
              <a:endParaRPr lang="en-US" sz="1200" dirty="0">
                <a:latin typeface="Aptos" panose="020B0004020202020204" pitchFamily="34" charset="0"/>
              </a:endParaRPr>
            </a:p>
            <a:p>
              <a:pPr marL="285750" indent="-285750">
                <a:buFont typeface="Wingdings" panose="05000000000000000000" pitchFamily="2" charset="2"/>
                <a:buChar char="ü"/>
              </a:pPr>
              <a:r>
                <a:rPr lang="en-US" sz="1200" dirty="0">
                  <a:latin typeface="Aptos" panose="020B0004020202020204" pitchFamily="34" charset="0"/>
                </a:rPr>
                <a:t>Nominate and meet with supervisor</a:t>
              </a:r>
            </a:p>
            <a:p>
              <a:pPr marL="285750" indent="-285750">
                <a:buFont typeface="Wingdings" panose="05000000000000000000" pitchFamily="2" charset="2"/>
                <a:buChar char="ü"/>
              </a:pPr>
              <a:r>
                <a:rPr lang="en-US" sz="12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200" dirty="0">
                  <a:latin typeface="Aptos" panose="020B0004020202020204" pitchFamily="34" charset="0"/>
                </a:rPr>
                <a:t>Complete rotation plan</a:t>
              </a:r>
            </a:p>
            <a:p>
              <a:pPr marL="285750" indent="-285750">
                <a:buFont typeface="Wingdings" panose="05000000000000000000" pitchFamily="2" charset="2"/>
                <a:buChar char="ü"/>
              </a:pPr>
              <a:r>
                <a:rPr lang="en-AU" sz="12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200" dirty="0">
                  <a:latin typeface="Aptos" panose="020B0004020202020204" pitchFamily="34" charset="0"/>
                </a:rPr>
                <a:t>Complete end of rotation progress report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086465" cy="784830"/>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Knowledge </a:t>
            </a:r>
            <a:endParaRPr lang="en-AU" sz="900" b="0" i="0" kern="120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96963" y="1415775"/>
            <a:ext cx="1340432"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16430" y="1415775"/>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0512" y="1658778"/>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Knowledge</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Clinical </a:t>
            </a:r>
            <a:r>
              <a:rPr lang="en-AU" sz="900">
                <a:solidFill>
                  <a:schemeClr val="dk1"/>
                </a:solidFill>
                <a:latin typeface="Aptos" panose="020B0004020202020204" pitchFamily="34" charset="0"/>
              </a:rPr>
              <a:t>assessment</a:t>
            </a: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77481" y="1663902"/>
            <a:ext cx="2086465" cy="507831"/>
          </a:xfrm>
          <a:prstGeom prst="rect">
            <a:avLst/>
          </a:prstGeom>
          <a:noFill/>
          <a:ln>
            <a:no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Documentation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280059" y="3745755"/>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cxnSp>
        <p:nvCxnSpPr>
          <p:cNvPr id="125" name="Connector: Curved 124">
            <a:extLst>
              <a:ext uri="{FF2B5EF4-FFF2-40B4-BE49-F238E27FC236}">
                <a16:creationId xmlns:a16="http://schemas.microsoft.com/office/drawing/2014/main" id="{BD0C0981-160E-1DC0-4C6E-CC51AD33BFA8}"/>
              </a:ext>
            </a:extLst>
          </p:cNvPr>
          <p:cNvCxnSpPr>
            <a:cxnSpLocks/>
            <a:stCxn id="139" idx="2"/>
          </p:cNvCxnSpPr>
          <p:nvPr/>
        </p:nvCxnSpPr>
        <p:spPr>
          <a:xfrm rot="5400000">
            <a:off x="10669029" y="4195830"/>
            <a:ext cx="376103" cy="404594"/>
          </a:xfrm>
          <a:prstGeom prst="curvedConnector2">
            <a:avLst/>
          </a:prstGeom>
          <a:ln w="19050">
            <a:solidFill>
              <a:srgbClr val="C5932B"/>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0AFA9596-95E7-5BAC-AE6A-CFB66AB79A37}"/>
              </a:ext>
            </a:extLst>
          </p:cNvPr>
          <p:cNvGrpSpPr/>
          <p:nvPr/>
        </p:nvGrpSpPr>
        <p:grpSpPr>
          <a:xfrm>
            <a:off x="5783235" y="4397712"/>
            <a:ext cx="4853250" cy="2316993"/>
            <a:chOff x="3670969" y="340645"/>
            <a:chExt cx="3175118" cy="2135260"/>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670969" y="340645"/>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729923" y="348634"/>
              <a:ext cx="3116164" cy="2127271"/>
            </a:xfrm>
            <a:prstGeom prst="rect">
              <a:avLst/>
            </a:prstGeom>
            <a:noFill/>
          </p:spPr>
          <p:txBody>
            <a:bodyPr wrap="square" lIns="91440" tIns="45720" rIns="91440" bIns="45720" rtlCol="0" anchor="t">
              <a:spAutoFit/>
            </a:bodyPr>
            <a:lstStyle/>
            <a:p>
              <a:endParaRPr lang="en-US" sz="1200">
                <a:latin typeface="Aptos" panose="020B0004020202020204" pitchFamily="34" charset="0"/>
              </a:endParaRPr>
            </a:p>
            <a:p>
              <a:endParaRPr lang="en-US" sz="1200">
                <a:latin typeface="Aptos" panose="020B0004020202020204" pitchFamily="34" charset="0"/>
              </a:endParaRPr>
            </a:p>
            <a:p>
              <a:r>
                <a:rPr lang="en-US" sz="1200" dirty="0">
                  <a:latin typeface="Aptos"/>
                </a:rPr>
                <a:t>The Education Supervisor makes an overall progress  recommendation based on rotation progress reports and other evidence. </a:t>
              </a:r>
            </a:p>
            <a:p>
              <a:endParaRPr lang="en-US" sz="1200">
                <a:latin typeface="Aptos" panose="020B0004020202020204" pitchFamily="34" charset="0"/>
              </a:endParaRPr>
            </a:p>
            <a:p>
              <a:r>
                <a:rPr lang="en-US" sz="1200" dirty="0">
                  <a:latin typeface="Aptos"/>
                </a:rPr>
                <a:t>The Progress Review Panel (from Q4 2025) make a progression decision based on:</a:t>
              </a:r>
            </a:p>
            <a:p>
              <a:endParaRPr lang="en-US" sz="1200">
                <a:latin typeface="Aptos" panose="020B0004020202020204" pitchFamily="34" charset="0"/>
              </a:endParaRPr>
            </a:p>
            <a:p>
              <a:pPr marL="171450" indent="-171450">
                <a:buFont typeface="Arial" panose="020B0604020202020204" pitchFamily="34" charset="0"/>
                <a:buChar char="•"/>
              </a:pPr>
              <a:r>
                <a:rPr lang="en-US" sz="1200" dirty="0">
                  <a:latin typeface="Aptos"/>
                </a:rPr>
                <a:t>Compliance with learning, teaching and assessment requirements </a:t>
              </a:r>
            </a:p>
            <a:p>
              <a:pPr marL="171450" indent="-171450">
                <a:buFont typeface="Arial" panose="020B0604020202020204" pitchFamily="34" charset="0"/>
                <a:buChar char="•"/>
              </a:pPr>
              <a:r>
                <a:rPr lang="en-US" sz="1200" dirty="0">
                  <a:latin typeface="Aptos"/>
                </a:rPr>
                <a:t>Evidence of competence (assessment data)</a:t>
              </a:r>
            </a:p>
            <a:p>
              <a:pPr marL="171450" indent="-171450">
                <a:buFont typeface="Arial" panose="020B0604020202020204" pitchFamily="34" charset="0"/>
                <a:buChar char="•"/>
              </a:pPr>
              <a:r>
                <a:rPr lang="en-US" sz="1200" dirty="0">
                  <a:latin typeface="Aptos"/>
                </a:rPr>
                <a:t>Education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37908" y="625484"/>
            <a:ext cx="1994743"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Basic Training Journey</a:t>
            </a:r>
            <a:endParaRPr lang="en-US" sz="2400"/>
          </a:p>
        </p:txBody>
      </p:sp>
      <p:sp>
        <p:nvSpPr>
          <p:cNvPr id="148" name="Rectangle 147">
            <a:extLst>
              <a:ext uri="{FF2B5EF4-FFF2-40B4-BE49-F238E27FC236}">
                <a16:creationId xmlns:a16="http://schemas.microsoft.com/office/drawing/2014/main" id="{F9B8EE12-1460-D96B-7680-5C90862640C3}"/>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9" name="Group 148">
            <a:extLst>
              <a:ext uri="{FF2B5EF4-FFF2-40B4-BE49-F238E27FC236}">
                <a16:creationId xmlns:a16="http://schemas.microsoft.com/office/drawing/2014/main" id="{F620006D-5ADB-3EB0-E0B1-6EB7AE80E76C}"/>
              </a:ext>
            </a:extLst>
          </p:cNvPr>
          <p:cNvGrpSpPr/>
          <p:nvPr/>
        </p:nvGrpSpPr>
        <p:grpSpPr>
          <a:xfrm>
            <a:off x="171294" y="5120918"/>
            <a:ext cx="2461839" cy="1571567"/>
            <a:chOff x="3670969" y="340645"/>
            <a:chExt cx="3163146" cy="2132974"/>
          </a:xfrm>
        </p:grpSpPr>
        <p:sp>
          <p:nvSpPr>
            <p:cNvPr id="150" name="Rectangle: Rounded Corners 149">
              <a:extLst>
                <a:ext uri="{FF2B5EF4-FFF2-40B4-BE49-F238E27FC236}">
                  <a16:creationId xmlns:a16="http://schemas.microsoft.com/office/drawing/2014/main" id="{A2B76A53-2804-C172-8EDD-1E2D60D656EA}"/>
                </a:ext>
              </a:extLst>
            </p:cNvPr>
            <p:cNvSpPr/>
            <p:nvPr/>
          </p:nvSpPr>
          <p:spPr>
            <a:xfrm>
              <a:off x="3670969" y="340645"/>
              <a:ext cx="3163146" cy="2132974"/>
            </a:xfrm>
            <a:prstGeom prst="roundRect">
              <a:avLst/>
            </a:prstGeom>
            <a:solidFill>
              <a:srgbClr val="83253F">
                <a:alpha val="14902"/>
              </a:srgbClr>
            </a:solidFill>
            <a:ln>
              <a:solidFill>
                <a:srgbClr val="83253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a:p>
          </p:txBody>
        </p:sp>
        <p:sp>
          <p:nvSpPr>
            <p:cNvPr id="151" name="TextBox 150">
              <a:extLst>
                <a:ext uri="{FF2B5EF4-FFF2-40B4-BE49-F238E27FC236}">
                  <a16:creationId xmlns:a16="http://schemas.microsoft.com/office/drawing/2014/main" id="{D6C09168-06F7-3858-9854-B55E2FA89A8E}"/>
                </a:ext>
              </a:extLst>
            </p:cNvPr>
            <p:cNvSpPr txBox="1"/>
            <p:nvPr/>
          </p:nvSpPr>
          <p:spPr>
            <a:xfrm>
              <a:off x="3789608" y="524000"/>
              <a:ext cx="2977812" cy="1879753"/>
            </a:xfrm>
            <a:prstGeom prst="rect">
              <a:avLst/>
            </a:prstGeom>
            <a:noFill/>
          </p:spPr>
          <p:txBody>
            <a:bodyPr wrap="square" lIns="91440" tIns="45720" rIns="91440" bIns="45720" rtlCol="0" anchor="t">
              <a:spAutoFit/>
            </a:bodyPr>
            <a:lstStyle/>
            <a:p>
              <a:r>
                <a:rPr lang="en-US" sz="1050" b="1" dirty="0">
                  <a:latin typeface="Aptos"/>
                </a:rPr>
                <a:t>DPEs</a:t>
              </a:r>
              <a:r>
                <a:rPr lang="en-US" sz="1050" dirty="0">
                  <a:latin typeface="Aptos"/>
                </a:rPr>
                <a:t> approve training applications.</a:t>
              </a:r>
            </a:p>
            <a:p>
              <a:endParaRPr lang="en-US" sz="1050">
                <a:latin typeface="Aptos" panose="020B0004020202020204" pitchFamily="34" charset="0"/>
              </a:endParaRPr>
            </a:p>
            <a:p>
              <a:r>
                <a:rPr lang="en-US" sz="1050" dirty="0">
                  <a:latin typeface="Aptos"/>
                </a:rPr>
                <a:t>Rotation progress reports are completed by </a:t>
              </a:r>
              <a:r>
                <a:rPr lang="en-US" sz="1050" b="1" dirty="0">
                  <a:latin typeface="Aptos"/>
                </a:rPr>
                <a:t>Rotation Supervisors</a:t>
              </a:r>
              <a:r>
                <a:rPr lang="en-US" sz="1050" dirty="0">
                  <a:latin typeface="Aptos"/>
                </a:rPr>
                <a:t>.</a:t>
              </a:r>
            </a:p>
            <a:p>
              <a:endParaRPr lang="en-US" sz="1050">
                <a:latin typeface="Aptos" panose="020B0004020202020204" pitchFamily="34" charset="0"/>
              </a:endParaRPr>
            </a:p>
            <a:p>
              <a:r>
                <a:rPr lang="en-US" sz="1050" dirty="0">
                  <a:latin typeface="Aptos"/>
                </a:rPr>
                <a:t>Mid and end phase progress reports are completed by </a:t>
              </a:r>
              <a:r>
                <a:rPr lang="en-US" sz="1050" b="1" dirty="0">
                  <a:latin typeface="Aptos"/>
                </a:rPr>
                <a:t>Education Supervisors.</a:t>
              </a:r>
            </a:p>
          </p:txBody>
        </p:sp>
      </p:grpSp>
      <p:sp>
        <p:nvSpPr>
          <p:cNvPr id="3" name="TextBox 2">
            <a:extLst>
              <a:ext uri="{FF2B5EF4-FFF2-40B4-BE49-F238E27FC236}">
                <a16:creationId xmlns:a16="http://schemas.microsoft.com/office/drawing/2014/main" id="{A9564D1C-F464-0294-FE92-DCA01D3074B6}"/>
              </a:ext>
            </a:extLst>
          </p:cNvPr>
          <p:cNvSpPr txBox="1"/>
          <p:nvPr/>
        </p:nvSpPr>
        <p:spPr>
          <a:xfrm>
            <a:off x="5125325" y="4463677"/>
            <a:ext cx="6096000" cy="307777"/>
          </a:xfrm>
          <a:prstGeom prst="rect">
            <a:avLst/>
          </a:prstGeom>
          <a:noFill/>
        </p:spPr>
        <p:txBody>
          <a:bodyPr wrap="square">
            <a:spAutoFit/>
          </a:bodyPr>
          <a:lstStyle/>
          <a:p>
            <a:pPr algn="ctr"/>
            <a:r>
              <a:rPr lang="en-US" sz="1400" b="1" dirty="0">
                <a:latin typeface="Aptos" panose="020B0004020202020204" pitchFamily="34" charset="0"/>
              </a:rPr>
              <a:t>End of phase progression</a:t>
            </a:r>
          </a:p>
        </p:txBody>
      </p:sp>
    </p:spTree>
    <p:extLst>
      <p:ext uri="{BB962C8B-B14F-4D97-AF65-F5344CB8AC3E}">
        <p14:creationId xmlns:p14="http://schemas.microsoft.com/office/powerpoint/2010/main" val="2699870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987410"/>
            <a:chOff x="846933" y="1875752"/>
            <a:chExt cx="11595421" cy="1987410"/>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Mid phase 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830997"/>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End of phase 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7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panose="020B0004020202020204" pitchFamily="34" charset="0"/>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Knowledge (3 specific knowledge guide learning goals  selected)</a:t>
            </a:r>
            <a:endParaRPr lang="en-AU" sz="900" b="0" i="0" kern="1200" dirty="0">
              <a:solidFill>
                <a:schemeClr val="dk1"/>
              </a:solidFill>
              <a:effectLst/>
              <a:latin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 </a:t>
            </a: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Coronary artery disease </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87110" y="1835078"/>
            <a:ext cx="2086465" cy="646331"/>
          </a:xfrm>
          <a:prstGeom prst="rect">
            <a:avLst/>
          </a:prstGeom>
          <a:noFill/>
          <a:ln>
            <a:noFill/>
          </a:ln>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Heart Failure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dirty="0">
                  <a:latin typeface="Aptos"/>
                </a:rPr>
                <a:t>End of phase progression</a:t>
              </a:r>
            </a:p>
            <a:p>
              <a:endParaRPr lang="en-US" sz="1200" b="1">
                <a:latin typeface="Aptos" panose="020B0004020202020204" pitchFamily="34" charset="0"/>
              </a:endParaRPr>
            </a:p>
            <a:p>
              <a:r>
                <a:rPr lang="en-US" sz="1200" dirty="0">
                  <a:latin typeface="Aptos"/>
                </a:rPr>
                <a:t>The Rotation Supervisor makes an overall progress recommendation at the end of the phase.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a:rPr>
                <a:t>Compliance with learning, teaching and assessment requirements </a:t>
              </a:r>
            </a:p>
            <a:p>
              <a:pPr marL="171450" indent="-171450">
                <a:buFont typeface="Arial" panose="020B0604020202020204" pitchFamily="34" charset="0"/>
                <a:buChar char="•"/>
              </a:pPr>
              <a:r>
                <a:rPr lang="en-US" sz="1200" dirty="0">
                  <a:latin typeface="Aptos"/>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3" y="379324"/>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Cardiology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Tree>
    <p:extLst>
      <p:ext uri="{BB962C8B-B14F-4D97-AF65-F5344CB8AC3E}">
        <p14:creationId xmlns:p14="http://schemas.microsoft.com/office/powerpoint/2010/main" val="176008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a:rPr>
              <a:t>Learning and assessment cycle</a:t>
            </a:r>
            <a:endParaRPr lang="en-AU" sz="3100" baseline="50000" dirty="0">
              <a:solidFill>
                <a:srgbClr val="384967"/>
              </a:solidFill>
              <a:latin typeface="Georgia"/>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t>
            </a:r>
            <a:r>
              <a:rPr lang="en-US" sz="3100" dirty="0">
                <a:solidFill>
                  <a:srgbClr val="384967"/>
                </a:solidFill>
                <a:latin typeface="Georgia" panose="02040502050405020303" pitchFamily="18" charset="0"/>
              </a:rPr>
              <a:t>assessment tools</a:t>
            </a:r>
            <a:r>
              <a:rPr lang="en-US" sz="3100">
                <a:solidFill>
                  <a:srgbClr val="384967"/>
                </a:solidFill>
                <a:latin typeface="Georgia" panose="02040502050405020303" pitchFamily="18" charset="0"/>
              </a:rPr>
              <a:t> – common to BT and AT</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38176"/>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278988"/>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a:t>
            </a:r>
            <a:r>
              <a:rPr lang="en-US" b="1" dirty="0">
                <a:solidFill>
                  <a:srgbClr val="384967"/>
                </a:solidFill>
              </a:rPr>
              <a:t>reports</a:t>
            </a:r>
            <a:endParaRPr lang="en-US" b="1">
              <a:solidFill>
                <a:srgbClr val="384967"/>
              </a:solidFill>
            </a:endParaRP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dirty="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1508105"/>
          </a:xfrm>
          <a:prstGeom prst="rect">
            <a:avLst/>
          </a:prstGeom>
          <a:noFill/>
        </p:spPr>
        <p:txBody>
          <a:bodyPr wrap="square" lIns="91440" tIns="45720" rIns="91440" bIns="45720" anchor="t">
            <a:spAutoFit/>
          </a:bodyPr>
          <a:lstStyle/>
          <a:p>
            <a:r>
              <a:rPr lang="en-US" sz="1400" b="1">
                <a:solidFill>
                  <a:srgbClr val="384967"/>
                </a:solidFill>
              </a:rPr>
              <a:t>Roles involved:</a:t>
            </a:r>
          </a:p>
          <a:p>
            <a:r>
              <a:rPr lang="en-US" sz="1400">
                <a:solidFill>
                  <a:srgbClr val="384967"/>
                </a:solidFill>
              </a:rPr>
              <a:t>Rotation Supervisor:</a:t>
            </a:r>
            <a:endParaRPr lang="en-US" sz="1400">
              <a:solidFill>
                <a:srgbClr val="384967"/>
              </a:solidFill>
              <a:cs typeface="Arial"/>
            </a:endParaRPr>
          </a:p>
          <a:p>
            <a:pPr marL="285750" indent="-285750">
              <a:buFont typeface="Arial" panose="020B0604020202020204" pitchFamily="34" charset="0"/>
              <a:buChar char="•"/>
            </a:pPr>
            <a:r>
              <a:rPr lang="en-US" sz="1200">
                <a:solidFill>
                  <a:srgbClr val="384967"/>
                </a:solidFill>
              </a:rPr>
              <a:t>Rotation progress report</a:t>
            </a:r>
            <a:endParaRPr lang="en-US" sz="1200">
              <a:solidFill>
                <a:srgbClr val="384967"/>
              </a:solidFill>
              <a:cs typeface="Arial"/>
            </a:endParaRPr>
          </a:p>
          <a:p>
            <a:endParaRPr lang="en-US" sz="1400">
              <a:solidFill>
                <a:srgbClr val="384967"/>
              </a:solidFill>
            </a:endParaRPr>
          </a:p>
          <a:p>
            <a:r>
              <a:rPr lang="en-US" sz="1400">
                <a:solidFill>
                  <a:srgbClr val="384967"/>
                </a:solidFill>
              </a:rPr>
              <a:t>Education Supervisor:</a:t>
            </a:r>
          </a:p>
          <a:p>
            <a:pPr marL="285750" indent="-285750">
              <a:buFont typeface="Arial" panose="020B0604020202020204" pitchFamily="34" charset="0"/>
              <a:buChar char="•"/>
            </a:pPr>
            <a:r>
              <a:rPr lang="en-US" sz="1200">
                <a:solidFill>
                  <a:srgbClr val="384967"/>
                </a:solidFill>
              </a:rPr>
              <a:t>Mid-phase progress report</a:t>
            </a:r>
            <a:endParaRPr lang="en-US" sz="1200">
              <a:solidFill>
                <a:srgbClr val="384967"/>
              </a:solidFill>
              <a:cs typeface="Arial"/>
            </a:endParaRPr>
          </a:p>
          <a:p>
            <a:pPr marL="285750" indent="-285750">
              <a:buFont typeface="Arial" panose="020B0604020202020204" pitchFamily="34" charset="0"/>
              <a:buChar char="•"/>
            </a:pPr>
            <a:r>
              <a:rPr lang="en-US" sz="1200">
                <a:solidFill>
                  <a:srgbClr val="384967"/>
                </a:solidFill>
              </a:rPr>
              <a:t>Phase progress report</a:t>
            </a:r>
            <a:endParaRPr lang="en-US" sz="12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lIns="91440" tIns="45720" rIns="91440" bIns="45720" anchor="t">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Rotation Supervisor</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extLst>
              <p:ext uri="{D42A27DB-BD31-4B8C-83A1-F6EECF244321}">
                <p14:modId xmlns:p14="http://schemas.microsoft.com/office/powerpoint/2010/main" val="3866672636"/>
              </p:ext>
            </p:extLst>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309303264"/>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is physically located 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​e.g. supervisor available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extLst>
              <p:ext uri="{D42A27DB-BD31-4B8C-83A1-F6EECF244321}">
                <p14:modId xmlns:p14="http://schemas.microsoft.com/office/powerpoint/2010/main" val="1029496891"/>
              </p:ext>
            </p:extLst>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dirty="0"/>
                        <a:t>Level of new rating scales</a:t>
                      </a:r>
                      <a:endParaRPr lang="en-AU" sz="1600" b="1" dirty="0"/>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dirty="0"/>
                        <a:t>Increased levels of independence over time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Comprehensive rating of clinical and professional expertise</a:t>
                      </a:r>
                    </a:p>
                    <a:p>
                      <a:pPr marL="0" indent="0">
                        <a:buFont typeface="Arial" panose="020B0604020202020204" pitchFamily="34" charset="0"/>
                        <a:buNone/>
                      </a:pPr>
                      <a:endParaRPr lang="en-US" sz="1200" dirty="0"/>
                    </a:p>
                    <a:p>
                      <a:pPr marL="171450" indent="-171450">
                        <a:buFont typeface="Arial" panose="020B0604020202020204" pitchFamily="34" charset="0"/>
                        <a:buChar char="•"/>
                      </a:pPr>
                      <a:r>
                        <a:rPr lang="en-US" sz="1200" dirty="0"/>
                        <a:t>Expected standards of performance at the end of each phase to direct learning</a:t>
                      </a:r>
                      <a:endParaRPr lang="en-AU" sz="1200" dirty="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extLst>
              <p:ext uri="{D42A27DB-BD31-4B8C-83A1-F6EECF244321}">
                <p14:modId xmlns:p14="http://schemas.microsoft.com/office/powerpoint/2010/main" val="537137169"/>
              </p:ext>
            </p:extLst>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885825" y="103787"/>
            <a:ext cx="102108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dirty="0">
                <a:solidFill>
                  <a:srgbClr val="384967"/>
                </a:solidFill>
                <a:latin typeface="Georgia"/>
              </a:rPr>
              <a:t>Continuous assessment and progression</a:t>
            </a:r>
            <a:endParaRPr lang="en-AU" sz="3100" dirty="0"/>
          </a:p>
        </p:txBody>
      </p:sp>
      <p:grpSp>
        <p:nvGrpSpPr>
          <p:cNvPr id="13" name="Group 12">
            <a:extLst>
              <a:ext uri="{FF2B5EF4-FFF2-40B4-BE49-F238E27FC236}">
                <a16:creationId xmlns:a16="http://schemas.microsoft.com/office/drawing/2014/main" id="{93022379-CC44-838E-9CEB-0174AF02D793}"/>
              </a:ext>
            </a:extLst>
          </p:cNvPr>
          <p:cNvGrpSpPr/>
          <p:nvPr/>
        </p:nvGrpSpPr>
        <p:grpSpPr>
          <a:xfrm>
            <a:off x="5676608" y="1030457"/>
            <a:ext cx="6273129" cy="5589061"/>
            <a:chOff x="140590" y="1142351"/>
            <a:chExt cx="6273129" cy="5589061"/>
          </a:xfrm>
        </p:grpSpPr>
        <p:pic>
          <p:nvPicPr>
            <p:cNvPr id="5" name="Picture 4">
              <a:extLst>
                <a:ext uri="{FF2B5EF4-FFF2-40B4-BE49-F238E27FC236}">
                  <a16:creationId xmlns:a16="http://schemas.microsoft.com/office/drawing/2014/main" id="{107078F1-5E92-B81D-8321-A55403407233}"/>
                </a:ext>
              </a:extLst>
            </p:cNvPr>
            <p:cNvPicPr>
              <a:picLocks noChangeAspect="1"/>
            </p:cNvPicPr>
            <p:nvPr/>
          </p:nvPicPr>
          <p:blipFill>
            <a:blip r:embed="rId3"/>
            <a:stretch>
              <a:fillRect/>
            </a:stretch>
          </p:blipFill>
          <p:spPr>
            <a:xfrm>
              <a:off x="561726" y="1142351"/>
              <a:ext cx="5795613" cy="3304803"/>
            </a:xfrm>
            <a:prstGeom prst="rect">
              <a:avLst/>
            </a:prstGeom>
          </p:spPr>
        </p:pic>
        <p:grpSp>
          <p:nvGrpSpPr>
            <p:cNvPr id="4" name="Group 3">
              <a:extLst>
                <a:ext uri="{FF2B5EF4-FFF2-40B4-BE49-F238E27FC236}">
                  <a16:creationId xmlns:a16="http://schemas.microsoft.com/office/drawing/2014/main" id="{32167812-6334-89E1-AE44-16ED6FD65438}"/>
                </a:ext>
              </a:extLst>
            </p:cNvPr>
            <p:cNvGrpSpPr/>
            <p:nvPr/>
          </p:nvGrpSpPr>
          <p:grpSpPr>
            <a:xfrm>
              <a:off x="140590" y="4797950"/>
              <a:ext cx="6273129" cy="1933462"/>
              <a:chOff x="1076254" y="4765389"/>
              <a:chExt cx="6273129" cy="1933462"/>
            </a:xfrm>
          </p:grpSpPr>
          <p:pic>
            <p:nvPicPr>
              <p:cNvPr id="12" name="Picture 11">
                <a:extLst>
                  <a:ext uri="{FF2B5EF4-FFF2-40B4-BE49-F238E27FC236}">
                    <a16:creationId xmlns:a16="http://schemas.microsoft.com/office/drawing/2014/main" id="{EF1FEE1D-A384-5858-FBFA-9BA8F85808B3}"/>
                  </a:ext>
                </a:extLst>
              </p:cNvPr>
              <p:cNvPicPr>
                <a:picLocks noChangeAspect="1"/>
              </p:cNvPicPr>
              <p:nvPr/>
            </p:nvPicPr>
            <p:blipFill>
              <a:blip r:embed="rId4"/>
              <a:srcRect l="32249"/>
              <a:stretch/>
            </p:blipFill>
            <p:spPr>
              <a:xfrm>
                <a:off x="2734654" y="4765389"/>
                <a:ext cx="4614729" cy="1933462"/>
              </a:xfrm>
              <a:prstGeom prst="rect">
                <a:avLst/>
              </a:prstGeom>
            </p:spPr>
          </p:pic>
          <p:pic>
            <p:nvPicPr>
              <p:cNvPr id="3" name="Picture 2">
                <a:extLst>
                  <a:ext uri="{FF2B5EF4-FFF2-40B4-BE49-F238E27FC236}">
                    <a16:creationId xmlns:a16="http://schemas.microsoft.com/office/drawing/2014/main" id="{9DEAA84D-0F0D-99C9-6CE4-AFD3CDEFF112}"/>
                  </a:ext>
                </a:extLst>
              </p:cNvPr>
              <p:cNvPicPr>
                <a:picLocks noChangeAspect="1"/>
              </p:cNvPicPr>
              <p:nvPr/>
            </p:nvPicPr>
            <p:blipFill>
              <a:blip r:embed="rId4"/>
              <a:srcRect r="67869"/>
              <a:stretch/>
            </p:blipFill>
            <p:spPr>
              <a:xfrm>
                <a:off x="1076254" y="4765389"/>
                <a:ext cx="1658400" cy="1933462"/>
              </a:xfrm>
              <a:prstGeom prst="rect">
                <a:avLst/>
              </a:prstGeom>
            </p:spPr>
          </p:pic>
        </p:grpSp>
      </p:gr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4" name="Group 13">
            <a:extLst>
              <a:ext uri="{FF2B5EF4-FFF2-40B4-BE49-F238E27FC236}">
                <a16:creationId xmlns:a16="http://schemas.microsoft.com/office/drawing/2014/main" id="{14E4C031-052C-DDF9-9BF7-6DFEADBCC4AE}"/>
              </a:ext>
            </a:extLst>
          </p:cNvPr>
          <p:cNvGrpSpPr/>
          <p:nvPr/>
        </p:nvGrpSpPr>
        <p:grpSpPr>
          <a:xfrm>
            <a:off x="312078" y="1190255"/>
            <a:ext cx="5195838" cy="5429263"/>
            <a:chOff x="6712878" y="1302149"/>
            <a:chExt cx="5195838" cy="5429263"/>
          </a:xfrm>
        </p:grpSpPr>
        <p:grpSp>
          <p:nvGrpSpPr>
            <p:cNvPr id="10" name="Group 9">
              <a:extLst>
                <a:ext uri="{FF2B5EF4-FFF2-40B4-BE49-F238E27FC236}">
                  <a16:creationId xmlns:a16="http://schemas.microsoft.com/office/drawing/2014/main" id="{BF59482A-B804-82D8-C38A-B3AE2E372FFD}"/>
                </a:ext>
              </a:extLst>
            </p:cNvPr>
            <p:cNvGrpSpPr/>
            <p:nvPr/>
          </p:nvGrpSpPr>
          <p:grpSpPr>
            <a:xfrm>
              <a:off x="6846815" y="1302149"/>
              <a:ext cx="5007006" cy="4612428"/>
              <a:chOff x="7209442" y="1457163"/>
              <a:chExt cx="5007006" cy="4612428"/>
            </a:xfrm>
          </p:grpSpPr>
          <p:pic>
            <p:nvPicPr>
              <p:cNvPr id="7" name="Picture 6">
                <a:extLst>
                  <a:ext uri="{FF2B5EF4-FFF2-40B4-BE49-F238E27FC236}">
                    <a16:creationId xmlns:a16="http://schemas.microsoft.com/office/drawing/2014/main" id="{2C85E1B2-D5E4-AE95-33D3-4621F2AA9188}"/>
                  </a:ext>
                </a:extLst>
              </p:cNvPr>
              <p:cNvPicPr>
                <a:picLocks noChangeAspect="1"/>
              </p:cNvPicPr>
              <p:nvPr/>
            </p:nvPicPr>
            <p:blipFill rotWithShape="1">
              <a:blip r:embed="rId5"/>
              <a:srcRect l="5462" r="4202" b="41"/>
              <a:stretch/>
            </p:blipFill>
            <p:spPr>
              <a:xfrm>
                <a:off x="7470583" y="4716084"/>
                <a:ext cx="4216846" cy="1353507"/>
              </a:xfrm>
              <a:prstGeom prst="rect">
                <a:avLst/>
              </a:prstGeom>
            </p:spPr>
          </p:pic>
          <p:sp>
            <p:nvSpPr>
              <p:cNvPr id="9" name="TextBox 8">
                <a:extLst>
                  <a:ext uri="{FF2B5EF4-FFF2-40B4-BE49-F238E27FC236}">
                    <a16:creationId xmlns:a16="http://schemas.microsoft.com/office/drawing/2014/main" id="{BB1F4AEC-56A9-933B-9261-883484F050E3}"/>
                  </a:ext>
                </a:extLst>
              </p:cNvPr>
              <p:cNvSpPr txBox="1"/>
              <p:nvPr/>
            </p:nvSpPr>
            <p:spPr>
              <a:xfrm>
                <a:off x="7209442" y="1457163"/>
                <a:ext cx="5007006" cy="2523768"/>
              </a:xfrm>
              <a:prstGeom prst="rect">
                <a:avLst/>
              </a:prstGeom>
              <a:noFill/>
            </p:spPr>
            <p:txBody>
              <a:bodyPr wrap="square" lIns="91440" tIns="45720" rIns="91440" bIns="45720" anchor="t">
                <a:spAutoFit/>
              </a:bodyPr>
              <a:lstStyle/>
              <a:p>
                <a:endParaRPr lang="en-US" sz="140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a:t>
                </a:r>
                <a:r>
                  <a:rPr lang="en-US" sz="1600" dirty="0">
                    <a:solidFill>
                      <a:schemeClr val="tx2"/>
                    </a:solidFill>
                    <a:latin typeface="Arial"/>
                    <a:cs typeface="Arial"/>
                  </a:rPr>
                  <a:t> </a:t>
                </a:r>
                <a:r>
                  <a:rPr lang="en-US" sz="1600" dirty="0">
                    <a:solidFill>
                      <a:srgbClr val="142432"/>
                    </a:solidFill>
                    <a:latin typeface="Arial"/>
                    <a:cs typeface="Arial"/>
                  </a:rPr>
                  <a:t>for trainees to meet.</a:t>
                </a:r>
                <a:endParaRPr lang="en-US" sz="1600" b="1">
                  <a:solidFill>
                    <a:schemeClr val="tx2"/>
                  </a:solidFill>
                  <a:latin typeface="Arial"/>
                  <a:cs typeface="Arial"/>
                </a:endParaRPr>
              </a:p>
              <a:p>
                <a:endParaRPr lang="en-US" sz="1600" b="1">
                  <a:solidFill>
                    <a:schemeClr val="accent1">
                      <a:lumMod val="50000"/>
                    </a:schemeClr>
                  </a:solidFill>
                  <a:latin typeface="Arial" panose="020B0604020202020204" pitchFamily="34" charset="0"/>
                  <a:cs typeface="Arial" panose="020B0604020202020204" pitchFamily="34" charset="0"/>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p:txBody>
          </p:sp>
        </p:grpSp>
        <p:sp>
          <p:nvSpPr>
            <p:cNvPr id="11" name="TextBox 10">
              <a:extLst>
                <a:ext uri="{FF2B5EF4-FFF2-40B4-BE49-F238E27FC236}">
                  <a16:creationId xmlns:a16="http://schemas.microsoft.com/office/drawing/2014/main" id="{FF4F296F-2488-F1E3-14B2-BD125766684B}"/>
                </a:ext>
              </a:extLst>
            </p:cNvPr>
            <p:cNvSpPr txBox="1"/>
            <p:nvPr/>
          </p:nvSpPr>
          <p:spPr>
            <a:xfrm>
              <a:off x="6712878" y="6269747"/>
              <a:ext cx="5195838" cy="461665"/>
            </a:xfrm>
            <a:prstGeom prst="rect">
              <a:avLst/>
            </a:prstGeom>
            <a:noFill/>
          </p:spPr>
          <p:txBody>
            <a:bodyPr wrap="square" rtlCol="0">
              <a:spAutoFit/>
            </a:bodyPr>
            <a:lstStyle/>
            <a:p>
              <a:pPr algn="ctr"/>
              <a:r>
                <a:rPr lang="en-US" sz="1200">
                  <a:solidFill>
                    <a:srgbClr val="C69214"/>
                  </a:solidFill>
                </a:rPr>
                <a:t>Advanced training programs follow the same assessment structure and have set progression criteria for their program specific learning goals.</a:t>
              </a:r>
              <a:endParaRPr lang="en-AU" sz="1200">
                <a:solidFill>
                  <a:srgbClr val="C69214"/>
                </a:solidFill>
              </a:endParaRPr>
            </a:p>
          </p:txBody>
        </p:sp>
      </p:grpSp>
    </p:spTree>
    <p:extLst>
      <p:ext uri="{BB962C8B-B14F-4D97-AF65-F5344CB8AC3E}">
        <p14:creationId xmlns:p14="http://schemas.microsoft.com/office/powerpoint/2010/main" val="109961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3754874"/>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Professional </a:t>
            </a:r>
            <a:r>
              <a:rPr lang="en-US" sz="1600" err="1"/>
              <a:t>behaviours</a:t>
            </a:r>
            <a:r>
              <a:rPr lang="en-US" sz="1600"/>
              <a:t>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4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785738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813217"/>
          </a:xfrm>
        </p:spPr>
        <p:txBody>
          <a:bodyPr>
            <a:normAutofit/>
          </a:bodyPr>
          <a:lstStyle/>
          <a:p>
            <a:r>
              <a:rPr lang="en-US" sz="3100">
                <a:solidFill>
                  <a:srgbClr val="384967"/>
                </a:solidFill>
                <a:latin typeface="Georgia" panose="02040502050405020303" pitchFamily="18" charset="0"/>
              </a:rPr>
              <a:t>Next steps for supervisors</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74278"/>
            <a:ext cx="10972800" cy="4525963"/>
          </a:xfrm>
        </p:spPr>
        <p:txBody>
          <a:bodyPr vert="horz" lIns="91440" tIns="45720" rIns="91440" bIns="45720" rtlCol="0" anchor="t">
            <a:normAutofit/>
          </a:bodyPr>
          <a:lstStyle/>
          <a:p>
            <a:pPr>
              <a:buFont typeface="Wingdings" panose="05000000000000000000" pitchFamily="2" charset="2"/>
              <a:buChar char="ü"/>
            </a:pPr>
            <a:r>
              <a:rPr lang="en-US" sz="2000"/>
              <a:t>Review your curriculum standards and learning, teaching and assessment programs documents on the RACP eLearning portal  </a:t>
            </a:r>
          </a:p>
          <a:p>
            <a:pPr>
              <a:buFont typeface="Wingdings" panose="05000000000000000000" pitchFamily="2" charset="2"/>
              <a:buChar char="ü"/>
            </a:pPr>
            <a:endParaRPr lang="en-US" sz="2000"/>
          </a:p>
          <a:p>
            <a:pPr>
              <a:buFont typeface="Wingdings" panose="05000000000000000000" pitchFamily="2" charset="2"/>
              <a:buChar char="ü"/>
            </a:pPr>
            <a:r>
              <a:rPr lang="en-US" sz="2000"/>
              <a:t>Review the new curriculum training resources on the RACP eLearning portal</a:t>
            </a:r>
            <a:endParaRPr lang="en-US" sz="2000" dirty="0">
              <a:cs typeface="Arial"/>
            </a:endParaRPr>
          </a:p>
          <a:p>
            <a:pPr marL="0" indent="0">
              <a:buNone/>
            </a:pPr>
            <a:endParaRPr lang="en-US" sz="2000"/>
          </a:p>
          <a:p>
            <a:pPr>
              <a:buFont typeface="Wingdings" panose="05000000000000000000" pitchFamily="2" charset="2"/>
              <a:buChar char="ü"/>
            </a:pPr>
            <a:r>
              <a:rPr lang="en-US" sz="2000"/>
              <a:t>Log into and </a:t>
            </a:r>
            <a:r>
              <a:rPr lang="en-US" sz="2000" err="1"/>
              <a:t>familiarise</a:t>
            </a:r>
            <a:r>
              <a:rPr lang="en-US" sz="2000"/>
              <a:t> yourself with TMP. You will have access to your trainee dashboard’s once you have been nominated.</a:t>
            </a:r>
            <a:endParaRPr lang="en-US" sz="2000" dirty="0">
              <a:cs typeface="Arial"/>
            </a:endParaRPr>
          </a:p>
          <a:p>
            <a:pPr marL="0" indent="0">
              <a:buNone/>
            </a:pPr>
            <a:endParaRPr lang="en-US" sz="2000"/>
          </a:p>
          <a:p>
            <a:pPr>
              <a:buFont typeface="Wingdings" panose="05000000000000000000" pitchFamily="2" charset="2"/>
              <a:buChar char="ü"/>
            </a:pPr>
            <a:r>
              <a:rPr lang="en-US" sz="2000"/>
              <a:t>Determine what the learning opportunities at your setting might be to assist your trainees in completing their </a:t>
            </a:r>
            <a:r>
              <a:rPr lang="en-US" sz="2000" dirty="0"/>
              <a:t>rotation plan</a:t>
            </a:r>
            <a:r>
              <a:rPr lang="en-US" sz="2000"/>
              <a:t> </a:t>
            </a:r>
          </a:p>
          <a:p>
            <a:endParaRPr lang="en-US" sz="2000"/>
          </a:p>
        </p:txBody>
      </p:sp>
      <p:sp>
        <p:nvSpPr>
          <p:cNvPr id="7" name="Straight Connector 6">
            <a:extLst>
              <a:ext uri="{FF2B5EF4-FFF2-40B4-BE49-F238E27FC236}">
                <a16:creationId xmlns:a16="http://schemas.microsoft.com/office/drawing/2014/main" id="{647A6EC3-8652-9675-5149-0500A87A87BF}"/>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961144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100" dirty="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356829" y="1668748"/>
            <a:ext cx="5234346" cy="3330385"/>
            <a:chOff x="114054" y="1651955"/>
            <a:chExt cx="5234346"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6" y="3858250"/>
              <a:ext cx="4153890"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4392015" cy="2185919"/>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511875" y="1772204"/>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pic>
        <p:nvPicPr>
          <p:cNvPr id="10" name="Picture 9" descr="A black and yellow rectangle with text">
            <a:extLst>
              <a:ext uri="{FF2B5EF4-FFF2-40B4-BE49-F238E27FC236}">
                <a16:creationId xmlns:a16="http://schemas.microsoft.com/office/drawing/2014/main" id="{DD8C0EA2-98E0-618F-E3B2-28FDBCC58C30}"/>
              </a:ext>
            </a:extLst>
          </p:cNvPr>
          <p:cNvPicPr>
            <a:picLocks noChangeAspect="1"/>
          </p:cNvPicPr>
          <p:nvPr/>
        </p:nvPicPr>
        <p:blipFill>
          <a:blip r:embed="rId11"/>
          <a:stretch>
            <a:fillRect/>
          </a:stretch>
        </p:blipFill>
        <p:spPr>
          <a:xfrm>
            <a:off x="4666707" y="5432445"/>
            <a:ext cx="7199092" cy="1182427"/>
          </a:xfrm>
          <a:prstGeom prst="rect">
            <a:avLst/>
          </a:prstGeom>
        </p:spPr>
      </p:pic>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BE32-68B7-1AEF-FF8C-1A5A4DC3C8F5}"/>
              </a:ext>
            </a:extLst>
          </p:cNvPr>
          <p:cNvSpPr>
            <a:spLocks noGrp="1"/>
          </p:cNvSpPr>
          <p:nvPr>
            <p:ph type="title"/>
          </p:nvPr>
        </p:nvSpPr>
        <p:spPr>
          <a:xfrm>
            <a:off x="609599" y="-16684"/>
            <a:ext cx="10972800" cy="1077142"/>
          </a:xfrm>
        </p:spPr>
        <p:txBody>
          <a:bodyPr>
            <a:normAutofit/>
          </a:bodyPr>
          <a:lstStyle/>
          <a:p>
            <a:r>
              <a:rPr lang="en-US" sz="3100">
                <a:solidFill>
                  <a:srgbClr val="384967"/>
                </a:solidFill>
                <a:latin typeface="Georgia" panose="02040502050405020303" pitchFamily="18" charset="0"/>
              </a:rPr>
              <a:t>Training programs impacted for 2025</a:t>
            </a:r>
            <a:endParaRPr lang="en-AU" sz="3100"/>
          </a:p>
        </p:txBody>
      </p:sp>
      <p:sp>
        <p:nvSpPr>
          <p:cNvPr id="4" name="TextBox 3">
            <a:extLst>
              <a:ext uri="{FF2B5EF4-FFF2-40B4-BE49-F238E27FC236}">
                <a16:creationId xmlns:a16="http://schemas.microsoft.com/office/drawing/2014/main" id="{35AA745C-EBEC-60D9-A431-F39CC06AA630}"/>
              </a:ext>
            </a:extLst>
          </p:cNvPr>
          <p:cNvSpPr txBox="1"/>
          <p:nvPr/>
        </p:nvSpPr>
        <p:spPr>
          <a:xfrm>
            <a:off x="1195616" y="1810412"/>
            <a:ext cx="3766528" cy="1569660"/>
          </a:xfrm>
          <a:prstGeom prst="rect">
            <a:avLst/>
          </a:prstGeom>
          <a:noFill/>
        </p:spPr>
        <p:txBody>
          <a:bodyPr wrap="square" rtlCol="0">
            <a:spAutoFit/>
          </a:bodyPr>
          <a:lstStyle/>
          <a:p>
            <a:r>
              <a:rPr lang="en-US" sz="2000" b="1"/>
              <a:t>Basic Training </a:t>
            </a:r>
          </a:p>
          <a:p>
            <a:pPr marL="285750" indent="-285750">
              <a:buFont typeface="Arial" panose="020B0604020202020204" pitchFamily="34" charset="0"/>
              <a:buChar char="•"/>
            </a:pPr>
            <a:r>
              <a:rPr lang="en-US" sz="2000"/>
              <a:t>Basic Training (AIM)</a:t>
            </a:r>
          </a:p>
          <a:p>
            <a:pPr marL="285750" indent="-285750">
              <a:buFont typeface="Arial" panose="020B0604020202020204" pitchFamily="34" charset="0"/>
              <a:buChar char="•"/>
            </a:pPr>
            <a:r>
              <a:rPr lang="en-US" sz="2000"/>
              <a:t>Basic Training (PCH)</a:t>
            </a:r>
          </a:p>
          <a:p>
            <a:pPr marL="285750" indent="-285750">
              <a:buFont typeface="Arial" panose="020B0604020202020204" pitchFamily="34" charset="0"/>
              <a:buChar char="•"/>
            </a:pPr>
            <a:endParaRPr lang="en-US" sz="2000"/>
          </a:p>
          <a:p>
            <a:pPr marL="285750" indent="-285750">
              <a:buFont typeface="Arial" panose="020B0604020202020204" pitchFamily="34" charset="0"/>
              <a:buChar char="•"/>
            </a:pPr>
            <a:endParaRPr lang="en-US" sz="1600"/>
          </a:p>
        </p:txBody>
      </p:sp>
      <p:sp>
        <p:nvSpPr>
          <p:cNvPr id="6" name="TextBox 5">
            <a:extLst>
              <a:ext uri="{FF2B5EF4-FFF2-40B4-BE49-F238E27FC236}">
                <a16:creationId xmlns:a16="http://schemas.microsoft.com/office/drawing/2014/main" id="{BB8459D9-BA2D-3658-F132-1CE8803BE629}"/>
              </a:ext>
            </a:extLst>
          </p:cNvPr>
          <p:cNvSpPr txBox="1"/>
          <p:nvPr/>
        </p:nvSpPr>
        <p:spPr>
          <a:xfrm>
            <a:off x="7165824" y="1753348"/>
            <a:ext cx="4919177" cy="3108543"/>
          </a:xfrm>
          <a:prstGeom prst="rect">
            <a:avLst/>
          </a:prstGeom>
          <a:noFill/>
        </p:spPr>
        <p:txBody>
          <a:bodyPr wrap="square" lIns="91440" tIns="45720" rIns="91440" bIns="45720" rtlCol="0" anchor="t">
            <a:spAutoFit/>
          </a:bodyPr>
          <a:lstStyle/>
          <a:p>
            <a:r>
              <a:rPr lang="en-US" sz="2000" b="1"/>
              <a:t>Advanced Training </a:t>
            </a:r>
          </a:p>
          <a:p>
            <a:pPr marL="285750" indent="-285750">
              <a:buFont typeface="Arial" panose="020B0604020202020204" pitchFamily="34" charset="0"/>
              <a:buChar char="•"/>
            </a:pPr>
            <a:r>
              <a:rPr lang="en-US" sz="2000"/>
              <a:t>Cardiology (Adult medicine)</a:t>
            </a:r>
            <a:endParaRPr lang="en-US" sz="2000">
              <a:cs typeface="Arial"/>
            </a:endParaRPr>
          </a:p>
          <a:p>
            <a:pPr marL="285750" indent="-285750">
              <a:buFont typeface="Arial" panose="020B0604020202020204" pitchFamily="34" charset="0"/>
              <a:buChar char="•"/>
            </a:pPr>
            <a:r>
              <a:rPr lang="en-US" sz="2000" err="1"/>
              <a:t>Paediatric</a:t>
            </a:r>
            <a:r>
              <a:rPr lang="en-US" sz="2000"/>
              <a:t> cardiology</a:t>
            </a:r>
          </a:p>
          <a:p>
            <a:pPr marL="285750" indent="-285750">
              <a:buFont typeface="Arial" panose="020B0604020202020204" pitchFamily="34" charset="0"/>
              <a:buChar char="•"/>
            </a:pPr>
            <a:r>
              <a:rPr lang="en-US" sz="2000"/>
              <a:t>Gastroenterology</a:t>
            </a:r>
            <a:endParaRPr lang="en-US" sz="2000">
              <a:cs typeface="Arial"/>
            </a:endParaRPr>
          </a:p>
          <a:p>
            <a:pPr marL="285750" indent="-285750">
              <a:buFont typeface="Arial" panose="020B0604020202020204" pitchFamily="34" charset="0"/>
              <a:buChar char="•"/>
            </a:pPr>
            <a:r>
              <a:rPr lang="en-US" sz="2000"/>
              <a:t>Geriatric medicine</a:t>
            </a:r>
            <a:endParaRPr lang="en-US" sz="2000">
              <a:cs typeface="Arial"/>
            </a:endParaRPr>
          </a:p>
          <a:p>
            <a:pPr marL="285750" indent="-285750">
              <a:buFont typeface="Arial" panose="020B0604020202020204" pitchFamily="34" charset="0"/>
              <a:buChar char="•"/>
            </a:pPr>
            <a:r>
              <a:rPr lang="en-US" sz="2000"/>
              <a:t>Nephrology</a:t>
            </a:r>
            <a:endParaRPr lang="en-US" sz="2000">
              <a:cs typeface="Arial"/>
            </a:endParaRPr>
          </a:p>
          <a:p>
            <a:pPr marL="285750" indent="-285750">
              <a:buFont typeface="Arial" panose="020B0604020202020204" pitchFamily="34" charset="0"/>
              <a:buChar char="•"/>
            </a:pPr>
            <a:r>
              <a:rPr lang="en-US" sz="2000"/>
              <a:t>Rehabilitation medicine</a:t>
            </a:r>
            <a:endParaRPr lang="en-US" sz="2000">
              <a:cs typeface="Arial"/>
            </a:endParaRPr>
          </a:p>
          <a:p>
            <a:pPr marL="285750" indent="-285750">
              <a:buFont typeface="Arial" panose="020B0604020202020204" pitchFamily="34" charset="0"/>
              <a:buChar char="•"/>
            </a:pPr>
            <a:endParaRPr lang="en-US" sz="2000"/>
          </a:p>
          <a:p>
            <a:endParaRPr lang="en-US" sz="2000"/>
          </a:p>
          <a:p>
            <a:pPr marL="285750" indent="-285750">
              <a:buFont typeface="Arial" panose="020B0604020202020204" pitchFamily="34" charset="0"/>
              <a:buChar char="•"/>
            </a:pPr>
            <a:endParaRPr lang="en-US" sz="1600"/>
          </a:p>
        </p:txBody>
      </p:sp>
      <p:pic>
        <p:nvPicPr>
          <p:cNvPr id="10" name="Picture 9">
            <a:extLst>
              <a:ext uri="{FF2B5EF4-FFF2-40B4-BE49-F238E27FC236}">
                <a16:creationId xmlns:a16="http://schemas.microsoft.com/office/drawing/2014/main" id="{B9CF361F-09C3-6C42-ED2A-E3F4A63EA3E5}"/>
              </a:ext>
            </a:extLst>
          </p:cNvPr>
          <p:cNvPicPr>
            <a:picLocks noChangeAspect="1"/>
          </p:cNvPicPr>
          <p:nvPr/>
        </p:nvPicPr>
        <p:blipFill>
          <a:blip r:embed="rId3"/>
          <a:stretch>
            <a:fillRect/>
          </a:stretch>
        </p:blipFill>
        <p:spPr>
          <a:xfrm>
            <a:off x="6669024" y="3909870"/>
            <a:ext cx="4735045" cy="2424867"/>
          </a:xfrm>
          <a:prstGeom prst="rect">
            <a:avLst/>
          </a:prstGeom>
        </p:spPr>
      </p:pic>
      <p:pic>
        <p:nvPicPr>
          <p:cNvPr id="12" name="Picture 11">
            <a:extLst>
              <a:ext uri="{FF2B5EF4-FFF2-40B4-BE49-F238E27FC236}">
                <a16:creationId xmlns:a16="http://schemas.microsoft.com/office/drawing/2014/main" id="{F6750C1E-CE68-4F90-E621-D9EC46BE2E63}"/>
              </a:ext>
            </a:extLst>
          </p:cNvPr>
          <p:cNvPicPr>
            <a:picLocks noChangeAspect="1"/>
          </p:cNvPicPr>
          <p:nvPr/>
        </p:nvPicPr>
        <p:blipFill>
          <a:blip r:embed="rId4"/>
          <a:stretch>
            <a:fillRect/>
          </a:stretch>
        </p:blipFill>
        <p:spPr>
          <a:xfrm>
            <a:off x="481879" y="3064476"/>
            <a:ext cx="4931369" cy="1797415"/>
          </a:xfrm>
          <a:prstGeom prst="rect">
            <a:avLst/>
          </a:prstGeom>
        </p:spPr>
      </p:pic>
      <p:sp>
        <p:nvSpPr>
          <p:cNvPr id="14" name="Rectangle: Rounded Corners 13">
            <a:extLst>
              <a:ext uri="{FF2B5EF4-FFF2-40B4-BE49-F238E27FC236}">
                <a16:creationId xmlns:a16="http://schemas.microsoft.com/office/drawing/2014/main" id="{697B3DFD-4F2C-44D1-C282-AAEFE7EE5FE3}"/>
              </a:ext>
            </a:extLst>
          </p:cNvPr>
          <p:cNvSpPr/>
          <p:nvPr/>
        </p:nvSpPr>
        <p:spPr>
          <a:xfrm>
            <a:off x="6215068" y="1515838"/>
            <a:ext cx="5642956" cy="5117720"/>
          </a:xfrm>
          <a:prstGeom prst="round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Rounded Corners 14">
            <a:extLst>
              <a:ext uri="{FF2B5EF4-FFF2-40B4-BE49-F238E27FC236}">
                <a16:creationId xmlns:a16="http://schemas.microsoft.com/office/drawing/2014/main" id="{923E7288-9803-BD8F-F418-D4BF40FC6DA3}"/>
              </a:ext>
            </a:extLst>
          </p:cNvPr>
          <p:cNvSpPr/>
          <p:nvPr/>
        </p:nvSpPr>
        <p:spPr>
          <a:xfrm>
            <a:off x="184239" y="1568831"/>
            <a:ext cx="5439466" cy="5036152"/>
          </a:xfrm>
          <a:prstGeom prst="round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02305E58-9C34-8E0A-048E-291F95A19729}"/>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53356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755617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726855" y="1076324"/>
            <a:ext cx="6720241" cy="5438775"/>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9" name="Group 118">
            <a:extLst>
              <a:ext uri="{FF2B5EF4-FFF2-40B4-BE49-F238E27FC236}">
                <a16:creationId xmlns:a16="http://schemas.microsoft.com/office/drawing/2014/main" id="{9DDEAE8E-C411-FAF2-3127-4EDD123BCA07}"/>
              </a:ext>
            </a:extLst>
          </p:cNvPr>
          <p:cNvGrpSpPr/>
          <p:nvPr/>
        </p:nvGrpSpPr>
        <p:grpSpPr>
          <a:xfrm>
            <a:off x="5072737" y="4038543"/>
            <a:ext cx="2789024" cy="2238934"/>
            <a:chOff x="345117" y="3646260"/>
            <a:chExt cx="3385246" cy="2972105"/>
          </a:xfrm>
          <a:solidFill>
            <a:schemeClr val="bg1"/>
          </a:solidFill>
        </p:grpSpPr>
        <p:grpSp>
          <p:nvGrpSpPr>
            <p:cNvPr id="22" name="Group 21">
              <a:extLst>
                <a:ext uri="{FF2B5EF4-FFF2-40B4-BE49-F238E27FC236}">
                  <a16:creationId xmlns:a16="http://schemas.microsoft.com/office/drawing/2014/main" id="{C3B71326-9E23-E153-5915-B5655EA49208}"/>
                </a:ext>
              </a:extLst>
            </p:cNvPr>
            <p:cNvGrpSpPr/>
            <p:nvPr/>
          </p:nvGrpSpPr>
          <p:grpSpPr>
            <a:xfrm>
              <a:off x="345117" y="3646260"/>
              <a:ext cx="3385246" cy="2972105"/>
              <a:chOff x="2713999" y="818707"/>
              <a:chExt cx="2278912" cy="3170099"/>
            </a:xfrm>
            <a:grpFill/>
          </p:grpSpPr>
          <p:grpSp>
            <p:nvGrpSpPr>
              <p:cNvPr id="24" name="Group 23">
                <a:extLst>
                  <a:ext uri="{FF2B5EF4-FFF2-40B4-BE49-F238E27FC236}">
                    <a16:creationId xmlns:a16="http://schemas.microsoft.com/office/drawing/2014/main" id="{5146EDD8-40D9-014D-7720-6ACB31694F21}"/>
                  </a:ext>
                </a:extLst>
              </p:cNvPr>
              <p:cNvGrpSpPr/>
              <p:nvPr/>
            </p:nvGrpSpPr>
            <p:grpSpPr>
              <a:xfrm>
                <a:off x="2713999" y="818707"/>
                <a:ext cx="2278912" cy="3170099"/>
                <a:chOff x="2713999" y="818707"/>
                <a:chExt cx="2278912" cy="3170099"/>
              </a:xfrm>
              <a:grpFill/>
            </p:grpSpPr>
            <p:sp>
              <p:nvSpPr>
                <p:cNvPr id="26" name="Rectangle 25">
                  <a:extLst>
                    <a:ext uri="{FF2B5EF4-FFF2-40B4-BE49-F238E27FC236}">
                      <a16:creationId xmlns:a16="http://schemas.microsoft.com/office/drawing/2014/main" id="{6511E12C-33C8-A974-89AC-234FF082BB88}"/>
                    </a:ext>
                  </a:extLst>
                </p:cNvPr>
                <p:cNvSpPr/>
                <p:nvPr/>
              </p:nvSpPr>
              <p:spPr>
                <a:xfrm>
                  <a:off x="2713999" y="818707"/>
                  <a:ext cx="2278912" cy="3170099"/>
                </a:xfrm>
                <a:prstGeom prst="rect">
                  <a:avLst/>
                </a:prstGeom>
                <a:grpFill/>
                <a:ln>
                  <a:solidFill>
                    <a:srgbClr val="187268"/>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7" name="TextBox 26">
                  <a:extLst>
                    <a:ext uri="{FF2B5EF4-FFF2-40B4-BE49-F238E27FC236}">
                      <a16:creationId xmlns:a16="http://schemas.microsoft.com/office/drawing/2014/main" id="{FC7551F8-7EDF-66CE-2A32-65D0F509179F}"/>
                    </a:ext>
                  </a:extLst>
                </p:cNvPr>
                <p:cNvSpPr txBox="1"/>
                <p:nvPr/>
              </p:nvSpPr>
              <p:spPr>
                <a:xfrm>
                  <a:off x="2791325" y="1775940"/>
                  <a:ext cx="2151321" cy="1615497"/>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Oversee trainee progress over a phase</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mid and end phase progress reports and make a progression recommendation for a phase of training </a:t>
                  </a:r>
                </a:p>
              </p:txBody>
            </p:sp>
          </p:grpSp>
          <p:sp>
            <p:nvSpPr>
              <p:cNvPr id="23" name="Title 1">
                <a:extLst>
                  <a:ext uri="{FF2B5EF4-FFF2-40B4-BE49-F238E27FC236}">
                    <a16:creationId xmlns:a16="http://schemas.microsoft.com/office/drawing/2014/main" id="{703352A6-3798-AD76-4397-7A56CFAEEEF2}"/>
                  </a:ext>
                </a:extLst>
              </p:cNvPr>
              <p:cNvSpPr txBox="1">
                <a:spLocks/>
              </p:cNvSpPr>
              <p:nvPr/>
            </p:nvSpPr>
            <p:spPr>
              <a:xfrm>
                <a:off x="2739360" y="943851"/>
                <a:ext cx="2187459" cy="747970"/>
              </a:xfrm>
              <a:prstGeom prst="rect">
                <a:avLst/>
              </a:prstGeom>
              <a:grp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187268"/>
                    </a:solidFill>
                    <a:latin typeface="Arial" panose="020B0604020202020204" pitchFamily="34" charset="0"/>
                    <a:cs typeface="Arial" panose="020B0604020202020204" pitchFamily="34" charset="0"/>
                  </a:rPr>
                  <a:t>Education Supervisor</a:t>
                </a:r>
              </a:p>
              <a:p>
                <a:r>
                  <a:rPr lang="en-US" sz="900">
                    <a:solidFill>
                      <a:srgbClr val="187268"/>
                    </a:solidFill>
                    <a:latin typeface="Arial" panose="020B0604020202020204" pitchFamily="34" charset="0"/>
                    <a:cs typeface="Arial" panose="020B0604020202020204" pitchFamily="34" charset="0"/>
                  </a:rPr>
                  <a:t>Basic Training</a:t>
                </a:r>
                <a:endParaRPr lang="en-AU" sz="900">
                  <a:solidFill>
                    <a:srgbClr val="187268"/>
                  </a:solidFill>
                  <a:latin typeface="Arial" panose="020B0604020202020204" pitchFamily="34" charset="0"/>
                  <a:cs typeface="Arial" panose="020B0604020202020204" pitchFamily="34" charset="0"/>
                </a:endParaRPr>
              </a:p>
            </p:txBody>
          </p:sp>
        </p:grpSp>
        <p:pic>
          <p:nvPicPr>
            <p:cNvPr id="108" name="Picture 107">
              <a:extLst>
                <a:ext uri="{FF2B5EF4-FFF2-40B4-BE49-F238E27FC236}">
                  <a16:creationId xmlns:a16="http://schemas.microsoft.com/office/drawing/2014/main" id="{F04732B9-13BA-ADAB-63D8-9FB4B8C3AF4F}"/>
                </a:ext>
              </a:extLst>
            </p:cNvPr>
            <p:cNvPicPr>
              <a:picLocks noChangeAspect="1"/>
            </p:cNvPicPr>
            <p:nvPr/>
          </p:nvPicPr>
          <p:blipFill>
            <a:blip r:embed="rId3"/>
            <a:stretch>
              <a:fillRect/>
            </a:stretch>
          </p:blipFill>
          <p:spPr>
            <a:xfrm>
              <a:off x="3353643" y="6212165"/>
              <a:ext cx="302933" cy="346515"/>
            </a:xfrm>
            <a:prstGeom prst="rect">
              <a:avLst/>
            </a:prstGeom>
            <a:grpFill/>
          </p:spPr>
        </p:pic>
      </p:grpSp>
      <p:grpSp>
        <p:nvGrpSpPr>
          <p:cNvPr id="118" name="Group 117">
            <a:extLst>
              <a:ext uri="{FF2B5EF4-FFF2-40B4-BE49-F238E27FC236}">
                <a16:creationId xmlns:a16="http://schemas.microsoft.com/office/drawing/2014/main" id="{197D8BA4-CC3C-DDA6-02DF-6F7F3D30DA7E}"/>
              </a:ext>
            </a:extLst>
          </p:cNvPr>
          <p:cNvGrpSpPr/>
          <p:nvPr/>
        </p:nvGrpSpPr>
        <p:grpSpPr>
          <a:xfrm>
            <a:off x="5019421" y="1559286"/>
            <a:ext cx="2825499" cy="2238934"/>
            <a:chOff x="4179897" y="3770771"/>
            <a:chExt cx="3385246" cy="2800303"/>
          </a:xfrm>
          <a:solidFill>
            <a:schemeClr val="bg1"/>
          </a:solidFill>
        </p:grpSpPr>
        <p:grpSp>
          <p:nvGrpSpPr>
            <p:cNvPr id="96" name="Group 95">
              <a:extLst>
                <a:ext uri="{FF2B5EF4-FFF2-40B4-BE49-F238E27FC236}">
                  <a16:creationId xmlns:a16="http://schemas.microsoft.com/office/drawing/2014/main" id="{FFB59963-8A7E-3FF7-960F-ADE66CCAA5C6}"/>
                </a:ext>
              </a:extLst>
            </p:cNvPr>
            <p:cNvGrpSpPr/>
            <p:nvPr/>
          </p:nvGrpSpPr>
          <p:grpSpPr>
            <a:xfrm>
              <a:off x="4179897" y="3770771"/>
              <a:ext cx="3385246" cy="2800303"/>
              <a:chOff x="2563555" y="951511"/>
              <a:chExt cx="2278912" cy="2986851"/>
            </a:xfrm>
            <a:grpFill/>
          </p:grpSpPr>
          <p:sp>
            <p:nvSpPr>
              <p:cNvPr id="97" name="Rectangle 96">
                <a:extLst>
                  <a:ext uri="{FF2B5EF4-FFF2-40B4-BE49-F238E27FC236}">
                    <a16:creationId xmlns:a16="http://schemas.microsoft.com/office/drawing/2014/main" id="{5D2EC3A8-8B09-5524-AE58-9C50C2C22763}"/>
                  </a:ext>
                </a:extLst>
              </p:cNvPr>
              <p:cNvSpPr/>
              <p:nvPr/>
            </p:nvSpPr>
            <p:spPr>
              <a:xfrm>
                <a:off x="2563555" y="951511"/>
                <a:ext cx="2278912" cy="2986851"/>
              </a:xfrm>
              <a:prstGeom prst="rect">
                <a:avLst/>
              </a:prstGeom>
              <a:grpFill/>
              <a:ln>
                <a:solidFill>
                  <a:srgbClr val="83253F"/>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8" name="TextBox 97">
                <a:extLst>
                  <a:ext uri="{FF2B5EF4-FFF2-40B4-BE49-F238E27FC236}">
                    <a16:creationId xmlns:a16="http://schemas.microsoft.com/office/drawing/2014/main" id="{6F1DDF33-EEAA-34B8-A4F0-CE9AEF51F073}"/>
                  </a:ext>
                </a:extLst>
              </p:cNvPr>
              <p:cNvSpPr txBox="1"/>
              <p:nvPr/>
            </p:nvSpPr>
            <p:spPr>
              <a:xfrm>
                <a:off x="2609422" y="1767605"/>
                <a:ext cx="2151321" cy="1439499"/>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for a rotation</a:t>
                </a:r>
              </a:p>
            </p:txBody>
          </p:sp>
        </p:grpSp>
        <p:pic>
          <p:nvPicPr>
            <p:cNvPr id="111" name="Picture 110">
              <a:extLst>
                <a:ext uri="{FF2B5EF4-FFF2-40B4-BE49-F238E27FC236}">
                  <a16:creationId xmlns:a16="http://schemas.microsoft.com/office/drawing/2014/main" id="{001867EB-CD73-D973-9545-5907DF8242AC}"/>
                </a:ext>
              </a:extLst>
            </p:cNvPr>
            <p:cNvPicPr>
              <a:picLocks noChangeAspect="1"/>
            </p:cNvPicPr>
            <p:nvPr/>
          </p:nvPicPr>
          <p:blipFill>
            <a:blip r:embed="rId4"/>
            <a:stretch>
              <a:fillRect/>
            </a:stretch>
          </p:blipFill>
          <p:spPr>
            <a:xfrm>
              <a:off x="7122811" y="6169691"/>
              <a:ext cx="365599" cy="345032"/>
            </a:xfrm>
            <a:prstGeom prst="rect">
              <a:avLst/>
            </a:prstGeom>
            <a:grpFill/>
          </p:spPr>
        </p:pic>
      </p:grpSp>
      <p:grpSp>
        <p:nvGrpSpPr>
          <p:cNvPr id="116" name="Group 115">
            <a:extLst>
              <a:ext uri="{FF2B5EF4-FFF2-40B4-BE49-F238E27FC236}">
                <a16:creationId xmlns:a16="http://schemas.microsoft.com/office/drawing/2014/main" id="{8EB3674A-0987-46ED-6B78-439496DC474C}"/>
              </a:ext>
            </a:extLst>
          </p:cNvPr>
          <p:cNvGrpSpPr/>
          <p:nvPr/>
        </p:nvGrpSpPr>
        <p:grpSpPr>
          <a:xfrm>
            <a:off x="474133" y="5275505"/>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755043"/>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 or DPE)</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5"/>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8321763" y="1582712"/>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6"/>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4"/>
            <a:ext cx="3949406" cy="3963035"/>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and/or the DPE (BT only) </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rotation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086976" y="4042333"/>
            <a:ext cx="3259957" cy="2246335"/>
            <a:chOff x="8180786" y="3737147"/>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180786" y="3737147"/>
              <a:ext cx="4361407" cy="2891864"/>
              <a:chOff x="2501338" y="893012"/>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708176" y="893012"/>
                <a:ext cx="2522379" cy="3084509"/>
                <a:chOff x="2708176" y="893012"/>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708176" y="893012"/>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878334" y="1819287"/>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501338" y="1008564"/>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6"/>
            <a:stretch>
              <a:fillRect/>
            </a:stretch>
          </p:blipFill>
          <p:spPr>
            <a:xfrm>
              <a:off x="11787946" y="6219627"/>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Supervision roles</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2" name="Title 1">
            <a:extLst>
              <a:ext uri="{FF2B5EF4-FFF2-40B4-BE49-F238E27FC236}">
                <a16:creationId xmlns:a16="http://schemas.microsoft.com/office/drawing/2014/main" id="{C6ECA916-7CFB-D9EF-0FD9-F21B4D803052}"/>
              </a:ext>
            </a:extLst>
          </p:cNvPr>
          <p:cNvSpPr txBox="1">
            <a:spLocks/>
          </p:cNvSpPr>
          <p:nvPr/>
        </p:nvSpPr>
        <p:spPr>
          <a:xfrm>
            <a:off x="5072738" y="1635908"/>
            <a:ext cx="2727508" cy="491827"/>
          </a:xfrm>
          <a:prstGeom prst="rect">
            <a:avLst/>
          </a:prstGeom>
          <a:solidFill>
            <a:schemeClr val="bg1"/>
          </a:solidFill>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83253F"/>
                </a:solidFill>
                <a:latin typeface="Arial" panose="020B0604020202020204" pitchFamily="34" charset="0"/>
                <a:cs typeface="Arial" panose="020B0604020202020204" pitchFamily="34" charset="0"/>
              </a:rPr>
              <a:t>Rotation Supervisor</a:t>
            </a:r>
          </a:p>
          <a:p>
            <a:r>
              <a:rPr lang="en-US" sz="900">
                <a:solidFill>
                  <a:srgbClr val="83253F"/>
                </a:solidFill>
                <a:latin typeface="Arial" panose="020B0604020202020204" pitchFamily="34" charset="0"/>
                <a:cs typeface="Arial" panose="020B0604020202020204" pitchFamily="34" charset="0"/>
              </a:rPr>
              <a:t>Basic Training</a:t>
            </a:r>
            <a:endParaRPr lang="en-AU" sz="900">
              <a:solidFill>
                <a:srgbClr val="83253F"/>
              </a:solidFill>
              <a:latin typeface="Arial" panose="020B0604020202020204" pitchFamily="34" charset="0"/>
              <a:cs typeface="Arial" panose="020B0604020202020204" pitchFamily="34" charset="0"/>
            </a:endParaRPr>
          </a:p>
          <a:p>
            <a:endParaRPr lang="en-AU" sz="1200">
              <a:solidFill>
                <a:srgbClr val="83253F"/>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8383226" y="1636188"/>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flipV="1">
            <a:off x="4431529" y="3231607"/>
            <a:ext cx="303316" cy="1"/>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358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traight Connector 14">
            <a:extLst>
              <a:ext uri="{FF2B5EF4-FFF2-40B4-BE49-F238E27FC236}">
                <a16:creationId xmlns:a16="http://schemas.microsoft.com/office/drawing/2014/main" id="{7E1FB8FD-752E-FA31-9532-2DAED40AF667}"/>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6" name="Title 1">
            <a:extLst>
              <a:ext uri="{FF2B5EF4-FFF2-40B4-BE49-F238E27FC236}">
                <a16:creationId xmlns:a16="http://schemas.microsoft.com/office/drawing/2014/main" id="{9A3E5022-A8AA-FD6D-DA98-60C367CD8474}"/>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panose="02040502050405020303" pitchFamily="18" charset="0"/>
              </a:rPr>
              <a:t>Leadership and oversight roles</a:t>
            </a:r>
            <a:endParaRPr lang="en-AU" sz="3100">
              <a:solidFill>
                <a:srgbClr val="384967"/>
              </a:solidFill>
              <a:latin typeface="Georgia" panose="02040502050405020303" pitchFamily="18" charset="0"/>
            </a:endParaRPr>
          </a:p>
        </p:txBody>
      </p:sp>
      <p:pic>
        <p:nvPicPr>
          <p:cNvPr id="32" name="Picture 31" descr="A group of people icons&#10;&#10;Description automatically generated">
            <a:extLst>
              <a:ext uri="{FF2B5EF4-FFF2-40B4-BE49-F238E27FC236}">
                <a16:creationId xmlns:a16="http://schemas.microsoft.com/office/drawing/2014/main" id="{A8E16C4F-49EF-F07F-6180-5622C922E7DA}"/>
              </a:ext>
            </a:extLst>
          </p:cNvPr>
          <p:cNvPicPr>
            <a:picLocks noChangeAspect="1"/>
          </p:cNvPicPr>
          <p:nvPr/>
        </p:nvPicPr>
        <p:blipFill>
          <a:blip r:embed="rId3"/>
          <a:srcRect l="76689" t="79631" r="15446" b="11911"/>
          <a:stretch/>
        </p:blipFill>
        <p:spPr>
          <a:xfrm>
            <a:off x="8591573" y="5927374"/>
            <a:ext cx="534838" cy="375832"/>
          </a:xfrm>
          <a:prstGeom prst="rect">
            <a:avLst/>
          </a:prstGeom>
        </p:spPr>
      </p:pic>
      <p:grpSp>
        <p:nvGrpSpPr>
          <p:cNvPr id="46" name="Group 45">
            <a:extLst>
              <a:ext uri="{FF2B5EF4-FFF2-40B4-BE49-F238E27FC236}">
                <a16:creationId xmlns:a16="http://schemas.microsoft.com/office/drawing/2014/main" id="{61C8289A-465D-644B-DDE6-C93FB8BC026E}"/>
              </a:ext>
            </a:extLst>
          </p:cNvPr>
          <p:cNvGrpSpPr/>
          <p:nvPr/>
        </p:nvGrpSpPr>
        <p:grpSpPr>
          <a:xfrm>
            <a:off x="2033821" y="825532"/>
            <a:ext cx="8124356" cy="5897710"/>
            <a:chOff x="1852223" y="853885"/>
            <a:chExt cx="8124356" cy="5897710"/>
          </a:xfrm>
        </p:grpSpPr>
        <p:grpSp>
          <p:nvGrpSpPr>
            <p:cNvPr id="45" name="Group 44">
              <a:extLst>
                <a:ext uri="{FF2B5EF4-FFF2-40B4-BE49-F238E27FC236}">
                  <a16:creationId xmlns:a16="http://schemas.microsoft.com/office/drawing/2014/main" id="{D77E179D-A762-22AA-4413-3C0411D909E7}"/>
                </a:ext>
              </a:extLst>
            </p:cNvPr>
            <p:cNvGrpSpPr/>
            <p:nvPr/>
          </p:nvGrpSpPr>
          <p:grpSpPr>
            <a:xfrm>
              <a:off x="1852223" y="853885"/>
              <a:ext cx="8124356" cy="5897710"/>
              <a:chOff x="1852223" y="853885"/>
              <a:chExt cx="8124356" cy="5897710"/>
            </a:xfrm>
          </p:grpSpPr>
          <p:grpSp>
            <p:nvGrpSpPr>
              <p:cNvPr id="26" name="Group 25">
                <a:extLst>
                  <a:ext uri="{FF2B5EF4-FFF2-40B4-BE49-F238E27FC236}">
                    <a16:creationId xmlns:a16="http://schemas.microsoft.com/office/drawing/2014/main" id="{EADCCD9D-5663-B2D3-B20C-7F5BFD742A45}"/>
                  </a:ext>
                </a:extLst>
              </p:cNvPr>
              <p:cNvGrpSpPr/>
              <p:nvPr/>
            </p:nvGrpSpPr>
            <p:grpSpPr>
              <a:xfrm>
                <a:off x="1852223" y="853885"/>
                <a:ext cx="3501957" cy="5874024"/>
                <a:chOff x="1459148" y="934278"/>
                <a:chExt cx="3501957" cy="5874024"/>
              </a:xfrm>
            </p:grpSpPr>
            <p:grpSp>
              <p:nvGrpSpPr>
                <p:cNvPr id="5" name="Group 4">
                  <a:extLst>
                    <a:ext uri="{FF2B5EF4-FFF2-40B4-BE49-F238E27FC236}">
                      <a16:creationId xmlns:a16="http://schemas.microsoft.com/office/drawing/2014/main" id="{08358C97-2958-F78B-9164-9FE87C9BB2AD}"/>
                    </a:ext>
                  </a:extLst>
                </p:cNvPr>
                <p:cNvGrpSpPr/>
                <p:nvPr/>
              </p:nvGrpSpPr>
              <p:grpSpPr>
                <a:xfrm>
                  <a:off x="1459148" y="934278"/>
                  <a:ext cx="3501957" cy="5874024"/>
                  <a:chOff x="4726855" y="1076324"/>
                  <a:chExt cx="6720241" cy="5438775"/>
                </a:xfrm>
                <a:solidFill>
                  <a:srgbClr val="E1BD75"/>
                </a:solidFill>
              </p:grpSpPr>
              <p:sp>
                <p:nvSpPr>
                  <p:cNvPr id="3" name="Rectangle 2">
                    <a:extLst>
                      <a:ext uri="{FF2B5EF4-FFF2-40B4-BE49-F238E27FC236}">
                        <a16:creationId xmlns:a16="http://schemas.microsoft.com/office/drawing/2014/main" id="{B1F7BCB2-5C4B-49AF-8F3D-619FBFCFC170}"/>
                      </a:ext>
                    </a:extLst>
                  </p:cNvPr>
                  <p:cNvSpPr/>
                  <p:nvPr/>
                </p:nvSpPr>
                <p:spPr>
                  <a:xfrm>
                    <a:off x="4726855" y="1076324"/>
                    <a:ext cx="6720241" cy="5438775"/>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4" name="TextBox 3">
                    <a:extLst>
                      <a:ext uri="{FF2B5EF4-FFF2-40B4-BE49-F238E27FC236}">
                        <a16:creationId xmlns:a16="http://schemas.microsoft.com/office/drawing/2014/main" id="{978511EC-43AC-1E8A-7A71-3AD05D32B74C}"/>
                      </a:ext>
                    </a:extLst>
                  </p:cNvPr>
                  <p:cNvSpPr txBox="1"/>
                  <p:nvPr/>
                </p:nvSpPr>
                <p:spPr>
                  <a:xfrm>
                    <a:off x="4892113" y="1116830"/>
                    <a:ext cx="6352394" cy="341966"/>
                  </a:xfrm>
                  <a:prstGeom prst="rect">
                    <a:avLst/>
                  </a:prstGeom>
                  <a:noFill/>
                </p:spPr>
                <p:txBody>
                  <a:bodyPr wrap="square" rtlCol="0">
                    <a:spAutoFit/>
                  </a:bodyPr>
                  <a:lstStyle/>
                  <a:p>
                    <a:pPr algn="ctr"/>
                    <a:r>
                      <a:rPr lang="en-US" b="1">
                        <a:solidFill>
                          <a:srgbClr val="C5932B"/>
                        </a:solidFill>
                      </a:rPr>
                      <a:t>Leadership</a:t>
                    </a:r>
                    <a:endParaRPr lang="en-AU" b="1">
                      <a:solidFill>
                        <a:srgbClr val="C5932B"/>
                      </a:solidFill>
                    </a:endParaRPr>
                  </a:p>
                </p:txBody>
              </p:sp>
            </p:grpSp>
            <p:grpSp>
              <p:nvGrpSpPr>
                <p:cNvPr id="13" name="Group 12">
                  <a:extLst>
                    <a:ext uri="{FF2B5EF4-FFF2-40B4-BE49-F238E27FC236}">
                      <a16:creationId xmlns:a16="http://schemas.microsoft.com/office/drawing/2014/main" id="{00B1A7C2-2D33-E98A-0E2E-B0ED60AD81E7}"/>
                    </a:ext>
                  </a:extLst>
                </p:cNvPr>
                <p:cNvGrpSpPr/>
                <p:nvPr/>
              </p:nvGrpSpPr>
              <p:grpSpPr>
                <a:xfrm>
                  <a:off x="1798024" y="1475039"/>
                  <a:ext cx="2850368" cy="2449159"/>
                  <a:chOff x="4396711" y="311604"/>
                  <a:chExt cx="3392494" cy="2832571"/>
                </a:xfrm>
              </p:grpSpPr>
              <p:grpSp>
                <p:nvGrpSpPr>
                  <p:cNvPr id="7" name="Group 6">
                    <a:extLst>
                      <a:ext uri="{FF2B5EF4-FFF2-40B4-BE49-F238E27FC236}">
                        <a16:creationId xmlns:a16="http://schemas.microsoft.com/office/drawing/2014/main" id="{F558C421-22FA-CED7-12EC-0CC28B516FA8}"/>
                      </a:ext>
                    </a:extLst>
                  </p:cNvPr>
                  <p:cNvGrpSpPr/>
                  <p:nvPr/>
                </p:nvGrpSpPr>
                <p:grpSpPr>
                  <a:xfrm>
                    <a:off x="4396711" y="311604"/>
                    <a:ext cx="3392494" cy="2832571"/>
                    <a:chOff x="2713999" y="818707"/>
                    <a:chExt cx="2283791" cy="3021270"/>
                  </a:xfrm>
                </p:grpSpPr>
                <p:grpSp>
                  <p:nvGrpSpPr>
                    <p:cNvPr id="10" name="Group 9">
                      <a:extLst>
                        <a:ext uri="{FF2B5EF4-FFF2-40B4-BE49-F238E27FC236}">
                          <a16:creationId xmlns:a16="http://schemas.microsoft.com/office/drawing/2014/main" id="{85D8FD1E-0498-C9BD-1B2A-0DA840D21593}"/>
                        </a:ext>
                      </a:extLst>
                    </p:cNvPr>
                    <p:cNvGrpSpPr/>
                    <p:nvPr/>
                  </p:nvGrpSpPr>
                  <p:grpSpPr>
                    <a:xfrm>
                      <a:off x="2713999" y="818707"/>
                      <a:ext cx="2278912" cy="3021270"/>
                      <a:chOff x="2713999" y="818707"/>
                      <a:chExt cx="2278912" cy="3021270"/>
                    </a:xfrm>
                  </p:grpSpPr>
                  <p:sp>
                    <p:nvSpPr>
                      <p:cNvPr id="11" name="Rectangle 10">
                        <a:extLst>
                          <a:ext uri="{FF2B5EF4-FFF2-40B4-BE49-F238E27FC236}">
                            <a16:creationId xmlns:a16="http://schemas.microsoft.com/office/drawing/2014/main" id="{07F10FF5-39FD-0613-D4BE-5B64579851BC}"/>
                          </a:ext>
                        </a:extLst>
                      </p:cNvPr>
                      <p:cNvSpPr/>
                      <p:nvPr/>
                    </p:nvSpPr>
                    <p:spPr>
                      <a:xfrm>
                        <a:off x="2713999" y="818707"/>
                        <a:ext cx="2278912" cy="3007707"/>
                      </a:xfrm>
                      <a:prstGeom prst="rect">
                        <a:avLst/>
                      </a:prstGeom>
                      <a:solidFill>
                        <a:schemeClr val="bg1"/>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2" name="TextBox 11">
                        <a:extLst>
                          <a:ext uri="{FF2B5EF4-FFF2-40B4-BE49-F238E27FC236}">
                            <a16:creationId xmlns:a16="http://schemas.microsoft.com/office/drawing/2014/main" id="{47D7971D-758C-868C-756D-AA1DA63480B0}"/>
                          </a:ext>
                        </a:extLst>
                      </p:cNvPr>
                      <p:cNvSpPr txBox="1"/>
                      <p:nvPr/>
                    </p:nvSpPr>
                    <p:spPr>
                      <a:xfrm>
                        <a:off x="2824674" y="1422423"/>
                        <a:ext cx="2151321" cy="2417554"/>
                      </a:xfrm>
                      <a:prstGeom prst="rect">
                        <a:avLst/>
                      </a:prstGeom>
                      <a:noFill/>
                    </p:spPr>
                    <p:txBody>
                      <a:bodyPr wrap="square" lIns="91440" tIns="45720" rIns="91440" bIns="45720" anchor="t">
                        <a:spAutoFit/>
                      </a:bodyPr>
                      <a:lstStyle/>
                      <a:p>
                        <a:pPr>
                          <a:lnSpc>
                            <a:spcPct val="150000"/>
                          </a:lnSpc>
                        </a:pPr>
                        <a:r>
                          <a:rPr lang="en-AU" sz="1000" b="1" kern="100">
                            <a:latin typeface="Arial"/>
                            <a:ea typeface="Aptos" panose="020B0004020202020204" pitchFamily="34" charset="0"/>
                            <a:cs typeface="Arial"/>
                          </a:rPr>
                          <a:t>Setting or Network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Approve training applications</a:t>
                        </a:r>
                        <a:endParaRPr lang="en-AU">
                          <a:latin typeface="Arial"/>
                          <a:cs typeface="Arial"/>
                        </a:endParaRP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trainees to rotations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Oversee trainee progression</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Sit on progress review panels</a:t>
                        </a:r>
                      </a:p>
                    </p:txBody>
                  </p:sp>
                </p:grpSp>
                <p:sp>
                  <p:nvSpPr>
                    <p:cNvPr id="9" name="Title 1">
                      <a:extLst>
                        <a:ext uri="{FF2B5EF4-FFF2-40B4-BE49-F238E27FC236}">
                          <a16:creationId xmlns:a16="http://schemas.microsoft.com/office/drawing/2014/main" id="{5AB9B4FC-B08A-88EC-6A95-5DF3EA00AB95}"/>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C5932B"/>
                          </a:solidFill>
                          <a:latin typeface="Arial" panose="020B0604020202020204" pitchFamily="34" charset="0"/>
                          <a:cs typeface="Arial" panose="020B0604020202020204" pitchFamily="34" charset="0"/>
                        </a:rPr>
                        <a:t>DPE</a:t>
                      </a:r>
                    </a:p>
                    <a:p>
                      <a:r>
                        <a:rPr lang="en-US" sz="1000">
                          <a:solidFill>
                            <a:srgbClr val="C5932B"/>
                          </a:solidFill>
                          <a:latin typeface="Arial" panose="020B0604020202020204" pitchFamily="34" charset="0"/>
                          <a:cs typeface="Arial" panose="020B0604020202020204" pitchFamily="34" charset="0"/>
                        </a:rPr>
                        <a:t>Basic Training</a:t>
                      </a:r>
                      <a:endParaRPr lang="en-AU" sz="1000">
                        <a:solidFill>
                          <a:srgbClr val="C5932B"/>
                        </a:solidFill>
                        <a:latin typeface="Arial" panose="020B0604020202020204" pitchFamily="34" charset="0"/>
                        <a:cs typeface="Arial" panose="020B0604020202020204" pitchFamily="34" charset="0"/>
                      </a:endParaRPr>
                    </a:p>
                  </p:txBody>
                </p:sp>
              </p:grpSp>
              <p:pic>
                <p:nvPicPr>
                  <p:cNvPr id="8" name="Picture 7">
                    <a:extLst>
                      <a:ext uri="{FF2B5EF4-FFF2-40B4-BE49-F238E27FC236}">
                        <a16:creationId xmlns:a16="http://schemas.microsoft.com/office/drawing/2014/main" id="{430452C3-1539-5D8E-A302-14E2C0D00A79}"/>
                      </a:ext>
                    </a:extLst>
                  </p:cNvPr>
                  <p:cNvPicPr>
                    <a:picLocks noChangeAspect="1"/>
                  </p:cNvPicPr>
                  <p:nvPr/>
                </p:nvPicPr>
                <p:blipFill>
                  <a:blip r:embed="rId4"/>
                  <a:stretch>
                    <a:fillRect/>
                  </a:stretch>
                </p:blipFill>
                <p:spPr>
                  <a:xfrm>
                    <a:off x="7408957" y="2768064"/>
                    <a:ext cx="290860" cy="313714"/>
                  </a:xfrm>
                  <a:prstGeom prst="rect">
                    <a:avLst/>
                  </a:prstGeom>
                </p:spPr>
              </p:pic>
            </p:grpSp>
            <p:grpSp>
              <p:nvGrpSpPr>
                <p:cNvPr id="24" name="Group 23">
                  <a:extLst>
                    <a:ext uri="{FF2B5EF4-FFF2-40B4-BE49-F238E27FC236}">
                      <a16:creationId xmlns:a16="http://schemas.microsoft.com/office/drawing/2014/main" id="{287277CD-80F5-3A88-BC03-A27F5D62846C}"/>
                    </a:ext>
                  </a:extLst>
                </p:cNvPr>
                <p:cNvGrpSpPr/>
                <p:nvPr/>
              </p:nvGrpSpPr>
              <p:grpSpPr>
                <a:xfrm>
                  <a:off x="1791935" y="4225258"/>
                  <a:ext cx="2850368" cy="2376826"/>
                  <a:chOff x="4742345" y="1334388"/>
                  <a:chExt cx="2850368" cy="2376826"/>
                </a:xfrm>
              </p:grpSpPr>
              <p:pic>
                <p:nvPicPr>
                  <p:cNvPr id="2" name="Picture 1" descr="A group of people icons&#10;&#10;Description automatically generated">
                    <a:extLst>
                      <a:ext uri="{FF2B5EF4-FFF2-40B4-BE49-F238E27FC236}">
                        <a16:creationId xmlns:a16="http://schemas.microsoft.com/office/drawing/2014/main" id="{5D1D0EA7-3C9E-206A-BDE2-966A5068ECE9}"/>
                      </a:ext>
                    </a:extLst>
                  </p:cNvPr>
                  <p:cNvPicPr>
                    <a:picLocks noChangeAspect="1"/>
                  </p:cNvPicPr>
                  <p:nvPr/>
                </p:nvPicPr>
                <p:blipFill>
                  <a:blip r:embed="rId3"/>
                  <a:srcRect l="14684" t="78547" r="79364" b="11857"/>
                  <a:stretch/>
                </p:blipFill>
                <p:spPr>
                  <a:xfrm>
                    <a:off x="7220309" y="3389885"/>
                    <a:ext cx="269255" cy="283680"/>
                  </a:xfrm>
                  <a:prstGeom prst="rect">
                    <a:avLst/>
                  </a:prstGeom>
                </p:spPr>
              </p:pic>
              <p:grpSp>
                <p:nvGrpSpPr>
                  <p:cNvPr id="18" name="Group 17">
                    <a:extLst>
                      <a:ext uri="{FF2B5EF4-FFF2-40B4-BE49-F238E27FC236}">
                        <a16:creationId xmlns:a16="http://schemas.microsoft.com/office/drawing/2014/main" id="{08A3CC07-0002-54D5-9DAF-FB088EB63605}"/>
                      </a:ext>
                    </a:extLst>
                  </p:cNvPr>
                  <p:cNvGrpSpPr/>
                  <p:nvPr/>
                </p:nvGrpSpPr>
                <p:grpSpPr>
                  <a:xfrm>
                    <a:off x="4742345" y="1334388"/>
                    <a:ext cx="2850368" cy="2376826"/>
                    <a:chOff x="2713999" y="818707"/>
                    <a:chExt cx="2283791" cy="3007708"/>
                  </a:xfrm>
                </p:grpSpPr>
                <p:grpSp>
                  <p:nvGrpSpPr>
                    <p:cNvPr id="21" name="Group 20">
                      <a:extLst>
                        <a:ext uri="{FF2B5EF4-FFF2-40B4-BE49-F238E27FC236}">
                          <a16:creationId xmlns:a16="http://schemas.microsoft.com/office/drawing/2014/main" id="{2A7F5827-962F-20B1-76E3-48AE5291012E}"/>
                        </a:ext>
                      </a:extLst>
                    </p:cNvPr>
                    <p:cNvGrpSpPr/>
                    <p:nvPr/>
                  </p:nvGrpSpPr>
                  <p:grpSpPr>
                    <a:xfrm>
                      <a:off x="2713999" y="818707"/>
                      <a:ext cx="2278912" cy="3007708"/>
                      <a:chOff x="2713999" y="818707"/>
                      <a:chExt cx="2278912" cy="3007708"/>
                    </a:xfrm>
                  </p:grpSpPr>
                  <p:sp>
                    <p:nvSpPr>
                      <p:cNvPr id="22" name="Rectangle 21">
                        <a:extLst>
                          <a:ext uri="{FF2B5EF4-FFF2-40B4-BE49-F238E27FC236}">
                            <a16:creationId xmlns:a16="http://schemas.microsoft.com/office/drawing/2014/main" id="{5F8969CF-2546-8E39-DBB0-AF3828D8A9AD}"/>
                          </a:ext>
                        </a:extLst>
                      </p:cNvPr>
                      <p:cNvSpPr/>
                      <p:nvPr/>
                    </p:nvSpPr>
                    <p:spPr>
                      <a:xfrm>
                        <a:off x="2713999" y="818707"/>
                        <a:ext cx="2278912" cy="3007708"/>
                      </a:xfrm>
                      <a:prstGeom prst="rect">
                        <a:avLst/>
                      </a:prstGeom>
                      <a:solidFill>
                        <a:schemeClr val="bg1"/>
                      </a:solid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23" name="TextBox 22">
                        <a:extLst>
                          <a:ext uri="{FF2B5EF4-FFF2-40B4-BE49-F238E27FC236}">
                            <a16:creationId xmlns:a16="http://schemas.microsoft.com/office/drawing/2014/main" id="{2DAF2FB5-7576-FB37-59D0-E657D77A14C6}"/>
                          </a:ext>
                        </a:extLst>
                      </p:cNvPr>
                      <p:cNvSpPr txBox="1"/>
                      <p:nvPr/>
                    </p:nvSpPr>
                    <p:spPr>
                      <a:xfrm>
                        <a:off x="2824674" y="1422422"/>
                        <a:ext cx="2151321" cy="1541246"/>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DPEs </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Allocate rotations and supervisors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progress review panels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Support supervisors</a:t>
                        </a:r>
                      </a:p>
                      <a:p>
                        <a:pPr>
                          <a:lnSpc>
                            <a:spcPct val="150000"/>
                          </a:lnSpc>
                        </a:pPr>
                        <a:endParaRPr lang="en-AU" sz="1000" kern="100">
                          <a:latin typeface="Arial"/>
                          <a:ea typeface="Aptos" panose="020B0004020202020204" pitchFamily="34" charset="0"/>
                          <a:cs typeface="Arial"/>
                        </a:endParaRPr>
                      </a:p>
                    </p:txBody>
                  </p:sp>
                </p:grpSp>
                <p:sp>
                  <p:nvSpPr>
                    <p:cNvPr id="20" name="Title 1">
                      <a:extLst>
                        <a:ext uri="{FF2B5EF4-FFF2-40B4-BE49-F238E27FC236}">
                          <a16:creationId xmlns:a16="http://schemas.microsoft.com/office/drawing/2014/main" id="{007F1120-9151-028C-CBA5-FD4661A04892}"/>
                        </a:ext>
                      </a:extLst>
                    </p:cNvPr>
                    <p:cNvSpPr txBox="1">
                      <a:spLocks/>
                    </p:cNvSpPr>
                    <p:nvPr/>
                  </p:nvSpPr>
                  <p:spPr>
                    <a:xfrm>
                      <a:off x="2718878" y="909772"/>
                      <a:ext cx="2278912" cy="458301"/>
                    </a:xfrm>
                    <a:prstGeom prst="rect">
                      <a:avLst/>
                    </a:prstGeom>
                  </p:spPr>
                  <p:txBody>
                    <a:bodyPr>
                      <a:normAutofit fontScale="925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350">
                          <a:solidFill>
                            <a:srgbClr val="90A1B1"/>
                          </a:solidFill>
                          <a:latin typeface="Arial" panose="020B0604020202020204" pitchFamily="34" charset="0"/>
                          <a:cs typeface="Arial" panose="020B0604020202020204" pitchFamily="34" charset="0"/>
                        </a:rPr>
                        <a:t>Training Program Coordinator</a:t>
                      </a:r>
                    </a:p>
                    <a:p>
                      <a:r>
                        <a:rPr lang="en-US" sz="1000">
                          <a:solidFill>
                            <a:srgbClr val="90A1B1"/>
                          </a:solidFill>
                          <a:latin typeface="Arial" panose="020B0604020202020204" pitchFamily="34" charset="0"/>
                          <a:cs typeface="Arial" panose="020B0604020202020204" pitchFamily="34" charset="0"/>
                        </a:rPr>
                        <a:t>Basic Training</a:t>
                      </a:r>
                      <a:endParaRPr lang="en-AU" sz="1000">
                        <a:solidFill>
                          <a:srgbClr val="90A1B1"/>
                        </a:solidFill>
                        <a:latin typeface="Arial" panose="020B0604020202020204" pitchFamily="34" charset="0"/>
                        <a:cs typeface="Arial" panose="020B0604020202020204" pitchFamily="34" charset="0"/>
                      </a:endParaRPr>
                    </a:p>
                  </p:txBody>
                </p:sp>
              </p:grpSp>
            </p:grpSp>
          </p:grpSp>
          <p:grpSp>
            <p:nvGrpSpPr>
              <p:cNvPr id="25" name="Group 24">
                <a:extLst>
                  <a:ext uri="{FF2B5EF4-FFF2-40B4-BE49-F238E27FC236}">
                    <a16:creationId xmlns:a16="http://schemas.microsoft.com/office/drawing/2014/main" id="{523E4F8C-AB0A-2276-B760-2D3C56806D7D}"/>
                  </a:ext>
                </a:extLst>
              </p:cNvPr>
              <p:cNvGrpSpPr/>
              <p:nvPr/>
            </p:nvGrpSpPr>
            <p:grpSpPr>
              <a:xfrm>
                <a:off x="6474622" y="853885"/>
                <a:ext cx="3501957" cy="5897710"/>
                <a:chOff x="6028055" y="910592"/>
                <a:chExt cx="3501957" cy="5897710"/>
              </a:xfrm>
            </p:grpSpPr>
            <p:grpSp>
              <p:nvGrpSpPr>
                <p:cNvPr id="6" name="Group 5">
                  <a:extLst>
                    <a:ext uri="{FF2B5EF4-FFF2-40B4-BE49-F238E27FC236}">
                      <a16:creationId xmlns:a16="http://schemas.microsoft.com/office/drawing/2014/main" id="{8DAB47B2-973B-7366-628E-E12E9FAEBE70}"/>
                    </a:ext>
                  </a:extLst>
                </p:cNvPr>
                <p:cNvGrpSpPr/>
                <p:nvPr/>
              </p:nvGrpSpPr>
              <p:grpSpPr>
                <a:xfrm>
                  <a:off x="6028055" y="910592"/>
                  <a:ext cx="3501957" cy="5897710"/>
                  <a:chOff x="4726855" y="1076324"/>
                  <a:chExt cx="6720241" cy="5438775"/>
                </a:xfrm>
                <a:solidFill>
                  <a:srgbClr val="C5932B">
                    <a:alpha val="25098"/>
                  </a:srgbClr>
                </a:solidFill>
              </p:grpSpPr>
              <p:sp>
                <p:nvSpPr>
                  <p:cNvPr id="17" name="Rectangle 16">
                    <a:extLst>
                      <a:ext uri="{FF2B5EF4-FFF2-40B4-BE49-F238E27FC236}">
                        <a16:creationId xmlns:a16="http://schemas.microsoft.com/office/drawing/2014/main" id="{BA82F401-9B82-7B9D-F71F-74002467559E}"/>
                      </a:ext>
                    </a:extLst>
                  </p:cNvPr>
                  <p:cNvSpPr/>
                  <p:nvPr/>
                </p:nvSpPr>
                <p:spPr>
                  <a:xfrm>
                    <a:off x="4726855" y="1076324"/>
                    <a:ext cx="6720241" cy="5438775"/>
                  </a:xfrm>
                  <a:prstGeom prst="rect">
                    <a:avLst/>
                  </a:prstGeom>
                  <a:grp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sp>
                <p:nvSpPr>
                  <p:cNvPr id="19" name="TextBox 18">
                    <a:extLst>
                      <a:ext uri="{FF2B5EF4-FFF2-40B4-BE49-F238E27FC236}">
                        <a16:creationId xmlns:a16="http://schemas.microsoft.com/office/drawing/2014/main" id="{F63A3B73-C9DA-223F-6921-ADF965B2676D}"/>
                      </a:ext>
                    </a:extLst>
                  </p:cNvPr>
                  <p:cNvSpPr txBox="1"/>
                  <p:nvPr/>
                </p:nvSpPr>
                <p:spPr>
                  <a:xfrm>
                    <a:off x="4747970" y="1116830"/>
                    <a:ext cx="6699126" cy="341966"/>
                  </a:xfrm>
                  <a:prstGeom prst="rect">
                    <a:avLst/>
                  </a:prstGeom>
                  <a:noFill/>
                  <a:ln>
                    <a:noFill/>
                  </a:ln>
                </p:spPr>
                <p:txBody>
                  <a:bodyPr wrap="square" rtlCol="0">
                    <a:spAutoFit/>
                  </a:bodyPr>
                  <a:lstStyle/>
                  <a:p>
                    <a:pPr algn="ctr"/>
                    <a:r>
                      <a:rPr lang="en-US" b="1">
                        <a:solidFill>
                          <a:srgbClr val="C5932B"/>
                        </a:solidFill>
                      </a:rPr>
                      <a:t>Oversight</a:t>
                    </a:r>
                    <a:endParaRPr lang="en-AU" b="1">
                      <a:solidFill>
                        <a:srgbClr val="C5932B"/>
                      </a:solidFill>
                    </a:endParaRPr>
                  </a:p>
                </p:txBody>
              </p:sp>
            </p:grpSp>
            <p:grpSp>
              <p:nvGrpSpPr>
                <p:cNvPr id="33" name="Group 32">
                  <a:extLst>
                    <a:ext uri="{FF2B5EF4-FFF2-40B4-BE49-F238E27FC236}">
                      <a16:creationId xmlns:a16="http://schemas.microsoft.com/office/drawing/2014/main" id="{56FEF8C3-882A-009B-6133-C1892B9AA34A}"/>
                    </a:ext>
                  </a:extLst>
                </p:cNvPr>
                <p:cNvGrpSpPr/>
                <p:nvPr/>
              </p:nvGrpSpPr>
              <p:grpSpPr>
                <a:xfrm>
                  <a:off x="6353849" y="1550577"/>
                  <a:ext cx="2850368" cy="2446642"/>
                  <a:chOff x="6901933" y="1339747"/>
                  <a:chExt cx="2850368" cy="2376826"/>
                </a:xfrm>
              </p:grpSpPr>
              <p:pic>
                <p:nvPicPr>
                  <p:cNvPr id="14" name="Picture 13" descr="A group of people icons&#10;&#10;Description automatically generated">
                    <a:extLst>
                      <a:ext uri="{FF2B5EF4-FFF2-40B4-BE49-F238E27FC236}">
                        <a16:creationId xmlns:a16="http://schemas.microsoft.com/office/drawing/2014/main" id="{7F009448-1AA6-78A0-898B-95D4330B1A44}"/>
                      </a:ext>
                    </a:extLst>
                  </p:cNvPr>
                  <p:cNvPicPr>
                    <a:picLocks noChangeAspect="1"/>
                  </p:cNvPicPr>
                  <p:nvPr/>
                </p:nvPicPr>
                <p:blipFill>
                  <a:blip r:embed="rId3"/>
                  <a:srcRect l="45099" t="78113" r="47142" b="11420"/>
                  <a:stretch/>
                </p:blipFill>
                <p:spPr>
                  <a:xfrm>
                    <a:off x="9142816" y="3211537"/>
                    <a:ext cx="528633" cy="465995"/>
                  </a:xfrm>
                  <a:prstGeom prst="rect">
                    <a:avLst/>
                  </a:prstGeom>
                </p:spPr>
              </p:pic>
              <p:grpSp>
                <p:nvGrpSpPr>
                  <p:cNvPr id="27" name="Group 26">
                    <a:extLst>
                      <a:ext uri="{FF2B5EF4-FFF2-40B4-BE49-F238E27FC236}">
                        <a16:creationId xmlns:a16="http://schemas.microsoft.com/office/drawing/2014/main" id="{346FB1C8-9548-80AD-78D9-B35649956076}"/>
                      </a:ext>
                    </a:extLst>
                  </p:cNvPr>
                  <p:cNvGrpSpPr/>
                  <p:nvPr/>
                </p:nvGrpSpPr>
                <p:grpSpPr>
                  <a:xfrm>
                    <a:off x="6901933" y="1339747"/>
                    <a:ext cx="2850368" cy="2376826"/>
                    <a:chOff x="2713999" y="818707"/>
                    <a:chExt cx="2283791" cy="3007708"/>
                  </a:xfrm>
                </p:grpSpPr>
                <p:grpSp>
                  <p:nvGrpSpPr>
                    <p:cNvPr id="29" name="Group 28">
                      <a:extLst>
                        <a:ext uri="{FF2B5EF4-FFF2-40B4-BE49-F238E27FC236}">
                          <a16:creationId xmlns:a16="http://schemas.microsoft.com/office/drawing/2014/main" id="{B4B767F7-9B94-1694-B85D-2EE1EFF7CC40}"/>
                        </a:ext>
                      </a:extLst>
                    </p:cNvPr>
                    <p:cNvGrpSpPr/>
                    <p:nvPr/>
                  </p:nvGrpSpPr>
                  <p:grpSpPr>
                    <a:xfrm>
                      <a:off x="2713999" y="818707"/>
                      <a:ext cx="2278912" cy="3007708"/>
                      <a:chOff x="2713999" y="818707"/>
                      <a:chExt cx="2278912" cy="3007708"/>
                    </a:xfrm>
                  </p:grpSpPr>
                  <p:sp>
                    <p:nvSpPr>
                      <p:cNvPr id="30" name="Rectangle 29">
                        <a:extLst>
                          <a:ext uri="{FF2B5EF4-FFF2-40B4-BE49-F238E27FC236}">
                            <a16:creationId xmlns:a16="http://schemas.microsoft.com/office/drawing/2014/main" id="{2817367D-C7AA-0CB6-C2A4-94C78F5C4ADE}"/>
                          </a:ext>
                        </a:extLst>
                      </p:cNvPr>
                      <p:cNvSpPr/>
                      <p:nvPr/>
                    </p:nvSpPr>
                    <p:spPr>
                      <a:xfrm>
                        <a:off x="2713999" y="818707"/>
                        <a:ext cx="2278912" cy="3007708"/>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31" name="TextBox 30">
                        <a:extLst>
                          <a:ext uri="{FF2B5EF4-FFF2-40B4-BE49-F238E27FC236}">
                            <a16:creationId xmlns:a16="http://schemas.microsoft.com/office/drawing/2014/main" id="{E98F1E44-F459-A9FA-B44E-64F57F03853E}"/>
                          </a:ext>
                        </a:extLst>
                      </p:cNvPr>
                      <p:cNvSpPr txBox="1"/>
                      <p:nvPr/>
                    </p:nvSpPr>
                    <p:spPr>
                      <a:xfrm>
                        <a:off x="2824674" y="1422422"/>
                        <a:ext cx="2151321" cy="1833349"/>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28" name="Title 1">
                      <a:extLst>
                        <a:ext uri="{FF2B5EF4-FFF2-40B4-BE49-F238E27FC236}">
                          <a16:creationId xmlns:a16="http://schemas.microsoft.com/office/drawing/2014/main" id="{AED9BEAB-5B72-E3C9-15D5-FA47134A3243}"/>
                        </a:ext>
                      </a:extLst>
                    </p:cNvPr>
                    <p:cNvSpPr txBox="1">
                      <a:spLocks/>
                    </p:cNvSpPr>
                    <p:nvPr/>
                  </p:nvSpPr>
                  <p:spPr>
                    <a:xfrm>
                      <a:off x="2718878" y="909772"/>
                      <a:ext cx="2278912" cy="458301"/>
                    </a:xfrm>
                    <a:prstGeom prst="rect">
                      <a:avLst/>
                    </a:prstGeom>
                  </p:spPr>
                  <p:txBody>
                    <a:bodyPr>
                      <a:normAutofit fontScale="92500" lnSpcReduction="1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6088AC"/>
                          </a:solidFill>
                          <a:latin typeface="Arial" panose="020B0604020202020204" pitchFamily="34" charset="0"/>
                          <a:cs typeface="Arial" panose="020B0604020202020204" pitchFamily="34" charset="0"/>
                        </a:rPr>
                        <a:t>Progress Review Panel</a:t>
                      </a:r>
                    </a:p>
                    <a:p>
                      <a:r>
                        <a:rPr lang="en-US" sz="1000">
                          <a:solidFill>
                            <a:srgbClr val="6088AC"/>
                          </a:solidFill>
                          <a:latin typeface="Arial" panose="020B0604020202020204" pitchFamily="34" charset="0"/>
                          <a:cs typeface="Arial" panose="020B0604020202020204" pitchFamily="34" charset="0"/>
                        </a:rPr>
                        <a:t>From Q4 2025</a:t>
                      </a:r>
                    </a:p>
                  </p:txBody>
                </p:sp>
              </p:grpSp>
            </p:grpSp>
            <p:grpSp>
              <p:nvGrpSpPr>
                <p:cNvPr id="36" name="Group 35">
                  <a:extLst>
                    <a:ext uri="{FF2B5EF4-FFF2-40B4-BE49-F238E27FC236}">
                      <a16:creationId xmlns:a16="http://schemas.microsoft.com/office/drawing/2014/main" id="{D8FAC85C-483C-C6B0-7080-11D464BE1929}"/>
                    </a:ext>
                  </a:extLst>
                </p:cNvPr>
                <p:cNvGrpSpPr/>
                <p:nvPr/>
              </p:nvGrpSpPr>
              <p:grpSpPr>
                <a:xfrm>
                  <a:off x="6409314" y="4229563"/>
                  <a:ext cx="2850368" cy="2376826"/>
                  <a:chOff x="2713999" y="818707"/>
                  <a:chExt cx="2283791" cy="3007708"/>
                </a:xfrm>
              </p:grpSpPr>
              <p:grpSp>
                <p:nvGrpSpPr>
                  <p:cNvPr id="38" name="Group 37">
                    <a:extLst>
                      <a:ext uri="{FF2B5EF4-FFF2-40B4-BE49-F238E27FC236}">
                        <a16:creationId xmlns:a16="http://schemas.microsoft.com/office/drawing/2014/main" id="{85A61B93-40EB-7BF6-CFD1-AB991DF036DA}"/>
                      </a:ext>
                    </a:extLst>
                  </p:cNvPr>
                  <p:cNvGrpSpPr/>
                  <p:nvPr/>
                </p:nvGrpSpPr>
                <p:grpSpPr>
                  <a:xfrm>
                    <a:off x="2713999" y="818707"/>
                    <a:ext cx="2278912" cy="3007708"/>
                    <a:chOff x="2713999" y="818707"/>
                    <a:chExt cx="2278912" cy="3007708"/>
                  </a:xfrm>
                </p:grpSpPr>
                <p:sp>
                  <p:nvSpPr>
                    <p:cNvPr id="39" name="Rectangle 38">
                      <a:extLst>
                        <a:ext uri="{FF2B5EF4-FFF2-40B4-BE49-F238E27FC236}">
                          <a16:creationId xmlns:a16="http://schemas.microsoft.com/office/drawing/2014/main" id="{9A83DBA4-F78E-97D3-48FB-397CD8F6F556}"/>
                        </a:ext>
                      </a:extLst>
                    </p:cNvPr>
                    <p:cNvSpPr/>
                    <p:nvPr/>
                  </p:nvSpPr>
                  <p:spPr>
                    <a:xfrm>
                      <a:off x="2713999" y="818707"/>
                      <a:ext cx="2278912" cy="3007708"/>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40" name="TextBox 39">
                      <a:extLst>
                        <a:ext uri="{FF2B5EF4-FFF2-40B4-BE49-F238E27FC236}">
                          <a16:creationId xmlns:a16="http://schemas.microsoft.com/office/drawing/2014/main" id="{65922ACA-C9AB-6528-D006-8BB3FE8FA2B9}"/>
                        </a:ext>
                      </a:extLst>
                    </p:cNvPr>
                    <p:cNvSpPr txBox="1"/>
                    <p:nvPr/>
                  </p:nvSpPr>
                  <p:spPr>
                    <a:xfrm>
                      <a:off x="2824674" y="1422422"/>
                      <a:ext cx="2151321" cy="202808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DPEs and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grpSp>
              <p:sp>
                <p:nvSpPr>
                  <p:cNvPr id="37" name="Title 1">
                    <a:extLst>
                      <a:ext uri="{FF2B5EF4-FFF2-40B4-BE49-F238E27FC236}">
                        <a16:creationId xmlns:a16="http://schemas.microsoft.com/office/drawing/2014/main" id="{4852A6A5-B201-2B13-BD4C-9EE7796DC444}"/>
                      </a:ext>
                    </a:extLst>
                  </p:cNvPr>
                  <p:cNvSpPr txBox="1">
                    <a:spLocks/>
                  </p:cNvSpPr>
                  <p:nvPr/>
                </p:nvSpPr>
                <p:spPr>
                  <a:xfrm>
                    <a:off x="2718878" y="909772"/>
                    <a:ext cx="2278912" cy="458301"/>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70685B"/>
                        </a:solidFill>
                        <a:latin typeface="Arial" panose="020B0604020202020204" pitchFamily="34" charset="0"/>
                        <a:cs typeface="Arial" panose="020B0604020202020204" pitchFamily="34" charset="0"/>
                      </a:rPr>
                      <a:t>RACP oversight committees</a:t>
                    </a:r>
                  </a:p>
                </p:txBody>
              </p:sp>
            </p:grpSp>
          </p:grpSp>
        </p:grpSp>
        <p:pic>
          <p:nvPicPr>
            <p:cNvPr id="35" name="Picture 34">
              <a:extLst>
                <a:ext uri="{FF2B5EF4-FFF2-40B4-BE49-F238E27FC236}">
                  <a16:creationId xmlns:a16="http://schemas.microsoft.com/office/drawing/2014/main" id="{51E5B2E8-108D-9DF3-B9FD-BAEE11B68327}"/>
                </a:ext>
              </a:extLst>
            </p:cNvPr>
            <p:cNvPicPr>
              <a:picLocks noChangeAspect="1"/>
            </p:cNvPicPr>
            <p:nvPr/>
          </p:nvPicPr>
          <p:blipFill>
            <a:blip r:embed="rId5"/>
            <a:stretch>
              <a:fillRect/>
            </a:stretch>
          </p:blipFill>
          <p:spPr>
            <a:xfrm>
              <a:off x="4665187" y="6152558"/>
              <a:ext cx="285155" cy="301296"/>
            </a:xfrm>
            <a:prstGeom prst="rect">
              <a:avLst/>
            </a:prstGeom>
          </p:spPr>
        </p:pic>
        <p:pic>
          <p:nvPicPr>
            <p:cNvPr id="42" name="Picture 41">
              <a:extLst>
                <a:ext uri="{FF2B5EF4-FFF2-40B4-BE49-F238E27FC236}">
                  <a16:creationId xmlns:a16="http://schemas.microsoft.com/office/drawing/2014/main" id="{380157BD-BBBB-899F-ABCA-6011AA3F3D35}"/>
                </a:ext>
              </a:extLst>
            </p:cNvPr>
            <p:cNvPicPr>
              <a:picLocks noChangeAspect="1"/>
            </p:cNvPicPr>
            <p:nvPr/>
          </p:nvPicPr>
          <p:blipFill>
            <a:blip r:embed="rId6"/>
            <a:stretch>
              <a:fillRect/>
            </a:stretch>
          </p:blipFill>
          <p:spPr>
            <a:xfrm>
              <a:off x="9013003" y="3533069"/>
              <a:ext cx="499021" cy="310502"/>
            </a:xfrm>
            <a:prstGeom prst="rect">
              <a:avLst/>
            </a:prstGeom>
          </p:spPr>
        </p:pic>
        <p:pic>
          <p:nvPicPr>
            <p:cNvPr id="44" name="Picture 43">
              <a:extLst>
                <a:ext uri="{FF2B5EF4-FFF2-40B4-BE49-F238E27FC236}">
                  <a16:creationId xmlns:a16="http://schemas.microsoft.com/office/drawing/2014/main" id="{843EE549-EACE-2153-8D91-DD62AD102F11}"/>
                </a:ext>
              </a:extLst>
            </p:cNvPr>
            <p:cNvPicPr>
              <a:picLocks noChangeAspect="1"/>
            </p:cNvPicPr>
            <p:nvPr/>
          </p:nvPicPr>
          <p:blipFill>
            <a:blip r:embed="rId7"/>
            <a:stretch>
              <a:fillRect/>
            </a:stretch>
          </p:blipFill>
          <p:spPr>
            <a:xfrm>
              <a:off x="9095261" y="6152558"/>
              <a:ext cx="528321" cy="289843"/>
            </a:xfrm>
            <a:prstGeom prst="rect">
              <a:avLst/>
            </a:prstGeom>
          </p:spPr>
        </p:pic>
      </p:grpSp>
    </p:spTree>
    <p:extLst>
      <p:ext uri="{BB962C8B-B14F-4D97-AF65-F5344CB8AC3E}">
        <p14:creationId xmlns:p14="http://schemas.microsoft.com/office/powerpoint/2010/main" val="251405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100" dirty="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lIns="91440" tIns="45720" rIns="91440" bIns="45720" rtlCol="0" anchor="t">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263112" y="4559988"/>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985615"/>
            <a:ext cx="11040139" cy="369332"/>
          </a:xfrm>
          <a:prstGeom prst="rect">
            <a:avLst/>
          </a:prstGeom>
          <a:noFill/>
        </p:spPr>
        <p:txBody>
          <a:bodyPr wrap="square" rtlCol="0">
            <a:spAutoFit/>
          </a:bodyPr>
          <a:lstStyle/>
          <a:p>
            <a:pPr algn="ctr"/>
            <a:r>
              <a:rPr lang="en-US"/>
              <a:t>Both Basic and Advanced training programs adhere the same frameworks, ensuring a seamless transition.</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361545"/>
            <a:ext cx="9363740" cy="430887"/>
          </a:xfrm>
          <a:prstGeom prst="rect">
            <a:avLst/>
          </a:prstGeom>
          <a:noFill/>
        </p:spPr>
        <p:txBody>
          <a:bodyPr wrap="square" rtlCol="0">
            <a:spAutoFit/>
          </a:bodyPr>
          <a:lstStyle/>
          <a:p>
            <a:r>
              <a:rPr lang="en-US" sz="1100" i="1"/>
              <a:t>*Some Advanced Training Programs have four phases of training </a:t>
            </a:r>
          </a:p>
          <a:p>
            <a:r>
              <a:rPr lang="en-US" sz="1100" i="1"/>
              <a:t>More information about the curriculum standards and learning, teaching &amp; assessment structure can be found in the LTA of each training program.</a:t>
            </a:r>
          </a:p>
        </p:txBody>
      </p:sp>
      <p:pic>
        <p:nvPicPr>
          <p:cNvPr id="5" name="Picture 4">
            <a:extLst>
              <a:ext uri="{FF2B5EF4-FFF2-40B4-BE49-F238E27FC236}">
                <a16:creationId xmlns:a16="http://schemas.microsoft.com/office/drawing/2014/main" id="{3871BC55-B9F6-3FB3-0B21-6E9148C5F8DE}"/>
              </a:ext>
            </a:extLst>
          </p:cNvPr>
          <p:cNvPicPr>
            <a:picLocks noChangeAspect="1"/>
          </p:cNvPicPr>
          <p:nvPr/>
        </p:nvPicPr>
        <p:blipFill>
          <a:blip r:embed="rId5"/>
          <a:stretch>
            <a:fillRect/>
          </a:stretch>
        </p:blipFill>
        <p:spPr>
          <a:xfrm>
            <a:off x="6073219" y="2729076"/>
            <a:ext cx="5887465" cy="1731949"/>
          </a:xfrm>
          <a:prstGeom prst="rect">
            <a:avLst/>
          </a:prstGeom>
        </p:spPr>
      </p:pic>
    </p:spTree>
    <p:extLst>
      <p:ext uri="{BB962C8B-B14F-4D97-AF65-F5344CB8AC3E}">
        <p14:creationId xmlns:p14="http://schemas.microsoft.com/office/powerpoint/2010/main" val="293510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102025" y="-233776"/>
            <a:ext cx="9228849"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6" name="Picture 5">
            <a:extLst>
              <a:ext uri="{FF2B5EF4-FFF2-40B4-BE49-F238E27FC236}">
                <a16:creationId xmlns:a16="http://schemas.microsoft.com/office/drawing/2014/main" id="{CC824312-9E9E-CC91-0771-E42A640270A4}"/>
              </a:ext>
            </a:extLst>
          </p:cNvPr>
          <p:cNvPicPr>
            <a:picLocks noChangeAspect="1"/>
          </p:cNvPicPr>
          <p:nvPr/>
        </p:nvPicPr>
        <p:blipFill>
          <a:blip r:embed="rId3"/>
          <a:srcRect l="5454" t="36674" r="51517" b="30120"/>
          <a:stretch/>
        </p:blipFill>
        <p:spPr>
          <a:xfrm>
            <a:off x="1482863" y="1413919"/>
            <a:ext cx="3998616" cy="1440375"/>
          </a:xfrm>
          <a:prstGeom prst="rect">
            <a:avLst/>
          </a:prstGeom>
        </p:spPr>
      </p:pic>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4"/>
          <a:stretch>
            <a:fillRect/>
          </a:stretch>
        </p:blipFill>
        <p:spPr>
          <a:xfrm>
            <a:off x="1212808" y="3125156"/>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5"/>
          <a:srcRect r="50000"/>
          <a:stretch/>
        </p:blipFill>
        <p:spPr>
          <a:xfrm>
            <a:off x="6762033" y="2338743"/>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5"/>
          <a:srcRect l="50331"/>
          <a:stretch/>
        </p:blipFill>
        <p:spPr>
          <a:xfrm>
            <a:off x="6831609" y="3429000"/>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Picture 13">
            <a:extLst>
              <a:ext uri="{FF2B5EF4-FFF2-40B4-BE49-F238E27FC236}">
                <a16:creationId xmlns:a16="http://schemas.microsoft.com/office/drawing/2014/main" id="{B1491296-58AC-4393-3092-7EDBB4B711DC}"/>
              </a:ext>
            </a:extLst>
          </p:cNvPr>
          <p:cNvPicPr>
            <a:picLocks noChangeAspect="1"/>
          </p:cNvPicPr>
          <p:nvPr/>
        </p:nvPicPr>
        <p:blipFill>
          <a:blip r:embed="rId3"/>
          <a:srcRect l="49023" t="36674" r="7031" b="43658"/>
          <a:stretch/>
        </p:blipFill>
        <p:spPr>
          <a:xfrm>
            <a:off x="6762033" y="1305292"/>
            <a:ext cx="4108007" cy="858186"/>
          </a:xfrm>
          <a:prstGeom prst="rect">
            <a:avLst/>
          </a:prstGeom>
        </p:spPr>
      </p:pic>
      <p:sp>
        <p:nvSpPr>
          <p:cNvPr id="3" name="Straight Connector 2">
            <a:extLst>
              <a:ext uri="{FF2B5EF4-FFF2-40B4-BE49-F238E27FC236}">
                <a16:creationId xmlns:a16="http://schemas.microsoft.com/office/drawing/2014/main" id="{7FD892AF-2A66-1AF1-D712-ADC129C097BF}"/>
              </a:ext>
            </a:extLst>
          </p:cNvPr>
          <p:cNvSpPr/>
          <p:nvPr/>
        </p:nvSpPr>
        <p:spPr>
          <a:xfrm>
            <a:off x="712642" y="817578"/>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143347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828305-EE30-498F-A162-22DAD1C7C4D2}">
  <ds:schemaRefs>
    <ds:schemaRef ds:uri="http://purl.org/dc/dcmitype/"/>
    <ds:schemaRef ds:uri="0b77cf3b-53b0-4276-95d6-69a9c81ff526"/>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8a45df18-1b1a-499d-90c6-d04be75f9f9a"/>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434</TotalTime>
  <Words>3527</Words>
  <Application>Microsoft Office PowerPoint</Application>
  <PresentationFormat>ワイド画面</PresentationFormat>
  <Paragraphs>483</Paragraphs>
  <Slides>21</Slides>
  <Notes>21</Notes>
  <HiddenSlides>0</HiddenSlides>
  <MMClips>0</MMClips>
  <ScaleCrop>false</ScaleCrop>
  <HeadingPairs>
    <vt:vector size="4" baseType="variant">
      <vt:variant>
        <vt:lpstr>テーマ</vt:lpstr>
      </vt:variant>
      <vt:variant>
        <vt:i4>2</vt:i4>
      </vt:variant>
      <vt:variant>
        <vt:lpstr>スライド タイトル</vt:lpstr>
      </vt:variant>
      <vt:variant>
        <vt:i4>21</vt:i4>
      </vt:variant>
    </vt:vector>
  </HeadingPairs>
  <TitlesOfParts>
    <vt:vector size="23" baseType="lpstr">
      <vt:lpstr>1_Office Theme</vt:lpstr>
      <vt:lpstr>ATCR Theme</vt:lpstr>
      <vt:lpstr>Introduction to the new curriculum  2025 implementation – supervisors</vt:lpstr>
      <vt:lpstr>PowerPoint プレゼンテーション</vt:lpstr>
      <vt:lpstr>PowerPoint プレゼンテーション</vt:lpstr>
      <vt:lpstr>Training programs impacted for 2025</vt:lpstr>
      <vt:lpstr>The new curricula  </vt:lpstr>
      <vt:lpstr>PowerPoint プレゼンテーション</vt:lpstr>
      <vt:lpstr>PowerPoint プレゼンテーション</vt:lpstr>
      <vt:lpstr>Framework overview </vt:lpstr>
      <vt:lpstr>Curriculum documents </vt:lpstr>
      <vt:lpstr>Example 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Education policy</vt:lpstr>
      <vt:lpstr>Next steps for supervisors</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3</cp:revision>
  <cp:lastPrinted>2019-03-29T01:57:58Z</cp:lastPrinted>
  <dcterms:created xsi:type="dcterms:W3CDTF">2016-05-05T00:00:36Z</dcterms:created>
  <dcterms:modified xsi:type="dcterms:W3CDTF">2025-01-06T23:40:05Z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