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9" r:id="rId5"/>
    <p:sldId id="2147481514" r:id="rId6"/>
    <p:sldId id="935" r:id="rId7"/>
    <p:sldId id="2147481325" r:id="rId8"/>
    <p:sldId id="2147481438" r:id="rId9"/>
    <p:sldId id="2147481516" r:id="rId10"/>
    <p:sldId id="2147481533" r:id="rId11"/>
    <p:sldId id="2147481682" r:id="rId12"/>
    <p:sldId id="2147481683" r:id="rId13"/>
    <p:sldId id="2147481535" r:id="rId14"/>
    <p:sldId id="2147481684" r:id="rId15"/>
    <p:sldId id="2147481668" r:id="rId16"/>
    <p:sldId id="2147481655" r:id="rId17"/>
    <p:sldId id="2147481673" r:id="rId18"/>
    <p:sldId id="2147481538" r:id="rId19"/>
    <p:sldId id="2147481657" r:id="rId20"/>
    <p:sldId id="2147481658" r:id="rId21"/>
    <p:sldId id="2147481663" r:id="rId22"/>
    <p:sldId id="2147481679" r:id="rId23"/>
    <p:sldId id="2147481672" r:id="rId24"/>
    <p:sldId id="2147481670" r:id="rId25"/>
    <p:sldId id="2147481671" r:id="rId26"/>
    <p:sldId id="2147481667" r:id="rId27"/>
    <p:sldId id="2147481680" r:id="rId28"/>
    <p:sldId id="21474816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0DB1D-B87E-8D8F-E426-E0FBD711C749}" name="Sarah Buxton" initials="SB" userId="S::Sarah.Buxton@racp.edu.au::d8e8c94f-ffdf-4ba4-bcd4-7e44a3ce999e" providerId="AD"/>
  <p188:author id="{81FBE542-1237-0CE1-7CE5-C670DD8EC929}" name="Erin Micali" initials="EM" userId="S::erin.micali@racp.edu.au::b3b6df5b-34d2-4b86-b892-cf12fc3187c0" providerId="AD"/>
  <p188:author id="{B584F04F-2249-D811-5C55-606A9DD5BE2A}" name="Sinead McElhinney" initials="SM" userId="S::Sinead.McElhinney@racp.edu.au::fa3584f4-923e-474d-9a00-f90a99284067" providerId="AD"/>
  <p188:author id="{531E4165-904D-4E59-7C28-2A85E2255CCC}" name="Erin Micali" initials="EM" userId="S::Erin.Micali@racp.edu.au::b3b6df5b-34d2-4b86-b892-cf12fc3187c0" providerId="AD"/>
  <p188:author id="{7B4B1576-7769-963E-38B9-8937C0397CA5}" name="Rebecca Sum" initials="RS" userId="S::rebecca.sum@racp.edu.au::c555415a-6beb-4d8b-8b52-1c614491b2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CBDA2-9A04-456B-B9B5-46311B88C160}" v="7" dt="2025-07-29T03:52:06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1889" autoAdjust="0"/>
  </p:normalViewPr>
  <p:slideViewPr>
    <p:cSldViewPr snapToGrid="0">
      <p:cViewPr varScale="1">
        <p:scale>
          <a:sx n="98" d="100"/>
          <a:sy n="98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9DB67-0C48-41EA-967F-B48E4A097B8D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ACAE-BA2A-4B8D-8357-4E50F1093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73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21475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14AA-B49A-4172-BE51-BE46CD9CB688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64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1061A-1BBD-B86D-E10D-5733A037E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6CD28-5210-5C58-CE42-49564F779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23122-99A7-0AC2-8FEE-089F5A734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a decision has been made by the panel, the next step is to add conditions (if applicable). These are the fields required in TMP when adding conditions.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40D3F-825D-55AA-3594-48F379154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31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81050"/>
            <a:ext cx="6954837" cy="391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&lt;delete if panel is Advanced Training&gt;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F2DC6-DCD9-4F08-ACB3-5EAF7A9542C1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77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4D10-1A46-8564-55B8-E3D79060E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F2D7F-F6D9-8913-FA69-A4729A318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4463" y="781050"/>
            <a:ext cx="6954837" cy="391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1B140-9DCC-C60E-06E4-605D2075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&lt;delete if panel is Basic Training&gt;</a:t>
            </a:r>
            <a:endParaRPr lang="en-AU" b="0" dirty="0"/>
          </a:p>
          <a:p>
            <a:pPr>
              <a:defRPr/>
            </a:pPr>
            <a:endParaRPr lang="en-AU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F1D7-8D3A-5BC8-A7CC-F2DF05C38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F2DC6-DCD9-4F08-ACB3-5EAF7A9542C1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4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01FF-5590-EC1E-E309-398BAEB4D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79606-0D16-2306-D497-F34FF9E96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C1B23-32B3-2A54-3BEA-1DB96B04D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35EE-54AB-C3D4-B2CC-332FBEFF4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2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08908-7E33-95C5-5635-7810B588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7B1C7-4523-AB77-7124-4CB74C27F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755650"/>
            <a:ext cx="6721475" cy="37814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12C44-1424-FA5E-539D-4C60A5DC8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D55C7-F676-E5F0-028B-D328D461E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14AA-B49A-4172-BE51-BE46CD9CB688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355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D495-616F-CDE7-4FDE-DC1B457B0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87D37-5B7F-BC08-0496-8BF0FC5CA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3D783-C6A6-6698-2B2B-14F5B9C16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b="1">
                <a:latin typeface="Segoe UI" panose="020B0502040204020203" pitchFamily="34" charset="0"/>
              </a:rPr>
              <a:t>Critical evaluation </a:t>
            </a:r>
            <a:r>
              <a:rPr lang="en-US" sz="1900">
                <a:latin typeface="Segoe UI" panose="020B0502040204020203" pitchFamily="34" charset="0"/>
              </a:rPr>
              <a:t>involves a thorough and unbiased assessment of an idea or argument, examining its strengths and weaknesses. </a:t>
            </a:r>
          </a:p>
          <a:p>
            <a:endParaRPr lang="en-US" sz="1900">
              <a:latin typeface="Segoe UI" panose="020B0502040204020203" pitchFamily="34" charset="0"/>
            </a:endParaRPr>
          </a:p>
          <a:p>
            <a:r>
              <a:rPr lang="en-US" sz="1900" b="1">
                <a:latin typeface="Segoe UI" panose="020B0502040204020203" pitchFamily="34" charset="0"/>
              </a:rPr>
              <a:t>Devil's advocate</a:t>
            </a:r>
            <a:r>
              <a:rPr lang="en-US" sz="1900">
                <a:latin typeface="Segoe UI" panose="020B0502040204020203" pitchFamily="34" charset="0"/>
              </a:rPr>
              <a:t>, on the other hand, deliberately takes a position against a popular opinion or proposal to stimulate discussion and expose potential weaknesses.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0C5A2-2540-1942-A42A-37292F6D3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37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DACC-5FC6-3FE4-1F9F-D946F622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C1F8A-72E9-CD71-536D-7C6DBFCEB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F4112-2E78-6334-C1D7-353FEC91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AC16B-684A-B47F-E534-C697C0ABC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4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BFFE-5615-180B-E9CD-C8B00E1A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CD647-0AF4-56C9-AAC6-02DF0E9A1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6FBCB-D768-F0A8-1FC0-02F0BF663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44B98-5A21-B648-654C-625BD070C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41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A46B9-84FA-C1FE-4BA7-666583AAC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70DDD-74CA-DE22-E752-8741F02B8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DB3E9-83A1-C05C-FF89-95D1905CE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69D20-53C9-C256-0B3E-3CBD6065B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8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98E9-924E-14B1-9513-B5288F52B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FFAC6-3CC1-8863-4A43-378918554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3E9EA-7D93-1355-DB9B-AD6A86000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8E97-A122-FE3F-587D-4CDD4A64E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14AA-B49A-4172-BE51-BE46CD9CB688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5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C0F25-019B-6B56-CA72-7F76BFCC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A6297-5141-D560-E281-DEC0A8B60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B86D4-F9A6-9B61-5ABE-E03608FD4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data can be found in the Calibration pack on the RACP curriculum training and support resources page</a:t>
            </a:r>
          </a:p>
          <a:p>
            <a:r>
              <a:rPr lang="en-US" dirty="0"/>
              <a:t>Calibration activity template can be found in the </a:t>
            </a:r>
            <a:r>
              <a:rPr lang="en-US" i="1" dirty="0"/>
              <a:t>Understanding Progression – Progress Review Panel</a:t>
            </a:r>
            <a:r>
              <a:rPr lang="en-US" i="0" dirty="0"/>
              <a:t> section on the </a:t>
            </a:r>
            <a:r>
              <a:rPr lang="en-US" dirty="0"/>
              <a:t>RACP curriculum training and support resources page</a:t>
            </a:r>
            <a:endParaRPr lang="en-AU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C76C-0A7A-F626-F142-691475BAF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11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14E3-0521-8101-B0B3-5572A4C9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B930A-707A-0984-A598-090B026B2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1894C-383F-2099-C99F-F2C4C9EF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BEFD4-EFAD-357F-07A7-E9CA6FA40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872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C4435-B30F-46F4-1ABA-CAF825A4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4BAE2-3B17-F772-6109-9728DCE3B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096AE-EFDA-F1FE-E77F-6341103EF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6BDB-CEDB-D491-7476-7F49A02AC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120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0E02-783A-2A17-1580-431FF3CA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74391-36F6-9AF2-FA20-E1787A2A5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8A6F0-9BB6-5904-B099-119DCE4D5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33575-F11D-9A84-6B50-6006C2CEF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73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02086">
              <a:buFont typeface="Arial" panose="020B0604020202020204" pitchFamily="34" charset="0"/>
              <a:buNone/>
              <a:defRPr/>
            </a:pPr>
            <a:endParaRPr lang="en-AU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F2DC6-DCD9-4F08-ACB3-5EAF7A9542C1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0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755650"/>
            <a:ext cx="6723063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7113">
              <a:defRPr/>
            </a:pPr>
            <a:endParaRPr lang="en-AU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14AA-B49A-4172-BE51-BE46CD9CB688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126BD-4F6E-4CA7-8CC5-0DBEF22C9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4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9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53A8-93EC-40FB-E70D-B68364F5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C0725-511D-0B36-C19E-30DE954D0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1D4E6-75AD-8E02-E292-954BFFBED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81D9-7766-4A7E-B5BC-D77C948A0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0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B0E1-5FFF-4D65-BCF8-3C65B5032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54744-1412-25EB-E03A-BE644C5C8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A698A-EFF2-94A1-3CE7-FB1D8D16D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training program will have a designated primary panel by default, typically the existing training program committee. In addition, some committees have elected to allow secondary panels to be established to support decision-making at a more local level, whether that’s based on geographic regions, health networks or individual hospitals. 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E45DB-181D-ABA4-3462-18ABC8871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9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C142-4880-CB52-AE92-6832582F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D20EF-3B52-5D02-9B34-B1C58B5AE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586D5-4A5A-4CC5-8CF0-54553E94C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C4BF4-4320-24E5-E957-87EFB55A2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D946-D967-454D-A190-2AC2EA52FA3B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1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9AAD8-DEFB-CC08-6FD0-461527D5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3A763-224F-AD1C-8F6C-171019ABD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ACE8E-ACB4-CFF3-C757-E8C82F556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D516F-CC68-602C-8E8A-02C960A51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CD946-D967-454D-A190-2AC2EA52FA3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89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76" y="2688397"/>
            <a:ext cx="7062648" cy="1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7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95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433E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CB972B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rgbClr val="CB972B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rgbClr val="CB972B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rgbClr val="CB972B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rgbClr val="CB972B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52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433E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7068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9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6201141"/>
            <a:ext cx="2283185" cy="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6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A72B-4AAE-4284-BB41-5F7941530F0A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9DEF-C8E3-4C8C-8987-6A1C154617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B972B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129" y="2252838"/>
            <a:ext cx="9361294" cy="10572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Progress Review Panel</a:t>
            </a:r>
            <a:br>
              <a:rPr lang="en-US" sz="3600" dirty="0"/>
            </a:br>
            <a:r>
              <a:rPr lang="en-US" sz="3600" dirty="0">
                <a:solidFill>
                  <a:schemeClr val="accent2"/>
                </a:solidFill>
              </a:rPr>
              <a:t>Primary panel pre-meet – 1 hour</a:t>
            </a:r>
            <a:endParaRPr lang="en-AU" sz="3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5129" y="3992765"/>
            <a:ext cx="9361294" cy="528079"/>
          </a:xfrm>
        </p:spPr>
        <p:txBody>
          <a:bodyPr>
            <a:normAutofit/>
          </a:bodyPr>
          <a:lstStyle/>
          <a:p>
            <a:r>
              <a:rPr lang="en-US" dirty="0"/>
              <a:t>May 2025</a:t>
            </a:r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C7DBD720-5141-1E35-72E7-7CB882BAA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19748"/>
            <a:ext cx="5715012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0765-478B-7EB3-56CF-617B5162F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B9ABFFC-B948-B794-2359-5435AA2D012F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E30D1A1-88C9-5176-2612-729E8ED2B87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Decision options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6444DA-B6EA-A7E8-410B-601F6875F13C}"/>
              </a:ext>
            </a:extLst>
          </p:cNvPr>
          <p:cNvSpPr/>
          <p:nvPr/>
        </p:nvSpPr>
        <p:spPr>
          <a:xfrm>
            <a:off x="1790700" y="1980398"/>
            <a:ext cx="8801100" cy="876300"/>
          </a:xfrm>
          <a:prstGeom prst="roundRect">
            <a:avLst/>
          </a:prstGeom>
          <a:solidFill>
            <a:srgbClr val="EAF1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6D472F-EE81-12F5-01E0-03498B73D15F}"/>
              </a:ext>
            </a:extLst>
          </p:cNvPr>
          <p:cNvSpPr/>
          <p:nvPr/>
        </p:nvSpPr>
        <p:spPr>
          <a:xfrm>
            <a:off x="1790700" y="3076575"/>
            <a:ext cx="8801100" cy="876300"/>
          </a:xfrm>
          <a:prstGeom prst="roundRect">
            <a:avLst/>
          </a:prstGeom>
          <a:solidFill>
            <a:srgbClr val="FDE9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40343F-45E1-188F-111D-11D257A3A466}"/>
              </a:ext>
            </a:extLst>
          </p:cNvPr>
          <p:cNvSpPr/>
          <p:nvPr/>
        </p:nvSpPr>
        <p:spPr>
          <a:xfrm>
            <a:off x="1790700" y="4172752"/>
            <a:ext cx="8801100" cy="876300"/>
          </a:xfrm>
          <a:prstGeom prst="roundRect">
            <a:avLst/>
          </a:prstGeom>
          <a:solidFill>
            <a:srgbClr val="F2DB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2731A-8182-CDDB-14FA-8811E365F54C}"/>
              </a:ext>
            </a:extLst>
          </p:cNvPr>
          <p:cNvSpPr txBox="1"/>
          <p:nvPr/>
        </p:nvSpPr>
        <p:spPr>
          <a:xfrm>
            <a:off x="1073850" y="1431514"/>
            <a:ext cx="9399417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of three decision options: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progress to the next phase of training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progress to the next phase of training with conditions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Cannot progress to the next phase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0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8C9D0-8DF1-4C16-29C7-0B06E70A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D1ADE1-B49D-D155-E8A8-405641394BE2}"/>
              </a:ext>
            </a:extLst>
          </p:cNvPr>
          <p:cNvSpPr txBox="1"/>
          <p:nvPr/>
        </p:nvSpPr>
        <p:spPr>
          <a:xfrm>
            <a:off x="752985" y="1431514"/>
            <a:ext cx="1068602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The TMP system automatically flags trainees who are </a:t>
            </a:r>
            <a:r>
              <a:rPr lang="en-US" sz="2400" b="1" i="1" dirty="0"/>
              <a:t>requiring attention</a:t>
            </a:r>
          </a:p>
          <a:p>
            <a:endParaRPr lang="en-US" sz="2400" b="1" dirty="0"/>
          </a:p>
          <a:p>
            <a:r>
              <a:rPr lang="en-US" sz="2400" dirty="0"/>
              <a:t>According to TMP rules, a trainee is considered </a:t>
            </a:r>
            <a:r>
              <a:rPr lang="en-US" sz="2400" i="1" dirty="0"/>
              <a:t>on track</a:t>
            </a:r>
            <a:r>
              <a:rPr lang="en-US" sz="2400" dirty="0"/>
              <a:t> if: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requirements due in the phase are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Expected standards are met in the latest progress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progression recommendations are green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5C6D009-540C-E6E3-457F-35BCAE618CB3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250C649-EE60-A156-6E7B-0BA6DAD0CD75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384967"/>
                </a:solidFill>
                <a:latin typeface="Georgia"/>
              </a:rPr>
              <a:t>Trainees </a:t>
            </a:r>
            <a:r>
              <a:rPr lang="en-US" sz="3600" i="1" dirty="0">
                <a:solidFill>
                  <a:srgbClr val="384967"/>
                </a:solidFill>
                <a:latin typeface="Georgia"/>
              </a:rPr>
              <a:t>requiring attention</a:t>
            </a:r>
            <a:endParaRPr lang="en-AU" sz="3600" baseline="50000" dirty="0">
              <a:solidFill>
                <a:srgbClr val="384967"/>
              </a:solidFill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FA9ECB-1B46-2A66-68A9-AF3600784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390" y="4037503"/>
            <a:ext cx="6728749" cy="2377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1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2AE7-B094-48E0-CF3B-A1E4FC192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B90881-8D45-EE53-296C-1AEA37A011DE}"/>
              </a:ext>
            </a:extLst>
          </p:cNvPr>
          <p:cNvSpPr/>
          <p:nvPr/>
        </p:nvSpPr>
        <p:spPr>
          <a:xfrm>
            <a:off x="113288" y="5947646"/>
            <a:ext cx="3034514" cy="91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30B6F-0774-B3A8-AF2A-7929A6A9CB34}"/>
              </a:ext>
            </a:extLst>
          </p:cNvPr>
          <p:cNvSpPr txBox="1"/>
          <p:nvPr/>
        </p:nvSpPr>
        <p:spPr>
          <a:xfrm>
            <a:off x="691754" y="1431514"/>
            <a:ext cx="10736574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Condition category (drop down list)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404040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Learning goal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(drop down list)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Requirements to fulfill (free text)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Due date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BB8059F-5605-B686-8D7B-4310AF5215FF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9A21686-B05D-EB8D-6AB2-63FD3FAEA8B2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Adding conditions in TMP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CD6A5-2C5C-9179-985B-D4B6C1DC47C9}"/>
              </a:ext>
            </a:extLst>
          </p:cNvPr>
          <p:cNvSpPr txBox="1"/>
          <p:nvPr/>
        </p:nvSpPr>
        <p:spPr>
          <a:xfrm>
            <a:off x="1147495" y="4110994"/>
            <a:ext cx="1626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 competence condition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4C5FC4-CE6E-D48C-C32B-4F9FCB4E3299}"/>
              </a:ext>
            </a:extLst>
          </p:cNvPr>
          <p:cNvGrpSpPr/>
          <p:nvPr/>
        </p:nvGrpSpPr>
        <p:grpSpPr>
          <a:xfrm>
            <a:off x="3394036" y="2807639"/>
            <a:ext cx="8492066" cy="3861628"/>
            <a:chOff x="2226734" y="2724697"/>
            <a:chExt cx="8492066" cy="41961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7F513D3-29B7-3267-1763-EA42EED64CDF}"/>
                </a:ext>
              </a:extLst>
            </p:cNvPr>
            <p:cNvSpPr/>
            <p:nvPr/>
          </p:nvSpPr>
          <p:spPr>
            <a:xfrm>
              <a:off x="2226734" y="2724697"/>
              <a:ext cx="8492066" cy="4196115"/>
            </a:xfrm>
            <a:prstGeom prst="roundRect">
              <a:avLst>
                <a:gd name="adj" fmla="val 103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45F2946-1952-0910-39EE-215825867A2B}"/>
                </a:ext>
              </a:extLst>
            </p:cNvPr>
            <p:cNvSpPr/>
            <p:nvPr/>
          </p:nvSpPr>
          <p:spPr>
            <a:xfrm>
              <a:off x="2478691" y="4112866"/>
              <a:ext cx="7988149" cy="2062776"/>
            </a:xfrm>
            <a:prstGeom prst="roundRect">
              <a:avLst>
                <a:gd name="adj" fmla="val 101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Requirements to fulfill: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the next three months, the trainee must complete 7 additional work-based assessments against learning goal 2: communication with patients.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observation captures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learning captures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trainee should meet with their supervisor to review and reflect on the assessments twice over the next three months.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93C9530-4C9F-0F10-ABA2-D508EEE120D1}"/>
                </a:ext>
              </a:extLst>
            </p:cNvPr>
            <p:cNvSpPr/>
            <p:nvPr/>
          </p:nvSpPr>
          <p:spPr>
            <a:xfrm>
              <a:off x="2478691" y="3487099"/>
              <a:ext cx="7988149" cy="479490"/>
            </a:xfrm>
            <a:prstGeom prst="roundRect">
              <a:avLst>
                <a:gd name="adj" fmla="val 307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Learning goal: </a:t>
              </a:r>
              <a:r>
                <a:rPr lang="en-US" sz="1400" dirty="0">
                  <a:solidFill>
                    <a:srgbClr val="404040"/>
                  </a:solidFill>
                  <a:latin typeface="Arial"/>
                </a:rPr>
                <a:t>Clinical Assessment and Management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61301F3-49C8-0CDE-E612-63B0E5C9A65A}"/>
                </a:ext>
              </a:extLst>
            </p:cNvPr>
            <p:cNvSpPr/>
            <p:nvPr/>
          </p:nvSpPr>
          <p:spPr>
            <a:xfrm>
              <a:off x="2478692" y="6334658"/>
              <a:ext cx="7988149" cy="479490"/>
            </a:xfrm>
            <a:prstGeom prst="roundRect">
              <a:avLst>
                <a:gd name="adj" fmla="val 307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Due date: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30/08/2025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C23B238-8017-F216-C634-B9458406B2E1}"/>
                </a:ext>
              </a:extLst>
            </p:cNvPr>
            <p:cNvSpPr/>
            <p:nvPr/>
          </p:nvSpPr>
          <p:spPr>
            <a:xfrm>
              <a:off x="2478691" y="2861332"/>
              <a:ext cx="7988149" cy="479490"/>
            </a:xfrm>
            <a:prstGeom prst="roundRect">
              <a:avLst>
                <a:gd name="adj" fmla="val 307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Condition category: </a:t>
              </a:r>
              <a:r>
                <a:rPr lang="en-US" sz="1400" dirty="0">
                  <a:solidFill>
                    <a:srgbClr val="404040"/>
                  </a:solidFill>
                  <a:latin typeface="Arial"/>
                </a:rPr>
                <a:t>Learning goal requirement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40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2E9FD2-7415-69A4-2AF9-6783D71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9" y="2044809"/>
            <a:ext cx="4229542" cy="1322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92FCCF-8E08-31A7-6053-5AED0233BC5C}"/>
              </a:ext>
            </a:extLst>
          </p:cNvPr>
          <p:cNvSpPr txBox="1"/>
          <p:nvPr/>
        </p:nvSpPr>
        <p:spPr>
          <a:xfrm>
            <a:off x="1572491" y="152633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Curriculum standards</a:t>
            </a:r>
            <a:endParaRPr kumimoji="0" lang="en-AU" sz="1800" b="1" i="0" u="none" strike="noStrike" kern="1200" cap="none" spc="0" normalizeH="0" baseline="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544DB-4C92-2924-B4CA-9FB6A54F4607}"/>
              </a:ext>
            </a:extLst>
          </p:cNvPr>
          <p:cNvSpPr txBox="1"/>
          <p:nvPr/>
        </p:nvSpPr>
        <p:spPr>
          <a:xfrm>
            <a:off x="6125765" y="1526339"/>
            <a:ext cx="578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Learning, teaching and assessment</a:t>
            </a: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(LTA) structure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BEEF9-52DB-D8FC-1E2B-DE98C99930AC}"/>
              </a:ext>
            </a:extLst>
          </p:cNvPr>
          <p:cNvSpPr txBox="1"/>
          <p:nvPr/>
        </p:nvSpPr>
        <p:spPr>
          <a:xfrm>
            <a:off x="490478" y="3418854"/>
            <a:ext cx="474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 goals within each training program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categorised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the curriculum standards: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Be, Do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78B68-A1B6-5153-FD01-CE7FD3170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60" y="2029520"/>
            <a:ext cx="4686709" cy="1378716"/>
          </a:xfrm>
          <a:prstGeom prst="rect">
            <a:avLst/>
          </a:prstGeom>
        </p:spPr>
      </p:pic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343C9C3-4482-CF53-6D24-E47B70758A91}"/>
              </a:ext>
            </a:extLst>
          </p:cNvPr>
          <p:cNvSpPr/>
          <p:nvPr/>
        </p:nvSpPr>
        <p:spPr>
          <a:xfrm flipV="1">
            <a:off x="721519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01E8A7B-1394-C4E1-E59F-F7D3422D4E3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Basic Training </a:t>
            </a:r>
            <a:r>
              <a:rPr lang="en-US" sz="3600" dirty="0">
                <a:solidFill>
                  <a:srgbClr val="384967"/>
                </a:solidFill>
                <a:latin typeface="Georgia"/>
              </a:rPr>
              <a:t>curriculum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and LTA overview</a:t>
            </a:r>
            <a:endParaRPr kumimoji="0" lang="en-AU" sz="3600" b="1" i="0" u="none" strike="noStrike" kern="1200" cap="none" spc="0" normalizeH="0" baseline="50000" noProof="0" dirty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8BED8-A2A0-FA7F-F831-B669C9EBAB73}"/>
              </a:ext>
            </a:extLst>
          </p:cNvPr>
          <p:cNvSpPr txBox="1"/>
          <p:nvPr/>
        </p:nvSpPr>
        <p:spPr>
          <a:xfrm>
            <a:off x="4785545" y="393991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Progression criteria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7F38F2-58EC-70AA-E817-4DDC19EF0359}"/>
              </a:ext>
            </a:extLst>
          </p:cNvPr>
          <p:cNvGrpSpPr/>
          <p:nvPr/>
        </p:nvGrpSpPr>
        <p:grpSpPr>
          <a:xfrm>
            <a:off x="3089561" y="4454258"/>
            <a:ext cx="6273129" cy="1933462"/>
            <a:chOff x="1076254" y="4765389"/>
            <a:chExt cx="6273129" cy="19334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F30B01-FF7D-D85B-8011-009D82415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2249"/>
            <a:stretch/>
          </p:blipFill>
          <p:spPr>
            <a:xfrm>
              <a:off x="2734654" y="4765389"/>
              <a:ext cx="4614729" cy="19334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E394F2-94D9-0DCA-47FF-9CC55BE8D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67869"/>
            <a:stretch/>
          </p:blipFill>
          <p:spPr>
            <a:xfrm>
              <a:off x="1076254" y="4765389"/>
              <a:ext cx="1658400" cy="193346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E3B13-F219-F5DC-EA07-7293EEAFDAB9}"/>
              </a:ext>
            </a:extLst>
          </p:cNvPr>
          <p:cNvSpPr/>
          <p:nvPr/>
        </p:nvSpPr>
        <p:spPr>
          <a:xfrm>
            <a:off x="145657" y="6012382"/>
            <a:ext cx="2621819" cy="75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4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534384-3DF3-C055-C0FD-D8AF4397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0EAE2D-FD50-264E-9E0F-1F84F9708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9" y="2044809"/>
            <a:ext cx="4229542" cy="1322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332A60-9CCB-C7B0-47D6-18350AE7A4F4}"/>
              </a:ext>
            </a:extLst>
          </p:cNvPr>
          <p:cNvSpPr txBox="1"/>
          <p:nvPr/>
        </p:nvSpPr>
        <p:spPr>
          <a:xfrm>
            <a:off x="1572491" y="152633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Curriculum standards</a:t>
            </a:r>
            <a:endParaRPr kumimoji="0" lang="en-AU" sz="1800" b="1" i="0" u="none" strike="noStrike" kern="1200" cap="none" spc="0" normalizeH="0" baseline="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22D23-D764-744C-5C77-56A1A5B80740}"/>
              </a:ext>
            </a:extLst>
          </p:cNvPr>
          <p:cNvSpPr txBox="1"/>
          <p:nvPr/>
        </p:nvSpPr>
        <p:spPr>
          <a:xfrm>
            <a:off x="6125765" y="1526339"/>
            <a:ext cx="578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Learning, teaching and assessment</a:t>
            </a: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(LTA) structure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5CCD3-57C2-1766-8499-CE9C30973A05}"/>
              </a:ext>
            </a:extLst>
          </p:cNvPr>
          <p:cNvSpPr txBox="1"/>
          <p:nvPr/>
        </p:nvSpPr>
        <p:spPr>
          <a:xfrm>
            <a:off x="490478" y="3418854"/>
            <a:ext cx="474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 goals within each training program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categorised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the curriculum standards: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Be, Do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F36133B-B914-C08F-FC2A-B998E36795AD}"/>
              </a:ext>
            </a:extLst>
          </p:cNvPr>
          <p:cNvSpPr/>
          <p:nvPr/>
        </p:nvSpPr>
        <p:spPr>
          <a:xfrm flipV="1">
            <a:off x="721519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CF869E8-4CA2-14E6-38F3-887175543D7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384967"/>
                </a:solidFill>
                <a:latin typeface="Georgia"/>
              </a:rPr>
              <a:t>Advanced Training 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urriculum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and LTA overview</a:t>
            </a:r>
            <a:endParaRPr kumimoji="0" lang="en-AU" sz="3600" b="1" i="0" u="none" strike="noStrike" kern="1200" cap="none" spc="0" normalizeH="0" baseline="50000" noProof="0" dirty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87967-DB61-224D-CD4B-50034F723A73}"/>
              </a:ext>
            </a:extLst>
          </p:cNvPr>
          <p:cNvSpPr txBox="1"/>
          <p:nvPr/>
        </p:nvSpPr>
        <p:spPr>
          <a:xfrm>
            <a:off x="4794012" y="4092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Progression criteria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4FF859-85A5-8C1A-CECE-BF2124B16058}"/>
              </a:ext>
            </a:extLst>
          </p:cNvPr>
          <p:cNvSpPr/>
          <p:nvPr/>
        </p:nvSpPr>
        <p:spPr>
          <a:xfrm>
            <a:off x="145657" y="6012382"/>
            <a:ext cx="2621819" cy="75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07A71-82BD-E864-CB92-CED5F28B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80"/>
          <a:stretch/>
        </p:blipFill>
        <p:spPr>
          <a:xfrm>
            <a:off x="6901143" y="2062224"/>
            <a:ext cx="4229543" cy="1304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2D3EE9-AF11-4531-52F6-34DD62857FC8}"/>
              </a:ext>
            </a:extLst>
          </p:cNvPr>
          <p:cNvSpPr txBox="1"/>
          <p:nvPr/>
        </p:nvSpPr>
        <p:spPr>
          <a:xfrm>
            <a:off x="6882511" y="3468379"/>
            <a:ext cx="4266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*Some Advanced Training Programs have four phases of 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F7215-CD8A-6636-8B3C-21A8E65BA09A}"/>
              </a:ext>
            </a:extLst>
          </p:cNvPr>
          <p:cNvSpPr/>
          <p:nvPr/>
        </p:nvSpPr>
        <p:spPr>
          <a:xfrm>
            <a:off x="3289431" y="4623554"/>
            <a:ext cx="5672667" cy="1696839"/>
          </a:xfrm>
          <a:prstGeom prst="rect">
            <a:avLst/>
          </a:prstGeom>
          <a:solidFill>
            <a:srgbClr val="EFD8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  <a:highlight>
                  <a:srgbClr val="FFFF00"/>
                </a:highlight>
              </a:rPr>
              <a:t>&lt;insert relevant training programs progression criteria&gt;</a:t>
            </a:r>
            <a:endParaRPr lang="en-AU" dirty="0">
              <a:solidFill>
                <a:srgbClr val="40404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952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C49B-0466-5AEB-7A69-D028CF89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44115-2F21-E576-4A7E-EB7609265D86}"/>
              </a:ext>
            </a:extLst>
          </p:cNvPr>
          <p:cNvSpPr txBox="1"/>
          <p:nvPr/>
        </p:nvSpPr>
        <p:spPr>
          <a:xfrm>
            <a:off x="1073850" y="1431514"/>
            <a:ext cx="10354477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challenges do you anticipate</a:t>
            </a:r>
            <a:r>
              <a:rPr lang="en-US" sz="2400" dirty="0">
                <a:solidFill>
                  <a:srgbClr val="433E35"/>
                </a:solidFill>
                <a:latin typeface="Arial"/>
              </a:rPr>
              <a:t>/have experienced in interpreting evidence across the new curriculum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standards – Be, Do and Know?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familiar 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with the LTA structure? How might it support your decision-making across different types of evidence?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will support us to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apply the new progression criteria consistently across trainees, especially when evidence varies by site or supervisor?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C06A3FA-9054-B6F9-7D80-0436E96E2A80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E08C490-7F5F-8DBF-E57D-CF22BEFD3E8E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Discussion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7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4FF7-292B-45DB-A1ED-6FA9FB4B8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7B88B2-5BB4-5E35-3861-0DB83CF9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29" y="2252838"/>
            <a:ext cx="9361294" cy="10572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Calibration exercise: </a:t>
            </a:r>
            <a:br>
              <a:rPr lang="en-US" sz="3600" dirty="0"/>
            </a:br>
            <a:r>
              <a:rPr lang="en-US" sz="3600" dirty="0">
                <a:solidFill>
                  <a:schemeClr val="accent2"/>
                </a:solidFill>
              </a:rPr>
              <a:t>Case study review</a:t>
            </a:r>
            <a:endParaRPr lang="en-A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1B271-C04A-AA74-1EBF-8A4C3E38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B13DB-B8B7-13C1-65BA-3692A8B167E8}"/>
              </a:ext>
            </a:extLst>
          </p:cNvPr>
          <p:cNvSpPr txBox="1"/>
          <p:nvPr/>
        </p:nvSpPr>
        <p:spPr>
          <a:xfrm>
            <a:off x="804056" y="1407238"/>
            <a:ext cx="10643417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Ensures fair decision making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Summarises case data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Timekeeper: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Manages 15-minute time slots per trainee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Devil’s advocate: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Encourages critical thinking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Critical evaluator: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Raises objections and prompts scrutiny. Given as a role to all other panel members.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training, you’re encouraged to rotate roles between case studies to practice each one. In real panel meetings, members usually keep the same role throughout to maintain consistency and efficiency. 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576BE3A-87D4-EFAA-D665-5133D6A56212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7E936A2-C075-B169-2C65-84B5A7D819A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Roles for calibration exercise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D334-8BF5-1CFD-F02F-13016318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85739FFC-6BF6-5E98-6764-B500EE47D89B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44EE25A-08DF-19B9-E4B4-DFEFA1C886A8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Case overview –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4967"/>
                </a:solidFill>
                <a:effectLst/>
                <a:highlight>
                  <a:srgbClr val="FFFF00"/>
                </a:highlight>
                <a:uLnTx/>
                <a:uFillTx/>
                <a:latin typeface="Georgia"/>
                <a:ea typeface="+mj-ea"/>
                <a:cs typeface="+mj-cs"/>
              </a:rPr>
              <a:t>choose 2 case studies</a:t>
            </a:r>
            <a:endParaRPr kumimoji="0" lang="en-AU" sz="3600" b="1" i="0" u="none" strike="noStrike" kern="1200" cap="none" spc="0" normalizeH="0" baseline="50000" noProof="0" dirty="0">
              <a:ln>
                <a:noFill/>
              </a:ln>
              <a:solidFill>
                <a:srgbClr val="384967"/>
              </a:solidFill>
              <a:effectLst/>
              <a:highlight>
                <a:srgbClr val="FFFF00"/>
              </a:highlight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00A3D5-BCF0-6367-8FA1-13A9FCF12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84549"/>
              </p:ext>
            </p:extLst>
          </p:nvPr>
        </p:nvGraphicFramePr>
        <p:xfrm>
          <a:off x="173566" y="1281822"/>
          <a:ext cx="11844866" cy="4562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301">
                  <a:extLst>
                    <a:ext uri="{9D8B030D-6E8A-4147-A177-3AD203B41FA5}">
                      <a16:colId xmlns:a16="http://schemas.microsoft.com/office/drawing/2014/main" val="3242166162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660847862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741727178"/>
                    </a:ext>
                  </a:extLst>
                </a:gridCol>
                <a:gridCol w="4559299">
                  <a:extLst>
                    <a:ext uri="{9D8B030D-6E8A-4147-A177-3AD203B41FA5}">
                      <a16:colId xmlns:a16="http://schemas.microsoft.com/office/drawing/2014/main" val="3056429082"/>
                    </a:ext>
                  </a:extLst>
                </a:gridCol>
              </a:tblGrid>
              <a:tr h="677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none">
                          <a:solidFill>
                            <a:schemeClr val="bg1"/>
                          </a:solidFill>
                          <a:effectLst/>
                        </a:rPr>
                        <a:t>Trainee</a:t>
                      </a:r>
                      <a:endParaRPr lang="en-AU" sz="160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none">
                          <a:solidFill>
                            <a:schemeClr val="bg1"/>
                          </a:solidFill>
                          <a:effectLst/>
                        </a:rPr>
                        <a:t>Training program and phase</a:t>
                      </a:r>
                      <a:endParaRPr lang="en-AU" sz="160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none">
                          <a:solidFill>
                            <a:schemeClr val="bg1"/>
                          </a:solidFill>
                          <a:effectLst/>
                        </a:rPr>
                        <a:t>Setting</a:t>
                      </a:r>
                      <a:endParaRPr lang="en-AU" sz="1600" u="non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400" u="none">
                          <a:solidFill>
                            <a:schemeClr val="bg1"/>
                          </a:solidFill>
                          <a:effectLst/>
                        </a:rPr>
                        <a:t>Synopsis</a:t>
                      </a:r>
                      <a:endParaRPr lang="en-AU" sz="1600" u="non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03737"/>
                  </a:ext>
                </a:extLst>
              </a:tr>
              <a:tr h="910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1. Clare Adamos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Adult Advanced Training  Specialty Foundation phase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Northern Territory, Australia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b="1" u="none">
                          <a:solidFill>
                            <a:srgbClr val="404040"/>
                          </a:solidFill>
                          <a:effectLst/>
                        </a:rPr>
                        <a:t>Issue with competency: </a:t>
                      </a: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Technically capable but inconsistent communication and professionalism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80705"/>
                  </a:ext>
                </a:extLst>
              </a:tr>
              <a:tr h="9102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2. Noah El-Badawi</a:t>
                      </a: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Adult Basic Training   Foundation phase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Aotearoa, New Zealand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Strong performer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55120"/>
                  </a:ext>
                </a:extLst>
              </a:tr>
              <a:tr h="1031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3. Ethan Nguyen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Paediatrics Basic Training  Foundation phase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Tasmania, Australia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b="1" u="none">
                          <a:solidFill>
                            <a:srgbClr val="404040"/>
                          </a:solidFill>
                          <a:effectLst/>
                        </a:rPr>
                        <a:t>Issue with competency and compliance: </a:t>
                      </a: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Borderline competency, lacks insight and confidence, incomplete evidence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71046"/>
                  </a:ext>
                </a:extLst>
              </a:tr>
              <a:tr h="1031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u="sng" dirty="0">
                          <a:solidFill>
                            <a:srgbClr val="404040"/>
                          </a:solidFill>
                          <a:effectLst/>
                        </a:rPr>
                        <a:t>4. Rina Mukherjee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Paediatrics Basic Training Consolidation phase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>
                          <a:solidFill>
                            <a:srgbClr val="404040"/>
                          </a:solidFill>
                          <a:effectLst/>
                        </a:rPr>
                        <a:t>Aotearoa, New Zealand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AU" sz="1600" b="1" u="none" dirty="0">
                          <a:solidFill>
                            <a:srgbClr val="404040"/>
                          </a:solidFill>
                          <a:effectLst/>
                        </a:rPr>
                        <a:t>Issue with compliance: </a:t>
                      </a:r>
                      <a:r>
                        <a:rPr lang="en-AU" sz="1600" dirty="0">
                          <a:solidFill>
                            <a:srgbClr val="404040"/>
                          </a:solidFill>
                          <a:effectLst/>
                        </a:rPr>
                        <a:t>High potential and reasoning but patchy documentation and missed assessments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19" marR="5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402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46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C96F0-274C-276C-D614-3891FBBB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EDC2375-D5BA-093C-7A5A-C8C58FBBE260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0677E6C-C1BE-2683-68DA-3BAEF23FB7DA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Case 1: Clare Adamos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D68B8-F77F-7506-5D89-BD533FD81012}"/>
              </a:ext>
            </a:extLst>
          </p:cNvPr>
          <p:cNvSpPr txBox="1"/>
          <p:nvPr/>
        </p:nvSpPr>
        <p:spPr>
          <a:xfrm>
            <a:off x="804056" y="1407238"/>
            <a:ext cx="1064341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case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your decision be for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conditions (if any) would you place on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 the decision be the same if the trainee was not willing to work towards improvement, or was not clinically competent?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8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4D83B9-9A61-74B4-43D2-44DBE880A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907"/>
            <a:ext cx="9144000" cy="5142185"/>
          </a:xfrm>
          <a:prstGeom prst="rect">
            <a:avLst/>
          </a:prstGeom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14EA13E-78D5-0E14-9EF8-753874C6F6E2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C0D3A11-C04A-42DA-3081-CFB2BA6C462D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Acknowledgement of Country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3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D6A0-99CB-CB00-4CCA-D5CAD708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AF71E41-5561-8594-FD21-216F7743094D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048BEB1-AC45-7880-4DC7-AD92D771EE64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Case 2: Noah El-Badawi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05411-2EC1-DF6F-C3EE-38775F53CB81}"/>
              </a:ext>
            </a:extLst>
          </p:cNvPr>
          <p:cNvSpPr txBox="1"/>
          <p:nvPr/>
        </p:nvSpPr>
        <p:spPr>
          <a:xfrm>
            <a:off x="804056" y="1407238"/>
            <a:ext cx="10643417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 to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case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your decision be for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conditions (if any) would you place on this trainee?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1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A360-6914-4C76-C157-F174169C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7B4A2E9-1B22-3BA8-9F1F-F7E94CE40EBB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D6E9578-E47D-A0A2-F1E4-0413597558CC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Case 3: Ethan Nyugen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28939-3618-6D6C-0AC7-936933598551}"/>
              </a:ext>
            </a:extLst>
          </p:cNvPr>
          <p:cNvSpPr txBox="1"/>
          <p:nvPr/>
        </p:nvSpPr>
        <p:spPr>
          <a:xfrm>
            <a:off x="804056" y="1407238"/>
            <a:ext cx="1064341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 to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case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your decision be for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conditions (if any) would you place on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 the decision be the same if the trainee was not willing to work towards fulfilling the requirements, or was not clinically competent?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AF92-0719-73B8-53AD-AC082D26A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5DB83D1-E514-73F9-FEE3-17651A138EA1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690401E-85DB-D775-F7DD-C77B75FE7A6F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Case 4: Rina Mukherjee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18F26-D3D3-CE98-DCD6-B8B39F8BCDAB}"/>
              </a:ext>
            </a:extLst>
          </p:cNvPr>
          <p:cNvSpPr txBox="1"/>
          <p:nvPr/>
        </p:nvSpPr>
        <p:spPr>
          <a:xfrm>
            <a:off x="804056" y="1407238"/>
            <a:ext cx="10643417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 to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case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your decision be for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conditions (if any) would you place on this trainee?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 the decision be the same if the trainee was not willing to work towards fulfilling the requirements, or was not clinically competent?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7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7AE7-B763-E368-9D58-ADD8A6A5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DD7FDE5-FD6D-4CBC-5C06-83568338F63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C4E96C7-6253-8438-490C-784027E8BF0C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Shared Mental Models (SMM) check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890E4-6F7A-04AF-BDD4-0C3789D1DF65}"/>
              </a:ext>
            </a:extLst>
          </p:cNvPr>
          <p:cNvSpPr txBox="1"/>
          <p:nvPr/>
        </p:nvSpPr>
        <p:spPr>
          <a:xfrm>
            <a:off x="691753" y="1619273"/>
            <a:ext cx="11083144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 you notice any bias or groupthink?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 you agree on how to interpret trainee data and make progress decisions?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Were there any differences in interpretation or judgement?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were these resolved?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could improve your shared approach for next time?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9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0A2A-AC3A-52E0-578F-8B29B9B4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FA53691-4CB2-E3AE-BE26-BC2A5AC30A0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B19759C-A95B-AF29-D544-AD4F1EFA8F37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Key takeaways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B27D5-AC4D-3B1E-04A9-2D34B1E61C69}"/>
              </a:ext>
            </a:extLst>
          </p:cNvPr>
          <p:cNvSpPr txBox="1"/>
          <p:nvPr/>
        </p:nvSpPr>
        <p:spPr>
          <a:xfrm>
            <a:off x="804056" y="1407238"/>
            <a:ext cx="10643417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 Review Panels support fair, consistent and curriculum aligned progression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curriculum standards (Be, Do, Know), LTA structure and progression criteria to guide evidence-based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 alert to decision-making barriers (bias, groupthink, time pressure) and use strategies like defined roles and decision criteria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panel member plays a role in promoting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transparency through questioning, challenging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Consistency across trainees and meetings is key. Record rationale clearly and apply standards uniformly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7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FF0AF-23AC-A7E9-742C-5C890A41E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B3EB2BB-9582-96E3-EF4E-F31986994A1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F1377E7-E9DD-8DF6-386B-90CE36D022BD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Wrap up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8D336-D003-E638-CA5A-8774298A8E0B}"/>
              </a:ext>
            </a:extLst>
          </p:cNvPr>
          <p:cNvSpPr txBox="1"/>
          <p:nvPr/>
        </p:nvSpPr>
        <p:spPr>
          <a:xfrm>
            <a:off x="804056" y="1407238"/>
            <a:ext cx="1064341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Confirm panel decision-making process for future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Assign any post-meeting 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Invite feedback on the session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3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53F2876-93E2-4F0D-9E63-FC337DD3E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57336"/>
              </p:ext>
            </p:extLst>
          </p:nvPr>
        </p:nvGraphicFramePr>
        <p:xfrm>
          <a:off x="2855640" y="1452882"/>
          <a:ext cx="668927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580">
                  <a:extLst>
                    <a:ext uri="{9D8B030D-6E8A-4147-A177-3AD203B41FA5}">
                      <a16:colId xmlns:a16="http://schemas.microsoft.com/office/drawing/2014/main" val="3444052959"/>
                    </a:ext>
                  </a:extLst>
                </a:gridCol>
                <a:gridCol w="1286691">
                  <a:extLst>
                    <a:ext uri="{9D8B030D-6E8A-4147-A177-3AD203B41FA5}">
                      <a16:colId xmlns:a16="http://schemas.microsoft.com/office/drawing/2014/main" val="1335424155"/>
                    </a:ext>
                  </a:extLst>
                </a:gridCol>
              </a:tblGrid>
              <a:tr h="168701">
                <a:tc gridSpan="2">
                  <a:txBody>
                    <a:bodyPr/>
                    <a:lstStyle/>
                    <a:p>
                      <a:r>
                        <a:rPr lang="en-AU"/>
                        <a:t>Session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76702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 dirty="0"/>
                        <a:t>Overview of key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mins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59043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 dirty="0"/>
                        <a:t>Calibration exercise 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Case study 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Case study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mins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75307"/>
                  </a:ext>
                </a:extLst>
              </a:tr>
              <a:tr h="168701">
                <a:tc>
                  <a:txBody>
                    <a:bodyPr/>
                    <a:lstStyle/>
                    <a:p>
                      <a:r>
                        <a:rPr lang="en-AU"/>
                        <a:t>Wrap up and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mins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68851"/>
                  </a:ext>
                </a:extLst>
              </a:tr>
            </a:tbl>
          </a:graphicData>
        </a:graphic>
      </p:graphicFrame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673C955-D4EA-1259-56EF-0A5A6114817A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D53B22B-E685-3E48-1EB1-1B486A53B7D5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Agenda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BB6CBA8B-7523-4AB1-AADA-E0C30C1AF633}"/>
              </a:ext>
            </a:extLst>
          </p:cNvPr>
          <p:cNvSpPr txBox="1">
            <a:spLocks/>
          </p:cNvSpPr>
          <p:nvPr/>
        </p:nvSpPr>
        <p:spPr>
          <a:xfrm>
            <a:off x="859755" y="340086"/>
            <a:ext cx="1047249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About this session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3D049-8588-448C-A977-11B3F57C9354}"/>
              </a:ext>
            </a:extLst>
          </p:cNvPr>
          <p:cNvSpPr txBox="1">
            <a:spLocks/>
          </p:cNvSpPr>
          <p:nvPr/>
        </p:nvSpPr>
        <p:spPr>
          <a:xfrm>
            <a:off x="691752" y="1587598"/>
            <a:ext cx="10808493" cy="2355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CB972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B972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972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By the end of this sessions, participants will be able to: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B972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 a shared mental model and decision making for ongoing meeting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B972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calibrate progress decisions on common trainee case study scenarios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9386B779-D3F5-652F-F0D7-61C57C7D8BB5}"/>
              </a:ext>
            </a:extLst>
          </p:cNvPr>
          <p:cNvSpPr/>
          <p:nvPr/>
        </p:nvSpPr>
        <p:spPr>
          <a:xfrm flipV="1">
            <a:off x="691753" y="1031883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3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23FB-CFF8-AD84-FD6D-F362E1CD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5B04DB-564D-99B0-FAB8-8D2576749873}"/>
              </a:ext>
            </a:extLst>
          </p:cNvPr>
          <p:cNvSpPr txBox="1"/>
          <p:nvPr/>
        </p:nvSpPr>
        <p:spPr>
          <a:xfrm>
            <a:off x="1073850" y="1431514"/>
            <a:ext cx="10354477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structured group responsible for making evidence-based decisions about trainee progression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Designed to ensure decisions are consistent, transparent and aligned with the curriculum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D33CF41-52AB-ACF0-4CF3-C8DECE6FE9BF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247DA3B-E4A5-C2E2-155A-7FCD32336A25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What is a Progress Review Panel?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9F7B5-9FAE-AB19-1677-A8BDD4EC8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30" y="3943293"/>
            <a:ext cx="3783138" cy="2255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C638-19F2-8E43-82E3-D9D42B26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D4EC59-84B5-92C5-9E57-740CEA061DE0}"/>
              </a:ext>
            </a:extLst>
          </p:cNvPr>
          <p:cNvSpPr txBox="1"/>
          <p:nvPr/>
        </p:nvSpPr>
        <p:spPr>
          <a:xfrm>
            <a:off x="1073850" y="1431514"/>
            <a:ext cx="10354477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a trainee’s progress using formal evidence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 captures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 captures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 reports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professional experience requirements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decisions regarding progression to the next training phase or completion of training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 and apply training conditions where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where additional support or escalation is required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3E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4EE4974-A2E2-879F-FAAC-ADEFA86F1510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4D6E837-BF3F-7164-BAC8-37946CC2920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Key functions of Progress Review Panels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0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CD0F-B1D0-F44E-78D9-D062D7A1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BBAE2958-2709-CC9D-4D07-991DE751971D}"/>
              </a:ext>
            </a:extLst>
          </p:cNvPr>
          <p:cNvSpPr/>
          <p:nvPr/>
        </p:nvSpPr>
        <p:spPr>
          <a:xfrm>
            <a:off x="133122" y="6017544"/>
            <a:ext cx="2538880" cy="814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D749001-B21B-4912-774C-C7FE1E8C6772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0654126-48ED-BEA2-1E6C-C521EBDC22DA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Primary and secondary panel setup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4CFDF-DE80-64AF-061C-495975E14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265" y="1519200"/>
            <a:ext cx="6993467" cy="4928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"/>
    </mc:Choice>
    <mc:Fallback xmlns="">
      <p:transition spd="slow" advTm="199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A5702-1D63-3010-FC96-63CA303F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65" y="141904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b="1" dirty="0"/>
              <a:t>Panels may meet at any time, including before the end of a phase.              A formal decision is not required in order to hold a discussion</a:t>
            </a:r>
          </a:p>
          <a:p>
            <a:pPr marL="0" indent="0">
              <a:lnSpc>
                <a:spcPct val="115000"/>
              </a:lnSpc>
              <a:spcBef>
                <a:spcPts val="800"/>
              </a:spcBef>
              <a:buNone/>
            </a:pPr>
            <a:endParaRPr lang="en-AU" sz="2000" b="1" dirty="0">
              <a:solidFill>
                <a:srgbClr val="40404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AU" sz="2000" b="1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Formal review and decision making</a:t>
            </a:r>
          </a:p>
          <a:p>
            <a:pPr marL="342900" lvl="0" indent="-342900">
              <a:lnSpc>
                <a:spcPct val="115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Recommendation: meet to review trainees twice a year as a minimum.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Discussion or check-in meetings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Add conditions without making a formal decision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Review trainee progress without reaching an outcome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Discuss trainees in difficulty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 feedback or raise concerns as needed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83890408-7AC2-FB80-6912-0A945FA7D41A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4F48883-54DF-EEAA-B405-FBDFEBEBF312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Meeting requirements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5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4CE3-73A1-3D4C-7577-7CC8F72F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meeting schedule 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&lt;insert meetings for the year&gt; 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EDCEC15-4821-6D1D-3521-57C265787FE5}"/>
              </a:ext>
            </a:extLst>
          </p:cNvPr>
          <p:cNvSpPr/>
          <p:nvPr/>
        </p:nvSpPr>
        <p:spPr>
          <a:xfrm flipV="1">
            <a:off x="691753" y="1128712"/>
            <a:ext cx="10808493" cy="28575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23CC4CC-7DCE-64E7-0C13-2979720F5FDB}"/>
              </a:ext>
            </a:extLst>
          </p:cNvPr>
          <p:cNvSpPr txBox="1">
            <a:spLocks/>
          </p:cNvSpPr>
          <p:nvPr/>
        </p:nvSpPr>
        <p:spPr>
          <a:xfrm>
            <a:off x="0" y="289248"/>
            <a:ext cx="12251530" cy="72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433E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8496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Meeting requirements</a:t>
            </a:r>
            <a:endParaRPr kumimoji="0" lang="en-AU" sz="3600" b="1" i="0" u="none" strike="noStrike" kern="1200" cap="none" spc="0" normalizeH="0" baseline="50000" noProof="0">
              <a:ln>
                <a:noFill/>
              </a:ln>
              <a:solidFill>
                <a:srgbClr val="384967"/>
              </a:solidFill>
              <a:effectLst/>
              <a:uLnTx/>
              <a:uFillTx/>
              <a:latin typeface="Georg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01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3"/>
</p:tagLst>
</file>

<file path=ppt/theme/theme1.xml><?xml version="1.0" encoding="utf-8"?>
<a:theme xmlns:a="http://schemas.openxmlformats.org/drawingml/2006/main" name="1_Office Theme">
  <a:themeElements>
    <a:clrScheme name="RACP New Brand">
      <a:dk1>
        <a:srgbClr val="433E35"/>
      </a:dk1>
      <a:lt1>
        <a:sysClr val="window" lastClr="FFFFFF"/>
      </a:lt1>
      <a:dk2>
        <a:srgbClr val="294864"/>
      </a:dk2>
      <a:lt2>
        <a:srgbClr val="EEECE1"/>
      </a:lt2>
      <a:accent1>
        <a:srgbClr val="294864"/>
      </a:accent1>
      <a:accent2>
        <a:srgbClr val="CB972B"/>
      </a:accent2>
      <a:accent3>
        <a:srgbClr val="433E35"/>
      </a:accent3>
      <a:accent4>
        <a:srgbClr val="70685A"/>
      </a:accent4>
      <a:accent5>
        <a:srgbClr val="003D79"/>
      </a:accent5>
      <a:accent6>
        <a:srgbClr val="F79646"/>
      </a:accent6>
      <a:hlink>
        <a:srgbClr val="CB972B"/>
      </a:hlink>
      <a:folHlink>
        <a:srgbClr val="CB972B"/>
      </a:folHlink>
    </a:clrScheme>
    <a:fontScheme name="RACP New Brand Fin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77cf3b-53b0-4276-95d6-69a9c81ff526" xsi:nil="true"/>
    <number xmlns="8a45df18-1b1a-499d-90c6-d04be75f9f9a" xsi:nil="true"/>
    <lcf76f155ced4ddcb4097134ff3c332f xmlns="8a45df18-1b1a-499d-90c6-d04be75f9f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C724EA9FAAA43A1F79233C37E1B8C" ma:contentTypeVersion="16" ma:contentTypeDescription="Create a new document." ma:contentTypeScope="" ma:versionID="52c29fbb8a3c128a88b5a82e9bca32c3">
  <xsd:schema xmlns:xsd="http://www.w3.org/2001/XMLSchema" xmlns:xs="http://www.w3.org/2001/XMLSchema" xmlns:p="http://schemas.microsoft.com/office/2006/metadata/properties" xmlns:ns2="8a45df18-1b1a-499d-90c6-d04be75f9f9a" xmlns:ns3="0b77cf3b-53b0-4276-95d6-69a9c81ff526" targetNamespace="http://schemas.microsoft.com/office/2006/metadata/properties" ma:root="true" ma:fieldsID="cdd05d38bc2679cbfce4694753316930" ns2:_="" ns3:_="">
    <xsd:import namespace="8a45df18-1b1a-499d-90c6-d04be75f9f9a"/>
    <xsd:import namespace="0b77cf3b-53b0-4276-95d6-69a9c81ff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numbe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5df18-1b1a-499d-90c6-d04be75f9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umber" ma:index="11" nillable="true" ma:displayName="number" ma:format="Dropdown" ma:internalName="number" ma:percentage="FALSE">
      <xsd:simpleType>
        <xsd:restriction base="dms:Number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acd75f2-112b-4bdb-b5f6-bb7ce9b5a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cf3b-53b0-4276-95d6-69a9c81ff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bb30202-f0f6-4428-8a4b-8548b02ff135}" ma:internalName="TaxCatchAll" ma:showField="CatchAllData" ma:web="0b77cf3b-53b0-4276-95d6-69a9c81ff5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97A04C-8F83-4355-AD61-88FE290246E6}">
  <ds:schemaRefs>
    <ds:schemaRef ds:uri="8a45df18-1b1a-499d-90c6-d04be75f9f9a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b77cf3b-53b0-4276-95d6-69a9c81ff526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1EE642-0A56-4328-8DDE-93E8B146F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5df18-1b1a-499d-90c6-d04be75f9f9a"/>
    <ds:schemaRef ds:uri="0b77cf3b-53b0-4276-95d6-69a9c81ff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1E5273-0A2A-4639-8DF9-90CA9BAD21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1540</Words>
  <Application>Microsoft Office PowerPoint</Application>
  <PresentationFormat>Widescreen</PresentationFormat>
  <Paragraphs>240</Paragraphs>
  <Slides>25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Progress Review Panel Primary panel pre-meet – 1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Calibration exercise:  Case study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Buxton</dc:creator>
  <cp:lastModifiedBy>Sarah Buxton</cp:lastModifiedBy>
  <cp:revision>3</cp:revision>
  <dcterms:created xsi:type="dcterms:W3CDTF">2025-06-06T05:53:52Z</dcterms:created>
  <dcterms:modified xsi:type="dcterms:W3CDTF">2025-07-31T01:56:51Z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0x01010029AC724EA9FAAA43A1F79233C37E1B8C</vt:lpwstr>
  </property>
  <property fmtid="{D5CDD505-2E9C-101B-9397-08002B2CF9AE}" pid="3" name="MediaServiceImageTags">
    <vt:lpwstr/>
  </property>
</Properties>
</file>