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94" r:id="rId9"/>
    <p:sldId id="2147481477" r:id="rId10"/>
    <p:sldId id="2147481452" r:id="rId11"/>
    <p:sldId id="2147481453" r:id="rId12"/>
    <p:sldId id="2147481469" r:id="rId13"/>
    <p:sldId id="2147481491" r:id="rId14"/>
    <p:sldId id="2147481492" r:id="rId15"/>
    <p:sldId id="2147481484" r:id="rId16"/>
    <p:sldId id="2147481493" r:id="rId17"/>
    <p:sldId id="2147481458" r:id="rId18"/>
    <p:sldId id="2147481467" r:id="rId19"/>
    <p:sldId id="2147481480"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94"/>
            <p14:sldId id="2147481477"/>
            <p14:sldId id="2147481452"/>
            <p14:sldId id="2147481453"/>
            <p14:sldId id="2147481469"/>
            <p14:sldId id="2147481491"/>
            <p14:sldId id="2147481492"/>
            <p14:sldId id="2147481484"/>
            <p14:sldId id="2147481493"/>
            <p14:sldId id="2147481458"/>
            <p14:sldId id="2147481467"/>
            <p14:sldId id="2147481480"/>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72B"/>
    <a:srgbClr val="E9B32B"/>
    <a:srgbClr val="F8E8C0"/>
    <a:srgbClr val="F1CE77"/>
    <a:srgbClr val="384965"/>
    <a:srgbClr val="B3BFD5"/>
    <a:srgbClr val="8699BC"/>
    <a:srgbClr val="6880AC"/>
    <a:srgbClr val="384967"/>
    <a:srgbClr val="005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3F795-42C1-9907-6EFA-4B12DEA53FCA}" v="13" dt="2025-01-06T01:04:31.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45" autoAdjust="0"/>
  </p:normalViewPr>
  <p:slideViewPr>
    <p:cSldViewPr snapToGrid="0">
      <p:cViewPr varScale="1">
        <p:scale>
          <a:sx n="74" d="100"/>
          <a:sy n="74" d="100"/>
        </p:scale>
        <p:origin x="920"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6/01/2025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6/01/2025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a:t>
            </a:r>
            <a:r>
              <a:rPr lang="en-US"/>
              <a:t>: Gastroenterology </a:t>
            </a:r>
            <a:r>
              <a:rPr lang="en-US" dirty="0"/>
              <a:t>program, 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Trainees submit 1 learning capture and 1 observation capture every 3 months for the first 6 months (2 each), then begin the standard expectation of 1 each per month.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dirty="0">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dirty="0">
                <a:solidFill>
                  <a:srgbClr val="000000"/>
                </a:solidFill>
              </a:rPr>
              <a:t>progress report</a:t>
            </a:r>
            <a:r>
              <a:rPr lang="en-US" b="0" i="0" u="none" strike="noStrike" dirty="0">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a:t>
            </a:r>
            <a:r>
              <a:rPr lang="en-US"/>
              <a:t>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dirty="0"/>
              <a:t>All new curricula in Advanced Training programs use the same framework</a:t>
            </a:r>
            <a:r>
              <a:rPr lang="en-AU" b="0" dirty="0"/>
              <a:t>. </a:t>
            </a:r>
            <a:r>
              <a:rPr lang="en-US" b="0" dirty="0"/>
              <a:t>You can see here </a:t>
            </a:r>
            <a:r>
              <a:rPr lang="en-US" b="0"/>
              <a:t>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dirty="0"/>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dirty="0"/>
              <a:t>The learning, teaching and assessment programs outline the entry requirements, teaching program requirements, learning program requirements and the assessment program requirements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36 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2025 implementation – Advanced Training: Gastroenterology</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3E95EAC-5DBD-0349-435D-3799132FEF05}"/>
              </a:ext>
            </a:extLst>
          </p:cNvPr>
          <p:cNvSpPr/>
          <p:nvPr/>
        </p:nvSpPr>
        <p:spPr>
          <a:xfrm>
            <a:off x="695400" y="3377227"/>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*8 learning captures  </a:t>
            </a:r>
            <a:endParaRPr lang="en-AU" dirty="0">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*8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3 progress reports</a:t>
            </a:r>
            <a:endParaRPr lang="en-AU" dirty="0"/>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0F1CD21-8424-9379-8EB8-225442B6711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7" name="Rectangle 6">
            <a:extLst>
              <a:ext uri="{FF2B5EF4-FFF2-40B4-BE49-F238E27FC236}">
                <a16:creationId xmlns:a16="http://schemas.microsoft.com/office/drawing/2014/main" id="{836DCE86-7B08-A2CC-74A8-E11926380832}"/>
              </a:ext>
            </a:extLst>
          </p:cNvPr>
          <p:cNvSpPr/>
          <p:nvPr/>
        </p:nvSpPr>
        <p:spPr>
          <a:xfrm>
            <a:off x="8186287" y="4660247"/>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0192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endParaRPr lang="en-AU" sz="1200" dirty="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36851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26931" y="1753285"/>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3744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697457" y="174791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 including prescribing</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Knowledge (3 specific knowledge guide learning goals selected)</a:t>
            </a:r>
            <a:endParaRPr lang="en-AU" sz="900" b="0" i="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62831" y="39663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21797" y="1839706"/>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9983168" y="1810606"/>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57646" y="2063133"/>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Scientific foundations of gastroenterology</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Nutrition</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22027" y="2063133"/>
            <a:ext cx="2352606"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Clinical assessment and management, including prescribing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Apply for program</a:t>
            </a:r>
          </a:p>
          <a:p>
            <a:pPr marL="171450" indent="-171450">
              <a:buFont typeface="Wingdings" panose="05000000000000000000" pitchFamily="2" charset="2"/>
              <a:buChar char="ü"/>
            </a:pPr>
            <a:r>
              <a:rPr lang="en-US" sz="1200" dirty="0">
                <a:latin typeface="Aptos" panose="020B0004020202020204" pitchFamily="34" charset="0"/>
              </a:rPr>
              <a:t>Application approved</a:t>
            </a:r>
            <a:endParaRPr lang="en-AU" sz="1200" dirty="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dirty="0">
                <a:latin typeface="Aptos" panose="020B0004020202020204" pitchFamily="34" charset="0"/>
              </a:endParaRPr>
            </a:p>
            <a:p>
              <a:pPr algn="ctr"/>
              <a:r>
                <a:rPr lang="en-US" sz="1200" b="1" dirty="0">
                  <a:latin typeface="Aptos" panose="020B0004020202020204" pitchFamily="34" charset="0"/>
                </a:rPr>
                <a:t>End of phase progression</a:t>
              </a:r>
            </a:p>
            <a:p>
              <a:endParaRPr lang="en-US" sz="1200" b="1" dirty="0">
                <a:latin typeface="Aptos" panose="020B0004020202020204" pitchFamily="34" charset="0"/>
              </a:endParaRPr>
            </a:p>
            <a:p>
              <a:r>
                <a:rPr lang="en-US" sz="1200" dirty="0">
                  <a:latin typeface="Aptos" panose="020B0004020202020204" pitchFamily="34" charset="0"/>
                </a:rPr>
                <a:t>The Rotation Supervisor makes an overall progress recommendation at the end of the phase.</a:t>
              </a:r>
            </a:p>
            <a:p>
              <a:r>
                <a:rPr lang="en-US" sz="1200" dirty="0">
                  <a:latin typeface="Aptos" panose="020B0004020202020204" pitchFamily="34" charset="0"/>
                </a:rPr>
                <a:t> </a:t>
              </a:r>
            </a:p>
            <a:p>
              <a:r>
                <a:rPr lang="en-US" sz="1200" dirty="0">
                  <a:latin typeface="Aptos"/>
                </a:rPr>
                <a:t>The Progress Review Panel (from Q4 2025) make a progression decision based on:</a:t>
              </a:r>
            </a:p>
            <a:p>
              <a:pPr marL="171450" indent="-171450">
                <a:buFont typeface="Arial" panose="020B0604020202020204" pitchFamily="34" charset="0"/>
                <a:buChar char="•"/>
              </a:pPr>
              <a:r>
                <a:rPr lang="en-US" sz="1200" dirty="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dirty="0">
                  <a:latin typeface="Aptos" panose="020B0004020202020204" pitchFamily="34" charset="0"/>
                </a:rPr>
                <a:t>Evidence of competence (assessment data)</a:t>
              </a:r>
            </a:p>
            <a:p>
              <a:pPr marL="171450" indent="-171450">
                <a:buFont typeface="Arial" panose="020B0604020202020204" pitchFamily="34" charset="0"/>
                <a:buChar char="•"/>
              </a:pPr>
              <a:r>
                <a:rPr lang="en-US" sz="1200" dirty="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1400" dirty="0">
                <a:solidFill>
                  <a:srgbClr val="384967"/>
                </a:solidFill>
                <a:latin typeface="Georgia"/>
              </a:rPr>
              <a:t>Gastroenterology</a:t>
            </a:r>
            <a:r>
              <a:rPr lang="en-US" sz="2400" dirty="0">
                <a:solidFill>
                  <a:srgbClr val="384967"/>
                </a:solidFill>
                <a:latin typeface="Georgia"/>
              </a:rPr>
              <a:t> Example 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dirty="0"/>
              <a:t>Q1</a:t>
            </a:r>
            <a:endParaRPr lang="en-AU" sz="1100" dirty="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dirty="0"/>
              <a:t>Q2</a:t>
            </a:r>
            <a:endParaRPr lang="en-AU" sz="1100" dirty="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dirty="0"/>
              <a:t>Q3</a:t>
            </a:r>
            <a:endParaRPr lang="en-AU" sz="1100" dirty="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dirty="0"/>
              <a:t>Q4</a:t>
            </a:r>
            <a:endParaRPr lang="en-AU" sz="1100" dirty="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panose="020B0004020202020204" pitchFamily="34" charset="0"/>
            </a:endParaRPr>
          </a:p>
        </p:txBody>
      </p:sp>
    </p:spTree>
    <p:extLst>
      <p:ext uri="{BB962C8B-B14F-4D97-AF65-F5344CB8AC3E}">
        <p14:creationId xmlns:p14="http://schemas.microsoft.com/office/powerpoint/2010/main" val="277157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dirty="0">
                  <a:solidFill>
                    <a:schemeClr val="accent2"/>
                  </a:solidFill>
                  <a:latin typeface="Poppins"/>
                  <a:ea typeface="League Spartan" charset="0"/>
                  <a:cs typeface="Poppins"/>
                </a:rPr>
                <a:t>Plan and support learning</a:t>
              </a:r>
            </a:p>
            <a:p>
              <a:r>
                <a:rPr lang="en-US" sz="1400" dirty="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dirty="0">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Supervisor provides feedback and an overall rating against each learning goal </a:t>
              </a:r>
              <a:endParaRPr lang="en-US" sz="1400" b="1" dirty="0">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a:t>
            </a:r>
            <a:r>
              <a:rPr lang="en-US" b="1" dirty="0">
                <a:solidFill>
                  <a:srgbClr val="384967"/>
                </a:solidFill>
              </a:rPr>
              <a:t>plan</a:t>
            </a:r>
            <a:endParaRPr lang="en-US" b="1">
              <a:solidFill>
                <a:srgbClr val="384967"/>
              </a:solidFill>
            </a:endParaRP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dirty="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239616"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540890" y="1378752"/>
            <a:ext cx="3108147"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426763" y="137875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1376977" y="4903078"/>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a:solidFill>
                  <a:srgbClr val="384967"/>
                </a:solidFill>
              </a:rPr>
              <a:t>Training</a:t>
            </a:r>
            <a:endParaRPr lang="en-US" sz="1400">
              <a:solidFill>
                <a:srgbClr val="384967"/>
              </a:solidFil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426764" y="4808659"/>
            <a:ext cx="322434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err="1">
                <a:solidFill>
                  <a:srgbClr val="384967"/>
                </a:solidFill>
              </a:rPr>
              <a:t>Rraining</a:t>
            </a:r>
            <a:endParaRPr lang="en-US" sz="1400" dirty="0" err="1">
              <a:solidFill>
                <a:srgbClr val="384967"/>
              </a:solidFill>
              <a:cs typeface="Aria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a:solidFill>
                  <a:srgbClr val="384967"/>
                </a:solidFill>
              </a:rPr>
              <a:t>Research </a:t>
            </a:r>
            <a:r>
              <a:rPr lang="en-US" sz="1400" dirty="0">
                <a:solidFill>
                  <a:srgbClr val="384967"/>
                </a:solidFill>
              </a:rPr>
              <a:t>Project Supervisor</a:t>
            </a:r>
            <a:endParaRPr lang="en-US" sz="1400" dirty="0">
              <a:solidFill>
                <a:srgbClr val="384967"/>
              </a:solidFill>
              <a:cs typeface="Arial"/>
            </a:endParaRPr>
          </a:p>
        </p:txBody>
      </p: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5736837" y="126698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11984" y="314020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2061604" y="3416231"/>
            <a:ext cx="1497539" cy="1278484"/>
          </a:xfrm>
          <a:prstGeom prst="rect">
            <a:avLst/>
          </a:prstGeom>
        </p:spPr>
      </p:pic>
    </p:spTree>
    <p:custDataLst>
      <p:tags r:id="rId1"/>
    </p:custDataLst>
    <p:extLst>
      <p:ext uri="{BB962C8B-B14F-4D97-AF65-F5344CB8AC3E}">
        <p14:creationId xmlns:p14="http://schemas.microsoft.com/office/powerpoint/2010/main" val="3574654052"/>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 </a:t>
            </a:r>
            <a:r>
              <a:rPr lang="en-US" sz="1600" dirty="0">
                <a:solidFill>
                  <a:schemeClr val="tx2"/>
                </a:solidFill>
                <a:latin typeface="Arial"/>
                <a:cs typeface="Arial"/>
              </a:rPr>
              <a:t>Trainees must meet these standards to progress to the next phase or complete the program. </a:t>
            </a:r>
            <a:endParaRPr lang="en-US" sz="1600" b="1" dirty="0">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860821827"/>
              </p:ext>
            </p:extLst>
          </p:nvPr>
        </p:nvGraphicFramePr>
        <p:xfrm>
          <a:off x="299070" y="1260594"/>
          <a:ext cx="11201176" cy="4984331"/>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6.</a:t>
                      </a:r>
                      <a:r>
                        <a:rPr lang="en-AU" sz="1200" dirty="0">
                          <a:solidFill>
                            <a:srgbClr val="404040"/>
                          </a:solidFill>
                          <a:effectLst/>
                          <a:highlight>
                            <a:srgbClr val="F2F2F2"/>
                          </a:highlight>
                          <a:latin typeface="Arial"/>
                          <a:ea typeface="Calibri"/>
                          <a:cs typeface="Times New Roman"/>
                        </a:rPr>
                        <a:t> </a:t>
                      </a:r>
                      <a:r>
                        <a:rPr lang="en-AU" sz="1200" b="1" dirty="0">
                          <a:solidFill>
                            <a:srgbClr val="404040"/>
                          </a:solidFill>
                          <a:effectLst/>
                          <a:highlight>
                            <a:srgbClr val="F2F2F2"/>
                          </a:highlight>
                          <a:latin typeface="+mn-lt"/>
                          <a:ea typeface="Calibri"/>
                          <a:cs typeface="Times New Roman"/>
                        </a:rPr>
                        <a:t>Acute care</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7</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Longitudinal care, including transitions and end-of-life</a:t>
                      </a:r>
                      <a:endParaRPr lang="en-AU" sz="1200"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215840">
                <a:tc>
                  <a:txBody>
                    <a:bodyPr/>
                    <a:lstStyle/>
                    <a:p>
                      <a:pPr lvl="0">
                        <a:lnSpc>
                          <a:spcPct val="114999"/>
                        </a:lnSpc>
                        <a:spcBef>
                          <a:spcPts val="200"/>
                        </a:spcBef>
                        <a:spcAft>
                          <a:spcPts val="200"/>
                        </a:spcAft>
                        <a:buNone/>
                      </a:pPr>
                      <a:r>
                        <a:rPr lang="en-AU" sz="1200" b="1" i="0" u="none" strike="noStrike" noProof="0" dirty="0">
                          <a:solidFill>
                            <a:srgbClr val="404040"/>
                          </a:solidFill>
                          <a:effectLst/>
                          <a:highlight>
                            <a:srgbClr val="F2F2F2"/>
                          </a:highlight>
                          <a:latin typeface="Arial"/>
                        </a:rPr>
                        <a:t>8.</a:t>
                      </a:r>
                      <a:r>
                        <a:rPr lang="en-AU" sz="1200" b="0" i="0" u="none" strike="noStrike" noProof="0" dirty="0">
                          <a:solidFill>
                            <a:srgbClr val="404040"/>
                          </a:solidFill>
                          <a:effectLst/>
                          <a:highlight>
                            <a:srgbClr val="F2F2F2"/>
                          </a:highlight>
                          <a:latin typeface="Arial"/>
                        </a:rPr>
                        <a:t> </a:t>
                      </a: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200" b="1" i="0" u="none" strike="noStrike" noProof="0" dirty="0">
                        <a:solidFill>
                          <a:srgbClr val="404040"/>
                        </a:solidFill>
                        <a:effectLst/>
                        <a:highlight>
                          <a:srgbClr val="F2F2F2"/>
                        </a:highlight>
                        <a:latin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4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9.</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Procedures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I</a:t>
                      </a:r>
                      <a:r>
                        <a:rPr lang="en-AU" sz="1200" b="1" dirty="0">
                          <a:highlight>
                            <a:srgbClr val="F2F2F2"/>
                          </a:highlight>
                        </a:rPr>
                        <a:t>nvestigations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200" b="1" dirty="0">
                          <a:highlight>
                            <a:srgbClr val="F2F2F2"/>
                          </a:highlight>
                        </a:rPr>
                        <a:t>Clinic management</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AU" sz="1200" b="1" dirty="0">
                          <a:highlight>
                            <a:srgbClr val="F2F2F2"/>
                          </a:highlight>
                        </a:rPr>
                        <a:t>Scientific foundations of gastroenterology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AU" sz="1200" b="1">
                          <a:highlight>
                            <a:srgbClr val="F2F2F2"/>
                          </a:highlight>
                        </a:rPr>
                        <a:t>Gastrointestinal emergencies </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200" b="1">
                          <a:highlight>
                            <a:srgbClr val="F2F2F2"/>
                          </a:highlight>
                        </a:rPr>
                        <a:t>Upper gastrointestinal and small bowel luminal disease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200" b="1" dirty="0">
                          <a:highlight>
                            <a:srgbClr val="F2F2F2"/>
                          </a:highlight>
                        </a:rPr>
                        <a:t>Lower gastrointestinal, luminal, and anal conditions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AU" sz="1200" b="1" dirty="0">
                          <a:highlight>
                            <a:srgbClr val="F2F2F2"/>
                          </a:highlight>
                        </a:rPr>
                        <a:t>Liver disease/hepatology</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200" b="1" dirty="0">
                          <a:highlight>
                            <a:srgbClr val="F2F2F2"/>
                          </a:highlight>
                        </a:rPr>
                        <a:t>Pancreatic and biliary disease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AU" sz="1200" b="1" dirty="0">
                          <a:highlight>
                            <a:srgbClr val="F2F2F2"/>
                          </a:highlight>
                        </a:rPr>
                        <a:t>Inflammatory bowel disease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AU" sz="1200" b="1" dirty="0">
                          <a:highlight>
                            <a:srgbClr val="F2F2F2"/>
                          </a:highlight>
                        </a:rPr>
                        <a:t>Gastrointestinal cancer</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AU" sz="1200" b="1" dirty="0">
                          <a:highlight>
                            <a:srgbClr val="F2F2F2"/>
                          </a:highlight>
                        </a:rPr>
                        <a:t>Function and motility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21. </a:t>
                      </a:r>
                      <a:r>
                        <a:rPr lang="en-AU" sz="1200" b="1" dirty="0">
                          <a:highlight>
                            <a:srgbClr val="F2F2F2"/>
                          </a:highlight>
                        </a:rPr>
                        <a:t>Nutrition</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dirty="0"/>
              <a:t>Apply for your training program before the close date (28 Feb 2025)</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hlinkClick r:id="rId3"/>
              </a:rPr>
              <a:t>RACP eLearning portal  </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Gastroenterology teaching requirements for the upcoming rotation. A list of eligible supervisors can be found on </a:t>
            </a:r>
            <a:r>
              <a:rPr lang="en-US" dirty="0" err="1">
                <a:hlinkClick r:id="rId4"/>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dirty="0">
                  <a:solidFill>
                    <a:srgbClr val="404040"/>
                  </a:solidFill>
                  <a:ea typeface="Times New Roman" panose="02020603050405020304" pitchFamily="18" charset="0"/>
                  <a:cs typeface="Times New Roman"/>
                </a:rPr>
                <a:t>Progression</a:t>
              </a:r>
              <a:r>
                <a:rPr lang="en-AU" sz="2000" dirty="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dirty="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dirty="0">
                  <a:solidFill>
                    <a:srgbClr val="E9B32B"/>
                  </a:solidFill>
                </a:rPr>
                <a:t>Please note, </a:t>
              </a:r>
              <a:r>
                <a:rPr lang="en-US" sz="1400" dirty="0"/>
                <a:t>2025 is a transition year offering a reduced assessments. </a:t>
              </a:r>
            </a:p>
            <a:p>
              <a:r>
                <a:rPr lang="en-US" sz="1400" dirty="0"/>
                <a:t>All trainees in this program will:</a:t>
              </a:r>
            </a:p>
            <a:p>
              <a:pPr marL="285750" indent="-285750">
                <a:buFont typeface="Arial" panose="020B0604020202020204" pitchFamily="34" charset="0"/>
                <a:buChar char="•"/>
              </a:pPr>
              <a:r>
                <a:rPr lang="en-US" sz="1400" dirty="0"/>
                <a:t>Follow the new curriculum structure and assessment requirements. </a:t>
              </a:r>
            </a:p>
            <a:p>
              <a:pPr marL="285750" indent="-285750">
                <a:buFont typeface="Arial" panose="020B0604020202020204" pitchFamily="34" charset="0"/>
                <a:buChar char="•"/>
              </a:pPr>
              <a:r>
                <a:rPr lang="en-US" sz="1400" dirty="0"/>
                <a:t>Use the TMP platform to manage your program and complete assessments</a:t>
              </a:r>
              <a:endParaRPr lang="en-AU" sz="1400" dirty="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345847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dirty="0"/>
              <a:t>All new curricula in Advanced Training programs use the same framework</a:t>
            </a:r>
            <a:endParaRPr lang="en-AU" dirty="0"/>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6" name="Picture 15">
            <a:extLst>
              <a:ext uri="{FF2B5EF4-FFF2-40B4-BE49-F238E27FC236}">
                <a16:creationId xmlns:a16="http://schemas.microsoft.com/office/drawing/2014/main" id="{0F529995-4E81-7A5A-A1CB-93B7D98C9B2A}"/>
              </a:ext>
            </a:extLst>
          </p:cNvPr>
          <p:cNvPicPr>
            <a:picLocks noChangeAspect="1"/>
          </p:cNvPicPr>
          <p:nvPr/>
        </p:nvPicPr>
        <p:blipFill>
          <a:blip r:embed="rId5"/>
          <a:stretch>
            <a:fillRect/>
          </a:stretch>
        </p:blipFill>
        <p:spPr>
          <a:xfrm>
            <a:off x="7011270" y="1688082"/>
            <a:ext cx="3609528" cy="1175471"/>
          </a:xfrm>
          <a:prstGeom prst="rect">
            <a:avLst/>
          </a:prstGeom>
          <a:ln>
            <a:solidFill>
              <a:srgbClr val="B3BFD5"/>
            </a:solidFill>
          </a:ln>
        </p:spPr>
      </p:pic>
      <p:pic>
        <p:nvPicPr>
          <p:cNvPr id="18" name="Picture 17">
            <a:extLst>
              <a:ext uri="{FF2B5EF4-FFF2-40B4-BE49-F238E27FC236}">
                <a16:creationId xmlns:a16="http://schemas.microsoft.com/office/drawing/2014/main" id="{8773F016-F31D-AB8D-6B59-84A5DFC6FC7D}"/>
              </a:ext>
            </a:extLst>
          </p:cNvPr>
          <p:cNvPicPr>
            <a:picLocks noChangeAspect="1"/>
          </p:cNvPicPr>
          <p:nvPr/>
        </p:nvPicPr>
        <p:blipFill>
          <a:blip r:embed="rId6"/>
          <a:stretch>
            <a:fillRect/>
          </a:stretch>
        </p:blipFill>
        <p:spPr>
          <a:xfrm>
            <a:off x="1337827" y="1407948"/>
            <a:ext cx="3921974" cy="1988466"/>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0" name="Picture 9" descr="A list of medical procedures&#10;&#10;Description automatically generated">
            <a:extLst>
              <a:ext uri="{FF2B5EF4-FFF2-40B4-BE49-F238E27FC236}">
                <a16:creationId xmlns:a16="http://schemas.microsoft.com/office/drawing/2014/main" id="{7429984E-3D6E-F0C9-056C-06FDC9DAB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169" y="870921"/>
            <a:ext cx="4783449" cy="5836240"/>
          </a:xfrm>
          <a:prstGeom prst="rect">
            <a:avLst/>
          </a:prstGeom>
        </p:spPr>
      </p:pic>
      <p:sp>
        <p:nvSpPr>
          <p:cNvPr id="11" name="TextBox 10">
            <a:extLst>
              <a:ext uri="{FF2B5EF4-FFF2-40B4-BE49-F238E27FC236}">
                <a16:creationId xmlns:a16="http://schemas.microsoft.com/office/drawing/2014/main" id="{67E09389-6395-01AF-D2D5-17666468A755}"/>
              </a:ext>
            </a:extLst>
          </p:cNvPr>
          <p:cNvSpPr txBox="1"/>
          <p:nvPr/>
        </p:nvSpPr>
        <p:spPr>
          <a:xfrm>
            <a:off x="653143" y="2248740"/>
            <a:ext cx="4606318" cy="1754326"/>
          </a:xfrm>
          <a:prstGeom prst="rect">
            <a:avLst/>
          </a:prstGeom>
          <a:noFill/>
        </p:spPr>
        <p:txBody>
          <a:bodyPr wrap="square" lIns="91440" tIns="45720" rIns="91440" bIns="45720" rtlCol="0" anchor="t">
            <a:spAutoFit/>
          </a:bodyPr>
          <a:lstStyle/>
          <a:p>
            <a:pPr algn="ctr"/>
            <a:r>
              <a:rPr lang="en-US" u="sng" dirty="0">
                <a:solidFill>
                  <a:srgbClr val="384967"/>
                </a:solidFill>
              </a:rPr>
              <a:t>Gastroenterology</a:t>
            </a:r>
            <a:endParaRPr lang="en-US" dirty="0"/>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893655" y="1847521"/>
            <a:ext cx="6404688" cy="1600438"/>
          </a:xfrm>
          <a:prstGeom prst="rect">
            <a:avLst/>
          </a:prstGeom>
          <a:noFill/>
        </p:spPr>
        <p:txBody>
          <a:bodyPr wrap="square" rtlCol="0">
            <a:spAutoFit/>
          </a:bodyPr>
          <a:lstStyle/>
          <a:p>
            <a:pPr algn="ctr"/>
            <a:r>
              <a:rPr lang="en-US" sz="1400" i="1" dirty="0"/>
              <a:t>Dr. Alex, an Advanced Trainee in Gastroenterology, is completing a subspecialty rotation in a busy tertiary gastroenterology unit. During a morning round, Dr. Alex is tasked with managing a 12-year-old patient presenting with abdominal pain, diarrhea, and weight loss. The patient is suspected to have inflammatory bowel disease (IBD) and requires a multidisciplinary approach for diagnosis and initial treatment planning, including endoscopic procedures, medication management, and dietary recommendations.</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134429"/>
            <a:chOff x="74409" y="2852688"/>
            <a:chExt cx="3627782" cy="185459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Leadership, management &amp; teamwork</a:t>
              </a:r>
            </a:p>
            <a:p>
              <a:pPr marL="671513" lvl="1" indent="-214313">
                <a:buFont typeface="Arial" panose="020B0604020202020204" pitchFamily="34" charset="0"/>
                <a:buChar char="•"/>
              </a:pPr>
              <a:r>
                <a:rPr lang="en-US" sz="1200" dirty="0">
                  <a:solidFill>
                    <a:srgbClr val="384967"/>
                  </a:solidFill>
                </a:rPr>
                <a:t>Ethics &amp; professional behaviour</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78586" y="4576732"/>
            <a:ext cx="6694214" cy="2336545"/>
            <a:chOff x="5609300" y="2956456"/>
            <a:chExt cx="6186102" cy="203020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a:t>
              </a:r>
              <a:r>
                <a:rPr lang="en-US" sz="1200" dirty="0">
                  <a:solidFill>
                    <a:srgbClr val="384965"/>
                  </a:solidFill>
                </a:rPr>
                <a:t>Team Leadership</a:t>
              </a:r>
            </a:p>
            <a:p>
              <a:pPr marL="214313" indent="-214313">
                <a:buFont typeface="Arial" panose="020B0604020202020204" pitchFamily="34" charset="0"/>
                <a:buChar char="•"/>
              </a:pPr>
              <a:r>
                <a:rPr lang="en-US" sz="1200" dirty="0">
                  <a:solidFill>
                    <a:srgbClr val="384965"/>
                  </a:solidFill>
                </a:rPr>
                <a:t>05. Clinical assessment and management, including prescribing</a:t>
              </a:r>
            </a:p>
            <a:p>
              <a:pPr marL="214313" indent="-214313">
                <a:buFont typeface="Arial" panose="020B0604020202020204" pitchFamily="34" charset="0"/>
                <a:buChar char="•"/>
              </a:pPr>
              <a:r>
                <a:rPr lang="en-US" sz="1200" dirty="0">
                  <a:solidFill>
                    <a:srgbClr val="384965"/>
                  </a:solidFill>
                </a:rPr>
                <a:t>07. Acute care</a:t>
              </a:r>
            </a:p>
            <a:p>
              <a:pPr marL="214313" indent="-214313">
                <a:buFont typeface="Arial" panose="020B0604020202020204" pitchFamily="34" charset="0"/>
                <a:buChar char="•"/>
              </a:pPr>
              <a:r>
                <a:rPr lang="en-US" sz="1200" dirty="0">
                  <a:solidFill>
                    <a:srgbClr val="384965"/>
                  </a:solidFill>
                </a:rPr>
                <a:t>08. Communication with patients</a:t>
              </a:r>
            </a:p>
            <a:p>
              <a:pPr marL="214313" indent="-214313">
                <a:buFont typeface="Arial" panose="020B0604020202020204" pitchFamily="34" charset="0"/>
                <a:buChar char="•"/>
              </a:pPr>
              <a:r>
                <a:rPr lang="en-US" sz="1200" dirty="0">
                  <a:solidFill>
                    <a:srgbClr val="384965"/>
                  </a:solidFill>
                </a:rPr>
                <a:t>10. Investigations</a:t>
              </a:r>
            </a:p>
            <a:p>
              <a:pPr marL="214313" indent="-214313">
                <a:buFont typeface="Arial" panose="020B0604020202020204" pitchFamily="34" charset="0"/>
                <a:buChar char="•"/>
              </a:pPr>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1974" y="3081751"/>
            <a:ext cx="4337071" cy="2064966"/>
            <a:chOff x="2718865" y="5043077"/>
            <a:chExt cx="4007875" cy="1794243"/>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18865" y="6135327"/>
              <a:ext cx="4007875" cy="701993"/>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5"/>
                  </a:solidFill>
                </a:rPr>
                <a:t>12. Scientific foundations of gastroenterology</a:t>
              </a:r>
            </a:p>
            <a:p>
              <a:pPr marL="214313" indent="-214313">
                <a:buFont typeface="Arial" panose="020B0604020202020204" pitchFamily="34" charset="0"/>
                <a:buChar char="•"/>
              </a:pPr>
              <a:r>
                <a:rPr lang="en-US" sz="1200" dirty="0">
                  <a:solidFill>
                    <a:srgbClr val="384965"/>
                  </a:solidFill>
                </a:rPr>
                <a:t>15. Lower gastrointestinal, luminal, and anal conditions</a:t>
              </a:r>
            </a:p>
            <a:p>
              <a:pPr marL="214313" indent="-214313">
                <a:buFont typeface="Arial" panose="020B0604020202020204" pitchFamily="34" charset="0"/>
                <a:buChar char="•"/>
              </a:pPr>
              <a:r>
                <a:rPr lang="en-AU" sz="1200" dirty="0">
                  <a:solidFill>
                    <a:srgbClr val="384965"/>
                  </a:solidFill>
                </a:rPr>
                <a:t>18. Inflammatory bowel disease</a:t>
              </a:r>
            </a:p>
            <a:p>
              <a:pPr marL="214313" indent="-214313">
                <a:buFont typeface="Arial" panose="020B0604020202020204" pitchFamily="34" charset="0"/>
                <a:buChar char="•"/>
              </a:pPr>
              <a:r>
                <a:rPr lang="en-AU" sz="1200" dirty="0">
                  <a:solidFill>
                    <a:srgbClr val="384965"/>
                  </a:solidFill>
                </a:rPr>
                <a:t>21. Nutrition</a:t>
              </a:r>
              <a:endParaRPr lang="en-US" sz="1200" dirty="0">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a:t>
            </a:r>
            <a:r>
              <a:rPr lang="en-US" dirty="0"/>
              <a:t>learning captures</a:t>
            </a:r>
            <a:r>
              <a:rPr lang="en-US"/>
              <a:t>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12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Tree>
    <p:extLst>
      <p:ext uri="{BB962C8B-B14F-4D97-AF65-F5344CB8AC3E}">
        <p14:creationId xmlns:p14="http://schemas.microsoft.com/office/powerpoint/2010/main" val="203634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http://schemas.microsoft.com/office/2006/documentManagement/types"/>
    <ds:schemaRef ds:uri="http://purl.org/dc/dcmitype/"/>
    <ds:schemaRef ds:uri="0b77cf3b-53b0-4276-95d6-69a9c81ff526"/>
    <ds:schemaRef ds:uri="http://schemas.openxmlformats.org/package/2006/metadata/core-properties"/>
    <ds:schemaRef ds:uri="http://purl.org/dc/terms/"/>
    <ds:schemaRef ds:uri="http://schemas.microsoft.com/office/infopath/2007/PartnerControls"/>
    <ds:schemaRef ds:uri="http://www.w3.org/XML/1998/namespace"/>
    <ds:schemaRef ds:uri="8a45df18-1b1a-499d-90c6-d04be75f9f9a"/>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459</TotalTime>
  <Words>3526</Words>
  <Application>Microsoft Office PowerPoint</Application>
  <PresentationFormat>ワイド画面</PresentationFormat>
  <Paragraphs>544</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Gastroenterology</vt:lpstr>
      <vt:lpstr>PowerPoint プレゼンテーション</vt:lpstr>
      <vt:lpstr>PowerPoint プレゼンテーション</vt:lpstr>
      <vt:lpstr>The new curricula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10</cp:revision>
  <cp:lastPrinted>2019-03-29T01:57:58Z</cp:lastPrinted>
  <dcterms:created xsi:type="dcterms:W3CDTF">2016-05-05T00:00:36Z</dcterms:created>
  <dcterms:modified xsi:type="dcterms:W3CDTF">2025-01-06T23:53:52Z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