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4"/>
  </p:notesMasterIdLst>
  <p:handoutMasterIdLst>
    <p:handoutMasterId r:id="rId25"/>
  </p:handoutMasterIdLst>
  <p:sldIdLst>
    <p:sldId id="259" r:id="rId6"/>
    <p:sldId id="2147481325" r:id="rId7"/>
    <p:sldId id="2147481428" r:id="rId8"/>
    <p:sldId id="2147481430" r:id="rId9"/>
    <p:sldId id="2147481427" r:id="rId10"/>
    <p:sldId id="2147481445" r:id="rId11"/>
    <p:sldId id="2147481446" r:id="rId12"/>
    <p:sldId id="2147481449" r:id="rId13"/>
    <p:sldId id="2147481475" r:id="rId14"/>
    <p:sldId id="2147481479" r:id="rId15"/>
    <p:sldId id="2147481476" r:id="rId16"/>
    <p:sldId id="2147481429" r:id="rId17"/>
    <p:sldId id="2147481467" r:id="rId18"/>
    <p:sldId id="2147481439" r:id="rId19"/>
    <p:sldId id="2147481440" r:id="rId20"/>
    <p:sldId id="261" r:id="rId21"/>
    <p:sldId id="2147481442" r:id="rId22"/>
    <p:sldId id="4394" r:id="rId23"/>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59"/>
            <p14:sldId id="2147481325"/>
            <p14:sldId id="2147481428"/>
            <p14:sldId id="2147481430"/>
            <p14:sldId id="2147481427"/>
            <p14:sldId id="2147481445"/>
            <p14:sldId id="2147481446"/>
            <p14:sldId id="2147481449"/>
            <p14:sldId id="2147481475"/>
            <p14:sldId id="2147481479"/>
            <p14:sldId id="2147481476"/>
            <p14:sldId id="2147481429"/>
            <p14:sldId id="2147481467"/>
            <p14:sldId id="2147481439"/>
            <p14:sldId id="2147481440"/>
            <p14:sldId id="261"/>
            <p14:sldId id="2147481442"/>
            <p14:sldId id="4394"/>
          </p14:sldIdLst>
        </p14:section>
      </p14:sectionLst>
    </p:ext>
    <p:ext uri="{EFAFB233-063F-42B5-8137-9DF3F51BA10A}">
      <p15:sldGuideLst xmlns:p15="http://schemas.microsoft.com/office/powerpoint/2012/main">
        <p15:guide id="1" orient="horz" pos="2160" userDrawn="1">
          <p15:clr>
            <a:srgbClr val="A4A3A4"/>
          </p15:clr>
        </p15:guide>
        <p15:guide id="2" pos="5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F41"/>
    <a:srgbClr val="FFEFC1"/>
    <a:srgbClr val="FFF9E7"/>
    <a:srgbClr val="FFE07D"/>
    <a:srgbClr val="294864"/>
    <a:srgbClr val="CB972B"/>
    <a:srgbClr val="A2BEDA"/>
    <a:srgbClr val="005850"/>
    <a:srgbClr val="7F7F7F"/>
    <a:srgbClr val="384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D2C8B6-07D5-43F7-BFCF-D1A4F642A87E}" v="19" dt="2024-12-01T23:43:34.9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44" y="56"/>
      </p:cViewPr>
      <p:guideLst>
        <p:guide orient="horz" pos="2160"/>
        <p:guide pos="5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811552"/>
          <a:ext cx="9555982"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872808"/>
        <a:ext cx="9433470" cy="1132313"/>
      </dsp:txXfrm>
    </dsp:sp>
    <dsp:sp modelId="{1E5D78C1-6F9F-4761-AFFB-3F2FEC6684AA}">
      <dsp:nvSpPr>
        <dsp:cNvPr id="0" name=""/>
        <dsp:cNvSpPr/>
      </dsp:nvSpPr>
      <dsp:spPr>
        <a:xfrm>
          <a:off x="0" y="2306482"/>
          <a:ext cx="9555982"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367738"/>
        <a:ext cx="9433470" cy="1132313"/>
      </dsp:txXfrm>
    </dsp:sp>
    <dsp:sp modelId="{1FD26981-7F25-4E81-B95B-683E8A2A5C8E}">
      <dsp:nvSpPr>
        <dsp:cNvPr id="0" name=""/>
        <dsp:cNvSpPr/>
      </dsp:nvSpPr>
      <dsp:spPr>
        <a:xfrm>
          <a:off x="0" y="3771793"/>
          <a:ext cx="9555982"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833049"/>
        <a:ext cx="9433470"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2/12/2024</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2/12/2024</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a:t>This information session is for new Basic Trainees commencing in 2025. </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also leadership roles such as DPEs and Training program </a:t>
            </a:r>
            <a:r>
              <a:rPr lang="en-US" err="1"/>
              <a:t>coordinatiors</a:t>
            </a:r>
            <a:r>
              <a:rPr lang="en-US"/>
              <a:t>, as well as oversight roles such as progress review panels and </a:t>
            </a:r>
            <a:r>
              <a:rPr lang="en-US" err="1"/>
              <a:t>racp</a:t>
            </a:r>
            <a:r>
              <a:rPr lang="en-US"/>
              <a:t> oversight committees.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233155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 Basic Trainee over a phase of training. In this example, the trainee is completing 4 rotations over their phase of training. Looking at their first rotation, you can see the learning and assessment activities that take place. These activities are conducted in each rotation, with the addition of a Phase Progress report check-in point in rotation 2 and the Phase Progress Report in rotation 4 that brings together the evidence from the phase. The Education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811356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a:t>
            </a:r>
          </a:p>
          <a:p>
            <a:pPr marL="171450" indent="-171450">
              <a:buFont typeface="Arial" panose="020B0604020202020204" pitchFamily="34" charset="0"/>
              <a:buChar char="•"/>
            </a:pPr>
            <a:r>
              <a:rPr lang="en-US"/>
              <a:t>The purpose of the rotation plan is to help trainees self assess their learning gaps, curriculum requirements and local opportunities available to address the expected standard. It provides trainees with a platform to have a shared understanding of the rotation outcomes with a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effectLst/>
                <a:latin typeface="Aptos" panose="020B0004020202020204" pitchFamily="34" charset="0"/>
              </a:rPr>
              <a:t>The purpose of an observation capture is to assess skill development, track progress, and provide targeted feedback for improvement.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a typeface="Calibri"/>
                <a:cs typeface="Calibri"/>
              </a:rPr>
              <a:t>The</a:t>
            </a:r>
            <a:r>
              <a:rPr lang="en-US"/>
              <a:t> purpose is to assist trainees to </a:t>
            </a:r>
            <a:r>
              <a:rPr lang="en-US" b="1"/>
              <a:t>articulate and </a:t>
            </a:r>
            <a:r>
              <a:rPr lang="en-US" b="1" err="1"/>
              <a:t>formalise</a:t>
            </a:r>
            <a:r>
              <a:rPr lang="en-US" b="1"/>
              <a:t> their learning</a:t>
            </a:r>
            <a:r>
              <a:rPr lang="en-US"/>
              <a:t> by reflecting on their experiences, encouraging critical thinking, linking these experiences to their learning goals, and supporting the development of professional knowledge and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There will be 2 types of progress reports used in Basic Training. The rotation progress report which outlines progress made in a rotation, this is completed by your rotation supervisor. A phase progress report is completed by your Education Supervisor. For the 2025 rollout, there will be some local processes in place for progress reports. Progress reports will not be available in the TMP until mid-2025</a:t>
            </a:r>
            <a:endParaRPr lang="en-US" b="0" i="0">
              <a:effectLst/>
            </a:endParaRPr>
          </a:p>
          <a:p>
            <a:pPr marL="171450" indent="-171450">
              <a:buFont typeface="Arial" panose="020B0604020202020204" pitchFamily="34" charset="0"/>
              <a:buChar cha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You will be continuously assessed on the ten learning goals through regular capture of work based learning in a range of assessment tools. You will have a variety of assessors contributing feedback on your performance throughout training, all are encouraged to provide narrative feedback to explain the ratings they have selected in the assessment tools</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3031626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expected standard of trainees at the end of each phase has been outlined in the progression criteria. This is outlined in the program requirements and gives trainees and supervisors a benchmark to help make overall assessment of overall performance at the end of a phase of training. </a:t>
            </a:r>
            <a:endParaRPr lang="en-AU"/>
          </a:p>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Now you know some more about the new curriculum you can go ahead and prepare yourself to start in the new Basic Training programs. Here we have a list of next steps you could take. </a:t>
            </a:r>
          </a:p>
          <a:p>
            <a:r>
              <a:rPr lang="en-US"/>
              <a:t>&lt;read through list&gt;</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18</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for the new Basic Training Program.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This diagram outlines the overall picture for the Basic Training program. 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3</a:t>
            </a:fld>
            <a:endParaRPr lang="en-AU"/>
          </a:p>
        </p:txBody>
      </p:sp>
    </p:spTree>
    <p:extLst>
      <p:ext uri="{BB962C8B-B14F-4D97-AF65-F5344CB8AC3E}">
        <p14:creationId xmlns:p14="http://schemas.microsoft.com/office/powerpoint/2010/main" val="75773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Training Curricula which can be found on the RACP eLearning Portal. </a:t>
            </a:r>
          </a:p>
          <a:p>
            <a:pPr marL="171450" indent="-171450">
              <a:buFont typeface="Arial" panose="020B0604020202020204" pitchFamily="34" charset="0"/>
              <a:buChar char="•"/>
            </a:pPr>
            <a:r>
              <a:rPr lang="en-US"/>
              <a:t>The curriculum standards contains the ten learning goals used in Basic Training, and include ‘Be’ – the competencies which outline the professional </a:t>
            </a:r>
            <a:r>
              <a:rPr lang="en-US" err="1"/>
              <a:t>behaviours</a:t>
            </a:r>
            <a:r>
              <a:rPr lang="en-US"/>
              <a:t>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Basic Training curriculum standards are grouped into these ten key learning goals that will guide learning teaching and assessment in the new programs, this includes professional </a:t>
            </a:r>
            <a:r>
              <a:rPr lang="en-US" err="1"/>
              <a:t>behaviours</a:t>
            </a:r>
            <a:r>
              <a:rPr lang="en-US"/>
              <a:t>, knowledge and the 8 </a:t>
            </a:r>
            <a:r>
              <a:rPr lang="en-US" err="1"/>
              <a:t>entrustable</a:t>
            </a:r>
            <a:r>
              <a:rPr lang="en-US"/>
              <a:t> professional activities or EPAs and knowledge. These learning goals will be used for all learning and assessment activities across the Basic Training program.</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5</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observe a trainee in an assessment situation, you would need to focus on one learning goal. </a:t>
            </a:r>
          </a:p>
          <a:p>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36 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a:p>
            <a:r>
              <a:rPr lang="en-US"/>
              <a:t>Please note that the number of Observation Captures and Learning Captures will be reduced for the first 6-12 months of the new curriculum in 2025.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2025 will be the first year of the new Basic Training Program, some of the assessments are being rolled out in reduced number to help settings adjust to the change. In 2025, trainees will be required to complete 1 Learning Capture and 1 Observation Capture per quarter. This will increase to 1 per month in 2026, totaling 12 per phase of training for each assessment. </a:t>
            </a:r>
            <a:endParaRPr lang="en-AU"/>
          </a:p>
          <a:p>
            <a:endParaRPr lang="en-AU"/>
          </a:p>
          <a:p>
            <a:r>
              <a:rPr lang="en-AU"/>
              <a:t>Rotation Progress Report not available in TMP until mid-2025.</a:t>
            </a:r>
          </a:p>
          <a:p>
            <a:r>
              <a:rPr lang="en-AU"/>
              <a:t>For rotations ending before June 2025, training settings can determine which progress reports are accepted locally. These are not required to be submitted to the College.</a:t>
            </a:r>
            <a:endParaRPr lang="en-AU">
              <a:cs typeface="Calibri"/>
            </a:endParaRPr>
          </a:p>
          <a:p>
            <a:endParaRPr lang="en-AU">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889310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two types supervisor roles in the basic training program,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Education supervisors will give the overall progression recommendation at the end of each phase.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1307876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2/12/2024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2/12/2024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2/12/2024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2/12/2024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2/12/2024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2/12/2024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2/12/2024</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2/12/2024</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notesSlide" Target="../notesSlides/notesSlide13.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learning.racp.edu.au/course/view.php?id=220&amp;section=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elearning.racp.edu.au/course/view.php?id=220&amp;section=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5847" y="2261959"/>
            <a:ext cx="9401586" cy="1057267"/>
          </a:xfrm>
        </p:spPr>
        <p:txBody>
          <a:bodyPr>
            <a:noAutofit/>
          </a:bodyPr>
          <a:lstStyle/>
          <a:p>
            <a:r>
              <a:rPr lang="en-US" sz="2400">
                <a:solidFill>
                  <a:schemeClr val="tx2">
                    <a:lumMod val="75000"/>
                  </a:schemeClr>
                </a:solidFill>
              </a:rPr>
              <a:t>Introduction to the new curriculum for Basic Trainees </a:t>
            </a:r>
            <a:br>
              <a:rPr lang="en-US" sz="2400"/>
            </a:br>
            <a:r>
              <a:rPr lang="en-US" sz="2400">
                <a:solidFill>
                  <a:schemeClr val="accent2"/>
                </a:solidFill>
              </a:rPr>
              <a:t>2025 implementation – Basic Training</a:t>
            </a:r>
            <a:endParaRPr lang="en-AU" sz="3200">
              <a:solidFill>
                <a:schemeClr val="accent2"/>
              </a:solidFill>
            </a:endParaRPr>
          </a:p>
        </p:txBody>
      </p:sp>
      <p:sp>
        <p:nvSpPr>
          <p:cNvPr id="5" name="Text Placeholder 4"/>
          <p:cNvSpPr>
            <a:spLocks noGrp="1"/>
          </p:cNvSpPr>
          <p:nvPr>
            <p:ph type="body" idx="1"/>
          </p:nvPr>
        </p:nvSpPr>
        <p:spPr>
          <a:xfrm>
            <a:off x="364407" y="3319226"/>
            <a:ext cx="7772400" cy="528079"/>
          </a:xfrm>
        </p:spPr>
        <p:txBody>
          <a:bodyPr>
            <a:normAutofit/>
          </a:bodyPr>
          <a:lstStyle/>
          <a:p>
            <a:r>
              <a:rPr lang="en-US"/>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1662255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aight Connector 14">
            <a:extLst>
              <a:ext uri="{FF2B5EF4-FFF2-40B4-BE49-F238E27FC236}">
                <a16:creationId xmlns:a16="http://schemas.microsoft.com/office/drawing/2014/main" id="{7E1FB8FD-752E-FA31-9532-2DAED40AF667}"/>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6" name="Title 1">
            <a:extLst>
              <a:ext uri="{FF2B5EF4-FFF2-40B4-BE49-F238E27FC236}">
                <a16:creationId xmlns:a16="http://schemas.microsoft.com/office/drawing/2014/main" id="{9A3E5022-A8AA-FD6D-DA98-60C367CD8474}"/>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panose="02040502050405020303" pitchFamily="18" charset="0"/>
              </a:rPr>
              <a:t>Leadership and oversight roles</a:t>
            </a:r>
            <a:endParaRPr lang="en-AU" sz="3100">
              <a:solidFill>
                <a:srgbClr val="384967"/>
              </a:solidFill>
              <a:latin typeface="Georgia" panose="02040502050405020303" pitchFamily="18" charset="0"/>
            </a:endParaRPr>
          </a:p>
        </p:txBody>
      </p:sp>
      <p:pic>
        <p:nvPicPr>
          <p:cNvPr id="32" name="Picture 31" descr="A group of people icons&#10;&#10;Description automatically generated">
            <a:extLst>
              <a:ext uri="{FF2B5EF4-FFF2-40B4-BE49-F238E27FC236}">
                <a16:creationId xmlns:a16="http://schemas.microsoft.com/office/drawing/2014/main" id="{A8E16C4F-49EF-F07F-6180-5622C922E7DA}"/>
              </a:ext>
            </a:extLst>
          </p:cNvPr>
          <p:cNvPicPr>
            <a:picLocks noChangeAspect="1"/>
          </p:cNvPicPr>
          <p:nvPr/>
        </p:nvPicPr>
        <p:blipFill>
          <a:blip r:embed="rId3"/>
          <a:srcRect l="76689" t="79631" r="15446" b="11911"/>
          <a:stretch/>
        </p:blipFill>
        <p:spPr>
          <a:xfrm>
            <a:off x="8591573" y="5927374"/>
            <a:ext cx="534838" cy="375832"/>
          </a:xfrm>
          <a:prstGeom prst="rect">
            <a:avLst/>
          </a:prstGeom>
        </p:spPr>
      </p:pic>
      <p:grpSp>
        <p:nvGrpSpPr>
          <p:cNvPr id="46" name="Group 45">
            <a:extLst>
              <a:ext uri="{FF2B5EF4-FFF2-40B4-BE49-F238E27FC236}">
                <a16:creationId xmlns:a16="http://schemas.microsoft.com/office/drawing/2014/main" id="{61C8289A-465D-644B-DDE6-C93FB8BC026E}"/>
              </a:ext>
            </a:extLst>
          </p:cNvPr>
          <p:cNvGrpSpPr/>
          <p:nvPr/>
        </p:nvGrpSpPr>
        <p:grpSpPr>
          <a:xfrm>
            <a:off x="2033822" y="852964"/>
            <a:ext cx="8124356" cy="5897710"/>
            <a:chOff x="1852223" y="853885"/>
            <a:chExt cx="8124356" cy="5897710"/>
          </a:xfrm>
        </p:grpSpPr>
        <p:grpSp>
          <p:nvGrpSpPr>
            <p:cNvPr id="45" name="Group 44">
              <a:extLst>
                <a:ext uri="{FF2B5EF4-FFF2-40B4-BE49-F238E27FC236}">
                  <a16:creationId xmlns:a16="http://schemas.microsoft.com/office/drawing/2014/main" id="{D77E179D-A762-22AA-4413-3C0411D909E7}"/>
                </a:ext>
              </a:extLst>
            </p:cNvPr>
            <p:cNvGrpSpPr/>
            <p:nvPr/>
          </p:nvGrpSpPr>
          <p:grpSpPr>
            <a:xfrm>
              <a:off x="1852223" y="853885"/>
              <a:ext cx="8124356" cy="5897710"/>
              <a:chOff x="1852223" y="853885"/>
              <a:chExt cx="8124356" cy="5897710"/>
            </a:xfrm>
          </p:grpSpPr>
          <p:grpSp>
            <p:nvGrpSpPr>
              <p:cNvPr id="26" name="Group 25">
                <a:extLst>
                  <a:ext uri="{FF2B5EF4-FFF2-40B4-BE49-F238E27FC236}">
                    <a16:creationId xmlns:a16="http://schemas.microsoft.com/office/drawing/2014/main" id="{EADCCD9D-5663-B2D3-B20C-7F5BFD742A45}"/>
                  </a:ext>
                </a:extLst>
              </p:cNvPr>
              <p:cNvGrpSpPr/>
              <p:nvPr/>
            </p:nvGrpSpPr>
            <p:grpSpPr>
              <a:xfrm>
                <a:off x="1852223" y="853885"/>
                <a:ext cx="3501957" cy="5874024"/>
                <a:chOff x="1459148" y="934278"/>
                <a:chExt cx="3501957" cy="5874024"/>
              </a:xfrm>
            </p:grpSpPr>
            <p:grpSp>
              <p:nvGrpSpPr>
                <p:cNvPr id="5" name="Group 4">
                  <a:extLst>
                    <a:ext uri="{FF2B5EF4-FFF2-40B4-BE49-F238E27FC236}">
                      <a16:creationId xmlns:a16="http://schemas.microsoft.com/office/drawing/2014/main" id="{08358C97-2958-F78B-9164-9FE87C9BB2AD}"/>
                    </a:ext>
                  </a:extLst>
                </p:cNvPr>
                <p:cNvGrpSpPr/>
                <p:nvPr/>
              </p:nvGrpSpPr>
              <p:grpSpPr>
                <a:xfrm>
                  <a:off x="1459148" y="934278"/>
                  <a:ext cx="3501957" cy="5874024"/>
                  <a:chOff x="4726855" y="1076324"/>
                  <a:chExt cx="6720241" cy="5438775"/>
                </a:xfrm>
                <a:solidFill>
                  <a:srgbClr val="E1BD75"/>
                </a:solidFill>
              </p:grpSpPr>
              <p:sp>
                <p:nvSpPr>
                  <p:cNvPr id="3" name="Rectangle 2">
                    <a:extLst>
                      <a:ext uri="{FF2B5EF4-FFF2-40B4-BE49-F238E27FC236}">
                        <a16:creationId xmlns:a16="http://schemas.microsoft.com/office/drawing/2014/main" id="{B1F7BCB2-5C4B-49AF-8F3D-619FBFCFC170}"/>
                      </a:ext>
                    </a:extLst>
                  </p:cNvPr>
                  <p:cNvSpPr/>
                  <p:nvPr/>
                </p:nvSpPr>
                <p:spPr>
                  <a:xfrm>
                    <a:off x="4726855" y="1076324"/>
                    <a:ext cx="6720241" cy="5438775"/>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sp>
                <p:nvSpPr>
                  <p:cNvPr id="4" name="TextBox 3">
                    <a:extLst>
                      <a:ext uri="{FF2B5EF4-FFF2-40B4-BE49-F238E27FC236}">
                        <a16:creationId xmlns:a16="http://schemas.microsoft.com/office/drawing/2014/main" id="{978511EC-43AC-1E8A-7A71-3AD05D32B74C}"/>
                      </a:ext>
                    </a:extLst>
                  </p:cNvPr>
                  <p:cNvSpPr txBox="1"/>
                  <p:nvPr/>
                </p:nvSpPr>
                <p:spPr>
                  <a:xfrm>
                    <a:off x="4892113" y="1116830"/>
                    <a:ext cx="6352394" cy="341966"/>
                  </a:xfrm>
                  <a:prstGeom prst="rect">
                    <a:avLst/>
                  </a:prstGeom>
                  <a:noFill/>
                </p:spPr>
                <p:txBody>
                  <a:bodyPr wrap="square" rtlCol="0">
                    <a:spAutoFit/>
                  </a:bodyPr>
                  <a:lstStyle/>
                  <a:p>
                    <a:pPr algn="ctr"/>
                    <a:r>
                      <a:rPr lang="en-US" b="1">
                        <a:solidFill>
                          <a:srgbClr val="C5932B"/>
                        </a:solidFill>
                      </a:rPr>
                      <a:t>Leadership</a:t>
                    </a:r>
                    <a:endParaRPr lang="en-AU" b="1">
                      <a:solidFill>
                        <a:srgbClr val="C5932B"/>
                      </a:solidFill>
                    </a:endParaRPr>
                  </a:p>
                </p:txBody>
              </p:sp>
            </p:grpSp>
            <p:grpSp>
              <p:nvGrpSpPr>
                <p:cNvPr id="13" name="Group 12">
                  <a:extLst>
                    <a:ext uri="{FF2B5EF4-FFF2-40B4-BE49-F238E27FC236}">
                      <a16:creationId xmlns:a16="http://schemas.microsoft.com/office/drawing/2014/main" id="{00B1A7C2-2D33-E98A-0E2E-B0ED60AD81E7}"/>
                    </a:ext>
                  </a:extLst>
                </p:cNvPr>
                <p:cNvGrpSpPr/>
                <p:nvPr/>
              </p:nvGrpSpPr>
              <p:grpSpPr>
                <a:xfrm>
                  <a:off x="1798024" y="1475039"/>
                  <a:ext cx="2850368" cy="2449159"/>
                  <a:chOff x="4396711" y="311604"/>
                  <a:chExt cx="3392494" cy="2832571"/>
                </a:xfrm>
              </p:grpSpPr>
              <p:grpSp>
                <p:nvGrpSpPr>
                  <p:cNvPr id="7" name="Group 6">
                    <a:extLst>
                      <a:ext uri="{FF2B5EF4-FFF2-40B4-BE49-F238E27FC236}">
                        <a16:creationId xmlns:a16="http://schemas.microsoft.com/office/drawing/2014/main" id="{F558C421-22FA-CED7-12EC-0CC28B516FA8}"/>
                      </a:ext>
                    </a:extLst>
                  </p:cNvPr>
                  <p:cNvGrpSpPr/>
                  <p:nvPr/>
                </p:nvGrpSpPr>
                <p:grpSpPr>
                  <a:xfrm>
                    <a:off x="4396711" y="311604"/>
                    <a:ext cx="3392494" cy="2832571"/>
                    <a:chOff x="2713999" y="818707"/>
                    <a:chExt cx="2283791" cy="3021270"/>
                  </a:xfrm>
                </p:grpSpPr>
                <p:grpSp>
                  <p:nvGrpSpPr>
                    <p:cNvPr id="10" name="Group 9">
                      <a:extLst>
                        <a:ext uri="{FF2B5EF4-FFF2-40B4-BE49-F238E27FC236}">
                          <a16:creationId xmlns:a16="http://schemas.microsoft.com/office/drawing/2014/main" id="{85D8FD1E-0498-C9BD-1B2A-0DA840D21593}"/>
                        </a:ext>
                      </a:extLst>
                    </p:cNvPr>
                    <p:cNvGrpSpPr/>
                    <p:nvPr/>
                  </p:nvGrpSpPr>
                  <p:grpSpPr>
                    <a:xfrm>
                      <a:off x="2713999" y="818707"/>
                      <a:ext cx="2278912" cy="3021270"/>
                      <a:chOff x="2713999" y="818707"/>
                      <a:chExt cx="2278912" cy="3021270"/>
                    </a:xfrm>
                  </p:grpSpPr>
                  <p:sp>
                    <p:nvSpPr>
                      <p:cNvPr id="11" name="Rectangle 10">
                        <a:extLst>
                          <a:ext uri="{FF2B5EF4-FFF2-40B4-BE49-F238E27FC236}">
                            <a16:creationId xmlns:a16="http://schemas.microsoft.com/office/drawing/2014/main" id="{07F10FF5-39FD-0613-D4BE-5B64579851BC}"/>
                          </a:ext>
                        </a:extLst>
                      </p:cNvPr>
                      <p:cNvSpPr/>
                      <p:nvPr/>
                    </p:nvSpPr>
                    <p:spPr>
                      <a:xfrm>
                        <a:off x="2713999" y="818707"/>
                        <a:ext cx="2278912" cy="3007707"/>
                      </a:xfrm>
                      <a:prstGeom prst="rect">
                        <a:avLst/>
                      </a:prstGeom>
                      <a:solidFill>
                        <a:schemeClr val="bg1"/>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TextBox 11">
                        <a:extLst>
                          <a:ext uri="{FF2B5EF4-FFF2-40B4-BE49-F238E27FC236}">
                            <a16:creationId xmlns:a16="http://schemas.microsoft.com/office/drawing/2014/main" id="{47D7971D-758C-868C-756D-AA1DA63480B0}"/>
                          </a:ext>
                        </a:extLst>
                      </p:cNvPr>
                      <p:cNvSpPr txBox="1"/>
                      <p:nvPr/>
                    </p:nvSpPr>
                    <p:spPr>
                      <a:xfrm>
                        <a:off x="2824674" y="1422423"/>
                        <a:ext cx="2151321" cy="2417554"/>
                      </a:xfrm>
                      <a:prstGeom prst="rect">
                        <a:avLst/>
                      </a:prstGeom>
                      <a:noFill/>
                    </p:spPr>
                    <p:txBody>
                      <a:bodyPr wrap="square" lIns="91440" tIns="45720" rIns="91440" bIns="45720" anchor="t">
                        <a:spAutoFit/>
                      </a:bodyPr>
                      <a:lstStyle/>
                      <a:p>
                        <a:pPr>
                          <a:lnSpc>
                            <a:spcPct val="150000"/>
                          </a:lnSpc>
                        </a:pPr>
                        <a:r>
                          <a:rPr lang="en-AU" sz="1000" b="1" kern="100">
                            <a:latin typeface="Arial"/>
                            <a:ea typeface="Aptos" panose="020B0004020202020204" pitchFamily="34" charset="0"/>
                            <a:cs typeface="Arial"/>
                          </a:rPr>
                          <a:t>Setting or Network </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Approve training applications</a:t>
                        </a:r>
                        <a:endParaRPr lang="en-AU">
                          <a:latin typeface="Arial"/>
                          <a:cs typeface="Arial"/>
                        </a:endParaRP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Allocate trainees to rotations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Allocate supervisors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Oversee trainee progression</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Sit on progress review panels</a:t>
                        </a:r>
                      </a:p>
                    </p:txBody>
                  </p:sp>
                </p:grpSp>
                <p:sp>
                  <p:nvSpPr>
                    <p:cNvPr id="9" name="Title 1">
                      <a:extLst>
                        <a:ext uri="{FF2B5EF4-FFF2-40B4-BE49-F238E27FC236}">
                          <a16:creationId xmlns:a16="http://schemas.microsoft.com/office/drawing/2014/main" id="{5AB9B4FC-B08A-88EC-6A95-5DF3EA00AB95}"/>
                        </a:ext>
                      </a:extLst>
                    </p:cNvPr>
                    <p:cNvSpPr txBox="1">
                      <a:spLocks/>
                    </p:cNvSpPr>
                    <p:nvPr/>
                  </p:nvSpPr>
                  <p:spPr>
                    <a:xfrm>
                      <a:off x="2718878" y="909772"/>
                      <a:ext cx="2278912" cy="458301"/>
                    </a:xfrm>
                    <a:prstGeom prst="rect">
                      <a:avLst/>
                    </a:prstGeom>
                  </p:spPr>
                  <p:txBody>
                    <a:bodyPr>
                      <a:normAutofit fontScale="925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350">
                          <a:solidFill>
                            <a:srgbClr val="C5932B"/>
                          </a:solidFill>
                          <a:latin typeface="Arial" panose="020B0604020202020204" pitchFamily="34" charset="0"/>
                          <a:cs typeface="Arial" panose="020B0604020202020204" pitchFamily="34" charset="0"/>
                        </a:rPr>
                        <a:t>DPE</a:t>
                      </a:r>
                    </a:p>
                    <a:p>
                      <a:r>
                        <a:rPr lang="en-US" sz="1000">
                          <a:solidFill>
                            <a:srgbClr val="C5932B"/>
                          </a:solidFill>
                          <a:latin typeface="Arial" panose="020B0604020202020204" pitchFamily="34" charset="0"/>
                          <a:cs typeface="Arial" panose="020B0604020202020204" pitchFamily="34" charset="0"/>
                        </a:rPr>
                        <a:t>Basic Training</a:t>
                      </a:r>
                      <a:endParaRPr lang="en-AU" sz="1000">
                        <a:solidFill>
                          <a:srgbClr val="C5932B"/>
                        </a:solidFill>
                        <a:latin typeface="Arial" panose="020B0604020202020204" pitchFamily="34" charset="0"/>
                        <a:cs typeface="Arial" panose="020B0604020202020204" pitchFamily="34" charset="0"/>
                      </a:endParaRPr>
                    </a:p>
                  </p:txBody>
                </p:sp>
              </p:grpSp>
              <p:pic>
                <p:nvPicPr>
                  <p:cNvPr id="8" name="Picture 7">
                    <a:extLst>
                      <a:ext uri="{FF2B5EF4-FFF2-40B4-BE49-F238E27FC236}">
                        <a16:creationId xmlns:a16="http://schemas.microsoft.com/office/drawing/2014/main" id="{430452C3-1539-5D8E-A302-14E2C0D00A79}"/>
                      </a:ext>
                    </a:extLst>
                  </p:cNvPr>
                  <p:cNvPicPr>
                    <a:picLocks noChangeAspect="1"/>
                  </p:cNvPicPr>
                  <p:nvPr/>
                </p:nvPicPr>
                <p:blipFill>
                  <a:blip r:embed="rId4"/>
                  <a:stretch>
                    <a:fillRect/>
                  </a:stretch>
                </p:blipFill>
                <p:spPr>
                  <a:xfrm>
                    <a:off x="7408957" y="2768064"/>
                    <a:ext cx="290860" cy="313714"/>
                  </a:xfrm>
                  <a:prstGeom prst="rect">
                    <a:avLst/>
                  </a:prstGeom>
                </p:spPr>
              </p:pic>
            </p:grpSp>
            <p:grpSp>
              <p:nvGrpSpPr>
                <p:cNvPr id="24" name="Group 23">
                  <a:extLst>
                    <a:ext uri="{FF2B5EF4-FFF2-40B4-BE49-F238E27FC236}">
                      <a16:creationId xmlns:a16="http://schemas.microsoft.com/office/drawing/2014/main" id="{287277CD-80F5-3A88-BC03-A27F5D62846C}"/>
                    </a:ext>
                  </a:extLst>
                </p:cNvPr>
                <p:cNvGrpSpPr/>
                <p:nvPr/>
              </p:nvGrpSpPr>
              <p:grpSpPr>
                <a:xfrm>
                  <a:off x="1791935" y="4225258"/>
                  <a:ext cx="2850368" cy="2376826"/>
                  <a:chOff x="4742345" y="1334388"/>
                  <a:chExt cx="2850368" cy="2376826"/>
                </a:xfrm>
              </p:grpSpPr>
              <p:pic>
                <p:nvPicPr>
                  <p:cNvPr id="2" name="Picture 1" descr="A group of people icons&#10;&#10;Description automatically generated">
                    <a:extLst>
                      <a:ext uri="{FF2B5EF4-FFF2-40B4-BE49-F238E27FC236}">
                        <a16:creationId xmlns:a16="http://schemas.microsoft.com/office/drawing/2014/main" id="{5D1D0EA7-3C9E-206A-BDE2-966A5068ECE9}"/>
                      </a:ext>
                    </a:extLst>
                  </p:cNvPr>
                  <p:cNvPicPr>
                    <a:picLocks noChangeAspect="1"/>
                  </p:cNvPicPr>
                  <p:nvPr/>
                </p:nvPicPr>
                <p:blipFill>
                  <a:blip r:embed="rId3"/>
                  <a:srcRect l="14684" t="78547" r="79364" b="11857"/>
                  <a:stretch/>
                </p:blipFill>
                <p:spPr>
                  <a:xfrm>
                    <a:off x="7220309" y="3389885"/>
                    <a:ext cx="269255" cy="283680"/>
                  </a:xfrm>
                  <a:prstGeom prst="rect">
                    <a:avLst/>
                  </a:prstGeom>
                </p:spPr>
              </p:pic>
              <p:grpSp>
                <p:nvGrpSpPr>
                  <p:cNvPr id="18" name="Group 17">
                    <a:extLst>
                      <a:ext uri="{FF2B5EF4-FFF2-40B4-BE49-F238E27FC236}">
                        <a16:creationId xmlns:a16="http://schemas.microsoft.com/office/drawing/2014/main" id="{08A3CC07-0002-54D5-9DAF-FB088EB63605}"/>
                      </a:ext>
                    </a:extLst>
                  </p:cNvPr>
                  <p:cNvGrpSpPr/>
                  <p:nvPr/>
                </p:nvGrpSpPr>
                <p:grpSpPr>
                  <a:xfrm>
                    <a:off x="4742345" y="1334388"/>
                    <a:ext cx="2850368" cy="2376826"/>
                    <a:chOff x="2713999" y="818707"/>
                    <a:chExt cx="2283791" cy="3007708"/>
                  </a:xfrm>
                </p:grpSpPr>
                <p:grpSp>
                  <p:nvGrpSpPr>
                    <p:cNvPr id="21" name="Group 20">
                      <a:extLst>
                        <a:ext uri="{FF2B5EF4-FFF2-40B4-BE49-F238E27FC236}">
                          <a16:creationId xmlns:a16="http://schemas.microsoft.com/office/drawing/2014/main" id="{2A7F5827-962F-20B1-76E3-48AE5291012E}"/>
                        </a:ext>
                      </a:extLst>
                    </p:cNvPr>
                    <p:cNvGrpSpPr/>
                    <p:nvPr/>
                  </p:nvGrpSpPr>
                  <p:grpSpPr>
                    <a:xfrm>
                      <a:off x="2713999" y="818707"/>
                      <a:ext cx="2278912" cy="3007708"/>
                      <a:chOff x="2713999" y="818707"/>
                      <a:chExt cx="2278912" cy="3007708"/>
                    </a:xfrm>
                  </p:grpSpPr>
                  <p:sp>
                    <p:nvSpPr>
                      <p:cNvPr id="22" name="Rectangle 21">
                        <a:extLst>
                          <a:ext uri="{FF2B5EF4-FFF2-40B4-BE49-F238E27FC236}">
                            <a16:creationId xmlns:a16="http://schemas.microsoft.com/office/drawing/2014/main" id="{5F8969CF-2546-8E39-DBB0-AF3828D8A9AD}"/>
                          </a:ext>
                        </a:extLst>
                      </p:cNvPr>
                      <p:cNvSpPr/>
                      <p:nvPr/>
                    </p:nvSpPr>
                    <p:spPr>
                      <a:xfrm>
                        <a:off x="2713999" y="818707"/>
                        <a:ext cx="2278912" cy="3007708"/>
                      </a:xfrm>
                      <a:prstGeom prst="rect">
                        <a:avLst/>
                      </a:prstGeom>
                      <a:solidFill>
                        <a:schemeClr val="bg1"/>
                      </a:solid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3" name="TextBox 22">
                        <a:extLst>
                          <a:ext uri="{FF2B5EF4-FFF2-40B4-BE49-F238E27FC236}">
                            <a16:creationId xmlns:a16="http://schemas.microsoft.com/office/drawing/2014/main" id="{2DAF2FB5-7576-FB37-59D0-E657D77A14C6}"/>
                          </a:ext>
                        </a:extLst>
                      </p:cNvPr>
                      <p:cNvSpPr txBox="1"/>
                      <p:nvPr/>
                    </p:nvSpPr>
                    <p:spPr>
                      <a:xfrm>
                        <a:off x="2824674" y="1422422"/>
                        <a:ext cx="2151321" cy="1541246"/>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Support DPEs </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Allocate rotations and supervisors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Support progress review panels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Support supervisors</a:t>
                        </a:r>
                      </a:p>
                      <a:p>
                        <a:pPr>
                          <a:lnSpc>
                            <a:spcPct val="150000"/>
                          </a:lnSpc>
                        </a:pPr>
                        <a:endParaRPr lang="en-AU" sz="1000" kern="100">
                          <a:latin typeface="Arial"/>
                          <a:ea typeface="Aptos" panose="020B0004020202020204" pitchFamily="34" charset="0"/>
                          <a:cs typeface="Arial"/>
                        </a:endParaRPr>
                      </a:p>
                    </p:txBody>
                  </p:sp>
                </p:grpSp>
                <p:sp>
                  <p:nvSpPr>
                    <p:cNvPr id="20" name="Title 1">
                      <a:extLst>
                        <a:ext uri="{FF2B5EF4-FFF2-40B4-BE49-F238E27FC236}">
                          <a16:creationId xmlns:a16="http://schemas.microsoft.com/office/drawing/2014/main" id="{007F1120-9151-028C-CBA5-FD4661A04892}"/>
                        </a:ext>
                      </a:extLst>
                    </p:cNvPr>
                    <p:cNvSpPr txBox="1">
                      <a:spLocks/>
                    </p:cNvSpPr>
                    <p:nvPr/>
                  </p:nvSpPr>
                  <p:spPr>
                    <a:xfrm>
                      <a:off x="2718878" y="909772"/>
                      <a:ext cx="2278912" cy="458301"/>
                    </a:xfrm>
                    <a:prstGeom prst="rect">
                      <a:avLst/>
                    </a:prstGeom>
                  </p:spPr>
                  <p:txBody>
                    <a:bodyPr>
                      <a:normAutofit fontScale="925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350">
                          <a:solidFill>
                            <a:srgbClr val="90A1B1"/>
                          </a:solidFill>
                          <a:latin typeface="Arial" panose="020B0604020202020204" pitchFamily="34" charset="0"/>
                          <a:cs typeface="Arial" panose="020B0604020202020204" pitchFamily="34" charset="0"/>
                        </a:rPr>
                        <a:t>Training Program Coordinator</a:t>
                      </a:r>
                    </a:p>
                    <a:p>
                      <a:r>
                        <a:rPr lang="en-US" sz="1000">
                          <a:solidFill>
                            <a:srgbClr val="90A1B1"/>
                          </a:solidFill>
                          <a:latin typeface="Arial" panose="020B0604020202020204" pitchFamily="34" charset="0"/>
                          <a:cs typeface="Arial" panose="020B0604020202020204" pitchFamily="34" charset="0"/>
                        </a:rPr>
                        <a:t>Basic Training</a:t>
                      </a:r>
                      <a:endParaRPr lang="en-AU" sz="1000">
                        <a:solidFill>
                          <a:srgbClr val="90A1B1"/>
                        </a:solidFill>
                        <a:latin typeface="Arial" panose="020B0604020202020204" pitchFamily="34" charset="0"/>
                        <a:cs typeface="Arial" panose="020B0604020202020204" pitchFamily="34" charset="0"/>
                      </a:endParaRPr>
                    </a:p>
                  </p:txBody>
                </p:sp>
              </p:grpSp>
            </p:grpSp>
          </p:grpSp>
          <p:grpSp>
            <p:nvGrpSpPr>
              <p:cNvPr id="25" name="Group 24">
                <a:extLst>
                  <a:ext uri="{FF2B5EF4-FFF2-40B4-BE49-F238E27FC236}">
                    <a16:creationId xmlns:a16="http://schemas.microsoft.com/office/drawing/2014/main" id="{523E4F8C-AB0A-2276-B760-2D3C56806D7D}"/>
                  </a:ext>
                </a:extLst>
              </p:cNvPr>
              <p:cNvGrpSpPr/>
              <p:nvPr/>
            </p:nvGrpSpPr>
            <p:grpSpPr>
              <a:xfrm>
                <a:off x="6474622" y="853885"/>
                <a:ext cx="3501957" cy="5897710"/>
                <a:chOff x="6028055" y="910592"/>
                <a:chExt cx="3501957" cy="5897710"/>
              </a:xfrm>
            </p:grpSpPr>
            <p:grpSp>
              <p:nvGrpSpPr>
                <p:cNvPr id="6" name="Group 5">
                  <a:extLst>
                    <a:ext uri="{FF2B5EF4-FFF2-40B4-BE49-F238E27FC236}">
                      <a16:creationId xmlns:a16="http://schemas.microsoft.com/office/drawing/2014/main" id="{8DAB47B2-973B-7366-628E-E12E9FAEBE70}"/>
                    </a:ext>
                  </a:extLst>
                </p:cNvPr>
                <p:cNvGrpSpPr/>
                <p:nvPr/>
              </p:nvGrpSpPr>
              <p:grpSpPr>
                <a:xfrm>
                  <a:off x="6028055" y="910592"/>
                  <a:ext cx="3501957" cy="5897710"/>
                  <a:chOff x="4726855" y="1076324"/>
                  <a:chExt cx="6720241" cy="5438775"/>
                </a:xfrm>
                <a:solidFill>
                  <a:srgbClr val="C5932B">
                    <a:alpha val="25098"/>
                  </a:srgbClr>
                </a:solidFill>
              </p:grpSpPr>
              <p:sp>
                <p:nvSpPr>
                  <p:cNvPr id="17" name="Rectangle 16">
                    <a:extLst>
                      <a:ext uri="{FF2B5EF4-FFF2-40B4-BE49-F238E27FC236}">
                        <a16:creationId xmlns:a16="http://schemas.microsoft.com/office/drawing/2014/main" id="{BA82F401-9B82-7B9D-F71F-74002467559E}"/>
                      </a:ext>
                    </a:extLst>
                  </p:cNvPr>
                  <p:cNvSpPr/>
                  <p:nvPr/>
                </p:nvSpPr>
                <p:spPr>
                  <a:xfrm>
                    <a:off x="4726855" y="1076324"/>
                    <a:ext cx="6720241" cy="5438775"/>
                  </a:xfrm>
                  <a:prstGeom prst="rect">
                    <a:avLst/>
                  </a:prstGeom>
                  <a:grp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sp>
                <p:nvSpPr>
                  <p:cNvPr id="19" name="TextBox 18">
                    <a:extLst>
                      <a:ext uri="{FF2B5EF4-FFF2-40B4-BE49-F238E27FC236}">
                        <a16:creationId xmlns:a16="http://schemas.microsoft.com/office/drawing/2014/main" id="{F63A3B73-C9DA-223F-6921-ADF965B2676D}"/>
                      </a:ext>
                    </a:extLst>
                  </p:cNvPr>
                  <p:cNvSpPr txBox="1"/>
                  <p:nvPr/>
                </p:nvSpPr>
                <p:spPr>
                  <a:xfrm>
                    <a:off x="4747970" y="1116830"/>
                    <a:ext cx="6699126" cy="341966"/>
                  </a:xfrm>
                  <a:prstGeom prst="rect">
                    <a:avLst/>
                  </a:prstGeom>
                  <a:noFill/>
                  <a:ln>
                    <a:noFill/>
                  </a:ln>
                </p:spPr>
                <p:txBody>
                  <a:bodyPr wrap="square" rtlCol="0">
                    <a:spAutoFit/>
                  </a:bodyPr>
                  <a:lstStyle/>
                  <a:p>
                    <a:pPr algn="ctr"/>
                    <a:r>
                      <a:rPr lang="en-US" b="1">
                        <a:solidFill>
                          <a:srgbClr val="C5932B"/>
                        </a:solidFill>
                      </a:rPr>
                      <a:t>Oversight</a:t>
                    </a:r>
                    <a:endParaRPr lang="en-AU" b="1">
                      <a:solidFill>
                        <a:srgbClr val="C5932B"/>
                      </a:solidFill>
                    </a:endParaRPr>
                  </a:p>
                </p:txBody>
              </p:sp>
            </p:grpSp>
            <p:grpSp>
              <p:nvGrpSpPr>
                <p:cNvPr id="33" name="Group 32">
                  <a:extLst>
                    <a:ext uri="{FF2B5EF4-FFF2-40B4-BE49-F238E27FC236}">
                      <a16:creationId xmlns:a16="http://schemas.microsoft.com/office/drawing/2014/main" id="{56FEF8C3-882A-009B-6133-C1892B9AA34A}"/>
                    </a:ext>
                  </a:extLst>
                </p:cNvPr>
                <p:cNvGrpSpPr/>
                <p:nvPr/>
              </p:nvGrpSpPr>
              <p:grpSpPr>
                <a:xfrm>
                  <a:off x="6353849" y="1550577"/>
                  <a:ext cx="2850368" cy="2446642"/>
                  <a:chOff x="6901933" y="1339747"/>
                  <a:chExt cx="2850368" cy="2376826"/>
                </a:xfrm>
              </p:grpSpPr>
              <p:pic>
                <p:nvPicPr>
                  <p:cNvPr id="14" name="Picture 13" descr="A group of people icons&#10;&#10;Description automatically generated">
                    <a:extLst>
                      <a:ext uri="{FF2B5EF4-FFF2-40B4-BE49-F238E27FC236}">
                        <a16:creationId xmlns:a16="http://schemas.microsoft.com/office/drawing/2014/main" id="{7F009448-1AA6-78A0-898B-95D4330B1A44}"/>
                      </a:ext>
                    </a:extLst>
                  </p:cNvPr>
                  <p:cNvPicPr>
                    <a:picLocks noChangeAspect="1"/>
                  </p:cNvPicPr>
                  <p:nvPr/>
                </p:nvPicPr>
                <p:blipFill>
                  <a:blip r:embed="rId3"/>
                  <a:srcRect l="45099" t="78113" r="47142" b="11420"/>
                  <a:stretch/>
                </p:blipFill>
                <p:spPr>
                  <a:xfrm>
                    <a:off x="9142816" y="3211537"/>
                    <a:ext cx="528633" cy="465995"/>
                  </a:xfrm>
                  <a:prstGeom prst="rect">
                    <a:avLst/>
                  </a:prstGeom>
                </p:spPr>
              </p:pic>
              <p:grpSp>
                <p:nvGrpSpPr>
                  <p:cNvPr id="27" name="Group 26">
                    <a:extLst>
                      <a:ext uri="{FF2B5EF4-FFF2-40B4-BE49-F238E27FC236}">
                        <a16:creationId xmlns:a16="http://schemas.microsoft.com/office/drawing/2014/main" id="{346FB1C8-9548-80AD-78D9-B35649956076}"/>
                      </a:ext>
                    </a:extLst>
                  </p:cNvPr>
                  <p:cNvGrpSpPr/>
                  <p:nvPr/>
                </p:nvGrpSpPr>
                <p:grpSpPr>
                  <a:xfrm>
                    <a:off x="6901933" y="1339747"/>
                    <a:ext cx="2850368" cy="2376826"/>
                    <a:chOff x="2713999" y="818707"/>
                    <a:chExt cx="2283791" cy="3007708"/>
                  </a:xfrm>
                </p:grpSpPr>
                <p:grpSp>
                  <p:nvGrpSpPr>
                    <p:cNvPr id="29" name="Group 28">
                      <a:extLst>
                        <a:ext uri="{FF2B5EF4-FFF2-40B4-BE49-F238E27FC236}">
                          <a16:creationId xmlns:a16="http://schemas.microsoft.com/office/drawing/2014/main" id="{B4B767F7-9B94-1694-B85D-2EE1EFF7CC40}"/>
                        </a:ext>
                      </a:extLst>
                    </p:cNvPr>
                    <p:cNvGrpSpPr/>
                    <p:nvPr/>
                  </p:nvGrpSpPr>
                  <p:grpSpPr>
                    <a:xfrm>
                      <a:off x="2713999" y="818707"/>
                      <a:ext cx="2278912" cy="3007708"/>
                      <a:chOff x="2713999" y="818707"/>
                      <a:chExt cx="2278912" cy="3007708"/>
                    </a:xfrm>
                  </p:grpSpPr>
                  <p:sp>
                    <p:nvSpPr>
                      <p:cNvPr id="30" name="Rectangle 29">
                        <a:extLst>
                          <a:ext uri="{FF2B5EF4-FFF2-40B4-BE49-F238E27FC236}">
                            <a16:creationId xmlns:a16="http://schemas.microsoft.com/office/drawing/2014/main" id="{2817367D-C7AA-0CB6-C2A4-94C78F5C4ADE}"/>
                          </a:ext>
                        </a:extLst>
                      </p:cNvPr>
                      <p:cNvSpPr/>
                      <p:nvPr/>
                    </p:nvSpPr>
                    <p:spPr>
                      <a:xfrm>
                        <a:off x="2713999" y="818707"/>
                        <a:ext cx="2278912" cy="3007708"/>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1" name="TextBox 30">
                        <a:extLst>
                          <a:ext uri="{FF2B5EF4-FFF2-40B4-BE49-F238E27FC236}">
                            <a16:creationId xmlns:a16="http://schemas.microsoft.com/office/drawing/2014/main" id="{E98F1E44-F459-A9FA-B44E-64F57F03853E}"/>
                          </a:ext>
                        </a:extLst>
                      </p:cNvPr>
                      <p:cNvSpPr txBox="1"/>
                      <p:nvPr/>
                    </p:nvSpPr>
                    <p:spPr>
                      <a:xfrm>
                        <a:off x="2824674" y="1422422"/>
                        <a:ext cx="2151321" cy="1833349"/>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grpSp>
                <p:sp>
                  <p:nvSpPr>
                    <p:cNvPr id="28" name="Title 1">
                      <a:extLst>
                        <a:ext uri="{FF2B5EF4-FFF2-40B4-BE49-F238E27FC236}">
                          <a16:creationId xmlns:a16="http://schemas.microsoft.com/office/drawing/2014/main" id="{AED9BEAB-5B72-E3C9-15D5-FA47134A3243}"/>
                        </a:ext>
                      </a:extLst>
                    </p:cNvPr>
                    <p:cNvSpPr txBox="1">
                      <a:spLocks/>
                    </p:cNvSpPr>
                    <p:nvPr/>
                  </p:nvSpPr>
                  <p:spPr>
                    <a:xfrm>
                      <a:off x="2718878" y="909772"/>
                      <a:ext cx="2278912" cy="458301"/>
                    </a:xfrm>
                    <a:prstGeom prst="rect">
                      <a:avLst/>
                    </a:prstGeom>
                  </p:spPr>
                  <p:txBody>
                    <a:bodyPr>
                      <a:normAutofit fontScale="92500" lnSpcReduction="1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6088AC"/>
                          </a:solidFill>
                          <a:latin typeface="Arial" panose="020B0604020202020204" pitchFamily="34" charset="0"/>
                          <a:cs typeface="Arial" panose="020B0604020202020204" pitchFamily="34" charset="0"/>
                        </a:rPr>
                        <a:t>Progress Review Panel</a:t>
                      </a:r>
                    </a:p>
                    <a:p>
                      <a:r>
                        <a:rPr lang="en-US" sz="1000">
                          <a:solidFill>
                            <a:srgbClr val="6088AC"/>
                          </a:solidFill>
                          <a:latin typeface="Arial" panose="020B0604020202020204" pitchFamily="34" charset="0"/>
                          <a:cs typeface="Arial" panose="020B0604020202020204" pitchFamily="34" charset="0"/>
                        </a:rPr>
                        <a:t>From Q4 2025</a:t>
                      </a:r>
                    </a:p>
                  </p:txBody>
                </p:sp>
              </p:grpSp>
            </p:grpSp>
            <p:grpSp>
              <p:nvGrpSpPr>
                <p:cNvPr id="36" name="Group 35">
                  <a:extLst>
                    <a:ext uri="{FF2B5EF4-FFF2-40B4-BE49-F238E27FC236}">
                      <a16:creationId xmlns:a16="http://schemas.microsoft.com/office/drawing/2014/main" id="{D8FAC85C-483C-C6B0-7080-11D464BE1929}"/>
                    </a:ext>
                  </a:extLst>
                </p:cNvPr>
                <p:cNvGrpSpPr/>
                <p:nvPr/>
              </p:nvGrpSpPr>
              <p:grpSpPr>
                <a:xfrm>
                  <a:off x="6409314" y="4229563"/>
                  <a:ext cx="2850368" cy="2376826"/>
                  <a:chOff x="2713999" y="818707"/>
                  <a:chExt cx="2283791" cy="3007708"/>
                </a:xfrm>
              </p:grpSpPr>
              <p:grpSp>
                <p:nvGrpSpPr>
                  <p:cNvPr id="38" name="Group 37">
                    <a:extLst>
                      <a:ext uri="{FF2B5EF4-FFF2-40B4-BE49-F238E27FC236}">
                        <a16:creationId xmlns:a16="http://schemas.microsoft.com/office/drawing/2014/main" id="{85A61B93-40EB-7BF6-CFD1-AB991DF036DA}"/>
                      </a:ext>
                    </a:extLst>
                  </p:cNvPr>
                  <p:cNvGrpSpPr/>
                  <p:nvPr/>
                </p:nvGrpSpPr>
                <p:grpSpPr>
                  <a:xfrm>
                    <a:off x="2713999" y="818707"/>
                    <a:ext cx="2278912" cy="3007708"/>
                    <a:chOff x="2713999" y="818707"/>
                    <a:chExt cx="2278912" cy="3007708"/>
                  </a:xfrm>
                </p:grpSpPr>
                <p:sp>
                  <p:nvSpPr>
                    <p:cNvPr id="39" name="Rectangle 38">
                      <a:extLst>
                        <a:ext uri="{FF2B5EF4-FFF2-40B4-BE49-F238E27FC236}">
                          <a16:creationId xmlns:a16="http://schemas.microsoft.com/office/drawing/2014/main" id="{9A83DBA4-F78E-97D3-48FB-397CD8F6F556}"/>
                        </a:ext>
                      </a:extLst>
                    </p:cNvPr>
                    <p:cNvSpPr/>
                    <p:nvPr/>
                  </p:nvSpPr>
                  <p:spPr>
                    <a:xfrm>
                      <a:off x="2713999" y="818707"/>
                      <a:ext cx="2278912" cy="3007708"/>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0" name="TextBox 39">
                      <a:extLst>
                        <a:ext uri="{FF2B5EF4-FFF2-40B4-BE49-F238E27FC236}">
                          <a16:creationId xmlns:a16="http://schemas.microsoft.com/office/drawing/2014/main" id="{65922ACA-C9AB-6528-D006-8BB3FE8FA2B9}"/>
                        </a:ext>
                      </a:extLst>
                    </p:cNvPr>
                    <p:cNvSpPr txBox="1"/>
                    <p:nvPr/>
                  </p:nvSpPr>
                  <p:spPr>
                    <a:xfrm>
                      <a:off x="2824674" y="1422422"/>
                      <a:ext cx="2151321" cy="2028084"/>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DPEs and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grpSp>
              <p:sp>
                <p:nvSpPr>
                  <p:cNvPr id="37" name="Title 1">
                    <a:extLst>
                      <a:ext uri="{FF2B5EF4-FFF2-40B4-BE49-F238E27FC236}">
                        <a16:creationId xmlns:a16="http://schemas.microsoft.com/office/drawing/2014/main" id="{4852A6A5-B201-2B13-BD4C-9EE7796DC444}"/>
                      </a:ext>
                    </a:extLst>
                  </p:cNvPr>
                  <p:cNvSpPr txBox="1">
                    <a:spLocks/>
                  </p:cNvSpPr>
                  <p:nvPr/>
                </p:nvSpPr>
                <p:spPr>
                  <a:xfrm>
                    <a:off x="2718878" y="909772"/>
                    <a:ext cx="2278912" cy="458301"/>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70685B"/>
                        </a:solidFill>
                        <a:latin typeface="Arial" panose="020B0604020202020204" pitchFamily="34" charset="0"/>
                        <a:cs typeface="Arial" panose="020B0604020202020204" pitchFamily="34" charset="0"/>
                      </a:rPr>
                      <a:t>RACP oversight committees</a:t>
                    </a:r>
                  </a:p>
                </p:txBody>
              </p:sp>
            </p:grpSp>
          </p:grpSp>
        </p:grpSp>
        <p:pic>
          <p:nvPicPr>
            <p:cNvPr id="35" name="Picture 34">
              <a:extLst>
                <a:ext uri="{FF2B5EF4-FFF2-40B4-BE49-F238E27FC236}">
                  <a16:creationId xmlns:a16="http://schemas.microsoft.com/office/drawing/2014/main" id="{51E5B2E8-108D-9DF3-B9FD-BAEE11B68327}"/>
                </a:ext>
              </a:extLst>
            </p:cNvPr>
            <p:cNvPicPr>
              <a:picLocks noChangeAspect="1"/>
            </p:cNvPicPr>
            <p:nvPr/>
          </p:nvPicPr>
          <p:blipFill>
            <a:blip r:embed="rId5"/>
            <a:stretch>
              <a:fillRect/>
            </a:stretch>
          </p:blipFill>
          <p:spPr>
            <a:xfrm>
              <a:off x="4665187" y="6152558"/>
              <a:ext cx="285155" cy="301296"/>
            </a:xfrm>
            <a:prstGeom prst="rect">
              <a:avLst/>
            </a:prstGeom>
          </p:spPr>
        </p:pic>
        <p:pic>
          <p:nvPicPr>
            <p:cNvPr id="42" name="Picture 41">
              <a:extLst>
                <a:ext uri="{FF2B5EF4-FFF2-40B4-BE49-F238E27FC236}">
                  <a16:creationId xmlns:a16="http://schemas.microsoft.com/office/drawing/2014/main" id="{380157BD-BBBB-899F-ABCA-6011AA3F3D35}"/>
                </a:ext>
              </a:extLst>
            </p:cNvPr>
            <p:cNvPicPr>
              <a:picLocks noChangeAspect="1"/>
            </p:cNvPicPr>
            <p:nvPr/>
          </p:nvPicPr>
          <p:blipFill>
            <a:blip r:embed="rId6"/>
            <a:stretch>
              <a:fillRect/>
            </a:stretch>
          </p:blipFill>
          <p:spPr>
            <a:xfrm>
              <a:off x="9013003" y="3533069"/>
              <a:ext cx="499021" cy="310502"/>
            </a:xfrm>
            <a:prstGeom prst="rect">
              <a:avLst/>
            </a:prstGeom>
          </p:spPr>
        </p:pic>
        <p:pic>
          <p:nvPicPr>
            <p:cNvPr id="44" name="Picture 43">
              <a:extLst>
                <a:ext uri="{FF2B5EF4-FFF2-40B4-BE49-F238E27FC236}">
                  <a16:creationId xmlns:a16="http://schemas.microsoft.com/office/drawing/2014/main" id="{843EE549-EACE-2153-8D91-DD62AD102F11}"/>
                </a:ext>
              </a:extLst>
            </p:cNvPr>
            <p:cNvPicPr>
              <a:picLocks noChangeAspect="1"/>
            </p:cNvPicPr>
            <p:nvPr/>
          </p:nvPicPr>
          <p:blipFill>
            <a:blip r:embed="rId7"/>
            <a:stretch>
              <a:fillRect/>
            </a:stretch>
          </p:blipFill>
          <p:spPr>
            <a:xfrm>
              <a:off x="9095261" y="6152558"/>
              <a:ext cx="528321" cy="289843"/>
            </a:xfrm>
            <a:prstGeom prst="rect">
              <a:avLst/>
            </a:prstGeom>
          </p:spPr>
        </p:pic>
      </p:grpSp>
    </p:spTree>
    <p:extLst>
      <p:ext uri="{BB962C8B-B14F-4D97-AF65-F5344CB8AC3E}">
        <p14:creationId xmlns:p14="http://schemas.microsoft.com/office/powerpoint/2010/main" val="251405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940889" y="3289005"/>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524479"/>
            <a:ext cx="11451915" cy="1685597"/>
            <a:chOff x="846933" y="1875752"/>
            <a:chExt cx="11451915" cy="1685597"/>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1885694" y="2309689"/>
              <a:ext cx="1407758" cy="307777"/>
            </a:xfrm>
            <a:prstGeom prst="rect">
              <a:avLst/>
            </a:prstGeom>
            <a:noFill/>
          </p:spPr>
          <p:txBody>
            <a:bodyPr wrap="none" rtlCol="0">
              <a:spAutoFit/>
            </a:bodyPr>
            <a:lstStyle/>
            <a:p>
              <a:r>
                <a:rPr lang="en-US" sz="1400">
                  <a:latin typeface="Aptos" panose="020B0004020202020204" pitchFamily="34" charset="0"/>
                </a:rPr>
                <a:t>Rotation/term 1</a:t>
              </a:r>
              <a:endParaRPr lang="en-AU" sz="1400">
                <a:latin typeface="Aptos" panose="020B0004020202020204" pitchFamily="34" charset="0"/>
              </a:endParaRPr>
            </a:p>
          </p:txBody>
        </p:sp>
        <p:sp>
          <p:nvSpPr>
            <p:cNvPr id="59" name="TextBox 58">
              <a:extLst>
                <a:ext uri="{FF2B5EF4-FFF2-40B4-BE49-F238E27FC236}">
                  <a16:creationId xmlns:a16="http://schemas.microsoft.com/office/drawing/2014/main" id="{9411B139-C3DF-DDCD-9031-B3888A426EE9}"/>
                </a:ext>
              </a:extLst>
            </p:cNvPr>
            <p:cNvSpPr txBox="1"/>
            <p:nvPr/>
          </p:nvSpPr>
          <p:spPr>
            <a:xfrm>
              <a:off x="4377191" y="2310056"/>
              <a:ext cx="1399807" cy="307777"/>
            </a:xfrm>
            <a:prstGeom prst="rect">
              <a:avLst/>
            </a:prstGeom>
            <a:noFill/>
          </p:spPr>
          <p:txBody>
            <a:bodyPr wrap="none" rtlCol="0">
              <a:spAutoFit/>
            </a:bodyPr>
            <a:lstStyle/>
            <a:p>
              <a:r>
                <a:rPr lang="en-US" sz="1400">
                  <a:latin typeface="Aptos" panose="020B0004020202020204" pitchFamily="34" charset="0"/>
                </a:rPr>
                <a:t>Rotation/term 2</a:t>
              </a:r>
              <a:endParaRPr lang="en-AU" sz="1400">
                <a:latin typeface="Aptos" panose="020B0004020202020204" pitchFamily="34" charset="0"/>
              </a:endParaRPr>
            </a:p>
          </p:txBody>
        </p:sp>
        <p:sp>
          <p:nvSpPr>
            <p:cNvPr id="60" name="TextBox 59">
              <a:extLst>
                <a:ext uri="{FF2B5EF4-FFF2-40B4-BE49-F238E27FC236}">
                  <a16:creationId xmlns:a16="http://schemas.microsoft.com/office/drawing/2014/main" id="{992C91AA-AD62-A717-68C1-C8E59AC22F9B}"/>
                </a:ext>
              </a:extLst>
            </p:cNvPr>
            <p:cNvSpPr txBox="1"/>
            <p:nvPr/>
          </p:nvSpPr>
          <p:spPr>
            <a:xfrm>
              <a:off x="6868688" y="2310423"/>
              <a:ext cx="1399807" cy="307777"/>
            </a:xfrm>
            <a:prstGeom prst="rect">
              <a:avLst/>
            </a:prstGeom>
            <a:noFill/>
          </p:spPr>
          <p:txBody>
            <a:bodyPr wrap="none" rtlCol="0">
              <a:spAutoFit/>
            </a:bodyPr>
            <a:lstStyle/>
            <a:p>
              <a:r>
                <a:rPr lang="en-US" sz="1400">
                  <a:latin typeface="Aptos" panose="020B0004020202020204" pitchFamily="34" charset="0"/>
                </a:rPr>
                <a:t>Rotation/term 3</a:t>
              </a:r>
              <a:endParaRPr lang="en-AU" sz="1400">
                <a:latin typeface="Aptos" panose="020B0004020202020204" pitchFamily="34" charset="0"/>
              </a:endParaRPr>
            </a:p>
          </p:txBody>
        </p:sp>
        <p:sp>
          <p:nvSpPr>
            <p:cNvPr id="61" name="TextBox 60">
              <a:extLst>
                <a:ext uri="{FF2B5EF4-FFF2-40B4-BE49-F238E27FC236}">
                  <a16:creationId xmlns:a16="http://schemas.microsoft.com/office/drawing/2014/main" id="{A3C1E45D-C07B-2527-0B42-E72D3FE6B31D}"/>
                </a:ext>
              </a:extLst>
            </p:cNvPr>
            <p:cNvSpPr txBox="1"/>
            <p:nvPr/>
          </p:nvSpPr>
          <p:spPr>
            <a:xfrm>
              <a:off x="9360185" y="2310790"/>
              <a:ext cx="1399807" cy="307777"/>
            </a:xfrm>
            <a:prstGeom prst="rect">
              <a:avLst/>
            </a:prstGeom>
            <a:noFill/>
          </p:spPr>
          <p:txBody>
            <a:bodyPr wrap="none" rtlCol="0">
              <a:spAutoFit/>
            </a:bodyPr>
            <a:lstStyle/>
            <a:p>
              <a:r>
                <a:rPr lang="en-US" sz="1400">
                  <a:latin typeface="Aptos" panose="020B0004020202020204" pitchFamily="34" charset="0"/>
                </a:rPr>
                <a:t>Rotation/term 4</a:t>
              </a:r>
              <a:endParaRPr lang="en-AU" sz="1400">
                <a:latin typeface="Aptos" panose="020B0004020202020204" pitchFamily="34" charset="0"/>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940642" cy="307777"/>
            </a:xfrm>
            <a:prstGeom prst="rect">
              <a:avLst/>
            </a:prstGeom>
            <a:noFill/>
          </p:spPr>
          <p:txBody>
            <a:bodyPr wrap="none" rtlCol="0">
              <a:spAutoFit/>
            </a:bodyPr>
            <a:lstStyle/>
            <a:p>
              <a:r>
                <a:rPr lang="en-US" sz="1400" b="1">
                  <a:latin typeface="Aptos" panose="020B0004020202020204" pitchFamily="34" charset="0"/>
                </a:rPr>
                <a:t>Start role</a:t>
              </a:r>
              <a:endParaRPr lang="en-AU" sz="1400" b="1">
                <a:latin typeface="Aptos" panose="020B0004020202020204" pitchFamily="34" charset="0"/>
              </a:endParaRPr>
            </a:p>
          </p:txBody>
        </p:sp>
        <p:sp>
          <p:nvSpPr>
            <p:cNvPr id="133" name="TextBox 132">
              <a:extLst>
                <a:ext uri="{FF2B5EF4-FFF2-40B4-BE49-F238E27FC236}">
                  <a16:creationId xmlns:a16="http://schemas.microsoft.com/office/drawing/2014/main" id="{B8437071-131F-138A-4BBD-7E4DF9E51F5C}"/>
                </a:ext>
              </a:extLst>
            </p:cNvPr>
            <p:cNvSpPr txBox="1"/>
            <p:nvPr/>
          </p:nvSpPr>
          <p:spPr>
            <a:xfrm>
              <a:off x="2762568" y="3101334"/>
              <a:ext cx="1978232" cy="276999"/>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Rotation progress report</a:t>
              </a:r>
              <a:endParaRPr lang="en-AU" sz="1200">
                <a:latin typeface="Aptos" panose="020B0004020202020204" pitchFamily="34" charset="0"/>
              </a:endParaRPr>
            </a:p>
          </p:txBody>
        </p:sp>
        <p:sp>
          <p:nvSpPr>
            <p:cNvPr id="137" name="TextBox 136">
              <a:extLst>
                <a:ext uri="{FF2B5EF4-FFF2-40B4-BE49-F238E27FC236}">
                  <a16:creationId xmlns:a16="http://schemas.microsoft.com/office/drawing/2014/main" id="{CE27B64C-AC5C-72EE-DE25-24023FF73A6D}"/>
                </a:ext>
              </a:extLst>
            </p:cNvPr>
            <p:cNvSpPr txBox="1"/>
            <p:nvPr/>
          </p:nvSpPr>
          <p:spPr>
            <a:xfrm>
              <a:off x="7880571" y="3118266"/>
              <a:ext cx="1949515" cy="276999"/>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Rotation progress report</a:t>
              </a:r>
              <a:endParaRPr lang="en-AU" sz="12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133829"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Rotation progress report</a:t>
              </a:r>
            </a:p>
            <a:p>
              <a:pPr marL="171450" indent="-171450">
                <a:buFont typeface="Wingdings" panose="05000000000000000000" pitchFamily="2" charset="2"/>
                <a:buChar char="ü"/>
              </a:pPr>
              <a:r>
                <a:rPr lang="en-US" sz="1200">
                  <a:latin typeface="Aptos" panose="020B0004020202020204" pitchFamily="34" charset="0"/>
                </a:rPr>
                <a:t>Mid phase progress report</a:t>
              </a:r>
              <a:endParaRPr lang="en-AU" sz="1200">
                <a:latin typeface="Aptos" panose="020B0004020202020204" pitchFamily="34" charset="0"/>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6" y="3099684"/>
              <a:ext cx="1978232"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Rotation progress report</a:t>
              </a:r>
            </a:p>
            <a:p>
              <a:pPr marL="171450" indent="-171450">
                <a:buFont typeface="Wingdings" panose="05000000000000000000" pitchFamily="2" charset="2"/>
                <a:buChar char="ü"/>
              </a:pPr>
              <a:r>
                <a:rPr lang="en-US" sz="1200">
                  <a:latin typeface="Aptos" panose="020B0004020202020204" pitchFamily="34" charset="0"/>
                </a:rPr>
                <a:t>Phase progress report</a:t>
              </a:r>
              <a:endParaRPr lang="en-AU" sz="1200">
                <a:latin typeface="Aptos" panose="020B0004020202020204" pitchFamily="34" charset="0"/>
              </a:endParaRP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b="1">
                  <a:latin typeface="Aptos" panose="020B0004020202020204" pitchFamily="34" charset="0"/>
                </a:rPr>
                <a:t>End of phase</a:t>
              </a:r>
              <a:endParaRPr lang="en-AU" sz="1400" b="1">
                <a:latin typeface="Aptos" panose="020B0004020202020204" pitchFamily="34" charset="0"/>
              </a:endParaRPr>
            </a:p>
          </p:txBody>
        </p:sp>
      </p:grpSp>
      <p:cxnSp>
        <p:nvCxnSpPr>
          <p:cNvPr id="64" name="Connector: Curved 63">
            <a:extLst>
              <a:ext uri="{FF2B5EF4-FFF2-40B4-BE49-F238E27FC236}">
                <a16:creationId xmlns:a16="http://schemas.microsoft.com/office/drawing/2014/main" id="{1FA19E07-578A-4D7D-D7FC-93FA59D81068}"/>
              </a:ext>
            </a:extLst>
          </p:cNvPr>
          <p:cNvCxnSpPr>
            <a:cxnSpLocks/>
          </p:cNvCxnSpPr>
          <p:nvPr/>
        </p:nvCxnSpPr>
        <p:spPr>
          <a:xfrm rot="5400000" flipH="1" flipV="1">
            <a:off x="2367603" y="2408139"/>
            <a:ext cx="572341" cy="555267"/>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2"/>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3" y="1320442"/>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7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695887" y="131684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24551" y="714103"/>
              <a:ext cx="3862096" cy="1600438"/>
            </a:xfrm>
            <a:prstGeom prst="rect">
              <a:avLst/>
            </a:prstGeom>
            <a:noFill/>
          </p:spPr>
          <p:txBody>
            <a:bodyPr wrap="square" rtlCol="0">
              <a:spAutoFit/>
            </a:bodyPr>
            <a:lstStyle/>
            <a:p>
              <a:pPr algn="ctr"/>
              <a:r>
                <a:rPr lang="en-US" sz="1400">
                  <a:latin typeface="Aptos" panose="020B0004020202020204" pitchFamily="34" charset="0"/>
                </a:rPr>
                <a:t>Rotation/term</a:t>
              </a:r>
            </a:p>
            <a:p>
              <a:pPr marL="285750" indent="-285750">
                <a:buFont typeface="Wingdings" panose="05000000000000000000" pitchFamily="2" charset="2"/>
                <a:buChar char="ü"/>
              </a:pPr>
              <a:endParaRPr lang="en-US" sz="1200">
                <a:latin typeface="Aptos" panose="020B0004020202020204" pitchFamily="34" charset="0"/>
              </a:endParaRPr>
            </a:p>
            <a:p>
              <a:pPr marL="285750" indent="-285750">
                <a:buFont typeface="Wingdings" panose="05000000000000000000" pitchFamily="2" charset="2"/>
                <a:buChar char="ü"/>
              </a:pPr>
              <a:r>
                <a:rPr lang="en-US" sz="1200">
                  <a:latin typeface="Aptos" panose="020B0004020202020204" pitchFamily="34" charset="0"/>
                </a:rPr>
                <a:t>Nominate and meet with supervisor</a:t>
              </a:r>
            </a:p>
            <a:p>
              <a:pPr marL="285750" indent="-285750">
                <a:buFont typeface="Wingdings" panose="05000000000000000000" pitchFamily="2" charset="2"/>
                <a:buChar char="ü"/>
              </a:pPr>
              <a:r>
                <a:rPr lang="en-US" sz="120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200">
                  <a:latin typeface="Aptos" panose="020B0004020202020204" pitchFamily="34" charset="0"/>
                </a:rPr>
                <a:t>Complete rotation plan</a:t>
              </a:r>
            </a:p>
            <a:p>
              <a:pPr marL="285750" indent="-285750">
                <a:buFont typeface="Wingdings" panose="05000000000000000000" pitchFamily="2" charset="2"/>
                <a:buChar char="ü"/>
              </a:pPr>
              <a:r>
                <a:rPr lang="en-AU" sz="1200">
                  <a:latin typeface="Aptos" panose="020B0004020202020204" pitchFamily="34" charset="0"/>
                </a:rPr>
                <a:t>Complete learning and observation captures</a:t>
              </a:r>
            </a:p>
            <a:p>
              <a:pPr marL="285750" indent="-285750">
                <a:buFont typeface="Wingdings" panose="05000000000000000000" pitchFamily="2" charset="2"/>
                <a:buChar char="ü"/>
              </a:pPr>
              <a:r>
                <a:rPr lang="en-AU" sz="1200">
                  <a:latin typeface="Aptos" panose="020B0004020202020204" pitchFamily="34" charset="0"/>
                </a:rPr>
                <a:t>Complete end of rotation progress report</a:t>
              </a:r>
            </a:p>
            <a:p>
              <a:endParaRPr lang="en-AU" sz="120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086465" cy="784830"/>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Clinical assessment</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Documentation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Knowledge </a:t>
            </a:r>
            <a:endParaRPr lang="en-AU" sz="900" b="0" i="0" kern="120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96963" y="1415775"/>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16430" y="1415775"/>
            <a:ext cx="1572866"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0512" y="1658778"/>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Professional</a:t>
            </a:r>
            <a:r>
              <a:rPr lang="en-AU" sz="900" b="0" kern="120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rPr>
              <a:t>Knowledge</a:t>
            </a:r>
            <a:endParaRPr lang="en-AU" sz="900" i="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Clinical </a:t>
            </a:r>
            <a:r>
              <a:rPr lang="en-AU" sz="900">
                <a:solidFill>
                  <a:schemeClr val="dk1"/>
                </a:solidFill>
                <a:latin typeface="Aptos" panose="020B0004020202020204" pitchFamily="34" charset="0"/>
              </a:rPr>
              <a:t>assessment</a:t>
            </a:r>
            <a:endParaRPr lang="en-AU" sz="900" b="0" i="0" kern="120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777481" y="1663902"/>
            <a:ext cx="2086465" cy="507831"/>
          </a:xfrm>
          <a:prstGeom prst="rect">
            <a:avLst/>
          </a:prstGeom>
          <a:noFill/>
          <a:ln>
            <a:noFill/>
          </a:ln>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Documentation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rPr>
              <a:t>Clinical assessment</a:t>
            </a:r>
            <a:endParaRPr lang="en-AU" sz="90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280059" y="3745755"/>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cxnSp>
        <p:nvCxnSpPr>
          <p:cNvPr id="125" name="Connector: Curved 124">
            <a:extLst>
              <a:ext uri="{FF2B5EF4-FFF2-40B4-BE49-F238E27FC236}">
                <a16:creationId xmlns:a16="http://schemas.microsoft.com/office/drawing/2014/main" id="{BD0C0981-160E-1DC0-4C6E-CC51AD33BFA8}"/>
              </a:ext>
            </a:extLst>
          </p:cNvPr>
          <p:cNvCxnSpPr>
            <a:cxnSpLocks/>
            <a:stCxn id="139" idx="2"/>
          </p:cNvCxnSpPr>
          <p:nvPr/>
        </p:nvCxnSpPr>
        <p:spPr>
          <a:xfrm rot="5400000">
            <a:off x="10669029" y="4195830"/>
            <a:ext cx="376103" cy="404594"/>
          </a:xfrm>
          <a:prstGeom prst="curvedConnector2">
            <a:avLst/>
          </a:prstGeom>
          <a:ln w="19050">
            <a:solidFill>
              <a:srgbClr val="C5932B"/>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0AFA9596-95E7-5BAC-AE6A-CFB66AB79A37}"/>
              </a:ext>
            </a:extLst>
          </p:cNvPr>
          <p:cNvGrpSpPr/>
          <p:nvPr/>
        </p:nvGrpSpPr>
        <p:grpSpPr>
          <a:xfrm>
            <a:off x="5618922" y="4397712"/>
            <a:ext cx="4999263" cy="2402902"/>
            <a:chOff x="3670969" y="340645"/>
            <a:chExt cx="3163146" cy="2218821"/>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670969" y="340645"/>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702374" y="403831"/>
              <a:ext cx="3116164" cy="2155635"/>
            </a:xfrm>
            <a:prstGeom prst="rect">
              <a:avLst/>
            </a:prstGeom>
            <a:noFill/>
          </p:spPr>
          <p:txBody>
            <a:bodyPr wrap="square" lIns="91440" tIns="45720" rIns="91440" bIns="45720" rtlCol="0" anchor="t">
              <a:spAutoFit/>
            </a:bodyPr>
            <a:lstStyle/>
            <a:p>
              <a:pPr algn="ctr"/>
              <a:r>
                <a:rPr lang="en-US" sz="1400">
                  <a:latin typeface="Aptos"/>
                </a:rPr>
                <a:t>End of phase progression</a:t>
              </a:r>
            </a:p>
            <a:p>
              <a:endParaRPr lang="en-US" sz="1200">
                <a:latin typeface="Aptos" panose="020B0004020202020204" pitchFamily="34" charset="0"/>
              </a:endParaRPr>
            </a:p>
            <a:p>
              <a:r>
                <a:rPr lang="en-US" sz="1200">
                  <a:latin typeface="Aptos"/>
                </a:rPr>
                <a:t>The Education Supervisor makes an overall progress recommendation based on rotation progress reports and other evidence. </a:t>
              </a:r>
            </a:p>
            <a:p>
              <a:endParaRPr lang="en-US" sz="1200">
                <a:latin typeface="Aptos" panose="020B0004020202020204" pitchFamily="34" charset="0"/>
              </a:endParaRPr>
            </a:p>
            <a:p>
              <a:r>
                <a:rPr lang="en-US" sz="1200">
                  <a:latin typeface="Aptos"/>
                </a:rPr>
                <a:t>The progress review panel (from Q4 2025) make a progression decision based on:</a:t>
              </a:r>
            </a:p>
            <a:p>
              <a:endParaRPr lang="en-US" sz="1200">
                <a:latin typeface="Aptos" panose="020B0004020202020204" pitchFamily="34" charset="0"/>
              </a:endParaRPr>
            </a:p>
            <a:p>
              <a:pPr marL="171450" indent="-171450">
                <a:buFont typeface="Arial" panose="020B0604020202020204" pitchFamily="34" charset="0"/>
                <a:buChar char="•"/>
              </a:pPr>
              <a:r>
                <a:rPr lang="en-US" sz="1200">
                  <a:latin typeface="Aptos"/>
                </a:rPr>
                <a:t>Compliance with learning, teaching and assessment requirements </a:t>
              </a:r>
            </a:p>
            <a:p>
              <a:pPr marL="171450" indent="-171450">
                <a:buFont typeface="Arial" panose="020B0604020202020204" pitchFamily="34" charset="0"/>
                <a:buChar char="•"/>
              </a:pPr>
              <a:r>
                <a:rPr lang="en-US" sz="1200">
                  <a:latin typeface="Aptos"/>
                </a:rPr>
                <a:t>Evidence of competence (assessment data)</a:t>
              </a:r>
            </a:p>
            <a:p>
              <a:pPr marL="171450" indent="-171450">
                <a:buFont typeface="Arial" panose="020B0604020202020204" pitchFamily="34" charset="0"/>
                <a:buChar char="•"/>
              </a:pPr>
              <a:r>
                <a:rPr lang="en-US" sz="1200">
                  <a:latin typeface="Aptos"/>
                </a:rPr>
                <a:t>Education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21053" y="379324"/>
            <a:ext cx="1751012"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a:solidFill>
                  <a:srgbClr val="384967"/>
                </a:solidFill>
                <a:latin typeface="Georgia"/>
              </a:rPr>
              <a:t>Basic Training Journey</a:t>
            </a:r>
            <a:endParaRPr lang="en-US" sz="2400"/>
          </a:p>
        </p:txBody>
      </p:sp>
      <p:sp>
        <p:nvSpPr>
          <p:cNvPr id="148" name="Rectangle 147">
            <a:extLst>
              <a:ext uri="{FF2B5EF4-FFF2-40B4-BE49-F238E27FC236}">
                <a16:creationId xmlns:a16="http://schemas.microsoft.com/office/drawing/2014/main" id="{F9B8EE12-1460-D96B-7680-5C90862640C3}"/>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49" name="Group 148">
            <a:extLst>
              <a:ext uri="{FF2B5EF4-FFF2-40B4-BE49-F238E27FC236}">
                <a16:creationId xmlns:a16="http://schemas.microsoft.com/office/drawing/2014/main" id="{F620006D-5ADB-3EB0-E0B1-6EB7AE80E76C}"/>
              </a:ext>
            </a:extLst>
          </p:cNvPr>
          <p:cNvGrpSpPr/>
          <p:nvPr/>
        </p:nvGrpSpPr>
        <p:grpSpPr>
          <a:xfrm>
            <a:off x="171294" y="5120918"/>
            <a:ext cx="2461839" cy="1571567"/>
            <a:chOff x="3670969" y="340645"/>
            <a:chExt cx="3163146" cy="2132974"/>
          </a:xfrm>
        </p:grpSpPr>
        <p:sp>
          <p:nvSpPr>
            <p:cNvPr id="150" name="Rectangle: Rounded Corners 149">
              <a:extLst>
                <a:ext uri="{FF2B5EF4-FFF2-40B4-BE49-F238E27FC236}">
                  <a16:creationId xmlns:a16="http://schemas.microsoft.com/office/drawing/2014/main" id="{A2B76A53-2804-C172-8EDD-1E2D60D656EA}"/>
                </a:ext>
              </a:extLst>
            </p:cNvPr>
            <p:cNvSpPr/>
            <p:nvPr/>
          </p:nvSpPr>
          <p:spPr>
            <a:xfrm>
              <a:off x="3670969" y="340645"/>
              <a:ext cx="3163146" cy="2132974"/>
            </a:xfrm>
            <a:prstGeom prst="roundRect">
              <a:avLst/>
            </a:prstGeom>
            <a:solidFill>
              <a:srgbClr val="83253F">
                <a:alpha val="14902"/>
              </a:srgbClr>
            </a:solidFill>
            <a:ln>
              <a:solidFill>
                <a:srgbClr val="83253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a:p>
          </p:txBody>
        </p:sp>
        <p:sp>
          <p:nvSpPr>
            <p:cNvPr id="151" name="TextBox 150">
              <a:extLst>
                <a:ext uri="{FF2B5EF4-FFF2-40B4-BE49-F238E27FC236}">
                  <a16:creationId xmlns:a16="http://schemas.microsoft.com/office/drawing/2014/main" id="{D6C09168-06F7-3858-9854-B55E2FA89A8E}"/>
                </a:ext>
              </a:extLst>
            </p:cNvPr>
            <p:cNvSpPr txBox="1"/>
            <p:nvPr/>
          </p:nvSpPr>
          <p:spPr>
            <a:xfrm>
              <a:off x="3789608" y="524000"/>
              <a:ext cx="2977812" cy="1879753"/>
            </a:xfrm>
            <a:prstGeom prst="rect">
              <a:avLst/>
            </a:prstGeom>
            <a:noFill/>
          </p:spPr>
          <p:txBody>
            <a:bodyPr wrap="square" lIns="91440" tIns="45720" rIns="91440" bIns="45720" rtlCol="0" anchor="t">
              <a:spAutoFit/>
            </a:bodyPr>
            <a:lstStyle/>
            <a:p>
              <a:r>
                <a:rPr lang="en-US" sz="1050" b="1">
                  <a:latin typeface="Aptos"/>
                </a:rPr>
                <a:t>DPEs</a:t>
              </a:r>
              <a:r>
                <a:rPr lang="en-US" sz="1050">
                  <a:latin typeface="Aptos"/>
                </a:rPr>
                <a:t> approve training applications.</a:t>
              </a:r>
            </a:p>
            <a:p>
              <a:endParaRPr lang="en-US" sz="1050">
                <a:latin typeface="Aptos" panose="020B0004020202020204" pitchFamily="34" charset="0"/>
              </a:endParaRPr>
            </a:p>
            <a:p>
              <a:r>
                <a:rPr lang="en-US" sz="1050">
                  <a:latin typeface="Aptos"/>
                </a:rPr>
                <a:t>Rotation progress reports are completed by </a:t>
              </a:r>
              <a:r>
                <a:rPr lang="en-US" sz="1050" b="1">
                  <a:latin typeface="Aptos"/>
                </a:rPr>
                <a:t>Rotation Supervisors</a:t>
              </a:r>
              <a:r>
                <a:rPr lang="en-US" sz="1050">
                  <a:latin typeface="Aptos"/>
                </a:rPr>
                <a:t>.</a:t>
              </a:r>
            </a:p>
            <a:p>
              <a:endParaRPr lang="en-US" sz="1050">
                <a:latin typeface="Aptos" panose="020B0004020202020204" pitchFamily="34" charset="0"/>
              </a:endParaRPr>
            </a:p>
            <a:p>
              <a:r>
                <a:rPr lang="en-US" sz="1050">
                  <a:latin typeface="Aptos"/>
                </a:rPr>
                <a:t>Mid and end phase progress reports are completed by </a:t>
              </a:r>
              <a:r>
                <a:rPr lang="en-US" sz="1050" b="1">
                  <a:latin typeface="Aptos"/>
                </a:rPr>
                <a:t>Education Supervisors.</a:t>
              </a:r>
            </a:p>
          </p:txBody>
        </p:sp>
      </p:grpSp>
    </p:spTree>
    <p:extLst>
      <p:ext uri="{BB962C8B-B14F-4D97-AF65-F5344CB8AC3E}">
        <p14:creationId xmlns:p14="http://schemas.microsoft.com/office/powerpoint/2010/main" val="269987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1"/>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a:rPr>
              <a:t>Learning and assessment cycle</a:t>
            </a:r>
            <a:endParaRPr lang="en-AU" sz="3100" baseline="50000" dirty="0">
              <a:solidFill>
                <a:srgbClr val="384967"/>
              </a:solidFill>
              <a:latin typeface="Georgia"/>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985599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New assessment tools </a:t>
            </a:r>
            <a:endParaRPr lang="en-AU" sz="3100" baseline="50000">
              <a:solidFill>
                <a:srgbClr val="384967"/>
              </a:solidFill>
              <a:latin typeface="Georgia"/>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3262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38176"/>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278988"/>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1508105"/>
          </a:xfrm>
          <a:prstGeom prst="rect">
            <a:avLst/>
          </a:prstGeom>
          <a:noFill/>
        </p:spPr>
        <p:txBody>
          <a:bodyPr wrap="square" lIns="91440" tIns="45720" rIns="91440" bIns="45720" anchor="t">
            <a:spAutoFit/>
          </a:bodyPr>
          <a:lstStyle/>
          <a:p>
            <a:r>
              <a:rPr lang="en-US" sz="1400" b="1">
                <a:solidFill>
                  <a:srgbClr val="384967"/>
                </a:solidFill>
              </a:rPr>
              <a:t>Roles involved:</a:t>
            </a:r>
          </a:p>
          <a:p>
            <a:r>
              <a:rPr lang="en-US" sz="1400">
                <a:solidFill>
                  <a:srgbClr val="384967"/>
                </a:solidFill>
              </a:rPr>
              <a:t>Rotation Supervisor:</a:t>
            </a:r>
            <a:endParaRPr lang="en-US" sz="1400">
              <a:solidFill>
                <a:srgbClr val="384967"/>
              </a:solidFill>
              <a:cs typeface="Arial"/>
            </a:endParaRPr>
          </a:p>
          <a:p>
            <a:pPr marL="285750" indent="-285750">
              <a:buFont typeface="Arial" panose="020B0604020202020204" pitchFamily="34" charset="0"/>
              <a:buChar char="•"/>
            </a:pPr>
            <a:r>
              <a:rPr lang="en-US" sz="1200">
                <a:solidFill>
                  <a:srgbClr val="384967"/>
                </a:solidFill>
              </a:rPr>
              <a:t>Rotation progress report</a:t>
            </a:r>
            <a:endParaRPr lang="en-US" sz="1200">
              <a:solidFill>
                <a:srgbClr val="384967"/>
              </a:solidFill>
              <a:cs typeface="Arial"/>
            </a:endParaRPr>
          </a:p>
          <a:p>
            <a:endParaRPr lang="en-US" sz="1400">
              <a:solidFill>
                <a:srgbClr val="384967"/>
              </a:solidFill>
            </a:endParaRPr>
          </a:p>
          <a:p>
            <a:r>
              <a:rPr lang="en-US" sz="1400">
                <a:solidFill>
                  <a:srgbClr val="384967"/>
                </a:solidFill>
              </a:rPr>
              <a:t>Education Supervisor:</a:t>
            </a:r>
          </a:p>
          <a:p>
            <a:pPr marL="285750" indent="-285750">
              <a:buFont typeface="Arial" panose="020B0604020202020204" pitchFamily="34" charset="0"/>
              <a:buChar char="•"/>
            </a:pPr>
            <a:r>
              <a:rPr lang="en-US" sz="1200">
                <a:solidFill>
                  <a:srgbClr val="384967"/>
                </a:solidFill>
              </a:rPr>
              <a:t>Mid-phase progress report</a:t>
            </a:r>
            <a:endParaRPr lang="en-US" sz="1200">
              <a:solidFill>
                <a:srgbClr val="384967"/>
              </a:solidFill>
              <a:cs typeface="Arial"/>
            </a:endParaRPr>
          </a:p>
          <a:p>
            <a:pPr marL="285750" indent="-285750">
              <a:buFont typeface="Arial" panose="020B0604020202020204" pitchFamily="34" charset="0"/>
              <a:buChar char="•"/>
            </a:pPr>
            <a:r>
              <a:rPr lang="en-US" sz="1200">
                <a:solidFill>
                  <a:srgbClr val="384967"/>
                </a:solidFill>
              </a:rPr>
              <a:t>Phase progress report</a:t>
            </a:r>
            <a:endParaRPr lang="en-US" sz="1200">
              <a:solidFill>
                <a:srgbClr val="384967"/>
              </a:solidFill>
              <a:cs typeface="Aria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lIns="91440" tIns="45720" rIns="91440" bIns="45720" anchor="t">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a:p>
            <a:pPr marL="285750" indent="-285750">
              <a:buFont typeface="Arial" panose="020B0604020202020204" pitchFamily="34" charset="0"/>
              <a:buChar char="•"/>
            </a:pPr>
            <a:r>
              <a:rPr lang="en-US" sz="1400">
                <a:solidFill>
                  <a:srgbClr val="384967"/>
                </a:solidFill>
              </a:rPr>
              <a:t>Rotation Supervisor</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4032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extLst>
              <p:ext uri="{D42A27DB-BD31-4B8C-83A1-F6EECF244321}">
                <p14:modId xmlns:p14="http://schemas.microsoft.com/office/powerpoint/2010/main" val="1419793186"/>
              </p:ext>
            </p:extLst>
          </p:nvPr>
        </p:nvGraphicFramePr>
        <p:xfrm>
          <a:off x="504579" y="1546042"/>
          <a:ext cx="3584536" cy="4186937"/>
        </p:xfrm>
        <a:graphic>
          <a:graphicData uri="http://schemas.openxmlformats.org/drawingml/2006/table">
            <a:tbl>
              <a:tblPr/>
              <a:tblGrid>
                <a:gridCol w="632567">
                  <a:extLst>
                    <a:ext uri="{9D8B030D-6E8A-4147-A177-3AD203B41FA5}">
                      <a16:colId xmlns:a16="http://schemas.microsoft.com/office/drawing/2014/main" val="216105414"/>
                    </a:ext>
                  </a:extLst>
                </a:gridCol>
                <a:gridCol w="2951969">
                  <a:extLst>
                    <a:ext uri="{9D8B030D-6E8A-4147-A177-3AD203B41FA5}">
                      <a16:colId xmlns:a16="http://schemas.microsoft.com/office/drawing/2014/main" val="327167305"/>
                    </a:ext>
                  </a:extLst>
                </a:gridCol>
              </a:tblGrid>
              <a:tr h="287221">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87221">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72249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72249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72249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72249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72249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0935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7" name="Table 6">
            <a:extLst>
              <a:ext uri="{FF2B5EF4-FFF2-40B4-BE49-F238E27FC236}">
                <a16:creationId xmlns:a16="http://schemas.microsoft.com/office/drawing/2014/main" id="{E24A1D37-2C79-6991-611A-1978B08E43E2}"/>
              </a:ext>
            </a:extLst>
          </p:cNvPr>
          <p:cNvGraphicFramePr>
            <a:graphicFrameLocks noGrp="1"/>
          </p:cNvGraphicFramePr>
          <p:nvPr>
            <p:extLst>
              <p:ext uri="{D42A27DB-BD31-4B8C-83A1-F6EECF244321}">
                <p14:modId xmlns:p14="http://schemas.microsoft.com/office/powerpoint/2010/main" val="12341844"/>
              </p:ext>
            </p:extLst>
          </p:nvPr>
        </p:nvGraphicFramePr>
        <p:xfrm>
          <a:off x="8159063" y="1574406"/>
          <a:ext cx="3498512" cy="4169934"/>
        </p:xfrm>
        <a:graphic>
          <a:graphicData uri="http://schemas.openxmlformats.org/drawingml/2006/table">
            <a:tbl>
              <a:tblPr/>
              <a:tblGrid>
                <a:gridCol w="423159">
                  <a:extLst>
                    <a:ext uri="{9D8B030D-6E8A-4147-A177-3AD203B41FA5}">
                      <a16:colId xmlns:a16="http://schemas.microsoft.com/office/drawing/2014/main" val="870808485"/>
                    </a:ext>
                  </a:extLst>
                </a:gridCol>
                <a:gridCol w="3075353">
                  <a:extLst>
                    <a:ext uri="{9D8B030D-6E8A-4147-A177-3AD203B41FA5}">
                      <a16:colId xmlns:a16="http://schemas.microsoft.com/office/drawing/2014/main" val="169882953"/>
                    </a:ext>
                  </a:extLst>
                </a:gridCol>
              </a:tblGrid>
              <a:tr h="289155">
                <a:tc gridSpan="2">
                  <a:txBody>
                    <a:bodyPr/>
                    <a:lstStyle/>
                    <a:p>
                      <a:pPr algn="ctr" fontAlgn="base"/>
                      <a:r>
                        <a:rPr lang="en-AU" sz="1100" b="1" i="0">
                          <a:solidFill>
                            <a:srgbClr val="384967"/>
                          </a:solidFill>
                          <a:effectLst/>
                          <a:latin typeface="Arial"/>
                        </a:rPr>
                        <a:t>Know - Knowledge</a:t>
                      </a:r>
                      <a:r>
                        <a:rPr lang="en-AU" sz="1100" b="0" i="0">
                          <a:solidFill>
                            <a:srgbClr val="384967"/>
                          </a:solidFill>
                          <a:effectLst/>
                          <a:latin typeface="Arial"/>
                        </a:rPr>
                        <a:t> </a:t>
                      </a:r>
                      <a:r>
                        <a:rPr lang="en-AU" sz="1400" b="0" i="0">
                          <a:solidFill>
                            <a:srgbClr val="433E35"/>
                          </a:solidFill>
                          <a:effectLst/>
                          <a:latin typeface="Arial"/>
                        </a:rPr>
                        <a:t>​</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89155">
                <a:tc>
                  <a:txBody>
                    <a:bodyPr/>
                    <a:lstStyle/>
                    <a:p>
                      <a:pPr algn="ctr" fontAlgn="base"/>
                      <a:r>
                        <a:rPr lang="en-AU" sz="1000" b="0" i="0">
                          <a:solidFill>
                            <a:srgbClr val="433E35"/>
                          </a:solidFill>
                          <a:effectLst/>
                          <a:latin typeface="Arial"/>
                        </a:rPr>
                        <a:t>0 ​</a:t>
                      </a:r>
                      <a:endParaRPr lang="en-AU" sz="1200" b="0" i="0">
                        <a:solidFill>
                          <a:srgbClr val="433E35"/>
                        </a:solidFill>
                        <a:effectLst/>
                        <a:latin typeface="Arial"/>
                      </a:endParaRP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endParaRPr lang="en-AU" sz="1200" b="0" i="0">
                        <a:solidFill>
                          <a:srgbClr val="433E35"/>
                        </a:solidFill>
                        <a:effectLst/>
                        <a:latin typeface="Arial"/>
                      </a:endParaRP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730500">
                <a:tc>
                  <a:txBody>
                    <a:bodyPr/>
                    <a:lstStyle/>
                    <a:p>
                      <a:pPr algn="ctr" fontAlgn="base"/>
                      <a:r>
                        <a:rPr lang="en-AU" sz="1100" b="0" i="0">
                          <a:solidFill>
                            <a:srgbClr val="433E35"/>
                          </a:solidFill>
                          <a:effectLst/>
                          <a:latin typeface="Arial"/>
                        </a:rPr>
                        <a:t>1 ​</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has </a:t>
                      </a:r>
                      <a:r>
                        <a:rPr lang="en-US" sz="1100" b="1" i="0">
                          <a:solidFill>
                            <a:srgbClr val="000000"/>
                          </a:solidFill>
                          <a:effectLst/>
                          <a:latin typeface="Arial"/>
                        </a:rPr>
                        <a:t>heard of </a:t>
                      </a:r>
                      <a:r>
                        <a:rPr lang="en-US" sz="1100" b="0" i="0">
                          <a:solidFill>
                            <a:srgbClr val="000000"/>
                          </a:solidFill>
                          <a:effectLst/>
                          <a:latin typeface="Arial"/>
                        </a:rPr>
                        <a:t>some of the important medical topics and concepts underpinning patient care (heard of) </a:t>
                      </a:r>
                      <a:r>
                        <a:rPr lang="en-US" sz="1100" b="0" i="0">
                          <a:solidFill>
                            <a:srgbClr val="433E35"/>
                          </a:solidFill>
                          <a:effectLst/>
                          <a:latin typeface="Arial"/>
                        </a:rPr>
                        <a:t>​</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715281">
                <a:tc>
                  <a:txBody>
                    <a:bodyPr/>
                    <a:lstStyle/>
                    <a:p>
                      <a:pPr algn="ctr" fontAlgn="base"/>
                      <a:r>
                        <a:rPr lang="en-AU" sz="1100" b="0" i="0">
                          <a:solidFill>
                            <a:srgbClr val="433E35"/>
                          </a:solidFill>
                          <a:effectLst/>
                          <a:latin typeface="Arial"/>
                        </a:rPr>
                        <a:t>2 ​</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a:rPr>
                        <a:t>knows </a:t>
                      </a:r>
                      <a:r>
                        <a:rPr lang="en-US" sz="1100" b="0" i="0">
                          <a:solidFill>
                            <a:srgbClr val="000000"/>
                          </a:solidFill>
                          <a:effectLst/>
                          <a:latin typeface="Arial"/>
                        </a:rPr>
                        <a:t>the important medical topics and concepts that underpin patient care (know) </a:t>
                      </a:r>
                      <a:r>
                        <a:rPr lang="en-US" sz="1100" b="0" i="0">
                          <a:solidFill>
                            <a:srgbClr val="433E35"/>
                          </a:solidFill>
                          <a:effectLst/>
                          <a:latin typeface="Arial"/>
                        </a:rPr>
                        <a:t>​</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715281">
                <a:tc>
                  <a:txBody>
                    <a:bodyPr/>
                    <a:lstStyle/>
                    <a:p>
                      <a:pPr algn="ctr" fontAlgn="base"/>
                      <a:r>
                        <a:rPr lang="en-AU" sz="1100" b="0" i="0">
                          <a:solidFill>
                            <a:srgbClr val="433E35"/>
                          </a:solidFill>
                          <a:effectLst/>
                          <a:latin typeface="Arial"/>
                        </a:rPr>
                        <a:t>3 ​</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a:rPr>
                        <a:t>knows how </a:t>
                      </a:r>
                      <a:r>
                        <a:rPr lang="en-US" sz="1100" b="0" i="0">
                          <a:solidFill>
                            <a:srgbClr val="000000"/>
                          </a:solidFill>
                          <a:effectLst/>
                          <a:latin typeface="Arial"/>
                        </a:rPr>
                        <a:t>to apply their medical knowledge to patient care (knows how) </a:t>
                      </a:r>
                      <a:r>
                        <a:rPr lang="en-US" sz="1100" b="0" i="0">
                          <a:solidFill>
                            <a:srgbClr val="433E35"/>
                          </a:solidFill>
                          <a:effectLst/>
                          <a:latin typeface="Arial"/>
                        </a:rPr>
                        <a:t>​</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715281">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a:rPr>
                        <a:t>frequently shows</a:t>
                      </a:r>
                      <a:r>
                        <a:rPr lang="en-US" sz="1100" b="0" i="0">
                          <a:solidFill>
                            <a:srgbClr val="000000"/>
                          </a:solidFill>
                          <a:effectLst/>
                          <a:latin typeface="Arial"/>
                        </a:rPr>
                        <a:t> that they can apply their medical knowledge to patient care (shows how) </a:t>
                      </a:r>
                      <a:r>
                        <a:rPr lang="en-US" sz="1100" b="0" i="0">
                          <a:solidFill>
                            <a:srgbClr val="433E35"/>
                          </a:solidFill>
                          <a:effectLst/>
                          <a:latin typeface="Arial"/>
                        </a:rPr>
                        <a:t>​</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715281">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a:rPr>
                        <a:t>consistently applies</a:t>
                      </a:r>
                      <a:r>
                        <a:rPr lang="en-US" sz="1100" b="0" i="0">
                          <a:solidFill>
                            <a:srgbClr val="000000"/>
                          </a:solidFill>
                          <a:effectLst/>
                          <a:latin typeface="Arial"/>
                        </a:rPr>
                        <a:t> a sound medical knowledge base to their care of patients (does) </a:t>
                      </a:r>
                      <a:r>
                        <a:rPr lang="en-US" sz="1100" b="0" i="0">
                          <a:solidFill>
                            <a:srgbClr val="433E35"/>
                          </a:solidFill>
                          <a:effectLst/>
                          <a:latin typeface="Arial"/>
                        </a:rPr>
                        <a:t>​</a:t>
                      </a:r>
                    </a:p>
                  </a:txBody>
                  <a:tcPr marL="61346" marR="61346" marT="30673" marB="30673"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4513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1502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155525039"/>
              </p:ext>
            </p:extLst>
          </p:nvPr>
        </p:nvGraphicFramePr>
        <p:xfrm>
          <a:off x="4516249" y="1556318"/>
          <a:ext cx="3215679" cy="4185702"/>
        </p:xfrm>
        <a:graphic>
          <a:graphicData uri="http://schemas.openxmlformats.org/drawingml/2006/table">
            <a:tbl>
              <a:tblPr/>
              <a:tblGrid>
                <a:gridCol w="507883">
                  <a:extLst>
                    <a:ext uri="{9D8B030D-6E8A-4147-A177-3AD203B41FA5}">
                      <a16:colId xmlns:a16="http://schemas.microsoft.com/office/drawing/2014/main" val="1113798282"/>
                    </a:ext>
                  </a:extLst>
                </a:gridCol>
                <a:gridCol w="2707796">
                  <a:extLst>
                    <a:ext uri="{9D8B030D-6E8A-4147-A177-3AD203B41FA5}">
                      <a16:colId xmlns:a16="http://schemas.microsoft.com/office/drawing/2014/main" val="3054767159"/>
                    </a:ext>
                  </a:extLst>
                </a:gridCol>
              </a:tblGrid>
              <a:tr h="452509">
                <a:tc gridSpan="2">
                  <a:txBody>
                    <a:bodyPr/>
                    <a:lstStyle/>
                    <a:p>
                      <a:pPr algn="ctr" fontAlgn="base"/>
                      <a:r>
                        <a:rPr lang="en-AU" sz="1100" b="1" i="0">
                          <a:solidFill>
                            <a:srgbClr val="384967"/>
                          </a:solidFill>
                          <a:effectLst/>
                          <a:latin typeface="Arial"/>
                        </a:rPr>
                        <a:t>Do - Entrustable professional activities </a:t>
                      </a:r>
                      <a:endParaRPr lang="en-US"/>
                    </a:p>
                    <a:p>
                      <a:pPr lvl="0" algn="ctr">
                        <a:buNone/>
                      </a:pPr>
                      <a:r>
                        <a:rPr lang="en-AU" sz="1050" b="1" i="0">
                          <a:solidFill>
                            <a:srgbClr val="384967"/>
                          </a:solidFill>
                          <a:effectLst/>
                          <a:latin typeface="Arial"/>
                        </a:rPr>
                        <a:t>(goals 2-9)</a:t>
                      </a:r>
                      <a:r>
                        <a:rPr lang="en-AU" sz="1050" b="0" i="0">
                          <a:solidFill>
                            <a:srgbClr val="384967"/>
                          </a:solidFill>
                          <a:effectLst/>
                          <a:latin typeface="Arial"/>
                        </a:rPr>
                        <a:t> </a:t>
                      </a:r>
                      <a:r>
                        <a:rPr lang="en-AU" sz="1050" b="0" i="0">
                          <a:solidFill>
                            <a:srgbClr val="433E35"/>
                          </a:solidFill>
                          <a:effectLst/>
                          <a:latin typeface="Arial"/>
                        </a:rPr>
                        <a:t>​</a:t>
                      </a:r>
                      <a:endParaRPr lang="en-AU"/>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404025">
                <a:tc>
                  <a:txBody>
                    <a:bodyPr/>
                    <a:lstStyle/>
                    <a:p>
                      <a:pPr algn="ctr" fontAlgn="base"/>
                      <a:r>
                        <a:rPr lang="en-AU" sz="1100" b="0" i="0">
                          <a:solidFill>
                            <a:srgbClr val="433E35"/>
                          </a:solidFill>
                          <a:effectLst/>
                          <a:latin typeface="Arial"/>
                        </a:rPr>
                        <a:t>0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711085">
                <a:tc>
                  <a:txBody>
                    <a:bodyPr/>
                    <a:lstStyle/>
                    <a:p>
                      <a:pPr algn="ctr" fontAlgn="base"/>
                      <a:r>
                        <a:rPr lang="en-AU" sz="1100" b="0" i="0">
                          <a:solidFill>
                            <a:srgbClr val="433E35"/>
                          </a:solidFill>
                          <a:effectLst/>
                          <a:latin typeface="Arial"/>
                        </a:rPr>
                        <a:t>1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791888">
                <a:tc>
                  <a:txBody>
                    <a:bodyPr/>
                    <a:lstStyle/>
                    <a:p>
                      <a:pPr algn="ctr" fontAlgn="base"/>
                      <a:r>
                        <a:rPr lang="en-AU" sz="1100" b="0" i="0">
                          <a:solidFill>
                            <a:srgbClr val="433E35"/>
                          </a:solidFill>
                          <a:effectLst/>
                          <a:latin typeface="Arial"/>
                        </a:rPr>
                        <a:t>2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​(e.g. supervisor is physically located within the training setting.</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711085">
                <a:tc>
                  <a:txBody>
                    <a:bodyPr/>
                    <a:lstStyle/>
                    <a:p>
                      <a:pPr algn="ctr" fontAlgn="base"/>
                      <a:r>
                        <a:rPr lang="en-AU" sz="1100" b="0" i="0">
                          <a:solidFill>
                            <a:srgbClr val="433E35"/>
                          </a:solidFill>
                          <a:effectLst/>
                          <a:latin typeface="Arial"/>
                        </a:rPr>
                        <a:t>3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able to assist via phone)</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711085">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404025">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6884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3" name="Straight Connector 2">
            <a:extLst>
              <a:ext uri="{FF2B5EF4-FFF2-40B4-BE49-F238E27FC236}">
                <a16:creationId xmlns:a16="http://schemas.microsoft.com/office/drawing/2014/main" id="{8B9EC848-D262-8144-AE13-7012E6C29AEA}"/>
              </a:ext>
            </a:extLst>
          </p:cNvPr>
          <p:cNvSpPr/>
          <p:nvPr/>
        </p:nvSpPr>
        <p:spPr>
          <a:xfrm flipV="1">
            <a:off x="719841" y="8665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0482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a:spLocks noGrp="1"/>
          </p:cNvSpPr>
          <p:nvPr>
            <p:ph type="title"/>
          </p:nvPr>
        </p:nvSpPr>
        <p:spPr>
          <a:xfrm>
            <a:off x="1722514" y="12662"/>
            <a:ext cx="8229600" cy="1143000"/>
          </a:xfrm>
        </p:spPr>
        <p:txBody>
          <a:bodyPr>
            <a:normAutofit/>
          </a:bodyPr>
          <a:lstStyle/>
          <a:p>
            <a:r>
              <a:rPr lang="en-US" sz="3100">
                <a:solidFill>
                  <a:srgbClr val="384967"/>
                </a:solidFill>
                <a:latin typeface="Georgia"/>
              </a:rPr>
              <a:t>Continuous assessment </a:t>
            </a:r>
            <a:endParaRPr lang="en-AU" sz="3100"/>
          </a:p>
        </p:txBody>
      </p:sp>
      <p:pic>
        <p:nvPicPr>
          <p:cNvPr id="5" name="Picture 4">
            <a:extLst>
              <a:ext uri="{FF2B5EF4-FFF2-40B4-BE49-F238E27FC236}">
                <a16:creationId xmlns:a16="http://schemas.microsoft.com/office/drawing/2014/main" id="{107078F1-5E92-B81D-8321-A55403407233}"/>
              </a:ext>
            </a:extLst>
          </p:cNvPr>
          <p:cNvPicPr>
            <a:picLocks noChangeAspect="1"/>
          </p:cNvPicPr>
          <p:nvPr/>
        </p:nvPicPr>
        <p:blipFill>
          <a:blip r:embed="rId3"/>
          <a:stretch>
            <a:fillRect/>
          </a:stretch>
        </p:blipFill>
        <p:spPr>
          <a:xfrm>
            <a:off x="1360353" y="1029932"/>
            <a:ext cx="9909233" cy="5650492"/>
          </a:xfrm>
          <a:prstGeom prst="rect">
            <a:avLst/>
          </a:prstGeom>
        </p:spPr>
      </p:pic>
      <p:sp>
        <p:nvSpPr>
          <p:cNvPr id="3" name="Straight Connector 2">
            <a:extLst>
              <a:ext uri="{FF2B5EF4-FFF2-40B4-BE49-F238E27FC236}">
                <a16:creationId xmlns:a16="http://schemas.microsoft.com/office/drawing/2014/main" id="{78138420-AA55-58AD-D0A0-FBE9CF83C216}"/>
              </a:ext>
            </a:extLst>
          </p:cNvPr>
          <p:cNvSpPr/>
          <p:nvPr/>
        </p:nvSpPr>
        <p:spPr>
          <a:xfrm flipV="1">
            <a:off x="691753" y="907649"/>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38467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90EE2DAF-9353-E1C9-75C9-822D456BA65C}"/>
              </a:ext>
            </a:extLst>
          </p:cNvPr>
          <p:cNvPicPr>
            <a:picLocks noChangeAspect="1"/>
          </p:cNvPicPr>
          <p:nvPr/>
        </p:nvPicPr>
        <p:blipFill>
          <a:blip r:embed="rId4"/>
          <a:stretch>
            <a:fillRect/>
          </a:stretch>
        </p:blipFill>
        <p:spPr>
          <a:xfrm>
            <a:off x="6666392" y="1651531"/>
            <a:ext cx="4939757" cy="1933462"/>
          </a:xfrm>
          <a:prstGeom prst="rect">
            <a:avLst/>
          </a:prstGeom>
        </p:spPr>
      </p:pic>
      <p:sp>
        <p:nvSpPr>
          <p:cNvPr id="7" name="Rectangle 6">
            <a:extLst>
              <a:ext uri="{FF2B5EF4-FFF2-40B4-BE49-F238E27FC236}">
                <a16:creationId xmlns:a16="http://schemas.microsoft.com/office/drawing/2014/main" id="{90B50E4D-411A-08C8-028F-416B7FF67BA4}"/>
              </a:ext>
            </a:extLst>
          </p:cNvPr>
          <p:cNvSpPr/>
          <p:nvPr/>
        </p:nvSpPr>
        <p:spPr>
          <a:xfrm>
            <a:off x="8227996" y="1814338"/>
            <a:ext cx="1114096" cy="177300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5B44717E-E432-9695-0CBC-5534501DC157}"/>
              </a:ext>
            </a:extLst>
          </p:cNvPr>
          <p:cNvPicPr>
            <a:picLocks noChangeAspect="1"/>
          </p:cNvPicPr>
          <p:nvPr/>
        </p:nvPicPr>
        <p:blipFill>
          <a:blip r:embed="rId5"/>
          <a:stretch>
            <a:fillRect/>
          </a:stretch>
        </p:blipFill>
        <p:spPr>
          <a:xfrm>
            <a:off x="620162" y="1982468"/>
            <a:ext cx="5568874" cy="1666598"/>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599" y="14287"/>
            <a:ext cx="10972800" cy="1143000"/>
          </a:xfrm>
        </p:spPr>
        <p:txBody>
          <a:bodyPr>
            <a:normAutofit/>
          </a:bodyPr>
          <a:lstStyle/>
          <a:p>
            <a:r>
              <a:rPr lang="en-US" sz="3100" dirty="0">
                <a:solidFill>
                  <a:srgbClr val="384967"/>
                </a:solidFill>
                <a:latin typeface="Georgia" panose="02040502050405020303" pitchFamily="18" charset="0"/>
              </a:rPr>
              <a:t>Next steps for new BTs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ü"/>
            </a:pPr>
            <a:r>
              <a:rPr lang="en-US"/>
              <a:t>Apply for your training program before the close date (28 Feb 2025)</a:t>
            </a:r>
          </a:p>
          <a:p>
            <a:pPr>
              <a:buFont typeface="Wingdings" panose="05000000000000000000" pitchFamily="2" charset="2"/>
              <a:buChar char="ü"/>
            </a:pPr>
            <a:endParaRPr lang="en-US"/>
          </a:p>
          <a:p>
            <a:pPr>
              <a:buFont typeface="Wingdings" panose="05000000000000000000" pitchFamily="2" charset="2"/>
              <a:buChar char="ü"/>
            </a:pPr>
            <a:r>
              <a:rPr lang="en-US"/>
              <a:t>Review your curriculum standards and learning, teaching and assessment programs documents on the RACP eLearning portal  </a:t>
            </a:r>
          </a:p>
          <a:p>
            <a:pPr>
              <a:buFont typeface="Wingdings" panose="05000000000000000000" pitchFamily="2" charset="2"/>
              <a:buChar char="ü"/>
            </a:pPr>
            <a:endParaRPr lang="en-US">
              <a:cs typeface="Arial"/>
            </a:endParaRPr>
          </a:p>
          <a:p>
            <a:pPr>
              <a:buFont typeface="Wingdings" panose="05000000000000000000" pitchFamily="2" charset="2"/>
              <a:buChar char="ü"/>
            </a:pPr>
            <a:r>
              <a:rPr lang="en-US"/>
              <a:t>Find out who your supervisors are including the DPE, Education Supervisor and Rotation Supervisor/s </a:t>
            </a:r>
          </a:p>
          <a:p>
            <a:pPr>
              <a:buFont typeface="Wingdings" panose="05000000000000000000" pitchFamily="2" charset="2"/>
              <a:buChar char="ü"/>
            </a:pPr>
            <a:endParaRPr lang="en-US">
              <a:cs typeface="Arial"/>
            </a:endParaRPr>
          </a:p>
          <a:p>
            <a:pPr>
              <a:buFont typeface="Wingdings" panose="05000000000000000000" pitchFamily="2" charset="2"/>
              <a:buChar char="ü"/>
            </a:pPr>
            <a:r>
              <a:rPr lang="en-US"/>
              <a:t>Find out what the learning opportunities at your setting might be so you can complete your rotation plan </a:t>
            </a:r>
          </a:p>
          <a:p>
            <a:endParaRPr lang="en-US"/>
          </a:p>
        </p:txBody>
      </p:sp>
      <p:sp>
        <p:nvSpPr>
          <p:cNvPr id="4" name="Straight Connector 3">
            <a:extLst>
              <a:ext uri="{FF2B5EF4-FFF2-40B4-BE49-F238E27FC236}">
                <a16:creationId xmlns:a16="http://schemas.microsoft.com/office/drawing/2014/main" id="{4B684FF4-4D6E-E2EB-12F0-FD066B9091FD}"/>
              </a:ext>
            </a:extLst>
          </p:cNvPr>
          <p:cNvSpPr/>
          <p:nvPr/>
        </p:nvSpPr>
        <p:spPr>
          <a:xfrm flipV="1">
            <a:off x="691752" y="956434"/>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extLst>
              <p:ext uri="{D42A27DB-BD31-4B8C-83A1-F6EECF244321}">
                <p14:modId xmlns:p14="http://schemas.microsoft.com/office/powerpoint/2010/main" val="531499767"/>
              </p:ext>
            </p:extLst>
          </p:nvPr>
        </p:nvGraphicFramePr>
        <p:xfrm>
          <a:off x="1324589" y="801560"/>
          <a:ext cx="9555982" cy="575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3" name="Straight Connector 2">
            <a:extLst>
              <a:ext uri="{FF2B5EF4-FFF2-40B4-BE49-F238E27FC236}">
                <a16:creationId xmlns:a16="http://schemas.microsoft.com/office/drawing/2014/main" id="{180A5DC6-E2F3-08C6-17B8-2764A2FBBB4B}"/>
              </a:ext>
            </a:extLst>
          </p:cNvPr>
          <p:cNvSpPr/>
          <p:nvPr/>
        </p:nvSpPr>
        <p:spPr>
          <a:xfrm flipV="1">
            <a:off x="691753" y="801560"/>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1207009" y="309064"/>
            <a:ext cx="9482406" cy="7228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286190" y="1738554"/>
            <a:ext cx="9970577" cy="2967819"/>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components of the Basic Training program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endParaRPr lang="en-GB" b="1">
              <a:ea typeface="Calibri"/>
              <a:cs typeface="Times New Roman"/>
            </a:endParaRPr>
          </a:p>
        </p:txBody>
      </p:sp>
      <p:sp>
        <p:nvSpPr>
          <p:cNvPr id="7" name="Straight Connector 6">
            <a:extLst>
              <a:ext uri="{FF2B5EF4-FFF2-40B4-BE49-F238E27FC236}">
                <a16:creationId xmlns:a16="http://schemas.microsoft.com/office/drawing/2014/main" id="{D49D34F0-FF5C-2462-99CC-49A5C3967E0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785738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Program overview</a:t>
            </a:r>
          </a:p>
        </p:txBody>
      </p:sp>
      <p:sp>
        <p:nvSpPr>
          <p:cNvPr id="4" name="TextBox 3">
            <a:extLst>
              <a:ext uri="{FF2B5EF4-FFF2-40B4-BE49-F238E27FC236}">
                <a16:creationId xmlns:a16="http://schemas.microsoft.com/office/drawing/2014/main" id="{92B173EA-1E15-0E62-A61F-584A26F3ECEA}"/>
              </a:ext>
            </a:extLst>
          </p:cNvPr>
          <p:cNvSpPr txBox="1"/>
          <p:nvPr/>
        </p:nvSpPr>
        <p:spPr>
          <a:xfrm>
            <a:off x="4324210" y="6334179"/>
            <a:ext cx="6343790" cy="523220"/>
          </a:xfrm>
          <a:prstGeom prst="rect">
            <a:avLst/>
          </a:prstGeom>
          <a:noFill/>
        </p:spPr>
        <p:txBody>
          <a:bodyPr wrap="square">
            <a:spAutoFit/>
          </a:bodyPr>
          <a:lstStyle/>
          <a:p>
            <a:pPr algn="r"/>
            <a:r>
              <a:rPr lang="en-US" sz="1400">
                <a:solidFill>
                  <a:schemeClr val="accent2"/>
                </a:solidFill>
                <a:hlinkClick r:id="rId3"/>
              </a:rPr>
              <a:t>BT curriculum: learning, teaching, and assessment program (AIM)</a:t>
            </a:r>
            <a:endParaRPr lang="en-US" sz="1400">
              <a:solidFill>
                <a:schemeClr val="accent2"/>
              </a:solidFill>
              <a:hlinkClick r:id="" action="ppaction://noaction"/>
            </a:endParaRPr>
          </a:p>
          <a:p>
            <a:pPr algn="r"/>
            <a:r>
              <a:rPr lang="en-US" sz="1400">
                <a:solidFill>
                  <a:schemeClr val="accent2"/>
                </a:solidFill>
                <a:hlinkClick r:id="" action="ppaction://noaction"/>
              </a:rPr>
              <a:t>BT curriculum: learning, teaching and assessment program (PCH)</a:t>
            </a:r>
            <a:endParaRPr lang="en-US" sz="1400">
              <a:solidFill>
                <a:schemeClr val="accent2"/>
              </a:solidFill>
            </a:endParaRP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5" name="Picture 4" descr="A screenshot of a computer&#10;&#10;Description automatically generated">
            <a:extLst>
              <a:ext uri="{FF2B5EF4-FFF2-40B4-BE49-F238E27FC236}">
                <a16:creationId xmlns:a16="http://schemas.microsoft.com/office/drawing/2014/main" id="{93F1FDE8-E68F-745C-9149-086128429593}"/>
              </a:ext>
            </a:extLst>
          </p:cNvPr>
          <p:cNvPicPr>
            <a:picLocks noChangeAspect="1"/>
          </p:cNvPicPr>
          <p:nvPr/>
        </p:nvPicPr>
        <p:blipFill>
          <a:blip r:embed="rId4"/>
          <a:stretch>
            <a:fillRect/>
          </a:stretch>
        </p:blipFill>
        <p:spPr>
          <a:xfrm>
            <a:off x="1125639" y="882208"/>
            <a:ext cx="9371634" cy="5440824"/>
          </a:xfrm>
          <a:prstGeom prst="rect">
            <a:avLst/>
          </a:prstGeom>
        </p:spPr>
      </p:pic>
    </p:spTree>
    <p:extLst>
      <p:ext uri="{BB962C8B-B14F-4D97-AF65-F5344CB8AC3E}">
        <p14:creationId xmlns:p14="http://schemas.microsoft.com/office/powerpoint/2010/main" val="2256554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6" name="Picture 5">
            <a:extLst>
              <a:ext uri="{FF2B5EF4-FFF2-40B4-BE49-F238E27FC236}">
                <a16:creationId xmlns:a16="http://schemas.microsoft.com/office/drawing/2014/main" id="{CC824312-9E9E-CC91-0771-E42A640270A4}"/>
              </a:ext>
            </a:extLst>
          </p:cNvPr>
          <p:cNvPicPr>
            <a:picLocks noChangeAspect="1"/>
          </p:cNvPicPr>
          <p:nvPr/>
        </p:nvPicPr>
        <p:blipFill>
          <a:blip r:embed="rId3"/>
          <a:srcRect l="5454" t="36674" r="51517" b="30120"/>
          <a:stretch/>
        </p:blipFill>
        <p:spPr>
          <a:xfrm>
            <a:off x="1482863" y="1413919"/>
            <a:ext cx="3998616" cy="1440375"/>
          </a:xfrm>
          <a:prstGeom prst="rect">
            <a:avLst/>
          </a:prstGeom>
        </p:spPr>
      </p:pic>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4"/>
          <a:stretch>
            <a:fillRect/>
          </a:stretch>
        </p:blipFill>
        <p:spPr>
          <a:xfrm>
            <a:off x="1212808" y="3125156"/>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5"/>
          <a:srcRect r="50000"/>
          <a:stretch/>
        </p:blipFill>
        <p:spPr>
          <a:xfrm>
            <a:off x="6762033" y="3660834"/>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5"/>
          <a:srcRect l="50331"/>
          <a:stretch/>
        </p:blipFill>
        <p:spPr>
          <a:xfrm>
            <a:off x="6831609" y="4689210"/>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B1491296-58AC-4393-3092-7EDBB4B711DC}"/>
              </a:ext>
            </a:extLst>
          </p:cNvPr>
          <p:cNvPicPr>
            <a:picLocks noChangeAspect="1"/>
          </p:cNvPicPr>
          <p:nvPr/>
        </p:nvPicPr>
        <p:blipFill>
          <a:blip r:embed="rId3"/>
          <a:srcRect l="49023" t="36674" r="7031" b="7581"/>
          <a:stretch/>
        </p:blipFill>
        <p:spPr>
          <a:xfrm>
            <a:off x="6762033" y="1305292"/>
            <a:ext cx="4108007" cy="2432372"/>
          </a:xfrm>
          <a:prstGeom prst="rect">
            <a:avLst/>
          </a:prstGeom>
        </p:spPr>
      </p:pic>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913437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402825" y="26811"/>
            <a:ext cx="9665925" cy="404096"/>
          </a:xfrm>
        </p:spPr>
        <p:txBody>
          <a:bodyPr>
            <a:normAutofit fontScale="90000"/>
          </a:bodyPr>
          <a:lstStyle/>
          <a:p>
            <a:r>
              <a:rPr lang="en-AU" sz="3400">
                <a:solidFill>
                  <a:schemeClr val="tx2"/>
                </a:solidFill>
                <a:ea typeface="+mn-ea"/>
                <a:cs typeface="Poppins"/>
              </a:rPr>
              <a:t>Learning Goals</a:t>
            </a:r>
          </a:p>
        </p:txBody>
      </p:sp>
      <p:sp>
        <p:nvSpPr>
          <p:cNvPr id="5" name="Content Placeholder 2">
            <a:extLst>
              <a:ext uri="{FF2B5EF4-FFF2-40B4-BE49-F238E27FC236}">
                <a16:creationId xmlns:a16="http://schemas.microsoft.com/office/drawing/2014/main" id="{FAA07BBD-9E60-4EC5-BDC0-ACF981136D28}"/>
              </a:ext>
            </a:extLst>
          </p:cNvPr>
          <p:cNvSpPr txBox="1">
            <a:spLocks/>
          </p:cNvSpPr>
          <p:nvPr/>
        </p:nvSpPr>
        <p:spPr>
          <a:xfrm>
            <a:off x="1645175" y="699039"/>
            <a:ext cx="8867821" cy="597529"/>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AU" sz="1400">
                <a:solidFill>
                  <a:srgbClr val="404040"/>
                </a:solidFill>
                <a:latin typeface="Arial" panose="020B0604020202020204" pitchFamily="34" charset="0"/>
                <a:ea typeface="Calibri" panose="020F0502020204030204" pitchFamily="34" charset="0"/>
                <a:cs typeface="Times New Roman" panose="02020603050405020304" pitchFamily="18" charset="0"/>
              </a:rPr>
              <a:t>The Basic Training curriculum standards are grouped into </a:t>
            </a:r>
            <a:r>
              <a:rPr lang="en-AU" sz="1400">
                <a:solidFill>
                  <a:srgbClr val="C69214"/>
                </a:solidFill>
                <a:latin typeface="Arial" panose="020B0604020202020204" pitchFamily="34" charset="0"/>
                <a:ea typeface="Calibri" panose="020F0502020204030204" pitchFamily="34" charset="0"/>
                <a:cs typeface="Times New Roman" panose="02020603050405020304" pitchFamily="18" charset="0"/>
              </a:rPr>
              <a:t>ten key learning goals</a:t>
            </a:r>
            <a:r>
              <a:rPr lang="en-AU" sz="1400">
                <a:solidFill>
                  <a:srgbClr val="404040"/>
                </a:solidFill>
                <a:latin typeface="Arial" panose="020B0604020202020204" pitchFamily="34" charset="0"/>
                <a:ea typeface="Calibri" panose="020F0502020204030204" pitchFamily="34" charset="0"/>
                <a:cs typeface="Times New Roman" panose="02020603050405020304" pitchFamily="18" charset="0"/>
              </a:rPr>
              <a:t> that guide learning, teaching, and assessment in the new programs. </a:t>
            </a:r>
          </a:p>
        </p:txBody>
      </p:sp>
      <p:sp>
        <p:nvSpPr>
          <p:cNvPr id="9" name="TextBox 8">
            <a:extLst>
              <a:ext uri="{FF2B5EF4-FFF2-40B4-BE49-F238E27FC236}">
                <a16:creationId xmlns:a16="http://schemas.microsoft.com/office/drawing/2014/main" id="{BFA6A535-7154-ADE4-FDFA-7522D8B39434}"/>
              </a:ext>
            </a:extLst>
          </p:cNvPr>
          <p:cNvSpPr txBox="1"/>
          <p:nvPr/>
        </p:nvSpPr>
        <p:spPr>
          <a:xfrm>
            <a:off x="11068750" y="5520800"/>
            <a:ext cx="1102564" cy="1169551"/>
          </a:xfrm>
          <a:prstGeom prst="rect">
            <a:avLst/>
          </a:prstGeom>
          <a:noFill/>
        </p:spPr>
        <p:txBody>
          <a:bodyPr wrap="square">
            <a:spAutoFit/>
          </a:bodyPr>
          <a:lstStyle/>
          <a:p>
            <a:pPr algn="r"/>
            <a:r>
              <a:rPr lang="en-US" sz="1400">
                <a:solidFill>
                  <a:schemeClr val="accent2"/>
                </a:solidFill>
                <a:hlinkClick r:id="rId3"/>
              </a:rPr>
              <a:t>RACP Basic Training curricula standards</a:t>
            </a:r>
            <a:endParaRPr lang="en-AU" sz="1400">
              <a:solidFill>
                <a:schemeClr val="accent2"/>
              </a:solidFill>
            </a:endParaRPr>
          </a:p>
        </p:txBody>
      </p:sp>
      <p:pic>
        <p:nvPicPr>
          <p:cNvPr id="13" name="Picture 12">
            <a:extLst>
              <a:ext uri="{FF2B5EF4-FFF2-40B4-BE49-F238E27FC236}">
                <a16:creationId xmlns:a16="http://schemas.microsoft.com/office/drawing/2014/main" id="{D45BCC00-8FED-0C5E-939C-EE3648076DEF}"/>
              </a:ext>
            </a:extLst>
          </p:cNvPr>
          <p:cNvPicPr>
            <a:picLocks noChangeAspect="1"/>
          </p:cNvPicPr>
          <p:nvPr/>
        </p:nvPicPr>
        <p:blipFill>
          <a:blip r:embed="rId4"/>
          <a:stretch>
            <a:fillRect/>
          </a:stretch>
        </p:blipFill>
        <p:spPr>
          <a:xfrm>
            <a:off x="1593284" y="6105576"/>
            <a:ext cx="2048350" cy="673029"/>
          </a:xfrm>
          <a:prstGeom prst="rect">
            <a:avLst/>
          </a:prstGeom>
        </p:spPr>
      </p:pic>
      <p:pic>
        <p:nvPicPr>
          <p:cNvPr id="11" name="Picture 10">
            <a:extLst>
              <a:ext uri="{FF2B5EF4-FFF2-40B4-BE49-F238E27FC236}">
                <a16:creationId xmlns:a16="http://schemas.microsoft.com/office/drawing/2014/main" id="{6F2FE3E2-6BF1-75BE-50D7-1929B02606A9}"/>
              </a:ext>
            </a:extLst>
          </p:cNvPr>
          <p:cNvPicPr>
            <a:picLocks noChangeAspect="1"/>
          </p:cNvPicPr>
          <p:nvPr/>
        </p:nvPicPr>
        <p:blipFill>
          <a:blip r:embed="rId5"/>
          <a:stretch>
            <a:fillRect/>
          </a:stretch>
        </p:blipFill>
        <p:spPr>
          <a:xfrm>
            <a:off x="1304017" y="1163141"/>
            <a:ext cx="9863537" cy="5668048"/>
          </a:xfrm>
          <a:prstGeom prst="rect">
            <a:avLst/>
          </a:prstGeom>
        </p:spPr>
      </p:pic>
      <p:sp>
        <p:nvSpPr>
          <p:cNvPr id="2" name="Straight Connector 1">
            <a:extLst>
              <a:ext uri="{FF2B5EF4-FFF2-40B4-BE49-F238E27FC236}">
                <a16:creationId xmlns:a16="http://schemas.microsoft.com/office/drawing/2014/main" id="{3901A49B-462F-A946-B728-D723C79D1543}"/>
              </a:ext>
            </a:extLst>
          </p:cNvPr>
          <p:cNvSpPr/>
          <p:nvPr/>
        </p:nvSpPr>
        <p:spPr>
          <a:xfrm flipV="1">
            <a:off x="831540" y="5495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72253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10" name="TextBox 9">
            <a:extLst>
              <a:ext uri="{FF2B5EF4-FFF2-40B4-BE49-F238E27FC236}">
                <a16:creationId xmlns:a16="http://schemas.microsoft.com/office/drawing/2014/main" id="{7DA467CE-8CB9-3D4D-A507-95E925A7BB52}"/>
              </a:ext>
            </a:extLst>
          </p:cNvPr>
          <p:cNvSpPr txBox="1"/>
          <p:nvPr/>
        </p:nvSpPr>
        <p:spPr>
          <a:xfrm>
            <a:off x="1405359" y="1162976"/>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11" name="TextBox 10">
            <a:extLst>
              <a:ext uri="{FF2B5EF4-FFF2-40B4-BE49-F238E27FC236}">
                <a16:creationId xmlns:a16="http://schemas.microsoft.com/office/drawing/2014/main" id="{AB0DCC9A-05CA-91E0-A76B-D4E7BBF52EEA}"/>
              </a:ext>
            </a:extLst>
          </p:cNvPr>
          <p:cNvSpPr txBox="1"/>
          <p:nvPr/>
        </p:nvSpPr>
        <p:spPr>
          <a:xfrm>
            <a:off x="3430387" y="1973350"/>
            <a:ext cx="5331227" cy="830997"/>
          </a:xfrm>
          <a:prstGeom prst="rect">
            <a:avLst/>
          </a:prstGeom>
          <a:noFill/>
        </p:spPr>
        <p:txBody>
          <a:bodyPr wrap="square" rtlCol="0">
            <a:spAutoFit/>
          </a:bodyPr>
          <a:lstStyle/>
          <a:p>
            <a:pPr algn="ctr"/>
            <a:r>
              <a:rPr lang="en-US" sz="1200" i="1"/>
              <a:t>Dr. Alex, a Basic Trainee in their second year of training, is completing a general medicine rotation in a busy metropolitan hospital. During a morning ward round, Dr. Alex is tasked with managing a patient presenting with acute shortness of breath, later diagnosed as congestive heart failure</a:t>
            </a:r>
            <a:endParaRPr lang="en-AU" sz="1200" i="1"/>
          </a:p>
        </p:txBody>
      </p:sp>
      <p:grpSp>
        <p:nvGrpSpPr>
          <p:cNvPr id="17" name="Group 16">
            <a:extLst>
              <a:ext uri="{FF2B5EF4-FFF2-40B4-BE49-F238E27FC236}">
                <a16:creationId xmlns:a16="http://schemas.microsoft.com/office/drawing/2014/main" id="{1746F81E-8830-B878-127C-854A600C8246}"/>
              </a:ext>
            </a:extLst>
          </p:cNvPr>
          <p:cNvGrpSpPr/>
          <p:nvPr/>
        </p:nvGrpSpPr>
        <p:grpSpPr>
          <a:xfrm>
            <a:off x="864012" y="3301429"/>
            <a:ext cx="3925759" cy="2319095"/>
            <a:chOff x="74409" y="2852688"/>
            <a:chExt cx="3627782" cy="2015049"/>
          </a:xfrm>
        </p:grpSpPr>
        <p:pic>
          <p:nvPicPr>
            <p:cNvPr id="8" name="Picture 7">
              <a:extLst>
                <a:ext uri="{FF2B5EF4-FFF2-40B4-BE49-F238E27FC236}">
                  <a16:creationId xmlns:a16="http://schemas.microsoft.com/office/drawing/2014/main" id="{0B59D1A5-FC0F-2DC8-6843-A87E94AD9CF9}"/>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2" name="TextBox 11">
              <a:extLst>
                <a:ext uri="{FF2B5EF4-FFF2-40B4-BE49-F238E27FC236}">
                  <a16:creationId xmlns:a16="http://schemas.microsoft.com/office/drawing/2014/main" id="{D08A691B-9F47-AD3E-1591-EFCDA6D9494D}"/>
                </a:ext>
              </a:extLst>
            </p:cNvPr>
            <p:cNvSpPr txBox="1"/>
            <p:nvPr/>
          </p:nvSpPr>
          <p:spPr>
            <a:xfrm>
              <a:off x="74409" y="3824778"/>
              <a:ext cx="3627782" cy="1042959"/>
            </a:xfrm>
            <a:prstGeom prst="rect">
              <a:avLst/>
            </a:prstGeom>
            <a:noFill/>
          </p:spPr>
          <p:txBody>
            <a:bodyPr wrap="square" lIns="91440" tIns="45720" rIns="91440" bIns="45720" rtlCol="0" anchor="t">
              <a:spAutoFit/>
            </a:bodyPr>
            <a:lstStyle/>
            <a:p>
              <a:pPr marL="213995" indent="-213995">
                <a:buFont typeface="Arial" panose="020B0604020202020204" pitchFamily="34" charset="0"/>
                <a:buChar char="•"/>
              </a:pPr>
              <a:r>
                <a:rPr lang="en-US" sz="1200">
                  <a:solidFill>
                    <a:srgbClr val="384967"/>
                  </a:solidFill>
                </a:rPr>
                <a:t>01. Professional </a:t>
              </a:r>
              <a:r>
                <a:rPr lang="en-US" sz="1200" err="1">
                  <a:solidFill>
                    <a:srgbClr val="384967"/>
                  </a:solidFill>
                </a:rPr>
                <a:t>behaviours</a:t>
              </a:r>
              <a:endParaRPr lang="en-US" err="1">
                <a:solidFill>
                  <a:srgbClr val="000000"/>
                </a:solidFill>
              </a:endParaRPr>
            </a:p>
            <a:p>
              <a:pPr marL="671195" lvl="1" indent="-213995">
                <a:buFont typeface="Courier New" panose="020B0604020202020204" pitchFamily="34" charset="0"/>
                <a:buChar char="o"/>
              </a:pPr>
              <a:r>
                <a:rPr lang="en-US" sz="1200">
                  <a:solidFill>
                    <a:srgbClr val="384967"/>
                  </a:solidFill>
                </a:rPr>
                <a:t>Medical expertise</a:t>
              </a:r>
              <a:endParaRPr lang="en-US">
                <a:cs typeface="Arial"/>
              </a:endParaRPr>
            </a:p>
            <a:p>
              <a:pPr marL="671195" lvl="1" indent="-213995">
                <a:buFont typeface="Courier New" panose="020B0604020202020204" pitchFamily="34" charset="0"/>
                <a:buChar char="o"/>
              </a:pPr>
              <a:r>
                <a:rPr lang="en-US" sz="1200">
                  <a:solidFill>
                    <a:srgbClr val="384967"/>
                  </a:solidFill>
                </a:rPr>
                <a:t>Communication</a:t>
              </a:r>
              <a:endParaRPr lang="en-US" sz="1200">
                <a:solidFill>
                  <a:srgbClr val="384967"/>
                </a:solidFill>
                <a:cs typeface="Arial"/>
              </a:endParaRPr>
            </a:p>
            <a:p>
              <a:pPr marL="671195" lvl="1" indent="-213995">
                <a:buFont typeface="Courier New" panose="020B0604020202020204" pitchFamily="34" charset="0"/>
                <a:buChar char="o"/>
              </a:pPr>
              <a:r>
                <a:rPr lang="en-US" sz="1200">
                  <a:solidFill>
                    <a:srgbClr val="384967"/>
                  </a:solidFill>
                </a:rPr>
                <a:t>Leadership, management &amp; teamwork</a:t>
              </a:r>
              <a:endParaRPr lang="en-US" sz="1200">
                <a:solidFill>
                  <a:srgbClr val="384967"/>
                </a:solidFill>
                <a:cs typeface="Arial"/>
              </a:endParaRPr>
            </a:p>
            <a:p>
              <a:pPr marL="671195" lvl="1" indent="-213995">
                <a:buFont typeface="Courier New" panose="020B0604020202020204" pitchFamily="34" charset="0"/>
                <a:buChar char="o"/>
              </a:pPr>
              <a:r>
                <a:rPr lang="en-US" sz="1200">
                  <a:solidFill>
                    <a:srgbClr val="384967"/>
                  </a:solidFill>
                </a:rPr>
                <a:t>Ethics &amp; professional </a:t>
              </a:r>
              <a:r>
                <a:rPr lang="en-US" sz="1200" err="1">
                  <a:solidFill>
                    <a:srgbClr val="384967"/>
                  </a:solidFill>
                </a:rPr>
                <a:t>behaviour</a:t>
              </a:r>
              <a:endParaRPr lang="en-US" sz="1200">
                <a:solidFill>
                  <a:srgbClr val="384967"/>
                </a:solidFill>
                <a:cs typeface="Arial"/>
              </a:endParaRPr>
            </a:p>
            <a:p>
              <a:pPr marL="671195" lvl="1" indent="-213995">
                <a:buFont typeface="Courier New" panose="020B0604020202020204" pitchFamily="34" charset="0"/>
                <a:buChar char="o"/>
              </a:pPr>
              <a:r>
                <a:rPr lang="en-US" sz="1200">
                  <a:solidFill>
                    <a:srgbClr val="384967"/>
                  </a:solidFill>
                </a:rPr>
                <a:t>Cultural competence</a:t>
              </a:r>
              <a:endParaRPr lang="en-AU" sz="1200">
                <a:solidFill>
                  <a:srgbClr val="384967"/>
                </a:solidFill>
                <a:cs typeface="Arial"/>
              </a:endParaRPr>
            </a:p>
          </p:txBody>
        </p:sp>
      </p:grpSp>
      <p:grpSp>
        <p:nvGrpSpPr>
          <p:cNvPr id="18" name="Group 17">
            <a:extLst>
              <a:ext uri="{FF2B5EF4-FFF2-40B4-BE49-F238E27FC236}">
                <a16:creationId xmlns:a16="http://schemas.microsoft.com/office/drawing/2014/main" id="{D804A57B-B747-F281-445A-B9012B745B9F}"/>
              </a:ext>
            </a:extLst>
          </p:cNvPr>
          <p:cNvGrpSpPr/>
          <p:nvPr/>
        </p:nvGrpSpPr>
        <p:grpSpPr>
          <a:xfrm>
            <a:off x="8765886" y="3301429"/>
            <a:ext cx="2731911" cy="1932179"/>
            <a:chOff x="6371145" y="2956456"/>
            <a:chExt cx="2524551" cy="1678861"/>
          </a:xfrm>
        </p:grpSpPr>
        <p:pic>
          <p:nvPicPr>
            <p:cNvPr id="6" name="Picture 5">
              <a:extLst>
                <a:ext uri="{FF2B5EF4-FFF2-40B4-BE49-F238E27FC236}">
                  <a16:creationId xmlns:a16="http://schemas.microsoft.com/office/drawing/2014/main" id="{966506D9-685A-C286-2378-80236908286A}"/>
                </a:ext>
              </a:extLst>
            </p:cNvPr>
            <p:cNvPicPr>
              <a:picLocks noChangeAspect="1"/>
            </p:cNvPicPr>
            <p:nvPr/>
          </p:nvPicPr>
          <p:blipFill>
            <a:blip r:embed="rId4"/>
            <a:stretch>
              <a:fillRect/>
            </a:stretch>
          </p:blipFill>
          <p:spPr>
            <a:xfrm>
              <a:off x="6951574" y="2956456"/>
              <a:ext cx="1202839" cy="945087"/>
            </a:xfrm>
            <a:prstGeom prst="rect">
              <a:avLst/>
            </a:prstGeom>
          </p:spPr>
        </p:pic>
        <p:sp>
          <p:nvSpPr>
            <p:cNvPr id="15" name="TextBox 14">
              <a:extLst>
                <a:ext uri="{FF2B5EF4-FFF2-40B4-BE49-F238E27FC236}">
                  <a16:creationId xmlns:a16="http://schemas.microsoft.com/office/drawing/2014/main" id="{8D3A5266-3E7E-F429-B8DF-88D150A54336}"/>
                </a:ext>
              </a:extLst>
            </p:cNvPr>
            <p:cNvSpPr txBox="1"/>
            <p:nvPr/>
          </p:nvSpPr>
          <p:spPr>
            <a:xfrm>
              <a:off x="6371145" y="3913268"/>
              <a:ext cx="2524551" cy="722049"/>
            </a:xfrm>
            <a:prstGeom prst="rect">
              <a:avLst/>
            </a:prstGeom>
            <a:noFill/>
          </p:spPr>
          <p:txBody>
            <a:bodyPr wrap="square" lIns="91440" tIns="45720" rIns="91440" bIns="45720" rtlCol="0" anchor="t">
              <a:spAutoFit/>
            </a:bodyPr>
            <a:lstStyle/>
            <a:p>
              <a:pPr marL="213995" indent="-213995">
                <a:buFont typeface="Arial"/>
                <a:buChar char="•"/>
              </a:pPr>
              <a:r>
                <a:rPr lang="en-US" sz="1200">
                  <a:solidFill>
                    <a:srgbClr val="384967"/>
                  </a:solidFill>
                </a:rPr>
                <a:t>02. Clinical assessment</a:t>
              </a:r>
              <a:endParaRPr lang="en-US">
                <a:cs typeface="Arial"/>
              </a:endParaRPr>
            </a:p>
            <a:p>
              <a:pPr marL="213995" indent="-213995">
                <a:buFont typeface="Arial" panose="020B0604020202020204" pitchFamily="34" charset="0"/>
                <a:buChar char="•"/>
              </a:pPr>
              <a:r>
                <a:rPr lang="en-US" sz="1200">
                  <a:solidFill>
                    <a:srgbClr val="384967"/>
                  </a:solidFill>
                </a:rPr>
                <a:t>03. Communication with patients</a:t>
              </a:r>
              <a:endParaRPr lang="en-US" sz="1200">
                <a:solidFill>
                  <a:srgbClr val="384967"/>
                </a:solidFill>
                <a:cs typeface="Arial"/>
              </a:endParaRPr>
            </a:p>
            <a:p>
              <a:pPr marL="213995" indent="-213995">
                <a:buFont typeface="Arial" panose="020B0604020202020204" pitchFamily="34" charset="0"/>
                <a:buChar char="•"/>
              </a:pPr>
              <a:r>
                <a:rPr lang="en-US" sz="1200">
                  <a:solidFill>
                    <a:srgbClr val="384967"/>
                  </a:solidFill>
                </a:rPr>
                <a:t>05. Prescribing</a:t>
              </a:r>
              <a:endParaRPr lang="en-AU" sz="1200">
                <a:solidFill>
                  <a:srgbClr val="384967"/>
                </a:solidFill>
                <a:cs typeface="Arial"/>
              </a:endParaRPr>
            </a:p>
            <a:p>
              <a:pPr marL="213995" indent="-213995">
                <a:buFont typeface="Arial" panose="020B0604020202020204" pitchFamily="34" charset="0"/>
                <a:buChar char="•"/>
              </a:pPr>
              <a:r>
                <a:rPr lang="en-US" sz="1200">
                  <a:solidFill>
                    <a:srgbClr val="384967"/>
                  </a:solidFill>
                </a:rPr>
                <a:t>08. Acutely unwell patients</a:t>
              </a:r>
              <a:endParaRPr lang="en-US" sz="1200">
                <a:solidFill>
                  <a:srgbClr val="384967"/>
                </a:solidFill>
                <a:cs typeface="Arial"/>
              </a:endParaRPr>
            </a:p>
          </p:txBody>
        </p:sp>
      </p:grpSp>
      <p:grpSp>
        <p:nvGrpSpPr>
          <p:cNvPr id="19" name="Group 18">
            <a:extLst>
              <a:ext uri="{FF2B5EF4-FFF2-40B4-BE49-F238E27FC236}">
                <a16:creationId xmlns:a16="http://schemas.microsoft.com/office/drawing/2014/main" id="{7982902D-D791-950D-5839-1D95BDAE1005}"/>
              </a:ext>
            </a:extLst>
          </p:cNvPr>
          <p:cNvGrpSpPr/>
          <p:nvPr/>
        </p:nvGrpSpPr>
        <p:grpSpPr>
          <a:xfrm>
            <a:off x="5258400" y="4458338"/>
            <a:ext cx="4976190" cy="1873149"/>
            <a:chOff x="3887890" y="5043077"/>
            <a:chExt cx="4598482" cy="1627571"/>
          </a:xfrm>
        </p:grpSpPr>
        <p:pic>
          <p:nvPicPr>
            <p:cNvPr id="9" name="Picture 8">
              <a:extLst>
                <a:ext uri="{FF2B5EF4-FFF2-40B4-BE49-F238E27FC236}">
                  <a16:creationId xmlns:a16="http://schemas.microsoft.com/office/drawing/2014/main" id="{758F91E7-6AB4-F302-DAE1-6695691C477F}"/>
                </a:ext>
              </a:extLst>
            </p:cNvPr>
            <p:cNvPicPr>
              <a:picLocks noChangeAspect="1"/>
            </p:cNvPicPr>
            <p:nvPr/>
          </p:nvPicPr>
          <p:blipFill>
            <a:blip r:embed="rId5"/>
            <a:stretch>
              <a:fillRect/>
            </a:stretch>
          </p:blipFill>
          <p:spPr>
            <a:xfrm>
              <a:off x="4232948" y="5043077"/>
              <a:ext cx="1021156" cy="945258"/>
            </a:xfrm>
            <a:prstGeom prst="rect">
              <a:avLst/>
            </a:prstGeom>
          </p:spPr>
        </p:pic>
        <p:sp>
          <p:nvSpPr>
            <p:cNvPr id="16" name="TextBox 15">
              <a:extLst>
                <a:ext uri="{FF2B5EF4-FFF2-40B4-BE49-F238E27FC236}">
                  <a16:creationId xmlns:a16="http://schemas.microsoft.com/office/drawing/2014/main" id="{D7E01463-24B1-CAE5-984E-3452DE84EE9B}"/>
                </a:ext>
              </a:extLst>
            </p:cNvPr>
            <p:cNvSpPr txBox="1"/>
            <p:nvPr/>
          </p:nvSpPr>
          <p:spPr>
            <a:xfrm>
              <a:off x="3887890" y="6129110"/>
              <a:ext cx="4598482" cy="541538"/>
            </a:xfrm>
            <a:prstGeom prst="rect">
              <a:avLst/>
            </a:prstGeom>
            <a:noFill/>
          </p:spPr>
          <p:txBody>
            <a:bodyPr wrap="square" lIns="68580" tIns="34290" rIns="68580" bIns="34290" rtlCol="0" anchor="t">
              <a:spAutoFit/>
            </a:bodyPr>
            <a:lstStyle/>
            <a:p>
              <a:pPr marL="213995" indent="-213995">
                <a:buFont typeface="Arial" panose="020B0604020202020204" pitchFamily="34" charset="0"/>
                <a:buChar char="•"/>
              </a:pPr>
              <a:r>
                <a:rPr lang="en-US" sz="1200">
                  <a:solidFill>
                    <a:srgbClr val="384967"/>
                  </a:solidFill>
                </a:rPr>
                <a:t>10. Knowledge</a:t>
              </a:r>
              <a:endParaRPr lang="en-US">
                <a:solidFill>
                  <a:srgbClr val="000000"/>
                </a:solidFill>
              </a:endParaRPr>
            </a:p>
            <a:p>
              <a:pPr marL="671195" lvl="1" indent="-213995">
                <a:buFont typeface="Courier New" panose="020B0604020202020204" pitchFamily="34" charset="0"/>
                <a:buChar char="o"/>
              </a:pPr>
              <a:r>
                <a:rPr lang="en-US" sz="1200">
                  <a:solidFill>
                    <a:srgbClr val="384967"/>
                  </a:solidFill>
                </a:rPr>
                <a:t>Cardiology</a:t>
              </a:r>
              <a:endParaRPr lang="en-US">
                <a:cs typeface="Arial"/>
              </a:endParaRPr>
            </a:p>
            <a:p>
              <a:pPr marL="671195" lvl="1" indent="-213995">
                <a:buFont typeface="Courier New" panose="020B0604020202020204" pitchFamily="34" charset="0"/>
                <a:buChar char="o"/>
              </a:pPr>
              <a:r>
                <a:rPr lang="en-US" sz="1200">
                  <a:solidFill>
                    <a:srgbClr val="384967"/>
                  </a:solidFill>
                </a:rPr>
                <a:t>General medicine</a:t>
              </a:r>
              <a:endParaRPr lang="en-US" sz="1200">
                <a:solidFill>
                  <a:srgbClr val="384967"/>
                </a:solidFill>
                <a:cs typeface="Arial"/>
              </a:endParaRPr>
            </a:p>
          </p:txBody>
        </p:sp>
      </p:gr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68566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1C35D303-CAFE-B464-C01B-A900F68279A6}"/>
              </a:ext>
            </a:extLst>
          </p:cNvPr>
          <p:cNvSpPr/>
          <p:nvPr/>
        </p:nvSpPr>
        <p:spPr>
          <a:xfrm>
            <a:off x="1185705" y="1427167"/>
            <a:ext cx="9234436" cy="1732896"/>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AF35CCEA-4E5B-F605-46EC-316FBC832CFB}"/>
              </a:ext>
            </a:extLst>
          </p:cNvPr>
          <p:cNvSpPr txBox="1"/>
          <p:nvPr/>
        </p:nvSpPr>
        <p:spPr>
          <a:xfrm>
            <a:off x="1436914" y="1427167"/>
            <a:ext cx="8742066" cy="17543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36 months  FTE clinical experience</a:t>
            </a:r>
          </a:p>
          <a:p>
            <a:pPr marL="285750" indent="-285750">
              <a:buFont typeface="Arial" panose="020B0604020202020204" pitchFamily="34" charset="0"/>
              <a:buChar char="•"/>
            </a:pPr>
            <a:r>
              <a:rPr lang="en-US"/>
              <a:t>1 rotation plan per rotation </a:t>
            </a:r>
            <a:endParaRPr lang="en-US">
              <a:cs typeface="Arial"/>
            </a:endParaRPr>
          </a:p>
          <a:p>
            <a:pPr marL="285750" indent="-285750">
              <a:buFont typeface="Arial" panose="020B0604020202020204" pitchFamily="34" charset="0"/>
              <a:buChar char="•"/>
            </a:pPr>
            <a:r>
              <a:rPr lang="en-US"/>
              <a:t>Learning courses </a:t>
            </a:r>
            <a:endParaRPr lang="en-US">
              <a:cs typeface="Arial"/>
            </a:endParaRPr>
          </a:p>
          <a:p>
            <a:pPr marL="742950" lvl="1" indent="-285750">
              <a:buFont typeface="Arial" panose="020B0604020202020204" pitchFamily="34" charset="0"/>
              <a:buChar char="•"/>
            </a:pPr>
            <a:r>
              <a:rPr lang="en-US"/>
              <a:t>Basic Training orientation due in the first 6 months of training </a:t>
            </a:r>
            <a:endParaRPr lang="en-US">
              <a:cs typeface="Arial"/>
            </a:endParaRPr>
          </a:p>
          <a:p>
            <a:pPr marL="742950" lvl="1" indent="-285750">
              <a:buFont typeface="Arial" panose="020B0604020202020204" pitchFamily="34" charset="0"/>
              <a:buChar char="•"/>
            </a:pPr>
            <a:r>
              <a:rPr lang="en-US"/>
              <a:t>Other required and recommended learning courses due by the end of Basic Training  </a:t>
            </a:r>
            <a:endParaRPr lang="en-AU"/>
          </a:p>
        </p:txBody>
      </p:sp>
      <p:pic>
        <p:nvPicPr>
          <p:cNvPr id="13" name="Picture 12">
            <a:extLst>
              <a:ext uri="{FF2B5EF4-FFF2-40B4-BE49-F238E27FC236}">
                <a16:creationId xmlns:a16="http://schemas.microsoft.com/office/drawing/2014/main" id="{0CACADF0-2FB0-4AE0-B80C-621BF4802305}"/>
              </a:ext>
            </a:extLst>
          </p:cNvPr>
          <p:cNvPicPr>
            <a:picLocks noChangeAspect="1"/>
          </p:cNvPicPr>
          <p:nvPr/>
        </p:nvPicPr>
        <p:blipFill>
          <a:blip r:embed="rId3"/>
          <a:stretch>
            <a:fillRect/>
          </a:stretch>
        </p:blipFill>
        <p:spPr>
          <a:xfrm>
            <a:off x="2082032" y="3394130"/>
            <a:ext cx="7441782" cy="3154905"/>
          </a:xfrm>
          <a:prstGeom prst="rect">
            <a:avLst/>
          </a:prstGeom>
        </p:spPr>
      </p:pic>
      <p:sp>
        <p:nvSpPr>
          <p:cNvPr id="14" name="Rectangle 13">
            <a:extLst>
              <a:ext uri="{FF2B5EF4-FFF2-40B4-BE49-F238E27FC236}">
                <a16:creationId xmlns:a16="http://schemas.microsoft.com/office/drawing/2014/main" id="{1D75CE87-135D-B715-E57E-1F88A3BC23CC}"/>
              </a:ext>
            </a:extLst>
          </p:cNvPr>
          <p:cNvSpPr/>
          <p:nvPr/>
        </p:nvSpPr>
        <p:spPr>
          <a:xfrm>
            <a:off x="1185705" y="3394130"/>
            <a:ext cx="9234436" cy="3163503"/>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F8A7BBC3-7E23-A412-E281-4FB9DC3C46A1}"/>
              </a:ext>
            </a:extLst>
          </p:cNvPr>
          <p:cNvSpPr/>
          <p:nvPr/>
        </p:nvSpPr>
        <p:spPr>
          <a:xfrm>
            <a:off x="8919713" y="3429001"/>
            <a:ext cx="1099954" cy="3666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2026 +</a:t>
            </a:r>
          </a:p>
        </p:txBody>
      </p:sp>
      <p:sp>
        <p:nvSpPr>
          <p:cNvPr id="3" name="Straight Connector 2">
            <a:extLst>
              <a:ext uri="{FF2B5EF4-FFF2-40B4-BE49-F238E27FC236}">
                <a16:creationId xmlns:a16="http://schemas.microsoft.com/office/drawing/2014/main" id="{19C4D5D5-B93A-DA9A-7F6F-EDE040506C01}"/>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985017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1C35D303-CAFE-B464-C01B-A900F68279A6}"/>
              </a:ext>
            </a:extLst>
          </p:cNvPr>
          <p:cNvSpPr/>
          <p:nvPr/>
        </p:nvSpPr>
        <p:spPr>
          <a:xfrm>
            <a:off x="1185705" y="1427167"/>
            <a:ext cx="9485490" cy="1732896"/>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AF35CCEA-4E5B-F605-46EC-316FBC832CFB}"/>
              </a:ext>
            </a:extLst>
          </p:cNvPr>
          <p:cNvSpPr txBox="1"/>
          <p:nvPr/>
        </p:nvSpPr>
        <p:spPr>
          <a:xfrm>
            <a:off x="1520804" y="1427167"/>
            <a:ext cx="8999819" cy="17543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36 months  FTE clinical experience</a:t>
            </a:r>
          </a:p>
          <a:p>
            <a:pPr marL="285750" indent="-285750">
              <a:buFont typeface="Arial" panose="020B0604020202020204" pitchFamily="34" charset="0"/>
              <a:buChar char="•"/>
            </a:pPr>
            <a:r>
              <a:rPr lang="en-US"/>
              <a:t>1 rotation plan per rotation </a:t>
            </a:r>
          </a:p>
          <a:p>
            <a:pPr marL="285750" indent="-285750">
              <a:buFont typeface="Arial" panose="020B0604020202020204" pitchFamily="34" charset="0"/>
              <a:buChar char="•"/>
            </a:pPr>
            <a:r>
              <a:rPr lang="en-US"/>
              <a:t>Learning courses </a:t>
            </a:r>
            <a:endParaRPr lang="en-US">
              <a:cs typeface="Arial"/>
            </a:endParaRPr>
          </a:p>
          <a:p>
            <a:pPr marL="742950" lvl="1" indent="-285750">
              <a:buFont typeface="Arial" panose="020B0604020202020204" pitchFamily="34" charset="0"/>
              <a:buChar char="•"/>
            </a:pPr>
            <a:r>
              <a:rPr lang="en-US"/>
              <a:t>Basic Training orientation due in the first 6 months of training </a:t>
            </a:r>
            <a:endParaRPr lang="en-US">
              <a:cs typeface="Arial"/>
            </a:endParaRPr>
          </a:p>
          <a:p>
            <a:pPr marL="742950" lvl="1" indent="-285750">
              <a:buFont typeface="Arial" panose="020B0604020202020204" pitchFamily="34" charset="0"/>
              <a:buChar char="•"/>
            </a:pPr>
            <a:r>
              <a:rPr lang="en-US"/>
              <a:t>Other required and recommended learning courses due by the end of Basic Training  </a:t>
            </a:r>
            <a:endParaRPr lang="en-AU"/>
          </a:p>
        </p:txBody>
      </p:sp>
      <p:pic>
        <p:nvPicPr>
          <p:cNvPr id="13" name="Picture 12">
            <a:extLst>
              <a:ext uri="{FF2B5EF4-FFF2-40B4-BE49-F238E27FC236}">
                <a16:creationId xmlns:a16="http://schemas.microsoft.com/office/drawing/2014/main" id="{0CACADF0-2FB0-4AE0-B80C-621BF4802305}"/>
              </a:ext>
            </a:extLst>
          </p:cNvPr>
          <p:cNvPicPr>
            <a:picLocks noChangeAspect="1"/>
          </p:cNvPicPr>
          <p:nvPr/>
        </p:nvPicPr>
        <p:blipFill>
          <a:blip r:embed="rId3"/>
          <a:stretch>
            <a:fillRect/>
          </a:stretch>
        </p:blipFill>
        <p:spPr>
          <a:xfrm>
            <a:off x="2298590" y="3402728"/>
            <a:ext cx="7441782" cy="3154905"/>
          </a:xfrm>
          <a:prstGeom prst="rect">
            <a:avLst/>
          </a:prstGeom>
        </p:spPr>
      </p:pic>
      <p:sp>
        <p:nvSpPr>
          <p:cNvPr id="14" name="Rectangle 13">
            <a:extLst>
              <a:ext uri="{FF2B5EF4-FFF2-40B4-BE49-F238E27FC236}">
                <a16:creationId xmlns:a16="http://schemas.microsoft.com/office/drawing/2014/main" id="{1D75CE87-135D-B715-E57E-1F88A3BC23CC}"/>
              </a:ext>
            </a:extLst>
          </p:cNvPr>
          <p:cNvSpPr/>
          <p:nvPr/>
        </p:nvSpPr>
        <p:spPr>
          <a:xfrm>
            <a:off x="1185705" y="3394130"/>
            <a:ext cx="9696660" cy="3163503"/>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61CFB142-3DA9-C901-D2CF-0446DD528732}"/>
              </a:ext>
            </a:extLst>
          </p:cNvPr>
          <p:cNvSpPr/>
          <p:nvPr/>
        </p:nvSpPr>
        <p:spPr>
          <a:xfrm>
            <a:off x="4848046" y="3795624"/>
            <a:ext cx="2369389" cy="1265207"/>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a:solidFill>
                  <a:schemeClr val="accent4"/>
                </a:solidFill>
              </a:rPr>
              <a:t>4*</a:t>
            </a:r>
          </a:p>
          <a:p>
            <a:pPr algn="ctr"/>
            <a:r>
              <a:rPr lang="en-AU" sz="1200">
                <a:solidFill>
                  <a:schemeClr val="tx1">
                    <a:lumMod val="65000"/>
                    <a:lumOff val="35000"/>
                  </a:schemeClr>
                </a:solidFill>
              </a:rPr>
              <a:t>Learning Captures</a:t>
            </a:r>
          </a:p>
          <a:p>
            <a:pPr algn="ctr"/>
            <a:r>
              <a:rPr lang="en-AU" sz="1200">
                <a:solidFill>
                  <a:schemeClr val="tx1">
                    <a:lumMod val="65000"/>
                    <a:lumOff val="35000"/>
                  </a:schemeClr>
                </a:solidFill>
              </a:rPr>
              <a:t>(~1 per three months)</a:t>
            </a:r>
          </a:p>
          <a:p>
            <a:pPr algn="ctr"/>
            <a:endParaRPr lang="en-AU" sz="3200">
              <a:solidFill>
                <a:schemeClr val="accent2"/>
              </a:solidFill>
            </a:endParaRPr>
          </a:p>
        </p:txBody>
      </p:sp>
      <p:sp>
        <p:nvSpPr>
          <p:cNvPr id="6" name="Rectangle 5">
            <a:extLst>
              <a:ext uri="{FF2B5EF4-FFF2-40B4-BE49-F238E27FC236}">
                <a16:creationId xmlns:a16="http://schemas.microsoft.com/office/drawing/2014/main" id="{CF7DE09B-AF8F-9D2F-0447-AA60C775CD3E}"/>
              </a:ext>
            </a:extLst>
          </p:cNvPr>
          <p:cNvSpPr/>
          <p:nvPr/>
        </p:nvSpPr>
        <p:spPr>
          <a:xfrm>
            <a:off x="7217435" y="3795623"/>
            <a:ext cx="2369389" cy="1265207"/>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a:solidFill>
                  <a:schemeClr val="accent4"/>
                </a:solidFill>
              </a:rPr>
              <a:t>4*</a:t>
            </a:r>
          </a:p>
          <a:p>
            <a:pPr algn="ctr"/>
            <a:r>
              <a:rPr lang="en-AU" sz="1200">
                <a:solidFill>
                  <a:schemeClr val="tx1">
                    <a:lumMod val="65000"/>
                    <a:lumOff val="35000"/>
                  </a:schemeClr>
                </a:solidFill>
              </a:rPr>
              <a:t>Observation Captures</a:t>
            </a:r>
          </a:p>
          <a:p>
            <a:pPr algn="ctr"/>
            <a:r>
              <a:rPr lang="en-AU" sz="1200">
                <a:solidFill>
                  <a:schemeClr val="tx1">
                    <a:lumMod val="65000"/>
                    <a:lumOff val="35000"/>
                  </a:schemeClr>
                </a:solidFill>
              </a:rPr>
              <a:t>(~1 per three months)</a:t>
            </a:r>
          </a:p>
          <a:p>
            <a:pPr algn="ctr"/>
            <a:endParaRPr lang="en-AU" sz="3200">
              <a:solidFill>
                <a:schemeClr val="accent2"/>
              </a:solidFill>
            </a:endParaRPr>
          </a:p>
        </p:txBody>
      </p:sp>
      <p:sp>
        <p:nvSpPr>
          <p:cNvPr id="2" name="Rectangle 1">
            <a:extLst>
              <a:ext uri="{FF2B5EF4-FFF2-40B4-BE49-F238E27FC236}">
                <a16:creationId xmlns:a16="http://schemas.microsoft.com/office/drawing/2014/main" id="{F8A7BBC3-7E23-A412-E281-4FB9DC3C46A1}"/>
              </a:ext>
            </a:extLst>
          </p:cNvPr>
          <p:cNvSpPr/>
          <p:nvPr/>
        </p:nvSpPr>
        <p:spPr>
          <a:xfrm>
            <a:off x="7303699" y="3260785"/>
            <a:ext cx="2715969" cy="534839"/>
          </a:xfrm>
          <a:prstGeom prst="rect">
            <a:avLst/>
          </a:prstGeom>
          <a:solidFill>
            <a:srgbClr val="861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2025 phased rollout</a:t>
            </a:r>
          </a:p>
          <a:p>
            <a:pPr algn="ctr"/>
            <a:r>
              <a:rPr lang="en-AU" sz="1100"/>
              <a:t>*reduced requirements for 2025 only</a:t>
            </a:r>
          </a:p>
        </p:txBody>
      </p:sp>
      <p:sp>
        <p:nvSpPr>
          <p:cNvPr id="7" name="Straight Connector 6">
            <a:extLst>
              <a:ext uri="{FF2B5EF4-FFF2-40B4-BE49-F238E27FC236}">
                <a16:creationId xmlns:a16="http://schemas.microsoft.com/office/drawing/2014/main" id="{475FA0D5-AFC6-7B4B-0CFB-B25BC9F8E90C}"/>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83148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780005" y="1015465"/>
            <a:ext cx="6720241" cy="3270783"/>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8" name="Group 117">
            <a:extLst>
              <a:ext uri="{FF2B5EF4-FFF2-40B4-BE49-F238E27FC236}">
                <a16:creationId xmlns:a16="http://schemas.microsoft.com/office/drawing/2014/main" id="{197D8BA4-CC3C-DDA6-02DF-6F7F3D30DA7E}"/>
              </a:ext>
            </a:extLst>
          </p:cNvPr>
          <p:cNvGrpSpPr/>
          <p:nvPr/>
        </p:nvGrpSpPr>
        <p:grpSpPr>
          <a:xfrm>
            <a:off x="5019421" y="1559286"/>
            <a:ext cx="2825499" cy="2238934"/>
            <a:chOff x="4179897" y="3770771"/>
            <a:chExt cx="3385246" cy="2800303"/>
          </a:xfrm>
          <a:solidFill>
            <a:schemeClr val="bg1"/>
          </a:solidFill>
        </p:grpSpPr>
        <p:grpSp>
          <p:nvGrpSpPr>
            <p:cNvPr id="96" name="Group 95">
              <a:extLst>
                <a:ext uri="{FF2B5EF4-FFF2-40B4-BE49-F238E27FC236}">
                  <a16:creationId xmlns:a16="http://schemas.microsoft.com/office/drawing/2014/main" id="{FFB59963-8A7E-3FF7-960F-ADE66CCAA5C6}"/>
                </a:ext>
              </a:extLst>
            </p:cNvPr>
            <p:cNvGrpSpPr/>
            <p:nvPr/>
          </p:nvGrpSpPr>
          <p:grpSpPr>
            <a:xfrm>
              <a:off x="4179897" y="3770771"/>
              <a:ext cx="3385246" cy="2800303"/>
              <a:chOff x="2563555" y="951511"/>
              <a:chExt cx="2278912" cy="2986851"/>
            </a:xfrm>
            <a:grpFill/>
          </p:grpSpPr>
          <p:sp>
            <p:nvSpPr>
              <p:cNvPr id="97" name="Rectangle 96">
                <a:extLst>
                  <a:ext uri="{FF2B5EF4-FFF2-40B4-BE49-F238E27FC236}">
                    <a16:creationId xmlns:a16="http://schemas.microsoft.com/office/drawing/2014/main" id="{5D2EC3A8-8B09-5524-AE58-9C50C2C22763}"/>
                  </a:ext>
                </a:extLst>
              </p:cNvPr>
              <p:cNvSpPr/>
              <p:nvPr/>
            </p:nvSpPr>
            <p:spPr>
              <a:xfrm>
                <a:off x="2563555" y="951511"/>
                <a:ext cx="2278912" cy="2986851"/>
              </a:xfrm>
              <a:prstGeom prst="rect">
                <a:avLst/>
              </a:prstGeom>
              <a:grpFill/>
              <a:ln>
                <a:solidFill>
                  <a:srgbClr val="83253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8" name="TextBox 97">
                <a:extLst>
                  <a:ext uri="{FF2B5EF4-FFF2-40B4-BE49-F238E27FC236}">
                    <a16:creationId xmlns:a16="http://schemas.microsoft.com/office/drawing/2014/main" id="{6F1DDF33-EEAA-34B8-A4F0-CE9AEF51F073}"/>
                  </a:ext>
                </a:extLst>
              </p:cNvPr>
              <p:cNvSpPr txBox="1"/>
              <p:nvPr/>
            </p:nvSpPr>
            <p:spPr>
              <a:xfrm>
                <a:off x="2609422" y="1767605"/>
                <a:ext cx="2151321" cy="1439499"/>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rotation progress reports for a rotation</a:t>
                </a:r>
              </a:p>
            </p:txBody>
          </p:sp>
        </p:grpSp>
        <p:pic>
          <p:nvPicPr>
            <p:cNvPr id="111" name="Picture 110">
              <a:extLst>
                <a:ext uri="{FF2B5EF4-FFF2-40B4-BE49-F238E27FC236}">
                  <a16:creationId xmlns:a16="http://schemas.microsoft.com/office/drawing/2014/main" id="{001867EB-CD73-D973-9545-5907DF8242AC}"/>
                </a:ext>
              </a:extLst>
            </p:cNvPr>
            <p:cNvPicPr>
              <a:picLocks noChangeAspect="1"/>
            </p:cNvPicPr>
            <p:nvPr/>
          </p:nvPicPr>
          <p:blipFill>
            <a:blip r:embed="rId3"/>
            <a:stretch>
              <a:fillRect/>
            </a:stretch>
          </p:blipFill>
          <p:spPr>
            <a:xfrm>
              <a:off x="7122811" y="6169691"/>
              <a:ext cx="365599" cy="345032"/>
            </a:xfrm>
            <a:prstGeom prst="rect">
              <a:avLst/>
            </a:prstGeom>
            <a:grpFill/>
          </p:spPr>
        </p:pic>
      </p:grpSp>
      <p:grpSp>
        <p:nvGrpSpPr>
          <p:cNvPr id="116" name="Group 115">
            <a:extLst>
              <a:ext uri="{FF2B5EF4-FFF2-40B4-BE49-F238E27FC236}">
                <a16:creationId xmlns:a16="http://schemas.microsoft.com/office/drawing/2014/main" id="{8EB3674A-0987-46ED-6B78-439496DC474C}"/>
              </a:ext>
            </a:extLst>
          </p:cNvPr>
          <p:cNvGrpSpPr/>
          <p:nvPr/>
        </p:nvGrpSpPr>
        <p:grpSpPr>
          <a:xfrm>
            <a:off x="474133" y="5275505"/>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755043"/>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 or DPE)</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4"/>
            <a:stretch>
              <a:fillRect/>
            </a:stretch>
          </p:blipFill>
          <p:spPr>
            <a:xfrm>
              <a:off x="11530060" y="1978904"/>
              <a:ext cx="249867" cy="451377"/>
            </a:xfrm>
            <a:prstGeom prst="rect">
              <a:avLst/>
            </a:prstGeom>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4"/>
            <a:ext cx="3949406" cy="3963035"/>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panose="020B0604020202020204" pitchFamily="34" charset="0"/>
                <a:ea typeface="Aptos" panose="020B0004020202020204" pitchFamily="34" charset="0"/>
                <a:cs typeface="Arial" panose="020B0604020202020204" pitchFamily="34" charset="0"/>
              </a:rPr>
              <a:t>Are nominated by trainee and/or the DPE </a:t>
            </a:r>
          </a:p>
          <a:p>
            <a:pPr marL="171450" indent="-171450">
              <a:lnSpc>
                <a:spcPct val="150000"/>
              </a:lnSpc>
              <a:buFont typeface="Arial" panose="020B0604020202020204" pitchFamily="34" charset="0"/>
              <a:buChar char="•"/>
            </a:pPr>
            <a:r>
              <a:rPr lang="en-AU" sz="1200" kern="100">
                <a:solidFill>
                  <a:srgbClr val="384965"/>
                </a:solidFill>
                <a:latin typeface="Arial" panose="020B0604020202020204" pitchFamily="34" charset="0"/>
                <a:ea typeface="Aptos" panose="020B0004020202020204" pitchFamily="34" charset="0"/>
                <a:cs typeface="Arial" panose="020B0604020202020204" pitchFamily="34" charset="0"/>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panose="020B0604020202020204" pitchFamily="34" charset="0"/>
                <a:ea typeface="Aptos" panose="020B0004020202020204" pitchFamily="34" charset="0"/>
                <a:cs typeface="Arial" panose="020B0604020202020204" pitchFamily="34" charset="0"/>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panose="020B0604020202020204" pitchFamily="34" charset="0"/>
                <a:ea typeface="Aptos" panose="020B0004020202020204" pitchFamily="34" charset="0"/>
                <a:cs typeface="Arial" panose="020B0604020202020204" pitchFamily="34" charset="0"/>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panose="020B0604020202020204" pitchFamily="34" charset="0"/>
                <a:ea typeface="Aptos" panose="020B0004020202020204" pitchFamily="34" charset="0"/>
                <a:cs typeface="Arial" panose="020B0604020202020204" pitchFamily="34" charset="0"/>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panose="020B0604020202020204" pitchFamily="34" charset="0"/>
                <a:ea typeface="Aptos" panose="020B0004020202020204" pitchFamily="34" charset="0"/>
                <a:cs typeface="Arial" panose="020B0604020202020204" pitchFamily="34" charset="0"/>
              </a:rPr>
              <a:t>Feedback on learning captures</a:t>
            </a:r>
          </a:p>
          <a:p>
            <a:pPr marL="171450" indent="-171450">
              <a:lnSpc>
                <a:spcPct val="150000"/>
              </a:lnSpc>
              <a:buFont typeface="Arial" panose="020B0604020202020204" pitchFamily="34" charset="0"/>
              <a:buChar char="•"/>
            </a:pPr>
            <a:r>
              <a:rPr lang="en-AU" sz="1200" kern="100">
                <a:solidFill>
                  <a:srgbClr val="384965"/>
                </a:solidFill>
                <a:latin typeface="Arial" panose="020B0604020202020204" pitchFamily="34" charset="0"/>
                <a:ea typeface="Aptos" panose="020B0004020202020204" pitchFamily="34" charset="0"/>
                <a:cs typeface="Arial" panose="020B0604020202020204" pitchFamily="34" charset="0"/>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panose="020B0604020202020204" pitchFamily="34" charset="0"/>
                <a:ea typeface="Aptos" panose="020B0004020202020204" pitchFamily="34" charset="0"/>
                <a:cs typeface="Arial" panose="020B0604020202020204" pitchFamily="34" charset="0"/>
              </a:rPr>
              <a:t>Complete rotation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panose="02040502050405020303" pitchFamily="18" charset="0"/>
              </a:rPr>
              <a:t>Basic Training supervision overview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2" name="Title 1">
            <a:extLst>
              <a:ext uri="{FF2B5EF4-FFF2-40B4-BE49-F238E27FC236}">
                <a16:creationId xmlns:a16="http://schemas.microsoft.com/office/drawing/2014/main" id="{C6ECA916-7CFB-D9EF-0FD9-F21B4D803052}"/>
              </a:ext>
            </a:extLst>
          </p:cNvPr>
          <p:cNvSpPr txBox="1">
            <a:spLocks/>
          </p:cNvSpPr>
          <p:nvPr/>
        </p:nvSpPr>
        <p:spPr>
          <a:xfrm>
            <a:off x="5072738" y="1635908"/>
            <a:ext cx="2727508" cy="491827"/>
          </a:xfrm>
          <a:prstGeom prst="rect">
            <a:avLst/>
          </a:prstGeom>
          <a:solidFill>
            <a:schemeClr val="bg1"/>
          </a:solidFill>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83253F"/>
                </a:solidFill>
                <a:latin typeface="Arial" panose="020B0604020202020204" pitchFamily="34" charset="0"/>
                <a:cs typeface="Arial" panose="020B0604020202020204" pitchFamily="34" charset="0"/>
              </a:rPr>
              <a:t>Rotation Supervisor</a:t>
            </a:r>
          </a:p>
          <a:p>
            <a:r>
              <a:rPr lang="en-US" sz="900">
                <a:solidFill>
                  <a:srgbClr val="83253F"/>
                </a:solidFill>
                <a:latin typeface="Arial" panose="020B0604020202020204" pitchFamily="34" charset="0"/>
                <a:cs typeface="Arial" panose="020B0604020202020204" pitchFamily="34" charset="0"/>
              </a:rPr>
              <a:t>Basic Training</a:t>
            </a:r>
            <a:endParaRPr lang="en-AU" sz="900">
              <a:solidFill>
                <a:srgbClr val="83253F"/>
              </a:solidFill>
              <a:latin typeface="Arial" panose="020B0604020202020204" pitchFamily="34" charset="0"/>
              <a:cs typeface="Arial" panose="020B0604020202020204" pitchFamily="34" charset="0"/>
            </a:endParaRPr>
          </a:p>
          <a:p>
            <a:endParaRPr lang="en-AU" sz="1200">
              <a:solidFill>
                <a:srgbClr val="83253F"/>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flipV="1">
            <a:off x="4431529" y="3231607"/>
            <a:ext cx="303316" cy="1"/>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CF115D7-E91F-A307-6833-DBBA7943A675}"/>
              </a:ext>
            </a:extLst>
          </p:cNvPr>
          <p:cNvGrpSpPr/>
          <p:nvPr/>
        </p:nvGrpSpPr>
        <p:grpSpPr>
          <a:xfrm>
            <a:off x="8396878" y="1539196"/>
            <a:ext cx="2789024" cy="2238934"/>
            <a:chOff x="345117" y="3646260"/>
            <a:chExt cx="3385246" cy="2972105"/>
          </a:xfrm>
          <a:solidFill>
            <a:schemeClr val="bg1"/>
          </a:solidFill>
        </p:grpSpPr>
        <p:grpSp>
          <p:nvGrpSpPr>
            <p:cNvPr id="6" name="Group 5">
              <a:extLst>
                <a:ext uri="{FF2B5EF4-FFF2-40B4-BE49-F238E27FC236}">
                  <a16:creationId xmlns:a16="http://schemas.microsoft.com/office/drawing/2014/main" id="{ACE8C86D-DEA5-A3FB-9C96-548C49900AC8}"/>
                </a:ext>
              </a:extLst>
            </p:cNvPr>
            <p:cNvGrpSpPr/>
            <p:nvPr/>
          </p:nvGrpSpPr>
          <p:grpSpPr>
            <a:xfrm>
              <a:off x="345117" y="3646260"/>
              <a:ext cx="3385246" cy="2972105"/>
              <a:chOff x="2713999" y="818707"/>
              <a:chExt cx="2278912" cy="3170099"/>
            </a:xfrm>
            <a:grpFill/>
          </p:grpSpPr>
          <p:grpSp>
            <p:nvGrpSpPr>
              <p:cNvPr id="10" name="Group 9">
                <a:extLst>
                  <a:ext uri="{FF2B5EF4-FFF2-40B4-BE49-F238E27FC236}">
                    <a16:creationId xmlns:a16="http://schemas.microsoft.com/office/drawing/2014/main" id="{84F8CBA3-7072-C244-B92E-2C3BEC02EAE3}"/>
                  </a:ext>
                </a:extLst>
              </p:cNvPr>
              <p:cNvGrpSpPr/>
              <p:nvPr/>
            </p:nvGrpSpPr>
            <p:grpSpPr>
              <a:xfrm>
                <a:off x="2713999" y="818707"/>
                <a:ext cx="2278912" cy="3170099"/>
                <a:chOff x="2713999" y="818707"/>
                <a:chExt cx="2278912" cy="3170099"/>
              </a:xfrm>
              <a:grpFill/>
            </p:grpSpPr>
            <p:sp>
              <p:nvSpPr>
                <p:cNvPr id="12" name="Rectangle 11">
                  <a:extLst>
                    <a:ext uri="{FF2B5EF4-FFF2-40B4-BE49-F238E27FC236}">
                      <a16:creationId xmlns:a16="http://schemas.microsoft.com/office/drawing/2014/main" id="{0DB0CC4D-C4E3-62C9-1498-29E509AC39DB}"/>
                    </a:ext>
                  </a:extLst>
                </p:cNvPr>
                <p:cNvSpPr/>
                <p:nvPr/>
              </p:nvSpPr>
              <p:spPr>
                <a:xfrm>
                  <a:off x="2713999" y="818707"/>
                  <a:ext cx="2278912" cy="3170099"/>
                </a:xfrm>
                <a:prstGeom prst="rect">
                  <a:avLst/>
                </a:prstGeom>
                <a:grpFill/>
                <a:ln>
                  <a:solidFill>
                    <a:srgbClr val="18726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TextBox 12">
                  <a:extLst>
                    <a:ext uri="{FF2B5EF4-FFF2-40B4-BE49-F238E27FC236}">
                      <a16:creationId xmlns:a16="http://schemas.microsoft.com/office/drawing/2014/main" id="{A4013EC8-9CAD-147B-C698-28F26FCF7A12}"/>
                    </a:ext>
                  </a:extLst>
                </p:cNvPr>
                <p:cNvSpPr txBox="1"/>
                <p:nvPr/>
              </p:nvSpPr>
              <p:spPr>
                <a:xfrm>
                  <a:off x="2791325" y="1775940"/>
                  <a:ext cx="2151321" cy="1615497"/>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Oversee trainee progress over a phase</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mid and end phase progress reports and make a progression recommendation for a phase of training </a:t>
                  </a:r>
                </a:p>
              </p:txBody>
            </p:sp>
          </p:grpSp>
          <p:sp>
            <p:nvSpPr>
              <p:cNvPr id="11" name="Title 1">
                <a:extLst>
                  <a:ext uri="{FF2B5EF4-FFF2-40B4-BE49-F238E27FC236}">
                    <a16:creationId xmlns:a16="http://schemas.microsoft.com/office/drawing/2014/main" id="{B2B29536-A3D6-DD3E-A4AD-CCC2F7959E96}"/>
                  </a:ext>
                </a:extLst>
              </p:cNvPr>
              <p:cNvSpPr txBox="1">
                <a:spLocks/>
              </p:cNvSpPr>
              <p:nvPr/>
            </p:nvSpPr>
            <p:spPr>
              <a:xfrm>
                <a:off x="2739360" y="943851"/>
                <a:ext cx="2187459" cy="747970"/>
              </a:xfrm>
              <a:prstGeom prst="rect">
                <a:avLst/>
              </a:prstGeom>
              <a:grpFill/>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187268"/>
                    </a:solidFill>
                    <a:latin typeface="Arial" panose="020B0604020202020204" pitchFamily="34" charset="0"/>
                    <a:cs typeface="Arial" panose="020B0604020202020204" pitchFamily="34" charset="0"/>
                  </a:rPr>
                  <a:t>Education Supervisor</a:t>
                </a:r>
              </a:p>
              <a:p>
                <a:r>
                  <a:rPr lang="en-US" sz="900">
                    <a:solidFill>
                      <a:srgbClr val="187268"/>
                    </a:solidFill>
                    <a:latin typeface="Arial" panose="020B0604020202020204" pitchFamily="34" charset="0"/>
                    <a:cs typeface="Arial" panose="020B0604020202020204" pitchFamily="34" charset="0"/>
                  </a:rPr>
                  <a:t>Basic Training</a:t>
                </a:r>
                <a:endParaRPr lang="en-AU" sz="900">
                  <a:solidFill>
                    <a:srgbClr val="187268"/>
                  </a:solidFill>
                  <a:latin typeface="Arial" panose="020B0604020202020204" pitchFamily="34" charset="0"/>
                  <a:cs typeface="Arial" panose="020B0604020202020204" pitchFamily="34" charset="0"/>
                </a:endParaRPr>
              </a:p>
            </p:txBody>
          </p:sp>
        </p:grpSp>
        <p:pic>
          <p:nvPicPr>
            <p:cNvPr id="8" name="Picture 7">
              <a:extLst>
                <a:ext uri="{FF2B5EF4-FFF2-40B4-BE49-F238E27FC236}">
                  <a16:creationId xmlns:a16="http://schemas.microsoft.com/office/drawing/2014/main" id="{94775A3A-BCAF-1356-4D86-CAC6CDABD292}"/>
                </a:ext>
              </a:extLst>
            </p:cNvPr>
            <p:cNvPicPr>
              <a:picLocks noChangeAspect="1"/>
            </p:cNvPicPr>
            <p:nvPr/>
          </p:nvPicPr>
          <p:blipFill>
            <a:blip r:embed="rId5"/>
            <a:stretch>
              <a:fillRect/>
            </a:stretch>
          </p:blipFill>
          <p:spPr>
            <a:xfrm>
              <a:off x="3353643" y="6212165"/>
              <a:ext cx="302933" cy="346515"/>
            </a:xfrm>
            <a:prstGeom prst="rect">
              <a:avLst/>
            </a:prstGeom>
            <a:grpFill/>
          </p:spPr>
        </p:pic>
      </p:grpSp>
    </p:spTree>
    <p:extLst>
      <p:ext uri="{BB962C8B-B14F-4D97-AF65-F5344CB8AC3E}">
        <p14:creationId xmlns:p14="http://schemas.microsoft.com/office/powerpoint/2010/main" val="40843588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2.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7828305-EE30-498F-A162-22DAD1C7C4D2}">
  <ds:schemaRefs>
    <ds:schemaRef ds:uri="http://purl.org/dc/elements/1.1/"/>
    <ds:schemaRef ds:uri="8a45df18-1b1a-499d-90c6-d04be75f9f9a"/>
    <ds:schemaRef ds:uri="0b77cf3b-53b0-4276-95d6-69a9c81ff526"/>
    <ds:schemaRef ds:uri="http://schemas.openxmlformats.org/package/2006/metadata/core-properties"/>
    <ds:schemaRef ds:uri="http://schemas.microsoft.com/office/2006/documentManagement/types"/>
    <ds:schemaRef ds:uri="http://www.w3.org/XML/1998/namespace"/>
    <ds:schemaRef ds:uri="http://purl.org/dc/term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2791</Words>
  <Application>Microsoft Office PowerPoint</Application>
  <PresentationFormat>ワイド画面</PresentationFormat>
  <Paragraphs>358</Paragraphs>
  <Slides>18</Slides>
  <Notes>18</Notes>
  <HiddenSlides>0</HiddenSlides>
  <MMClips>0</MMClips>
  <ScaleCrop>false</ScaleCrop>
  <HeadingPairs>
    <vt:vector size="4" baseType="variant">
      <vt:variant>
        <vt:lpstr>テーマ</vt:lpstr>
      </vt:variant>
      <vt:variant>
        <vt:i4>2</vt:i4>
      </vt:variant>
      <vt:variant>
        <vt:lpstr>スライド タイトル</vt:lpstr>
      </vt:variant>
      <vt:variant>
        <vt:i4>18</vt:i4>
      </vt:variant>
    </vt:vector>
  </HeadingPairs>
  <TitlesOfParts>
    <vt:vector size="20" baseType="lpstr">
      <vt:lpstr>1_Office Theme</vt:lpstr>
      <vt:lpstr>ATCR Theme</vt:lpstr>
      <vt:lpstr>Introduction to the new curriculum for Basic Trainees  2025 implementation – Basic Training</vt:lpstr>
      <vt:lpstr>PowerPoint プレゼンテーション</vt:lpstr>
      <vt:lpstr>Program overview</vt:lpstr>
      <vt:lpstr>Curriculum documents </vt:lpstr>
      <vt:lpstr>Learning Goals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Rating scales</vt:lpstr>
      <vt:lpstr>Continuous assessment </vt:lpstr>
      <vt:lpstr>PowerPoint プレゼンテーション</vt:lpstr>
      <vt:lpstr>Next steps for new BTs </vt:lpstr>
      <vt:lpstr>PowerPoint プレゼンテーション</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2</cp:revision>
  <cp:lastPrinted>2019-03-29T01:57:58Z</cp:lastPrinted>
  <dcterms:created xsi:type="dcterms:W3CDTF">2016-05-05T00:00:36Z</dcterms:created>
  <dcterms:modified xsi:type="dcterms:W3CDTF">2024-12-03T00:40:25Z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