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99" r:id="rId14"/>
    <p:sldId id="2147481500" r:id="rId15"/>
    <p:sldId id="2147481484" r:id="rId16"/>
    <p:sldId id="2147481501"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499"/>
            <p14:sldId id="2147481500"/>
            <p14:sldId id="2147481484"/>
            <p14:sldId id="2147481501"/>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F1CE77"/>
    <a:srgbClr val="E9B32B"/>
    <a:srgbClr val="CB972B"/>
    <a:srgbClr val="384965"/>
    <a:srgbClr val="B3BFD5"/>
    <a:srgbClr val="FBF2DD"/>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08F8E-7848-8895-25A6-A53CEE3599BA}" v="30" dt="2024-12-02T03:18:08.931"/>
    <p1510:client id="{7E2C6C2B-A52C-4D10-8591-5497EF337A62}" v="12" dt="2024-12-02T01:14:38.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4" d="100"/>
          <a:sy n="74" d="100"/>
        </p:scale>
        <p:origin x="112"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sz="1200" dirty="0">
                <a:solidFill>
                  <a:schemeClr val="accent2"/>
                </a:solidFill>
              </a:rPr>
              <a:t>Nephrology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Trainees submit 1 learning capture and 1 observation capture every 3 months for the first 6 months (2 each), then begin the standard expectation of 1 each per month.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Nephrology</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*8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*8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Tree>
    <p:extLst>
      <p:ext uri="{BB962C8B-B14F-4D97-AF65-F5344CB8AC3E}">
        <p14:creationId xmlns:p14="http://schemas.microsoft.com/office/powerpoint/2010/main" val="370646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Clinical sciences</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Hypertension</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000" dirty="0">
                <a:solidFill>
                  <a:srgbClr val="384967"/>
                </a:solidFill>
                <a:latin typeface="Georgia"/>
              </a:rPr>
              <a:t>Nephrology</a:t>
            </a:r>
            <a:r>
              <a:rPr lang="en-US" sz="2400" dirty="0">
                <a:solidFill>
                  <a:srgbClr val="384967"/>
                </a:solidFill>
                <a:latin typeface="Georgia"/>
              </a:rPr>
              <a:t>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369041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91751" y="1407482"/>
            <a:ext cx="2640373"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8275898" y="140748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527839" y="4962183"/>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8353017" y="4962183"/>
            <a:ext cx="322434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1119" y="328126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961141" y="3389397"/>
            <a:ext cx="1497539" cy="1278484"/>
          </a:xfrm>
          <a:prstGeom prst="rect">
            <a:avLst/>
          </a:prstGeom>
        </p:spPr>
      </p:pic>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Case reports x 2</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More information about case reports will be available in early 2025.</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2 x reports over the course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pic>
        <p:nvPicPr>
          <p:cNvPr id="3" name="Picture 2" descr="A magnifying glass and graph&#10;&#10;Description automatically generated">
            <a:extLst>
              <a:ext uri="{FF2B5EF4-FFF2-40B4-BE49-F238E27FC236}">
                <a16:creationId xmlns:a16="http://schemas.microsoft.com/office/drawing/2014/main" id="{8A7E893B-921C-30F8-D6FE-8588A5A48F96}"/>
              </a:ext>
            </a:extLst>
          </p:cNvPr>
          <p:cNvPicPr>
            <a:picLocks noChangeAspect="1"/>
          </p:cNvPicPr>
          <p:nvPr/>
        </p:nvPicPr>
        <p:blipFill>
          <a:blip r:embed="rId6"/>
          <a:stretch>
            <a:fillRect/>
          </a:stretch>
        </p:blipFill>
        <p:spPr>
          <a:xfrm>
            <a:off x="5218436" y="3306224"/>
            <a:ext cx="1448982" cy="1444830"/>
          </a:xfrm>
          <a:prstGeom prst="rect">
            <a:avLst/>
          </a:prstGeom>
        </p:spPr>
      </p:pic>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370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603474814"/>
              </p:ext>
            </p:extLst>
          </p:nvPr>
        </p:nvGraphicFramePr>
        <p:xfrm>
          <a:off x="299070" y="740967"/>
          <a:ext cx="11201176" cy="604016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6.</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Management of transitions in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Acute kidney care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8.</a:t>
                      </a:r>
                      <a:r>
                        <a:rPr lang="en-AU" sz="1200" b="0" i="0" u="none" strike="noStrike" noProof="0" dirty="0">
                          <a:solidFill>
                            <a:srgbClr val="404040"/>
                          </a:solidFill>
                          <a:effectLst/>
                          <a:highlight>
                            <a:srgbClr val="F2F2F2"/>
                          </a:highlight>
                          <a:latin typeface="Arial"/>
                        </a:rPr>
                        <a:t> </a:t>
                      </a:r>
                      <a:r>
                        <a:rPr lang="en-US" sz="1200" b="1" dirty="0">
                          <a:highlight>
                            <a:srgbClr val="F2F2F2"/>
                          </a:highlight>
                        </a:rPr>
                        <a:t>Longitudinal care</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Communication with patients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200" b="1" dirty="0">
                          <a:highlight>
                            <a:srgbClr val="F2F2F2"/>
                          </a:highlight>
                        </a:rPr>
                        <a:t>Prescribing</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Procedures: </a:t>
                      </a:r>
                      <a:r>
                        <a:rPr lang="en-US" sz="1200" dirty="0">
                          <a:highlight>
                            <a:srgbClr val="F2F2F2"/>
                          </a:highlight>
                        </a:rPr>
                        <a:t>Plan, prepare for, perform, and provide aftercare for important practical procedures </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Clinic management: </a:t>
                      </a:r>
                      <a:r>
                        <a:rPr lang="en-AU" sz="1200" dirty="0">
                          <a:highlight>
                            <a:srgbClr val="F2F2F2"/>
                          </a:highlight>
                        </a:rPr>
                        <a:t>Manage an outpatient clinic</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200" b="1">
                          <a:highlight>
                            <a:srgbClr val="F2F2F2"/>
                          </a:highlight>
                        </a:rPr>
                        <a:t>Comprehensive conservative care: </a:t>
                      </a:r>
                      <a:r>
                        <a:rPr lang="en-US" sz="1200">
                          <a:highlight>
                            <a:srgbClr val="F2F2F2"/>
                          </a:highlight>
                        </a:rPr>
                        <a:t>Manage the care of patients with kidney failure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00000"/>
                        </a:lnSpc>
                        <a:spcBef>
                          <a:spcPts val="600"/>
                        </a:spcBef>
                        <a:spcAft>
                          <a:spcPts val="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Transplantation (AIM)</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729989861"/>
                  </a:ext>
                </a:extLst>
              </a:tr>
              <a:tr h="215840">
                <a:tc>
                  <a:txBody>
                    <a:bodyPr/>
                    <a:lstStyle/>
                    <a:p>
                      <a:pPr marL="0" marR="0" lvl="0" indent="0" algn="l" defTabSz="474796" rtl="0" eaLnBrk="1" fontAlgn="auto" latinLnBrk="0" hangingPunct="1">
                        <a:lnSpc>
                          <a:spcPct val="115000"/>
                        </a:lnSpc>
                        <a:spcBef>
                          <a:spcPts val="800"/>
                        </a:spcBef>
                        <a:spcAft>
                          <a:spcPts val="8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Transplantation (PCH)</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Dialysis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200" b="1" dirty="0">
                          <a:highlight>
                            <a:srgbClr val="F2F2F2"/>
                          </a:highlight>
                        </a:rPr>
                        <a:t>Clinical sciences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dirty="0">
                          <a:highlight>
                            <a:srgbClr val="F2F2F2"/>
                          </a:highlight>
                        </a:rPr>
                        <a:t>Acute kidney injury</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dirty="0">
                          <a:highlight>
                            <a:srgbClr val="F2F2F2"/>
                          </a:highlight>
                        </a:rPr>
                        <a:t>Chronic kidney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dirty="0">
                          <a:highlight>
                            <a:srgbClr val="F2F2F2"/>
                          </a:highlight>
                        </a:rPr>
                        <a:t>Kidney transplantation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dirty="0">
                          <a:highlight>
                            <a:srgbClr val="F2F2F2"/>
                          </a:highlight>
                        </a:rPr>
                        <a:t>Hypertension</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200" b="1" dirty="0">
                          <a:highlight>
                            <a:srgbClr val="F2F2F2"/>
                          </a:highlight>
                        </a:rPr>
                        <a:t>22. Pain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22. </a:t>
                      </a:r>
                      <a:r>
                        <a:rPr lang="en-AU" sz="1200" b="1">
                          <a:highlight>
                            <a:srgbClr val="F2F2F2"/>
                          </a:highlight>
                        </a:rPr>
                        <a:t>Dialysis</a:t>
                      </a:r>
                      <a:r>
                        <a:rPr lang="en-AU" sz="1200">
                          <a:highlight>
                            <a:srgbClr val="F2F2F2"/>
                          </a:highlight>
                        </a:rPr>
                        <a:t>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5308232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23. </a:t>
                      </a:r>
                      <a:r>
                        <a:rPr lang="en-US" sz="1200" b="1" dirty="0">
                          <a:highlight>
                            <a:srgbClr val="F2F2F2"/>
                          </a:highlight>
                        </a:rPr>
                        <a:t>Inherited, congenital, and rarer diseases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002882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24. Urological issues and onco-nephrology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7015514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25. </a:t>
                      </a:r>
                      <a:r>
                        <a:rPr lang="en-AU" sz="1200" b="1" dirty="0">
                          <a:highlight>
                            <a:srgbClr val="F2F2F2"/>
                          </a:highlight>
                        </a:rPr>
                        <a:t>Adult interventional nephrology (AIM only)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91801981"/>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Nephrology teaching requirements for the upcoming rotation. A list of eligible supervisors can be found on </a:t>
            </a:r>
            <a:r>
              <a:rPr lang="en-US" dirty="0">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dirty="0"/>
              <a:t> </a:t>
            </a:r>
            <a:endParaRPr lang="en-US" b="1" dirty="0">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New curriculum learning goals </a:t>
            </a:r>
            <a:endParaRPr lang="en-US" sz="1600" dirty="0">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dirty="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or rotation plan </a:t>
            </a:r>
          </a:p>
          <a:p>
            <a:pPr marL="742950" lvl="1" indent="-285750">
              <a:buFont typeface="Arial" panose="020B0604020202020204" pitchFamily="34" charset="0"/>
              <a:buChar char="•"/>
            </a:pPr>
            <a:r>
              <a:rPr lang="en-US" sz="1600" dirty="0">
                <a:ea typeface="Calibri"/>
                <a:cs typeface="Calibri"/>
              </a:rPr>
              <a:t>Mini-CEX/</a:t>
            </a:r>
            <a:r>
              <a:rPr lang="en-US" sz="1600" dirty="0" err="1">
                <a:ea typeface="Calibri"/>
                <a:cs typeface="Calibri"/>
              </a:rPr>
              <a:t>CbD</a:t>
            </a:r>
            <a:r>
              <a:rPr lang="en-US" sz="1600" dirty="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4" name="Picture 23">
            <a:extLst>
              <a:ext uri="{FF2B5EF4-FFF2-40B4-BE49-F238E27FC236}">
                <a16:creationId xmlns:a16="http://schemas.microsoft.com/office/drawing/2014/main" id="{E6E82FF2-5567-032D-EE59-A5822CB6739E}"/>
              </a:ext>
            </a:extLst>
          </p:cNvPr>
          <p:cNvPicPr>
            <a:picLocks noChangeAspect="1"/>
          </p:cNvPicPr>
          <p:nvPr/>
        </p:nvPicPr>
        <p:blipFill>
          <a:blip r:embed="rId5"/>
          <a:stretch>
            <a:fillRect/>
          </a:stretch>
        </p:blipFill>
        <p:spPr>
          <a:xfrm>
            <a:off x="1356750" y="1489030"/>
            <a:ext cx="3849426" cy="1618445"/>
          </a:xfrm>
          <a:prstGeom prst="rect">
            <a:avLst/>
          </a:prstGeom>
          <a:ln>
            <a:solidFill>
              <a:srgbClr val="B3BFD5"/>
            </a:solidFill>
          </a:ln>
        </p:spPr>
      </p:pic>
      <p:pic>
        <p:nvPicPr>
          <p:cNvPr id="26" name="Picture 25">
            <a:extLst>
              <a:ext uri="{FF2B5EF4-FFF2-40B4-BE49-F238E27FC236}">
                <a16:creationId xmlns:a16="http://schemas.microsoft.com/office/drawing/2014/main" id="{6609E744-2B10-9A4B-4734-9BBAE8190CE5}"/>
              </a:ext>
            </a:extLst>
          </p:cNvPr>
          <p:cNvPicPr>
            <a:picLocks noChangeAspect="1"/>
          </p:cNvPicPr>
          <p:nvPr/>
        </p:nvPicPr>
        <p:blipFill>
          <a:blip r:embed="rId6"/>
          <a:stretch>
            <a:fillRect/>
          </a:stretch>
        </p:blipFill>
        <p:spPr>
          <a:xfrm>
            <a:off x="6935189" y="1610624"/>
            <a:ext cx="3769432" cy="1330387"/>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4" name="Picture 13" descr="A list of medical information&#10;&#10;Description automatically generated">
            <a:extLst>
              <a:ext uri="{FF2B5EF4-FFF2-40B4-BE49-F238E27FC236}">
                <a16:creationId xmlns:a16="http://schemas.microsoft.com/office/drawing/2014/main" id="{A7C13B31-0154-4B95-6AEA-15429E7AE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27" y="806821"/>
            <a:ext cx="4502743" cy="5847384"/>
          </a:xfrm>
          <a:prstGeom prst="rect">
            <a:avLst/>
          </a:prstGeom>
        </p:spPr>
      </p:pic>
      <p:sp>
        <p:nvSpPr>
          <p:cNvPr id="15" name="TextBox 14">
            <a:extLst>
              <a:ext uri="{FF2B5EF4-FFF2-40B4-BE49-F238E27FC236}">
                <a16:creationId xmlns:a16="http://schemas.microsoft.com/office/drawing/2014/main" id="{66FAD608-4B27-47FC-8353-F4DFB4F22AC8}"/>
              </a:ext>
            </a:extLst>
          </p:cNvPr>
          <p:cNvSpPr txBox="1"/>
          <p:nvPr/>
        </p:nvSpPr>
        <p:spPr>
          <a:xfrm>
            <a:off x="795647" y="2110366"/>
            <a:ext cx="4285684" cy="1754326"/>
          </a:xfrm>
          <a:prstGeom prst="rect">
            <a:avLst/>
          </a:prstGeom>
          <a:noFill/>
        </p:spPr>
        <p:txBody>
          <a:bodyPr wrap="square" lIns="91440" tIns="45720" rIns="91440" bIns="45720" rtlCol="0" anchor="t">
            <a:spAutoFit/>
          </a:bodyPr>
          <a:lstStyle/>
          <a:p>
            <a:pPr algn="ctr"/>
            <a:r>
              <a:rPr lang="en-US" u="sng" dirty="0">
                <a:solidFill>
                  <a:srgbClr val="384967"/>
                </a:solidFill>
              </a:rPr>
              <a:t>Nephrology</a:t>
            </a:r>
            <a:endParaRPr lang="en-US" dirty="0"/>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604129" y="1847521"/>
            <a:ext cx="6694214" cy="1600438"/>
          </a:xfrm>
          <a:prstGeom prst="rect">
            <a:avLst/>
          </a:prstGeom>
          <a:noFill/>
        </p:spPr>
        <p:txBody>
          <a:bodyPr wrap="square" rtlCol="0">
            <a:spAutoFit/>
          </a:bodyPr>
          <a:lstStyle/>
          <a:p>
            <a:pPr algn="ctr"/>
            <a:r>
              <a:rPr lang="en-US" sz="1400" i="1" dirty="0"/>
              <a:t>Dr. Alex, an Advanced Trainee in Nephrology, is completing a subspecialty rotation in a renal unit of a tertiary hospital. During a ward round, Dr. Alex is assigned the case of a 45-year-old patient with acute kidney injury (AKI) secondary to sepsis. The patient requires rapid assessment, fluid management, and initiation of renal replacement therapy. Dr. Alex is responsible for leading the multidisciplinary team, coordinating care, and discussing the management plan with the patient and their family.</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3"/>
            <a:ext cx="3925759" cy="1765097"/>
            <a:chOff x="74409" y="2852688"/>
            <a:chExt cx="3627782" cy="153368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56159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Cultural competence</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82597" y="4396105"/>
            <a:ext cx="6694214" cy="2336544"/>
            <a:chOff x="5609300" y="2956456"/>
            <a:chExt cx="6186102" cy="2030208"/>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1042958"/>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5"/>
                  </a:solidFill>
                </a:rPr>
                <a:t>02. 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7. Acute kidney injury</a:t>
              </a:r>
              <a:endParaRPr lang="en-US" sz="1200" dirty="0">
                <a:solidFill>
                  <a:srgbClr val="384965"/>
                </a:solidFill>
              </a:endParaRP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8. Longitudinal care</a:t>
              </a:r>
              <a:endParaRPr lang="en-US" sz="1200" dirty="0">
                <a:solidFill>
                  <a:srgbClr val="384965"/>
                </a:solidFill>
              </a:endParaRP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9. Communication with patients</a:t>
              </a:r>
              <a:endParaRPr lang="en-US" sz="1200" dirty="0">
                <a:solidFill>
                  <a:srgbClr val="384965"/>
                </a:solidFill>
              </a:endParaRPr>
            </a:p>
            <a:p>
              <a:pPr marL="214313" indent="-214313">
                <a:buFont typeface="Arial" panose="020B0604020202020204" pitchFamily="34" charset="0"/>
                <a:buChar char="•"/>
              </a:pPr>
              <a:r>
                <a:rPr lang="en-AU" sz="1200" dirty="0">
                  <a:solidFill>
                    <a:srgbClr val="384965"/>
                  </a:solidFill>
                </a:rPr>
                <a:t>15. Dialysis</a:t>
              </a:r>
              <a:endParaRPr lang="en-US" sz="1200" dirty="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4" y="3081745"/>
            <a:ext cx="4337071" cy="2434297"/>
            <a:chOff x="2718865" y="5043077"/>
            <a:chExt cx="4007875" cy="2115156"/>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5" y="6135327"/>
              <a:ext cx="4007875" cy="1022906"/>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AU" sz="1200" dirty="0">
                  <a:solidFill>
                    <a:srgbClr val="384965"/>
                  </a:solidFill>
                </a:rPr>
                <a:t>16. Clinical sciences</a:t>
              </a:r>
            </a:p>
            <a:p>
              <a:pPr marL="214313" indent="-214313">
                <a:buFont typeface="Arial" panose="020B0604020202020204" pitchFamily="34" charset="0"/>
                <a:buChar char="•"/>
              </a:pPr>
              <a:r>
                <a:rPr lang="en-AU" sz="1200" dirty="0">
                  <a:solidFill>
                    <a:srgbClr val="384965"/>
                  </a:solidFill>
                </a:rPr>
                <a:t>17. Acute kidney injury</a:t>
              </a:r>
            </a:p>
            <a:p>
              <a:pPr marL="214313" indent="-214313">
                <a:buFont typeface="Arial" panose="020B0604020202020204" pitchFamily="34" charset="0"/>
                <a:buChar char="•"/>
              </a:pPr>
              <a:r>
                <a:rPr lang="en-AU" sz="1200" dirty="0">
                  <a:solidFill>
                    <a:srgbClr val="384965"/>
                  </a:solidFill>
                </a:rPr>
                <a:t>20. Hypertension</a:t>
              </a:r>
            </a:p>
            <a:p>
              <a:pPr marL="214313" indent="-214313">
                <a:buFont typeface="Arial" panose="020B0604020202020204" pitchFamily="34" charset="0"/>
                <a:buChar char="•"/>
              </a:pPr>
              <a:r>
                <a:rPr lang="en-US" sz="1200" dirty="0">
                  <a:solidFill>
                    <a:srgbClr val="384965"/>
                  </a:solidFill>
                </a:rPr>
                <a:t>21. Glomerular, tubular, and interstitial nephritis</a:t>
              </a:r>
              <a:endParaRPr lang="en-AU" sz="1200" dirty="0">
                <a:solidFill>
                  <a:srgbClr val="384965"/>
                </a:solidFill>
              </a:endParaRPr>
            </a:p>
            <a:p>
              <a:pPr marL="214313" indent="-214313">
                <a:buFont typeface="Arial" panose="020B0604020202020204" pitchFamily="34" charset="0"/>
                <a:buChar char="•"/>
              </a:pPr>
              <a:r>
                <a:rPr lang="en-AU" sz="1200" dirty="0">
                  <a:solidFill>
                    <a:srgbClr val="384965"/>
                  </a:solidFill>
                </a:rPr>
                <a:t>22. Dialysis</a:t>
              </a:r>
            </a:p>
            <a:p>
              <a:pPr marL="214313" indent="-214313">
                <a:buFont typeface="Arial" panose="020B0604020202020204" pitchFamily="34" charset="0"/>
                <a:buChar char="•"/>
              </a:pPr>
              <a:r>
                <a:rPr lang="en-US" sz="1200" dirty="0">
                  <a:solidFill>
                    <a:srgbClr val="384965"/>
                  </a:solidFill>
                </a:rPr>
                <a:t>24. Urological issues and onco-nephrology</a:t>
              </a:r>
              <a:endParaRPr lang="en-US" sz="1200" b="1"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2 case reports</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408875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28305-EE30-498F-A162-22DAD1C7C4D2}">
  <ds:schemaRef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8a45df18-1b1a-499d-90c6-d04be75f9f9a"/>
    <ds:schemaRef ds:uri="http://purl.org/dc/elements/1.1/"/>
    <ds:schemaRef ds:uri="http://purl.org/dc/dcmitype/"/>
    <ds:schemaRef ds:uri="http://schemas.microsoft.com/office/infopath/2007/PartnerControls"/>
    <ds:schemaRef ds:uri="0b77cf3b-53b0-4276-95d6-69a9c81ff526"/>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465</TotalTime>
  <Words>3642</Words>
  <Application>Microsoft Office PowerPoint</Application>
  <PresentationFormat>ワイド画面</PresentationFormat>
  <Paragraphs>577</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Nephrology</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8</cp:revision>
  <cp:lastPrinted>2019-03-29T01:57:58Z</cp:lastPrinted>
  <dcterms:created xsi:type="dcterms:W3CDTF">2016-05-05T00:00:36Z</dcterms:created>
  <dcterms:modified xsi:type="dcterms:W3CDTF">2024-12-03T01:14:59Z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